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4"/>
    <p:sldMasterId id="2147483901" r:id="rId5"/>
    <p:sldMasterId id="2147483672" r:id="rId6"/>
  </p:sldMasterIdLst>
  <p:notesMasterIdLst>
    <p:notesMasterId r:id="rId18"/>
  </p:notesMasterIdLst>
  <p:handoutMasterIdLst>
    <p:handoutMasterId r:id="rId19"/>
  </p:handoutMasterIdLst>
  <p:sldIdLst>
    <p:sldId id="345" r:id="rId7"/>
    <p:sldId id="357" r:id="rId8"/>
    <p:sldId id="344" r:id="rId9"/>
    <p:sldId id="358" r:id="rId10"/>
    <p:sldId id="348" r:id="rId11"/>
    <p:sldId id="346" r:id="rId12"/>
    <p:sldId id="359" r:id="rId13"/>
    <p:sldId id="352" r:id="rId14"/>
    <p:sldId id="355" r:id="rId15"/>
    <p:sldId id="347" r:id="rId16"/>
    <p:sldId id="349"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93B62-D3C6-1490-01D7-1D52D79E2CE7}" v="7" dt="2021-03-25T08:37:02.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Fassam" userId="S::sef@godalming.ac.uk::095f0c06-4621-4452-8b82-fed803663365" providerId="AD" clId="Web-{1BA93B62-D3C6-1490-01D7-1D52D79E2CE7}"/>
    <pc:docChg chg="addSld delSld sldOrd addMainMaster">
      <pc:chgData name="Sarah Fassam" userId="S::sef@godalming.ac.uk::095f0c06-4621-4452-8b82-fed803663365" providerId="AD" clId="Web-{1BA93B62-D3C6-1490-01D7-1D52D79E2CE7}" dt="2021-03-25T08:37:02.030" v="6"/>
      <pc:docMkLst>
        <pc:docMk/>
      </pc:docMkLst>
      <pc:sldChg chg="del">
        <pc:chgData name="Sarah Fassam" userId="S::sef@godalming.ac.uk::095f0c06-4621-4452-8b82-fed803663365" providerId="AD" clId="Web-{1BA93B62-D3C6-1490-01D7-1D52D79E2CE7}" dt="2021-03-25T08:34:53.574" v="4"/>
        <pc:sldMkLst>
          <pc:docMk/>
          <pc:sldMk cId="2153857380" sldId="350"/>
        </pc:sldMkLst>
      </pc:sldChg>
      <pc:sldChg chg="ord">
        <pc:chgData name="Sarah Fassam" userId="S::sef@godalming.ac.uk::095f0c06-4621-4452-8b82-fed803663365" providerId="AD" clId="Web-{1BA93B62-D3C6-1490-01D7-1D52D79E2CE7}" dt="2021-03-25T08:37:02.030" v="6"/>
        <pc:sldMkLst>
          <pc:docMk/>
          <pc:sldMk cId="302166751" sldId="352"/>
        </pc:sldMkLst>
      </pc:sldChg>
      <pc:sldChg chg="del">
        <pc:chgData name="Sarah Fassam" userId="S::sef@godalming.ac.uk::095f0c06-4621-4452-8b82-fed803663365" providerId="AD" clId="Web-{1BA93B62-D3C6-1490-01D7-1D52D79E2CE7}" dt="2021-03-25T08:35:25.653" v="5"/>
        <pc:sldMkLst>
          <pc:docMk/>
          <pc:sldMk cId="428375670" sldId="356"/>
        </pc:sldMkLst>
      </pc:sldChg>
      <pc:sldChg chg="add">
        <pc:chgData name="Sarah Fassam" userId="S::sef@godalming.ac.uk::095f0c06-4621-4452-8b82-fed803663365" providerId="AD" clId="Web-{1BA93B62-D3C6-1490-01D7-1D52D79E2CE7}" dt="2021-03-25T08:33:16.135" v="0"/>
        <pc:sldMkLst>
          <pc:docMk/>
          <pc:sldMk cId="1674119192" sldId="357"/>
        </pc:sldMkLst>
      </pc:sldChg>
      <pc:sldChg chg="add">
        <pc:chgData name="Sarah Fassam" userId="S::sef@godalming.ac.uk::095f0c06-4621-4452-8b82-fed803663365" providerId="AD" clId="Web-{1BA93B62-D3C6-1490-01D7-1D52D79E2CE7}" dt="2021-03-25T08:33:53.323" v="1"/>
        <pc:sldMkLst>
          <pc:docMk/>
          <pc:sldMk cId="4293039823" sldId="358"/>
        </pc:sldMkLst>
      </pc:sldChg>
      <pc:sldChg chg="add ord">
        <pc:chgData name="Sarah Fassam" userId="S::sef@godalming.ac.uk::095f0c06-4621-4452-8b82-fed803663365" providerId="AD" clId="Web-{1BA93B62-D3C6-1490-01D7-1D52D79E2CE7}" dt="2021-03-25T08:34:42.418" v="3"/>
        <pc:sldMkLst>
          <pc:docMk/>
          <pc:sldMk cId="3593738472" sldId="359"/>
        </pc:sldMkLst>
      </pc:sldChg>
      <pc:sldMasterChg chg="add addSldLayout">
        <pc:chgData name="Sarah Fassam" userId="S::sef@godalming.ac.uk::095f0c06-4621-4452-8b82-fed803663365" providerId="AD" clId="Web-{1BA93B62-D3C6-1490-01D7-1D52D79E2CE7}" dt="2021-03-25T08:33:16.135" v="0"/>
        <pc:sldMasterMkLst>
          <pc:docMk/>
          <pc:sldMasterMk cId="494956612" sldId="2147483672"/>
        </pc:sldMasterMkLst>
        <pc:sldLayoutChg chg="add">
          <pc:chgData name="Sarah Fassam" userId="S::sef@godalming.ac.uk::095f0c06-4621-4452-8b82-fed803663365" providerId="AD" clId="Web-{1BA93B62-D3C6-1490-01D7-1D52D79E2CE7}" dt="2021-03-25T08:33:16.135" v="0"/>
          <pc:sldLayoutMkLst>
            <pc:docMk/>
            <pc:sldMasterMk cId="494956612" sldId="2147483672"/>
            <pc:sldLayoutMk cId="4238587146" sldId="2147483673"/>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2988525494" sldId="2147483674"/>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2690003956" sldId="2147483675"/>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2077086702" sldId="2147483676"/>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1305946454" sldId="2147483677"/>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3015258670" sldId="2147483678"/>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1699913738" sldId="2147483679"/>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2743697369" sldId="2147483680"/>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2018472427" sldId="2147483681"/>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2186687229" sldId="2147483682"/>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3170474054" sldId="2147483683"/>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1982842558" sldId="2147483684"/>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450625326" sldId="2147483685"/>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595661383" sldId="2147483686"/>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2519836977" sldId="2147483687"/>
          </pc:sldLayoutMkLst>
        </pc:sldLayoutChg>
        <pc:sldLayoutChg chg="add">
          <pc:chgData name="Sarah Fassam" userId="S::sef@godalming.ac.uk::095f0c06-4621-4452-8b82-fed803663365" providerId="AD" clId="Web-{1BA93B62-D3C6-1490-01D7-1D52D79E2CE7}" dt="2021-03-25T08:33:16.135" v="0"/>
          <pc:sldLayoutMkLst>
            <pc:docMk/>
            <pc:sldMasterMk cId="494956612" sldId="2147483672"/>
            <pc:sldLayoutMk cId="1407373070" sldId="2147483688"/>
          </pc:sldLayoutMkLst>
        </pc:sldLayoutChg>
      </pc:sldMaster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A934F41-F6E1-4A5A-B1E6-4B7E1A111D2B}" type="datetimeFigureOut">
              <a:rPr lang="en-GB" smtClean="0"/>
              <a:t>29/03/2021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0936BB8-C580-4B33-83CE-8DFCB8B0F189}" type="slidenum">
              <a:rPr lang="en-GB" smtClean="0"/>
              <a:t>‹#›</a:t>
            </a:fld>
            <a:endParaRPr lang="en-GB"/>
          </a:p>
        </p:txBody>
      </p:sp>
    </p:spTree>
    <p:extLst>
      <p:ext uri="{BB962C8B-B14F-4D97-AF65-F5344CB8AC3E}">
        <p14:creationId xmlns:p14="http://schemas.microsoft.com/office/powerpoint/2010/main" val="379935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AB1282-4344-499F-9133-AA4F7C9BE3B3}" type="datetimeFigureOut">
              <a:rPr lang="en-GB" smtClean="0"/>
              <a:t>29/03/2021</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7F79290-3774-4D10-B526-B702C2ACF491}" type="slidenum">
              <a:rPr lang="en-GB" smtClean="0"/>
              <a:t>‹#›</a:t>
            </a:fld>
            <a:endParaRPr lang="en-GB"/>
          </a:p>
        </p:txBody>
      </p:sp>
    </p:spTree>
    <p:extLst>
      <p:ext uri="{BB962C8B-B14F-4D97-AF65-F5344CB8AC3E}">
        <p14:creationId xmlns:p14="http://schemas.microsoft.com/office/powerpoint/2010/main" val="208925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01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4180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96267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GB"/>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1E6FB9E0-3BD3-4AD7-A73F-98730D62745A}" type="slidenum">
              <a:rPr lang="en-GB"/>
              <a:pPr/>
              <a:t>‹#›</a:t>
            </a:fld>
            <a:endParaRPr lang="en-GB"/>
          </a:p>
        </p:txBody>
      </p:sp>
    </p:spTree>
    <p:extLst>
      <p:ext uri="{BB962C8B-B14F-4D97-AF65-F5344CB8AC3E}">
        <p14:creationId xmlns:p14="http://schemas.microsoft.com/office/powerpoint/2010/main" val="91916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D1FA74-3B33-4868-860E-E087EA03C4A6}"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231561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D1FA74-3B33-4868-860E-E087EA03C4A6}"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2565689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1FA74-3B33-4868-860E-E087EA03C4A6}"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210459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D1FA74-3B33-4868-860E-E087EA03C4A6}"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37461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D1FA74-3B33-4868-860E-E087EA03C4A6}" type="datetimeFigureOut">
              <a:rPr lang="en-GB" smtClean="0"/>
              <a:t>29/03/2021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2740848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D1FA74-3B33-4868-860E-E087EA03C4A6}" type="datetimeFigureOut">
              <a:rPr lang="en-GB" smtClean="0"/>
              <a:t>29/03/2021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1604916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1FA74-3B33-4868-860E-E087EA03C4A6}" type="datetimeFigureOut">
              <a:rPr lang="en-GB" smtClean="0"/>
              <a:t>29/03/2021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424371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531158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D1FA74-3B33-4868-860E-E087EA03C4A6}"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1084645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D1FA74-3B33-4868-860E-E087EA03C4A6}"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1544915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D1FA74-3B33-4868-860E-E087EA03C4A6}"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3403204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D1FA74-3B33-4868-860E-E087EA03C4A6}"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14AC94-53FC-422A-8467-1BFB7ED2EDBC}" type="slidenum">
              <a:rPr lang="en-GB" smtClean="0"/>
              <a:t>‹#›</a:t>
            </a:fld>
            <a:endParaRPr lang="en-GB"/>
          </a:p>
        </p:txBody>
      </p:sp>
    </p:spTree>
    <p:extLst>
      <p:ext uri="{BB962C8B-B14F-4D97-AF65-F5344CB8AC3E}">
        <p14:creationId xmlns:p14="http://schemas.microsoft.com/office/powerpoint/2010/main" val="3514056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4238587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988525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690003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5730F-649B-44EE-A99C-59C2A58AC57C}"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77086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5730F-649B-44EE-A99C-59C2A58AC57C}" type="datetimeFigureOut">
              <a:rPr lang="en-GB" smtClean="0"/>
              <a:t>29/03/2021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305946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F85730F-649B-44EE-A99C-59C2A58AC57C}" type="datetimeFigureOut">
              <a:rPr lang="en-GB" smtClean="0"/>
              <a:t>29/03/2021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301525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153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5730F-649B-44EE-A99C-59C2A58AC57C}" type="datetimeFigureOut">
              <a:rPr lang="en-GB" smtClean="0"/>
              <a:t>29/03/2021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699913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743697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18472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186687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0474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982842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0625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595661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519836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85730F-649B-44EE-A99C-59C2A58AC57C}"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40737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5730F-649B-44EE-A99C-59C2A58AC57C}"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88651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85730F-649B-44EE-A99C-59C2A58AC57C}" type="datetimeFigureOut">
              <a:rPr lang="en-GB" smtClean="0"/>
              <a:t>29/03/2021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50148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5730F-649B-44EE-A99C-59C2A58AC57C}" type="datetimeFigureOut">
              <a:rPr lang="en-GB" smtClean="0"/>
              <a:t>29/03/2021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74197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F85730F-649B-44EE-A99C-59C2A58AC57C}" type="datetimeFigureOut">
              <a:rPr lang="en-GB" smtClean="0"/>
              <a:t>29/03/2021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43154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F85730F-649B-44EE-A99C-59C2A58AC57C}" type="datetimeFigureOut">
              <a:rPr lang="en-GB" smtClean="0"/>
              <a:t>29/03/2021</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A5BD1C-AB29-495B-AD21-E402F7885341}" type="slidenum">
              <a:rPr lang="en-GB" smtClean="0"/>
              <a:t>‹#›</a:t>
            </a:fld>
            <a:endParaRPr lang="en-GB"/>
          </a:p>
        </p:txBody>
      </p:sp>
    </p:spTree>
    <p:extLst>
      <p:ext uri="{BB962C8B-B14F-4D97-AF65-F5344CB8AC3E}">
        <p14:creationId xmlns:p14="http://schemas.microsoft.com/office/powerpoint/2010/main" val="394232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60833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F85730F-649B-44EE-A99C-59C2A58AC57C}" type="datetimeFigureOut">
              <a:rPr lang="en-GB" smtClean="0"/>
              <a:t>29/03/2021</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1A5BD1C-AB29-495B-AD21-E402F7885341}"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62236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DD1FA74-3B33-4868-860E-E087EA03C4A6}" type="datetimeFigureOut">
              <a:rPr lang="en-GB" smtClean="0"/>
              <a:t>29/03/2021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14AC94-53FC-422A-8467-1BFB7ED2EDBC}" type="slidenum">
              <a:rPr lang="en-GB" smtClean="0"/>
              <a:t>‹#›</a:t>
            </a:fld>
            <a:endParaRPr lang="en-GB"/>
          </a:p>
        </p:txBody>
      </p:sp>
    </p:spTree>
    <p:extLst>
      <p:ext uri="{BB962C8B-B14F-4D97-AF65-F5344CB8AC3E}">
        <p14:creationId xmlns:p14="http://schemas.microsoft.com/office/powerpoint/2010/main" val="45959141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85730F-649B-44EE-A99C-59C2A58AC57C}" type="datetimeFigureOut">
              <a:rPr lang="en-GB" smtClean="0"/>
              <a:t>29/03/2021</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1A5BD1C-AB29-495B-AD21-E402F7885341}" type="slidenum">
              <a:rPr lang="en-GB" smtClean="0"/>
              <a:t>‹#›</a:t>
            </a:fld>
            <a:endParaRPr lang="en-GB"/>
          </a:p>
        </p:txBody>
      </p:sp>
    </p:spTree>
    <p:extLst>
      <p:ext uri="{BB962C8B-B14F-4D97-AF65-F5344CB8AC3E}">
        <p14:creationId xmlns:p14="http://schemas.microsoft.com/office/powerpoint/2010/main" val="494956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estream.godalming.ac.uk/view2.aspx?id=3858~4y~AmgwJUFj"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bject 3"/>
          <p:cNvSpPr>
            <a:spLocks/>
          </p:cNvSpPr>
          <p:nvPr/>
        </p:nvSpPr>
        <p:spPr bwMode="auto">
          <a:xfrm>
            <a:off x="1588" y="0"/>
            <a:ext cx="9142412" cy="5153025"/>
          </a:xfrm>
          <a:custGeom>
            <a:avLst/>
            <a:gdLst>
              <a:gd name="T0" fmla="*/ 0 w 10692130"/>
              <a:gd name="T1" fmla="*/ 5152295 h 360045"/>
              <a:gd name="T2" fmla="*/ 9142303 w 10692130"/>
              <a:gd name="T3" fmla="*/ 5152295 h 360045"/>
              <a:gd name="T4" fmla="*/ 9142303 w 10692130"/>
              <a:gd name="T5" fmla="*/ 0 h 360045"/>
              <a:gd name="T6" fmla="*/ 0 w 10692130"/>
              <a:gd name="T7" fmla="*/ 0 h 360045"/>
              <a:gd name="T8" fmla="*/ 0 w 10692130"/>
              <a:gd name="T9" fmla="*/ 5152295 h 3600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360045">
                <a:moveTo>
                  <a:pt x="0" y="359994"/>
                </a:moveTo>
                <a:lnTo>
                  <a:pt x="10692003" y="359994"/>
                </a:lnTo>
                <a:lnTo>
                  <a:pt x="10692003" y="0"/>
                </a:lnTo>
                <a:lnTo>
                  <a:pt x="0" y="0"/>
                </a:lnTo>
                <a:lnTo>
                  <a:pt x="0" y="359994"/>
                </a:lnTo>
                <a:close/>
              </a:path>
            </a:pathLst>
          </a:custGeom>
          <a:solidFill>
            <a:srgbClr val="A51941"/>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en-US"/>
          </a:p>
        </p:txBody>
      </p:sp>
      <p:sp>
        <p:nvSpPr>
          <p:cNvPr id="16386" name="object 3"/>
          <p:cNvSpPr>
            <a:spLocks/>
          </p:cNvSpPr>
          <p:nvPr/>
        </p:nvSpPr>
        <p:spPr bwMode="auto">
          <a:xfrm>
            <a:off x="0" y="6546850"/>
            <a:ext cx="9142413" cy="319088"/>
          </a:xfrm>
          <a:custGeom>
            <a:avLst/>
            <a:gdLst>
              <a:gd name="T0" fmla="*/ 0 w 10692130"/>
              <a:gd name="T1" fmla="*/ 319043 h 360045"/>
              <a:gd name="T2" fmla="*/ 9142304 w 10692130"/>
              <a:gd name="T3" fmla="*/ 319043 h 360045"/>
              <a:gd name="T4" fmla="*/ 9142304 w 10692130"/>
              <a:gd name="T5" fmla="*/ 0 h 360045"/>
              <a:gd name="T6" fmla="*/ 0 w 10692130"/>
              <a:gd name="T7" fmla="*/ 0 h 360045"/>
              <a:gd name="T8" fmla="*/ 0 w 10692130"/>
              <a:gd name="T9" fmla="*/ 319043 h 3600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360045">
                <a:moveTo>
                  <a:pt x="0" y="359994"/>
                </a:moveTo>
                <a:lnTo>
                  <a:pt x="10692003" y="359994"/>
                </a:lnTo>
                <a:lnTo>
                  <a:pt x="10692003" y="0"/>
                </a:lnTo>
                <a:lnTo>
                  <a:pt x="0" y="0"/>
                </a:lnTo>
                <a:lnTo>
                  <a:pt x="0" y="359994"/>
                </a:lnTo>
                <a:close/>
              </a:path>
            </a:pathLst>
          </a:custGeom>
          <a:solidFill>
            <a:srgbClr val="BB144A"/>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en-US"/>
          </a:p>
        </p:txBody>
      </p:sp>
      <p:sp>
        <p:nvSpPr>
          <p:cNvPr id="16388" name="TextBox 1"/>
          <p:cNvSpPr txBox="1">
            <a:spLocks noChangeArrowheads="1"/>
          </p:cNvSpPr>
          <p:nvPr/>
        </p:nvSpPr>
        <p:spPr bwMode="auto">
          <a:xfrm>
            <a:off x="817563" y="840783"/>
            <a:ext cx="7591425" cy="317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a:solidFill>
                  <a:schemeClr val="bg1"/>
                </a:solidFill>
              </a:rPr>
              <a:t>Gender issues in Education achievement </a:t>
            </a:r>
          </a:p>
          <a:p>
            <a:pPr algn="ctr" eaLnBrk="1" hangingPunct="1"/>
            <a:endParaRPr lang="en-US" sz="4000">
              <a:solidFill>
                <a:schemeClr val="bg1"/>
              </a:solidFill>
            </a:endParaRPr>
          </a:p>
          <a:p>
            <a:pPr algn="ctr" eaLnBrk="1" hangingPunct="1"/>
            <a:r>
              <a:rPr lang="en-US" sz="4000">
                <a:solidFill>
                  <a:schemeClr val="bg1"/>
                </a:solidFill>
              </a:rPr>
              <a:t>Explaining patterns in gender achievement </a:t>
            </a:r>
          </a:p>
        </p:txBody>
      </p:sp>
    </p:spTree>
    <p:extLst>
      <p:ext uri="{BB962C8B-B14F-4D97-AF65-F5344CB8AC3E}">
        <p14:creationId xmlns:p14="http://schemas.microsoft.com/office/powerpoint/2010/main" val="608882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620713"/>
            <a:ext cx="8291512" cy="796925"/>
          </a:xfrm>
        </p:spPr>
        <p:txBody>
          <a:bodyPr>
            <a:normAutofit fontScale="90000"/>
          </a:bodyPr>
          <a:lstStyle/>
          <a:p>
            <a:pPr eaLnBrk="1" hangingPunct="1">
              <a:defRPr/>
            </a:pPr>
            <a:r>
              <a:rPr lang="en-GB" sz="3600"/>
              <a:t>Changing times </a:t>
            </a:r>
            <a:br>
              <a:rPr lang="en-GB" sz="3600"/>
            </a:br>
            <a:r>
              <a:rPr lang="en-GB" sz="3600"/>
              <a:t>Old Explanations - Variations in levels of attainment</a:t>
            </a:r>
            <a:br>
              <a:rPr lang="en-GB" sz="3600"/>
            </a:br>
            <a:endParaRPr lang="en-GB" sz="3600"/>
          </a:p>
        </p:txBody>
      </p:sp>
      <p:sp>
        <p:nvSpPr>
          <p:cNvPr id="23555" name="Rectangle 3"/>
          <p:cNvSpPr>
            <a:spLocks noGrp="1" noChangeArrowheads="1"/>
          </p:cNvSpPr>
          <p:nvPr>
            <p:ph idx="1"/>
          </p:nvPr>
        </p:nvSpPr>
        <p:spPr>
          <a:xfrm>
            <a:off x="457200" y="1844824"/>
            <a:ext cx="8229600" cy="4251176"/>
          </a:xfrm>
        </p:spPr>
        <p:txBody>
          <a:bodyPr>
            <a:normAutofit fontScale="92500" lnSpcReduction="10000"/>
          </a:bodyPr>
          <a:lstStyle/>
          <a:p>
            <a:pPr eaLnBrk="1" hangingPunct="1">
              <a:lnSpc>
                <a:spcPct val="90000"/>
              </a:lnSpc>
              <a:buFont typeface="Wingdings" panose="05000000000000000000" pitchFamily="2" charset="2"/>
              <a:buNone/>
              <a:defRPr/>
            </a:pPr>
            <a:r>
              <a:rPr lang="en-GB"/>
              <a:t>	</a:t>
            </a:r>
            <a:r>
              <a:rPr lang="en-GB" sz="2000"/>
              <a:t>Previously there was worry over the </a:t>
            </a:r>
            <a:r>
              <a:rPr lang="en-GB" sz="2000">
                <a:solidFill>
                  <a:srgbClr val="FF0000"/>
                </a:solidFill>
              </a:rPr>
              <a:t>underperformance</a:t>
            </a:r>
            <a:r>
              <a:rPr lang="en-GB" sz="2000"/>
              <a:t> of girls in the education system</a:t>
            </a:r>
          </a:p>
          <a:p>
            <a:pPr eaLnBrk="1" hangingPunct="1">
              <a:lnSpc>
                <a:spcPct val="90000"/>
              </a:lnSpc>
              <a:defRPr/>
            </a:pPr>
            <a:endParaRPr lang="en-GB" sz="2000"/>
          </a:p>
          <a:p>
            <a:pPr eaLnBrk="1" hangingPunct="1">
              <a:lnSpc>
                <a:spcPct val="90000"/>
              </a:lnSpc>
              <a:defRPr/>
            </a:pPr>
            <a:r>
              <a:rPr lang="en-GB" sz="2000">
                <a:solidFill>
                  <a:srgbClr val="FF0000"/>
                </a:solidFill>
              </a:rPr>
              <a:t>Dale Spender (1983) </a:t>
            </a:r>
            <a:r>
              <a:rPr lang="en-GB" sz="2000"/>
              <a:t>considered the control and domination of education by men. This was not only in terms of SMT positions but also in terms of boys getting more attention in the classroom and the curriculum  being ‘male-centred’.</a:t>
            </a:r>
          </a:p>
          <a:p>
            <a:pPr eaLnBrk="1" hangingPunct="1">
              <a:lnSpc>
                <a:spcPct val="90000"/>
              </a:lnSpc>
              <a:buFont typeface="Wingdings" panose="05000000000000000000" pitchFamily="2" charset="2"/>
              <a:buNone/>
              <a:defRPr/>
            </a:pPr>
            <a:endParaRPr lang="en-GB" sz="800"/>
          </a:p>
          <a:p>
            <a:pPr eaLnBrk="1" hangingPunct="1">
              <a:lnSpc>
                <a:spcPct val="90000"/>
              </a:lnSpc>
              <a:defRPr/>
            </a:pPr>
            <a:r>
              <a:rPr lang="en-GB" sz="2000">
                <a:solidFill>
                  <a:srgbClr val="FF0000"/>
                </a:solidFill>
              </a:rPr>
              <a:t>Michelle Stanworth (1983) </a:t>
            </a:r>
            <a:r>
              <a:rPr lang="en-GB" sz="2000"/>
              <a:t>focussed on classroom interaction and the extent to which girls received less attention and were negatively labelled</a:t>
            </a:r>
          </a:p>
          <a:p>
            <a:pPr eaLnBrk="1" hangingPunct="1">
              <a:lnSpc>
                <a:spcPct val="90000"/>
              </a:lnSpc>
              <a:defRPr/>
            </a:pPr>
            <a:endParaRPr lang="en-GB" sz="2000"/>
          </a:p>
          <a:p>
            <a:pPr eaLnBrk="1" hangingPunct="1">
              <a:lnSpc>
                <a:spcPct val="90000"/>
              </a:lnSpc>
              <a:buFont typeface="Wingdings" panose="05000000000000000000" pitchFamily="2" charset="2"/>
              <a:buNone/>
              <a:defRPr/>
            </a:pPr>
            <a:r>
              <a:rPr lang="en-GB" sz="2000"/>
              <a:t>	The explanations have largely been replaced by new explanations as the trend shifted in the late 1980’s and early 1990’s to the underachievement of boys and the achievement of girls.</a:t>
            </a:r>
          </a:p>
        </p:txBody>
      </p:sp>
    </p:spTree>
    <p:extLst>
      <p:ext uri="{BB962C8B-B14F-4D97-AF65-F5344CB8AC3E}">
        <p14:creationId xmlns:p14="http://schemas.microsoft.com/office/powerpoint/2010/main" val="2028123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Effect transition="in" filter="strips(downRight)">
                                      <p:cBhvr>
                                        <p:cTn id="7" dur="500"/>
                                        <p:tgtEl>
                                          <p:spTgt spid="2355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3555">
                                            <p:txEl>
                                              <p:pRg st="4" end="4"/>
                                            </p:txEl>
                                          </p:spTgt>
                                        </p:tgtEl>
                                        <p:attrNameLst>
                                          <p:attrName>style.visibility</p:attrName>
                                        </p:attrNameLst>
                                      </p:cBhvr>
                                      <p:to>
                                        <p:strVal val="visible"/>
                                      </p:to>
                                    </p:set>
                                    <p:animEffect transition="in" filter="strips(downRight)">
                                      <p:cBhvr>
                                        <p:cTn id="12" dur="500"/>
                                        <p:tgtEl>
                                          <p:spTgt spid="2355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3555">
                                            <p:txEl>
                                              <p:pRg st="6" end="6"/>
                                            </p:txEl>
                                          </p:spTgt>
                                        </p:tgtEl>
                                        <p:attrNameLst>
                                          <p:attrName>style.visibility</p:attrName>
                                        </p:attrNameLst>
                                      </p:cBhvr>
                                      <p:to>
                                        <p:strVal val="visible"/>
                                      </p:to>
                                    </p:set>
                                    <p:animEffect transition="in" filter="strips(downRight)">
                                      <p:cBhvr>
                                        <p:cTn id="17"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Student research task </a:t>
            </a:r>
          </a:p>
        </p:txBody>
      </p:sp>
      <p:sp>
        <p:nvSpPr>
          <p:cNvPr id="3" name="Content Placeholder 2"/>
          <p:cNvSpPr>
            <a:spLocks noGrp="1"/>
          </p:cNvSpPr>
          <p:nvPr>
            <p:ph idx="1"/>
          </p:nvPr>
        </p:nvSpPr>
        <p:spPr>
          <a:xfrm>
            <a:off x="1176865" y="1988840"/>
            <a:ext cx="6798736" cy="4392488"/>
          </a:xfrm>
        </p:spPr>
        <p:txBody>
          <a:bodyPr>
            <a:normAutofit fontScale="85000" lnSpcReduction="20000"/>
          </a:bodyPr>
          <a:lstStyle/>
          <a:p>
            <a:pPr marL="0" indent="0">
              <a:buNone/>
            </a:pPr>
            <a:r>
              <a:rPr lang="en-GB"/>
              <a:t>You will be working in groups </a:t>
            </a:r>
          </a:p>
          <a:p>
            <a:pPr marL="0" indent="0">
              <a:buNone/>
            </a:pPr>
            <a:r>
              <a:rPr lang="en-GB"/>
              <a:t>Create a quiz for the content of the following areas – this could be done as a </a:t>
            </a:r>
            <a:r>
              <a:rPr lang="en-GB" err="1"/>
              <a:t>quizlet</a:t>
            </a:r>
            <a:r>
              <a:rPr lang="en-GB"/>
              <a:t>, </a:t>
            </a:r>
            <a:r>
              <a:rPr lang="en-GB" err="1"/>
              <a:t>kahoot</a:t>
            </a:r>
            <a:r>
              <a:rPr lang="en-GB"/>
              <a:t>, a paper multiple choice, but must be able to be given to the whole group.</a:t>
            </a:r>
          </a:p>
          <a:p>
            <a:pPr marL="457200" indent="-457200">
              <a:buFont typeface="Calibri" panose="020F0502020204030204" pitchFamily="34" charset="0"/>
              <a:buAutoNum type="arabicPeriod"/>
            </a:pPr>
            <a:r>
              <a:rPr lang="en-GB"/>
              <a:t>Why are girls outperforming boys ( external)  </a:t>
            </a:r>
          </a:p>
          <a:p>
            <a:pPr marL="457200" indent="-457200">
              <a:buAutoNum type="arabicPeriod"/>
            </a:pPr>
            <a:r>
              <a:rPr lang="en-GB"/>
              <a:t>Why are boys underachieving ( External)  </a:t>
            </a:r>
          </a:p>
          <a:p>
            <a:pPr marL="457200" indent="-457200">
              <a:buAutoNum type="arabicPeriod"/>
            </a:pPr>
            <a:r>
              <a:rPr lang="en-GB"/>
              <a:t>Why are girls outperforming boys ( internal)  </a:t>
            </a:r>
          </a:p>
          <a:p>
            <a:pPr marL="457200" indent="-457200">
              <a:buAutoNum type="arabicPeriod"/>
            </a:pPr>
            <a:r>
              <a:rPr lang="en-GB"/>
              <a:t>Why are boys underachieving ( internal) </a:t>
            </a:r>
          </a:p>
          <a:p>
            <a:pPr marL="457200" indent="-457200">
              <a:buFont typeface="Calibri" panose="020F0502020204030204" pitchFamily="34" charset="0"/>
              <a:buAutoNum type="arabicPeriod"/>
            </a:pPr>
            <a:r>
              <a:rPr lang="en-GB"/>
              <a:t>Statistics and trends about achievement p.4-5</a:t>
            </a:r>
          </a:p>
          <a:p>
            <a:pPr marL="457200" indent="-457200">
              <a:buAutoNum type="arabicPeriod"/>
            </a:pPr>
            <a:endParaRPr lang="en-GB"/>
          </a:p>
          <a:p>
            <a:pPr marL="0" indent="0">
              <a:buNone/>
            </a:pPr>
            <a:r>
              <a:rPr lang="en-GB"/>
              <a:t>You will need to use the </a:t>
            </a:r>
            <a:r>
              <a:rPr lang="en-GB">
                <a:solidFill>
                  <a:srgbClr val="FF0000"/>
                </a:solidFill>
              </a:rPr>
              <a:t>textbooks and information sheets- use a range of sources </a:t>
            </a:r>
            <a:r>
              <a:rPr lang="en-GB"/>
              <a:t>( tables) </a:t>
            </a:r>
          </a:p>
          <a:p>
            <a:pPr marL="0" indent="0">
              <a:buNone/>
            </a:pPr>
            <a:r>
              <a:rPr lang="en-GB"/>
              <a:t>You need to email me the link to any internet quizzes you make</a:t>
            </a:r>
          </a:p>
          <a:p>
            <a:pPr marL="457200" indent="-457200">
              <a:buAutoNum type="arabicPeriod"/>
            </a:pPr>
            <a:endParaRPr lang="en-GB"/>
          </a:p>
          <a:p>
            <a:pPr marL="457200" indent="-457200">
              <a:buAutoNum type="arabicPeriod"/>
            </a:pPr>
            <a:endParaRPr lang="en-GB"/>
          </a:p>
        </p:txBody>
      </p:sp>
    </p:spTree>
    <p:extLst>
      <p:ext uri="{BB962C8B-B14F-4D97-AF65-F5344CB8AC3E}">
        <p14:creationId xmlns:p14="http://schemas.microsoft.com/office/powerpoint/2010/main" val="388680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D992-AE37-4437-9D3D-BCDBE0E8F278}"/>
              </a:ext>
            </a:extLst>
          </p:cNvPr>
          <p:cNvSpPr>
            <a:spLocks noGrp="1"/>
          </p:cNvSpPr>
          <p:nvPr>
            <p:ph type="title"/>
          </p:nvPr>
        </p:nvSpPr>
        <p:spPr/>
        <p:txBody>
          <a:bodyPr/>
          <a:lstStyle/>
          <a:p>
            <a:r>
              <a:rPr lang="en-GB"/>
              <a:t>Gender: Key concepts </a:t>
            </a:r>
          </a:p>
        </p:txBody>
      </p:sp>
      <p:sp>
        <p:nvSpPr>
          <p:cNvPr id="3" name="Content Placeholder 2">
            <a:extLst>
              <a:ext uri="{FF2B5EF4-FFF2-40B4-BE49-F238E27FC236}">
                <a16:creationId xmlns:a16="http://schemas.microsoft.com/office/drawing/2014/main" id="{3935BB79-8A08-4F0C-A0A2-28C18BFB2CC3}"/>
              </a:ext>
            </a:extLst>
          </p:cNvPr>
          <p:cNvSpPr>
            <a:spLocks noGrp="1"/>
          </p:cNvSpPr>
          <p:nvPr>
            <p:ph idx="1"/>
          </p:nvPr>
        </p:nvSpPr>
        <p:spPr>
          <a:xfrm>
            <a:off x="609599" y="1227041"/>
            <a:ext cx="7508666" cy="5305034"/>
          </a:xfrm>
        </p:spPr>
        <p:txBody>
          <a:bodyPr vert="horz" lIns="91440" tIns="45720" rIns="91440" bIns="45720" rtlCol="0" anchor="t">
            <a:normAutofit fontScale="85000" lnSpcReduction="20000"/>
          </a:bodyPr>
          <a:lstStyle/>
          <a:p>
            <a:pPr marL="0" indent="0">
              <a:buNone/>
            </a:pPr>
            <a:r>
              <a:rPr lang="en-GB" dirty="0" err="1"/>
              <a:t>Pg</a:t>
            </a:r>
            <a:r>
              <a:rPr lang="en-GB" dirty="0"/>
              <a:t> 3 </a:t>
            </a:r>
          </a:p>
          <a:p>
            <a:r>
              <a:rPr lang="en-GB" dirty="0"/>
              <a:t>What do we mean by gender?</a:t>
            </a:r>
          </a:p>
          <a:p>
            <a:r>
              <a:rPr lang="en-GB" dirty="0"/>
              <a:t>What forms our gender </a:t>
            </a:r>
            <a:r>
              <a:rPr lang="en-GB" dirty="0" smtClean="0"/>
              <a:t>identity?</a:t>
            </a:r>
            <a:r>
              <a:rPr lang="en-GB" dirty="0"/>
              <a:t> </a:t>
            </a:r>
          </a:p>
          <a:p>
            <a:r>
              <a:rPr lang="en-GB" dirty="0"/>
              <a:t>What are gender roles? </a:t>
            </a:r>
          </a:p>
          <a:p>
            <a:pPr marL="0" indent="0">
              <a:buNone/>
            </a:pPr>
            <a:endParaRPr lang="en-GB" dirty="0"/>
          </a:p>
          <a:p>
            <a:pPr marL="0" indent="0">
              <a:buNone/>
            </a:pPr>
            <a:r>
              <a:rPr lang="en-GB" dirty="0"/>
              <a:t> Write a definition and example for hegemonic </a:t>
            </a:r>
            <a:r>
              <a:rPr lang="en-GB" dirty="0" smtClean="0"/>
              <a:t>femininity </a:t>
            </a:r>
            <a:r>
              <a:rPr lang="en-GB" dirty="0"/>
              <a:t>and masculinity. </a:t>
            </a:r>
          </a:p>
          <a:p>
            <a:pPr marL="0" indent="0">
              <a:buNone/>
            </a:pPr>
            <a:r>
              <a:rPr lang="en-GB" b="1" dirty="0"/>
              <a:t>Hegemonic </a:t>
            </a:r>
            <a:r>
              <a:rPr lang="en-GB" b="1" dirty="0" smtClean="0"/>
              <a:t>femininity </a:t>
            </a:r>
            <a:r>
              <a:rPr lang="en-GB" dirty="0"/>
              <a:t>: </a:t>
            </a:r>
            <a:r>
              <a:rPr lang="en-GB" dirty="0">
                <a:ea typeface="+mn-lt"/>
                <a:cs typeface="+mn-lt"/>
              </a:rPr>
              <a:t>the concept that an ideal, dominant picture of </a:t>
            </a:r>
            <a:r>
              <a:rPr lang="en-GB" b="1" dirty="0">
                <a:ea typeface="+mn-lt"/>
                <a:cs typeface="+mn-lt"/>
              </a:rPr>
              <a:t>womanhood</a:t>
            </a:r>
            <a:r>
              <a:rPr lang="en-GB" dirty="0">
                <a:ea typeface="+mn-lt"/>
                <a:cs typeface="+mn-lt"/>
              </a:rPr>
              <a:t> exists. “Traditional” feminine gender norms such as a sweet disposition and modesty, as well as an investment in physical appearance and sexual attractiveness </a:t>
            </a:r>
            <a:r>
              <a:rPr lang="en-GB" dirty="0" err="1">
                <a:ea typeface="+mn-lt"/>
                <a:cs typeface="+mn-lt"/>
              </a:rPr>
              <a:t>e.g</a:t>
            </a:r>
            <a:r>
              <a:rPr lang="en-GB" dirty="0">
                <a:ea typeface="+mn-lt"/>
                <a:cs typeface="+mn-lt"/>
              </a:rPr>
              <a:t> The ideal woman based on the topic of </a:t>
            </a:r>
            <a:r>
              <a:rPr lang="en-GB" b="1" dirty="0">
                <a:ea typeface="+mn-lt"/>
                <a:cs typeface="+mn-lt"/>
              </a:rPr>
              <a:t>Hegemonic Femininity</a:t>
            </a:r>
            <a:r>
              <a:rPr lang="en-GB" dirty="0">
                <a:ea typeface="+mn-lt"/>
                <a:cs typeface="+mn-lt"/>
              </a:rPr>
              <a:t> would be a woman who is heterosexual, gentile, kind, able to have children and stay home to take care of them, and also a woman who cooks and cleans within the house.</a:t>
            </a:r>
            <a:endParaRPr lang="en-GB" dirty="0"/>
          </a:p>
          <a:p>
            <a:pPr marL="0" indent="0">
              <a:buNone/>
            </a:pPr>
            <a:r>
              <a:rPr lang="en-GB" b="1" dirty="0">
                <a:ea typeface="+mn-lt"/>
                <a:cs typeface="+mn-lt"/>
              </a:rPr>
              <a:t>Hegemonic masculinity</a:t>
            </a:r>
            <a:r>
              <a:rPr lang="en-GB" dirty="0">
                <a:ea typeface="+mn-lt"/>
                <a:cs typeface="+mn-lt"/>
              </a:rPr>
              <a:t> refers to a societal pattern in which stereotypically male traits are idealized as the </a:t>
            </a:r>
            <a:r>
              <a:rPr lang="en-GB" b="1" dirty="0">
                <a:ea typeface="+mn-lt"/>
                <a:cs typeface="+mn-lt"/>
              </a:rPr>
              <a:t>masculine</a:t>
            </a:r>
            <a:r>
              <a:rPr lang="en-GB" dirty="0">
                <a:ea typeface="+mn-lt"/>
                <a:cs typeface="+mn-lt"/>
              </a:rPr>
              <a:t> cultural ideal, explaining how and why men maintain dominant social roles over women and other groups considered to be feminine. </a:t>
            </a:r>
            <a:r>
              <a:rPr lang="en-GB" dirty="0" err="1">
                <a:ea typeface="+mn-lt"/>
                <a:cs typeface="+mn-lt"/>
              </a:rPr>
              <a:t>E.g</a:t>
            </a:r>
            <a:r>
              <a:rPr lang="en-GB" dirty="0">
                <a:ea typeface="+mn-lt"/>
                <a:cs typeface="+mn-lt"/>
              </a:rPr>
              <a:t> the ideal hegemonic male is Tall, physically </a:t>
            </a:r>
            <a:r>
              <a:rPr lang="en-GB" dirty="0" err="1">
                <a:ea typeface="+mn-lt"/>
                <a:cs typeface="+mn-lt"/>
              </a:rPr>
              <a:t>domainate</a:t>
            </a:r>
            <a:r>
              <a:rPr lang="en-GB" dirty="0">
                <a:ea typeface="+mn-lt"/>
                <a:cs typeface="+mn-lt"/>
              </a:rPr>
              <a:t>, manual job, strong and takes control. </a:t>
            </a:r>
            <a:endParaRPr lang="en-GB" dirty="0"/>
          </a:p>
          <a:p>
            <a:pPr marL="0" indent="0">
              <a:buNone/>
            </a:pPr>
            <a:endParaRPr lang="en-GB" b="1" dirty="0"/>
          </a:p>
          <a:p>
            <a:pPr marL="0" indent="0">
              <a:buNone/>
            </a:pPr>
            <a:r>
              <a:rPr lang="en-GB" b="1" dirty="0"/>
              <a:t>Read the article on Gender bias and the damage to boys.</a:t>
            </a:r>
            <a:r>
              <a:rPr lang="en-GB" dirty="0"/>
              <a:t> </a:t>
            </a:r>
          </a:p>
          <a:p>
            <a:pPr marL="0" indent="0">
              <a:buNone/>
            </a:pPr>
            <a:endParaRPr lang="en-GB" dirty="0"/>
          </a:p>
        </p:txBody>
      </p:sp>
    </p:spTree>
    <p:extLst>
      <p:ext uri="{BB962C8B-B14F-4D97-AF65-F5344CB8AC3E}">
        <p14:creationId xmlns:p14="http://schemas.microsoft.com/office/powerpoint/2010/main" val="1674119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idx="1"/>
          </p:nvPr>
        </p:nvSpPr>
        <p:spPr>
          <a:xfrm>
            <a:off x="456406" y="980728"/>
            <a:ext cx="8229600" cy="6480175"/>
          </a:xfrm>
        </p:spPr>
        <p:txBody>
          <a:bodyPr>
            <a:normAutofit/>
          </a:bodyPr>
          <a:lstStyle/>
          <a:p>
            <a:pPr marL="0" indent="0">
              <a:buNone/>
              <a:defRPr/>
            </a:pPr>
            <a:r>
              <a:rPr lang="en-GB"/>
              <a:t>Key issues in Gender and D.E.A</a:t>
            </a:r>
          </a:p>
          <a:p>
            <a:pPr marL="0" indent="0">
              <a:buNone/>
              <a:defRPr/>
            </a:pPr>
            <a:endParaRPr lang="en-GB"/>
          </a:p>
          <a:p>
            <a:pPr marL="514350" indent="-514350">
              <a:buFont typeface="+mj-lt"/>
              <a:buAutoNum type="arabicPeriod"/>
              <a:defRPr/>
            </a:pPr>
            <a:r>
              <a:rPr lang="en-GB">
                <a:solidFill>
                  <a:srgbClr val="FF0000"/>
                </a:solidFill>
              </a:rPr>
              <a:t>Why do girls now generally achieve better results than boys?</a:t>
            </a:r>
          </a:p>
          <a:p>
            <a:pPr marL="514350" indent="-514350">
              <a:buFont typeface="+mj-lt"/>
              <a:buAutoNum type="arabicPeriod"/>
              <a:defRPr/>
            </a:pPr>
            <a:endParaRPr lang="en-GB"/>
          </a:p>
          <a:p>
            <a:pPr marL="514350" indent="-514350">
              <a:buFont typeface="+mj-lt"/>
              <a:buAutoNum type="arabicPeriod"/>
              <a:defRPr/>
            </a:pPr>
            <a:r>
              <a:rPr lang="en-GB"/>
              <a:t>Why do boys and girls opt to study different subjects?</a:t>
            </a:r>
          </a:p>
          <a:p>
            <a:pPr marL="514350" indent="-514350">
              <a:buFont typeface="+mj-lt"/>
              <a:buAutoNum type="arabicPeriod"/>
              <a:defRPr/>
            </a:pPr>
            <a:endParaRPr lang="en-GB"/>
          </a:p>
          <a:p>
            <a:pPr marL="514350" indent="-514350">
              <a:buFont typeface="+mj-lt"/>
              <a:buAutoNum type="arabicPeriod"/>
              <a:defRPr/>
            </a:pPr>
            <a:r>
              <a:rPr lang="en-GB"/>
              <a:t>How does schooling help to reinforce gender identities?</a:t>
            </a:r>
          </a:p>
          <a:p>
            <a:pPr marL="609600" indent="-609600" eaLnBrk="1" hangingPunct="1">
              <a:buFontTx/>
              <a:buAutoNum type="arabicPeriod"/>
            </a:pPr>
            <a:endParaRPr lang="en-GB">
              <a:latin typeface="Arial" charset="0"/>
            </a:endParaRPr>
          </a:p>
          <a:p>
            <a:pPr marL="609600" indent="-609600" eaLnBrk="1" hangingPunct="1">
              <a:lnSpc>
                <a:spcPct val="90000"/>
              </a:lnSpc>
              <a:buFontTx/>
              <a:buNone/>
            </a:pPr>
            <a:endParaRPr lang="en-GB">
              <a:latin typeface="Arial" charset="0"/>
            </a:endParaRPr>
          </a:p>
          <a:p>
            <a:pPr marL="609600" indent="-609600" eaLnBrk="1" hangingPunct="1">
              <a:lnSpc>
                <a:spcPct val="90000"/>
              </a:lnSpc>
              <a:buFontTx/>
              <a:buNone/>
            </a:pPr>
            <a:endParaRPr lang="en-GB" sz="2000">
              <a:latin typeface="Arial" charset="0"/>
            </a:endParaRPr>
          </a:p>
          <a:p>
            <a:pPr marL="609600" indent="-609600" eaLnBrk="1" hangingPunct="1">
              <a:lnSpc>
                <a:spcPct val="90000"/>
              </a:lnSpc>
              <a:buFontTx/>
              <a:buNone/>
            </a:pPr>
            <a:r>
              <a:rPr lang="en-GB" sz="2000">
                <a:latin typeface="Arial" charset="0"/>
              </a:rPr>
              <a:t>			</a:t>
            </a:r>
            <a:endParaRPr lang="en-US" sz="1600">
              <a:latin typeface="Arial" charset="0"/>
            </a:endParaRPr>
          </a:p>
        </p:txBody>
      </p:sp>
      <p:sp>
        <p:nvSpPr>
          <p:cNvPr id="31746" name="object 3"/>
          <p:cNvSpPr>
            <a:spLocks/>
          </p:cNvSpPr>
          <p:nvPr/>
        </p:nvSpPr>
        <p:spPr bwMode="auto">
          <a:xfrm>
            <a:off x="0" y="6350"/>
            <a:ext cx="9142412" cy="379413"/>
          </a:xfrm>
          <a:custGeom>
            <a:avLst/>
            <a:gdLst>
              <a:gd name="T0" fmla="*/ 0 w 10692130"/>
              <a:gd name="T1" fmla="*/ 359994 h 360045"/>
              <a:gd name="T2" fmla="*/ 10692003 w 10692130"/>
              <a:gd name="T3" fmla="*/ 359994 h 360045"/>
              <a:gd name="T4" fmla="*/ 10692003 w 10692130"/>
              <a:gd name="T5" fmla="*/ 0 h 360045"/>
              <a:gd name="T6" fmla="*/ 0 w 10692130"/>
              <a:gd name="T7" fmla="*/ 0 h 360045"/>
              <a:gd name="T8" fmla="*/ 0 w 10692130"/>
              <a:gd name="T9" fmla="*/ 359994 h 360045"/>
            </a:gdLst>
            <a:ahLst/>
            <a:cxnLst>
              <a:cxn ang="0">
                <a:pos x="T0" y="T1"/>
              </a:cxn>
              <a:cxn ang="0">
                <a:pos x="T2" y="T3"/>
              </a:cxn>
              <a:cxn ang="0">
                <a:pos x="T4" y="T5"/>
              </a:cxn>
              <a:cxn ang="0">
                <a:pos x="T6" y="T7"/>
              </a:cxn>
              <a:cxn ang="0">
                <a:pos x="T8" y="T9"/>
              </a:cxn>
            </a:cxnLst>
            <a:rect l="0" t="0" r="r" b="b"/>
            <a:pathLst>
              <a:path w="10692130" h="360045">
                <a:moveTo>
                  <a:pt x="0" y="359994"/>
                </a:moveTo>
                <a:lnTo>
                  <a:pt x="10692003" y="359994"/>
                </a:lnTo>
                <a:lnTo>
                  <a:pt x="10692003" y="0"/>
                </a:lnTo>
                <a:lnTo>
                  <a:pt x="0" y="0"/>
                </a:lnTo>
                <a:lnTo>
                  <a:pt x="0" y="359994"/>
                </a:lnTo>
                <a:close/>
              </a:path>
            </a:pathLst>
          </a:custGeom>
          <a:solidFill>
            <a:srgbClr val="BB144A"/>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en-US"/>
          </a:p>
        </p:txBody>
      </p:sp>
      <p:sp>
        <p:nvSpPr>
          <p:cNvPr id="31747" name="object 3"/>
          <p:cNvSpPr>
            <a:spLocks/>
          </p:cNvSpPr>
          <p:nvPr/>
        </p:nvSpPr>
        <p:spPr bwMode="auto">
          <a:xfrm>
            <a:off x="0" y="6546850"/>
            <a:ext cx="9142413" cy="319088"/>
          </a:xfrm>
          <a:custGeom>
            <a:avLst/>
            <a:gdLst>
              <a:gd name="T0" fmla="*/ 0 w 10692130"/>
              <a:gd name="T1" fmla="*/ 359994 h 360045"/>
              <a:gd name="T2" fmla="*/ 10692003 w 10692130"/>
              <a:gd name="T3" fmla="*/ 359994 h 360045"/>
              <a:gd name="T4" fmla="*/ 10692003 w 10692130"/>
              <a:gd name="T5" fmla="*/ 0 h 360045"/>
              <a:gd name="T6" fmla="*/ 0 w 10692130"/>
              <a:gd name="T7" fmla="*/ 0 h 360045"/>
              <a:gd name="T8" fmla="*/ 0 w 10692130"/>
              <a:gd name="T9" fmla="*/ 359994 h 360045"/>
            </a:gdLst>
            <a:ahLst/>
            <a:cxnLst>
              <a:cxn ang="0">
                <a:pos x="T0" y="T1"/>
              </a:cxn>
              <a:cxn ang="0">
                <a:pos x="T2" y="T3"/>
              </a:cxn>
              <a:cxn ang="0">
                <a:pos x="T4" y="T5"/>
              </a:cxn>
              <a:cxn ang="0">
                <a:pos x="T6" y="T7"/>
              </a:cxn>
              <a:cxn ang="0">
                <a:pos x="T8" y="T9"/>
              </a:cxn>
            </a:cxnLst>
            <a:rect l="0" t="0" r="r" b="b"/>
            <a:pathLst>
              <a:path w="10692130" h="360045">
                <a:moveTo>
                  <a:pt x="0" y="359994"/>
                </a:moveTo>
                <a:lnTo>
                  <a:pt x="10692003" y="359994"/>
                </a:lnTo>
                <a:lnTo>
                  <a:pt x="10692003" y="0"/>
                </a:lnTo>
                <a:lnTo>
                  <a:pt x="0" y="0"/>
                </a:lnTo>
                <a:lnTo>
                  <a:pt x="0" y="359994"/>
                </a:lnTo>
                <a:close/>
              </a:path>
            </a:pathLst>
          </a:custGeom>
          <a:solidFill>
            <a:srgbClr val="BB144A"/>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lstStyle/>
          <a:p>
            <a:endParaRPr lang="en-US"/>
          </a:p>
        </p:txBody>
      </p:sp>
    </p:spTree>
    <p:extLst>
      <p:ext uri="{BB962C8B-B14F-4D97-AF65-F5344CB8AC3E}">
        <p14:creationId xmlns:p14="http://schemas.microsoft.com/office/powerpoint/2010/main" val="1404549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07" y="332656"/>
            <a:ext cx="8229600" cy="864096"/>
          </a:xfrm>
        </p:spPr>
        <p:txBody>
          <a:bodyPr/>
          <a:lstStyle/>
          <a:p>
            <a:r>
              <a:rPr lang="en-GB" b="1"/>
              <a:t>Gender and DEA: Data</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13401" y="1196752"/>
            <a:ext cx="7568009" cy="5477510"/>
          </a:xfrm>
          <a:prstGeom prst="rect">
            <a:avLst/>
          </a:prstGeom>
          <a:noFill/>
          <a:ln>
            <a:noFill/>
          </a:ln>
          <a:effectLst/>
        </p:spPr>
      </p:pic>
    </p:spTree>
    <p:extLst>
      <p:ext uri="{BB962C8B-B14F-4D97-AF65-F5344CB8AC3E}">
        <p14:creationId xmlns:p14="http://schemas.microsoft.com/office/powerpoint/2010/main" val="429303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a:xfrm>
            <a:off x="457200" y="274638"/>
            <a:ext cx="8229600" cy="777875"/>
          </a:xfrm>
        </p:spPr>
        <p:txBody>
          <a:bodyPr/>
          <a:lstStyle/>
          <a:p>
            <a:pPr eaLnBrk="1" hangingPunct="1">
              <a:defRPr/>
            </a:pPr>
            <a:r>
              <a:rPr lang="en-GB" sz="3600"/>
              <a:t>Getting You Thinking</a:t>
            </a:r>
          </a:p>
        </p:txBody>
      </p:sp>
      <p:graphicFrame>
        <p:nvGraphicFramePr>
          <p:cNvPr id="7174" name="Object 10"/>
          <p:cNvGraphicFramePr>
            <a:graphicFrameLocks noGrp="1" noChangeAspect="1"/>
          </p:cNvGraphicFramePr>
          <p:nvPr>
            <p:ph idx="1"/>
          </p:nvPr>
        </p:nvGraphicFramePr>
        <p:xfrm>
          <a:off x="323850" y="1154113"/>
          <a:ext cx="2376488" cy="1584325"/>
        </p:xfrm>
        <a:graphic>
          <a:graphicData uri="http://schemas.openxmlformats.org/presentationml/2006/ole">
            <mc:AlternateContent xmlns:mc="http://schemas.openxmlformats.org/markup-compatibility/2006">
              <mc:Choice xmlns:v="urn:schemas-microsoft-com:vml" Requires="v">
                <p:oleObj spid="_x0000_s50185" name="Photo Editor Photo" r:id="rId3" imgW="1600000" imgH="1066667" progId="">
                  <p:embed/>
                </p:oleObj>
              </mc:Choice>
              <mc:Fallback>
                <p:oleObj name="Photo Editor Photo" r:id="rId3" imgW="1600000" imgH="1066667" progId="">
                  <p:embed/>
                  <p:pic>
                    <p:nvPicPr>
                      <p:cNvPr id="7174" name="Object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54113"/>
                        <a:ext cx="23764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5"/>
          <p:cNvGraphicFramePr>
            <a:graphicFrameLocks noChangeAspect="1"/>
          </p:cNvGraphicFramePr>
          <p:nvPr/>
        </p:nvGraphicFramePr>
        <p:xfrm>
          <a:off x="2916238" y="2997200"/>
          <a:ext cx="2376487" cy="1584325"/>
        </p:xfrm>
        <a:graphic>
          <a:graphicData uri="http://schemas.openxmlformats.org/presentationml/2006/ole">
            <mc:AlternateContent xmlns:mc="http://schemas.openxmlformats.org/markup-compatibility/2006">
              <mc:Choice xmlns:v="urn:schemas-microsoft-com:vml" Requires="v">
                <p:oleObj spid="_x0000_s50186" name="Photo Editor Photo" r:id="rId5" imgW="2553056" imgH="2057143" progId="">
                  <p:embed/>
                </p:oleObj>
              </mc:Choice>
              <mc:Fallback>
                <p:oleObj name="Photo Editor Photo" r:id="rId5" imgW="2553056" imgH="2057143" progId="">
                  <p:embed/>
                  <p:pic>
                    <p:nvPicPr>
                      <p:cNvPr id="717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2997200"/>
                        <a:ext cx="237648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6"/>
          <p:cNvGraphicFramePr>
            <a:graphicFrameLocks noChangeAspect="1"/>
          </p:cNvGraphicFramePr>
          <p:nvPr/>
        </p:nvGraphicFramePr>
        <p:xfrm>
          <a:off x="323850" y="2997200"/>
          <a:ext cx="2376488" cy="1565275"/>
        </p:xfrm>
        <a:graphic>
          <a:graphicData uri="http://schemas.openxmlformats.org/presentationml/2006/ole">
            <mc:AlternateContent xmlns:mc="http://schemas.openxmlformats.org/markup-compatibility/2006">
              <mc:Choice xmlns:v="urn:schemas-microsoft-com:vml" Requires="v">
                <p:oleObj spid="_x0000_s50187" name="Photo Editor Photo" r:id="rId7" imgW="2857899" imgH="1838095" progId="">
                  <p:embed/>
                </p:oleObj>
              </mc:Choice>
              <mc:Fallback>
                <p:oleObj name="Photo Editor Photo" r:id="rId7" imgW="2857899" imgH="1838095" progId="">
                  <p:embed/>
                  <p:pic>
                    <p:nvPicPr>
                      <p:cNvPr id="717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2997200"/>
                        <a:ext cx="2376488"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7"/>
          <p:cNvGraphicFramePr>
            <a:graphicFrameLocks noChangeAspect="1"/>
          </p:cNvGraphicFramePr>
          <p:nvPr/>
        </p:nvGraphicFramePr>
        <p:xfrm>
          <a:off x="2916238" y="1125538"/>
          <a:ext cx="2376487" cy="1582737"/>
        </p:xfrm>
        <a:graphic>
          <a:graphicData uri="http://schemas.openxmlformats.org/presentationml/2006/ole">
            <mc:AlternateContent xmlns:mc="http://schemas.openxmlformats.org/markup-compatibility/2006">
              <mc:Choice xmlns:v="urn:schemas-microsoft-com:vml" Requires="v">
                <p:oleObj spid="_x0000_s50188" name="Photo Editor Photo" r:id="rId9" imgW="2476190" imgH="2057143" progId="">
                  <p:embed/>
                </p:oleObj>
              </mc:Choice>
              <mc:Fallback>
                <p:oleObj name="Photo Editor Photo" r:id="rId9" imgW="2476190" imgH="2057143" progId="">
                  <p:embed/>
                  <p:pic>
                    <p:nvPicPr>
                      <p:cNvPr id="7173"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238" y="1125538"/>
                        <a:ext cx="2376487"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Text Box 12"/>
          <p:cNvSpPr txBox="1">
            <a:spLocks noChangeArrowheads="1"/>
          </p:cNvSpPr>
          <p:nvPr/>
        </p:nvSpPr>
        <p:spPr bwMode="auto">
          <a:xfrm>
            <a:off x="323850" y="4724400"/>
            <a:ext cx="8640763"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AutoNum type="arabicPeriod"/>
            </a:pPr>
            <a:r>
              <a:rPr lang="en-GB" altLang="en-US" sz="1600"/>
              <a:t>What do the pictures suggest are the key differences in the socialisation of boys and girls?</a:t>
            </a:r>
          </a:p>
          <a:p>
            <a:pPr eaLnBrk="1" hangingPunct="1">
              <a:spcBef>
                <a:spcPct val="50000"/>
              </a:spcBef>
              <a:buClrTx/>
              <a:buSzTx/>
              <a:buFontTx/>
              <a:buAutoNum type="arabicPeriod"/>
            </a:pPr>
            <a:r>
              <a:rPr lang="en-GB" altLang="en-US" sz="1600"/>
              <a:t>What features of schooling might seem more in line with girl’s experiences outside school?</a:t>
            </a:r>
          </a:p>
          <a:p>
            <a:pPr eaLnBrk="1" hangingPunct="1">
              <a:spcBef>
                <a:spcPct val="50000"/>
              </a:spcBef>
              <a:buClrTx/>
              <a:buSzTx/>
              <a:buFontTx/>
              <a:buAutoNum type="arabicPeriod"/>
            </a:pPr>
            <a:r>
              <a:rPr lang="en-GB" altLang="en-US" sz="1600"/>
              <a:t>What features of schooling might seem to conflict with boy’s experiences outside school?</a:t>
            </a:r>
          </a:p>
          <a:p>
            <a:pPr eaLnBrk="1" hangingPunct="1">
              <a:spcBef>
                <a:spcPct val="50000"/>
              </a:spcBef>
              <a:buClrTx/>
              <a:buSzTx/>
              <a:buFontTx/>
              <a:buAutoNum type="arabicPeriod"/>
            </a:pPr>
            <a:r>
              <a:rPr lang="en-GB" altLang="en-US" sz="1600"/>
              <a:t>What, according to Ray O’Neil, has increased the mismatch between boy’s socialisation and schooling?</a:t>
            </a:r>
          </a:p>
        </p:txBody>
      </p:sp>
      <p:sp>
        <p:nvSpPr>
          <p:cNvPr id="7176" name="Text Box 13"/>
          <p:cNvSpPr txBox="1">
            <a:spLocks noChangeArrowheads="1"/>
          </p:cNvSpPr>
          <p:nvPr/>
        </p:nvSpPr>
        <p:spPr bwMode="auto">
          <a:xfrm>
            <a:off x="5867400" y="1196975"/>
            <a:ext cx="2520950" cy="3284538"/>
          </a:xfrm>
          <a:prstGeom prst="rect">
            <a:avLst/>
          </a:prstGeom>
          <a:solidFill>
            <a:schemeClr val="bg1"/>
          </a:solidFill>
          <a:ln>
            <a:noFill/>
          </a:ln>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GB" altLang="en-US" sz="1400"/>
              <a:t>‘It is my view that boys are simply not socialised in a way that suits the process of being educated. The overstimulating, action-packed and exciting world they are now able to choose to belong to outside, more than ever conflicts with the relatively confined and passive nature of the classroom environment’.</a:t>
            </a:r>
          </a:p>
          <a:p>
            <a:pPr eaLnBrk="1" hangingPunct="1">
              <a:spcBef>
                <a:spcPct val="50000"/>
              </a:spcBef>
              <a:buClrTx/>
              <a:buSzTx/>
              <a:buFontTx/>
              <a:buNone/>
            </a:pPr>
            <a:r>
              <a:rPr lang="en-GB" altLang="en-US" sz="1200"/>
              <a:t>Ray O’Neil, Deputy Head of a primary school in Gravesend, Kent.</a:t>
            </a:r>
          </a:p>
        </p:txBody>
      </p:sp>
    </p:spTree>
    <p:extLst>
      <p:ext uri="{BB962C8B-B14F-4D97-AF65-F5344CB8AC3E}">
        <p14:creationId xmlns:p14="http://schemas.microsoft.com/office/powerpoint/2010/main" val="2878968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981075"/>
          </a:xfrm>
        </p:spPr>
        <p:txBody>
          <a:bodyPr>
            <a:normAutofit/>
          </a:bodyPr>
          <a:lstStyle/>
          <a:p>
            <a:r>
              <a:rPr lang="en-GB" sz="3200"/>
              <a:t>Activity 1: Gender &amp; Educational Attainment</a:t>
            </a:r>
          </a:p>
        </p:txBody>
      </p:sp>
      <p:sp>
        <p:nvSpPr>
          <p:cNvPr id="16387" name="Rectangle 3"/>
          <p:cNvSpPr>
            <a:spLocks noGrp="1" noChangeArrowheads="1"/>
          </p:cNvSpPr>
          <p:nvPr>
            <p:ph type="body" sz="half" idx="1"/>
          </p:nvPr>
        </p:nvSpPr>
        <p:spPr>
          <a:xfrm>
            <a:off x="323850" y="908050"/>
            <a:ext cx="4038600" cy="4495800"/>
          </a:xfrm>
        </p:spPr>
        <p:txBody>
          <a:bodyPr/>
          <a:lstStyle/>
          <a:p>
            <a:r>
              <a:rPr lang="en-GB" sz="1200"/>
              <a:t>Item A: GCSE’s</a:t>
            </a:r>
          </a:p>
          <a:p>
            <a:pPr>
              <a:buFont typeface="Wingdings" pitchFamily="2" charset="2"/>
              <a:buNone/>
            </a:pPr>
            <a:r>
              <a:rPr lang="en-GB" sz="1200"/>
              <a:t>	Attainment of 5 or more GCSE’s A*-C in Year 11 England &amp; Wales %</a:t>
            </a:r>
          </a:p>
          <a:p>
            <a:pPr>
              <a:buFont typeface="Wingdings" pitchFamily="2" charset="2"/>
              <a:buNone/>
            </a:pPr>
            <a:endParaRPr lang="en-GB" sz="1200"/>
          </a:p>
        </p:txBody>
      </p:sp>
      <p:graphicFrame>
        <p:nvGraphicFramePr>
          <p:cNvPr id="16662" name="Group 278"/>
          <p:cNvGraphicFramePr>
            <a:graphicFrameLocks noGrp="1"/>
          </p:cNvGraphicFramePr>
          <p:nvPr>
            <p:ph sz="quarter" idx="2"/>
          </p:nvPr>
        </p:nvGraphicFramePr>
        <p:xfrm>
          <a:off x="250825" y="1773238"/>
          <a:ext cx="4752975" cy="2098675"/>
        </p:xfrm>
        <a:graphic>
          <a:graphicData uri="http://schemas.openxmlformats.org/drawingml/2006/table">
            <a:tbl>
              <a:tblPr/>
              <a:tblGrid>
                <a:gridCol w="688975">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04838">
                  <a:extLst>
                    <a:ext uri="{9D8B030D-6E8A-4147-A177-3AD203B41FA5}">
                      <a16:colId xmlns:a16="http://schemas.microsoft.com/office/drawing/2014/main" val="20002"/>
                    </a:ext>
                  </a:extLst>
                </a:gridCol>
                <a:gridCol w="527050">
                  <a:extLst>
                    <a:ext uri="{9D8B030D-6E8A-4147-A177-3AD203B41FA5}">
                      <a16:colId xmlns:a16="http://schemas.microsoft.com/office/drawing/2014/main" val="20003"/>
                    </a:ext>
                  </a:extLst>
                </a:gridCol>
                <a:gridCol w="576262">
                  <a:extLst>
                    <a:ext uri="{9D8B030D-6E8A-4147-A177-3AD203B41FA5}">
                      <a16:colId xmlns:a16="http://schemas.microsoft.com/office/drawing/2014/main" val="20004"/>
                    </a:ext>
                  </a:extLst>
                </a:gridCol>
                <a:gridCol w="574675">
                  <a:extLst>
                    <a:ext uri="{9D8B030D-6E8A-4147-A177-3AD203B41FA5}">
                      <a16:colId xmlns:a16="http://schemas.microsoft.com/office/drawing/2014/main" val="20005"/>
                    </a:ext>
                  </a:extLst>
                </a:gridCol>
                <a:gridCol w="576263">
                  <a:extLst>
                    <a:ext uri="{9D8B030D-6E8A-4147-A177-3AD203B41FA5}">
                      <a16:colId xmlns:a16="http://schemas.microsoft.com/office/drawing/2014/main" val="20006"/>
                    </a:ext>
                  </a:extLst>
                </a:gridCol>
                <a:gridCol w="576262">
                  <a:extLst>
                    <a:ext uri="{9D8B030D-6E8A-4147-A177-3AD203B41FA5}">
                      <a16:colId xmlns:a16="http://schemas.microsoft.com/office/drawing/2014/main" val="20007"/>
                    </a:ext>
                  </a:extLst>
                </a:gridCol>
              </a:tblGrid>
              <a:tr h="701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2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12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2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1980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2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1985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2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2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2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2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5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Males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Females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6574" name="Group 190"/>
          <p:cNvGraphicFramePr>
            <a:graphicFrameLocks noGrp="1"/>
          </p:cNvGraphicFramePr>
          <p:nvPr>
            <p:ph sz="quarter" idx="3"/>
          </p:nvPr>
        </p:nvGraphicFramePr>
        <p:xfrm>
          <a:off x="5292725" y="1700213"/>
          <a:ext cx="3600450" cy="2514600"/>
        </p:xfrm>
        <a:graphic>
          <a:graphicData uri="http://schemas.openxmlformats.org/drawingml/2006/table">
            <a:tbl>
              <a:tblPr/>
              <a:tblGrid>
                <a:gridCol w="863600">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19137">
                  <a:extLst>
                    <a:ext uri="{9D8B030D-6E8A-4147-A177-3AD203B41FA5}">
                      <a16:colId xmlns:a16="http://schemas.microsoft.com/office/drawing/2014/main" val="20003"/>
                    </a:ext>
                  </a:extLst>
                </a:gridCol>
                <a:gridCol w="720725">
                  <a:extLst>
                    <a:ext uri="{9D8B030D-6E8A-4147-A177-3AD203B41FA5}">
                      <a16:colId xmlns:a16="http://schemas.microsoft.com/office/drawing/2014/main" val="20004"/>
                    </a:ext>
                  </a:extLst>
                </a:gridCol>
              </a:tblGrid>
              <a:tr h="266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Males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Females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266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 A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 or more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 A level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 or more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7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1990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59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1995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7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7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7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7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6476" name="Rectangle 92"/>
          <p:cNvSpPr>
            <a:spLocks noChangeArrowheads="1"/>
          </p:cNvSpPr>
          <p:nvPr/>
        </p:nvSpPr>
        <p:spPr bwMode="auto">
          <a:xfrm>
            <a:off x="4643438" y="908050"/>
            <a:ext cx="4248150" cy="2016125"/>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Char char="n"/>
            </a:pPr>
            <a:r>
              <a:rPr lang="en-GB" sz="1200">
                <a:effectLst>
                  <a:outerShdw blurRad="38100" dist="38100" dir="2700000" algn="tl">
                    <a:srgbClr val="000000"/>
                  </a:outerShdw>
                </a:effectLst>
              </a:rPr>
              <a:t>Item B: A Levels</a:t>
            </a:r>
          </a:p>
          <a:p>
            <a:pPr marL="342900" indent="-342900">
              <a:spcBef>
                <a:spcPct val="20000"/>
              </a:spcBef>
              <a:buClr>
                <a:schemeClr val="hlink"/>
              </a:buClr>
              <a:buSzPct val="80000"/>
              <a:buFont typeface="Wingdings" pitchFamily="2" charset="2"/>
              <a:buNone/>
            </a:pPr>
            <a:r>
              <a:rPr lang="en-GB" sz="1200">
                <a:effectLst>
                  <a:outerShdw blurRad="38100" dist="38100" dir="2700000" algn="tl">
                    <a:srgbClr val="000000"/>
                  </a:outerShdw>
                </a:effectLst>
              </a:rPr>
              <a:t>	Attainment at GCE A level or equivalent qualification</a:t>
            </a:r>
          </a:p>
          <a:p>
            <a:pPr marL="342900" indent="-342900">
              <a:spcBef>
                <a:spcPct val="20000"/>
              </a:spcBef>
              <a:buClr>
                <a:schemeClr val="hlink"/>
              </a:buClr>
              <a:buSzPct val="80000"/>
              <a:buFont typeface="Wingdings" pitchFamily="2" charset="2"/>
              <a:buNone/>
            </a:pPr>
            <a:r>
              <a:rPr lang="en-GB" sz="1200">
                <a:effectLst>
                  <a:outerShdw blurRad="38100" dist="38100" dir="2700000" algn="tl">
                    <a:srgbClr val="000000"/>
                  </a:outerShdw>
                </a:effectLst>
              </a:rPr>
              <a:t>	England &amp; Wales %</a:t>
            </a:r>
          </a:p>
          <a:p>
            <a:pPr marL="342900" indent="-342900">
              <a:spcBef>
                <a:spcPct val="20000"/>
              </a:spcBef>
              <a:buClr>
                <a:schemeClr val="hlink"/>
              </a:buClr>
              <a:buSzPct val="80000"/>
              <a:buFont typeface="Wingdings" pitchFamily="2" charset="2"/>
              <a:buNone/>
            </a:pPr>
            <a:endParaRPr lang="en-GB" sz="1200">
              <a:effectLst>
                <a:outerShdw blurRad="38100" dist="38100" dir="2700000" algn="tl">
                  <a:srgbClr val="000000"/>
                </a:outerShdw>
              </a:effectLst>
            </a:endParaRPr>
          </a:p>
        </p:txBody>
      </p:sp>
      <p:sp>
        <p:nvSpPr>
          <p:cNvPr id="16575" name="Text Box 191"/>
          <p:cNvSpPr txBox="1">
            <a:spLocks noChangeArrowheads="1"/>
          </p:cNvSpPr>
          <p:nvPr/>
        </p:nvSpPr>
        <p:spPr bwMode="auto">
          <a:xfrm>
            <a:off x="395288" y="4005263"/>
            <a:ext cx="4105275" cy="1373187"/>
          </a:xfrm>
          <a:prstGeom prst="rect">
            <a:avLst/>
          </a:prstGeom>
          <a:noFill/>
          <a:ln w="9525">
            <a:noFill/>
            <a:miter lim="800000"/>
            <a:headEnd/>
            <a:tailEnd/>
          </a:ln>
          <a:effectLst/>
        </p:spPr>
        <p:txBody>
          <a:bodyPr>
            <a:spAutoFit/>
          </a:bodyPr>
          <a:lstStyle/>
          <a:p>
            <a:pPr>
              <a:spcBef>
                <a:spcPct val="50000"/>
              </a:spcBef>
              <a:buClr>
                <a:schemeClr val="folHlink"/>
              </a:buClr>
              <a:buFont typeface="Wingdings" pitchFamily="2" charset="2"/>
              <a:buChar char="§"/>
            </a:pPr>
            <a:r>
              <a:rPr lang="en-GB" sz="1200"/>
              <a:t> Item C: Higher Education</a:t>
            </a:r>
          </a:p>
          <a:p>
            <a:pPr>
              <a:spcBef>
                <a:spcPct val="50000"/>
              </a:spcBef>
              <a:buClr>
                <a:schemeClr val="folHlink"/>
              </a:buClr>
              <a:buFont typeface="Wingdings" pitchFamily="2" charset="2"/>
              <a:buNone/>
            </a:pPr>
            <a:r>
              <a:rPr lang="en-GB" sz="1200"/>
              <a:t>Students in Higher Education per 1000</a:t>
            </a:r>
          </a:p>
          <a:p>
            <a:pPr>
              <a:spcBef>
                <a:spcPct val="50000"/>
              </a:spcBef>
              <a:buClr>
                <a:schemeClr val="folHlink"/>
              </a:buClr>
              <a:buFont typeface="Wingdings" pitchFamily="2" charset="2"/>
              <a:buNone/>
            </a:pPr>
            <a:endParaRPr lang="en-GB" sz="1200"/>
          </a:p>
          <a:p>
            <a:pPr>
              <a:spcBef>
                <a:spcPct val="50000"/>
              </a:spcBef>
              <a:buClr>
                <a:schemeClr val="folHlink"/>
              </a:buClr>
              <a:buFont typeface="Wingdings" pitchFamily="2" charset="2"/>
              <a:buNone/>
            </a:pPr>
            <a:endParaRPr lang="en-GB" sz="1200"/>
          </a:p>
          <a:p>
            <a:pPr>
              <a:spcBef>
                <a:spcPct val="50000"/>
              </a:spcBef>
              <a:buClr>
                <a:schemeClr val="folHlink"/>
              </a:buClr>
              <a:buFont typeface="Wingdings" pitchFamily="2" charset="2"/>
              <a:buNone/>
            </a:pPr>
            <a:endParaRPr lang="en-GB" sz="1200"/>
          </a:p>
        </p:txBody>
      </p:sp>
      <p:graphicFrame>
        <p:nvGraphicFramePr>
          <p:cNvPr id="16643" name="Group 259"/>
          <p:cNvGraphicFramePr>
            <a:graphicFrameLocks noGrp="1"/>
          </p:cNvGraphicFramePr>
          <p:nvPr/>
        </p:nvGraphicFramePr>
        <p:xfrm>
          <a:off x="395288" y="4652963"/>
          <a:ext cx="4176712" cy="1584326"/>
        </p:xfrm>
        <a:graphic>
          <a:graphicData uri="http://schemas.openxmlformats.org/drawingml/2006/table">
            <a:tbl>
              <a:tblPr/>
              <a:tblGrid>
                <a:gridCol w="863600">
                  <a:extLst>
                    <a:ext uri="{9D8B030D-6E8A-4147-A177-3AD203B41FA5}">
                      <a16:colId xmlns:a16="http://schemas.microsoft.com/office/drawing/2014/main" val="20000"/>
                    </a:ext>
                  </a:extLst>
                </a:gridCol>
                <a:gridCol w="649287">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695325">
                  <a:extLst>
                    <a:ext uri="{9D8B030D-6E8A-4147-A177-3AD203B41FA5}">
                      <a16:colId xmlns:a16="http://schemas.microsoft.com/office/drawing/2014/main" val="20005"/>
                    </a:ext>
                  </a:extLst>
                </a:gridCol>
              </a:tblGrid>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1970/71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1980/81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1990/91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1997/98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2001/02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7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Males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8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Females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rPr>
                        <a:t>1250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644" name="Text Box 260"/>
          <p:cNvSpPr txBox="1">
            <a:spLocks noChangeArrowheads="1"/>
          </p:cNvSpPr>
          <p:nvPr/>
        </p:nvSpPr>
        <p:spPr bwMode="auto">
          <a:xfrm>
            <a:off x="5580063" y="4797425"/>
            <a:ext cx="3024187" cy="1054100"/>
          </a:xfrm>
          <a:prstGeom prst="rect">
            <a:avLst/>
          </a:prstGeom>
          <a:noFill/>
          <a:ln w="9525">
            <a:noFill/>
            <a:miter lim="800000"/>
            <a:headEnd/>
            <a:tailEnd/>
          </a:ln>
          <a:effectLst/>
        </p:spPr>
        <p:txBody>
          <a:bodyPr>
            <a:spAutoFit/>
          </a:bodyPr>
          <a:lstStyle/>
          <a:p>
            <a:pPr>
              <a:spcBef>
                <a:spcPct val="50000"/>
              </a:spcBef>
            </a:pPr>
            <a:r>
              <a:rPr lang="en-GB" b="1" u="sng"/>
              <a:t>Activity</a:t>
            </a:r>
            <a:r>
              <a:rPr lang="en-GB"/>
              <a:t>:</a:t>
            </a:r>
          </a:p>
          <a:p>
            <a:pPr>
              <a:spcBef>
                <a:spcPct val="50000"/>
              </a:spcBef>
            </a:pPr>
            <a:r>
              <a:rPr lang="en-GB"/>
              <a:t>Briefly identify the trends shown in Items A. B &amp; C</a:t>
            </a:r>
          </a:p>
        </p:txBody>
      </p:sp>
    </p:spTree>
    <p:extLst>
      <p:ext uri="{BB962C8B-B14F-4D97-AF65-F5344CB8AC3E}">
        <p14:creationId xmlns:p14="http://schemas.microsoft.com/office/powerpoint/2010/main" val="322160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07" y="332656"/>
            <a:ext cx="8229600" cy="864096"/>
          </a:xfrm>
        </p:spPr>
        <p:txBody>
          <a:bodyPr/>
          <a:lstStyle/>
          <a:p>
            <a:r>
              <a:rPr lang="en-GB" b="1"/>
              <a:t>Gender and DEA: Data</a:t>
            </a:r>
          </a:p>
        </p:txBody>
      </p:sp>
      <p:sp>
        <p:nvSpPr>
          <p:cNvPr id="3" name="TextBox 2">
            <a:extLst>
              <a:ext uri="{FF2B5EF4-FFF2-40B4-BE49-F238E27FC236}">
                <a16:creationId xmlns:a16="http://schemas.microsoft.com/office/drawing/2014/main" id="{C45B7B6A-8713-421B-8558-BAFF46815C70}"/>
              </a:ext>
            </a:extLst>
          </p:cNvPr>
          <p:cNvSpPr txBox="1"/>
          <p:nvPr/>
        </p:nvSpPr>
        <p:spPr>
          <a:xfrm>
            <a:off x="555343" y="1261490"/>
            <a:ext cx="6321806"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t>Using the booklet and other research – google- gender differences in education- summarise the difference between boys and girls achievement on page 4 of your booklet. </a:t>
            </a:r>
          </a:p>
          <a:p>
            <a:endParaRPr lang="en-GB" sz="2400"/>
          </a:p>
          <a:p>
            <a:r>
              <a:rPr lang="en-GB" sz="2400"/>
              <a:t>Using your knowledge of internal and external factors- come up with some ideas to explain the trends- share with the group and write them on page 4 </a:t>
            </a:r>
          </a:p>
          <a:p>
            <a:endParaRPr lang="en-GB"/>
          </a:p>
          <a:p>
            <a:endParaRPr lang="en-GB"/>
          </a:p>
          <a:p>
            <a:endParaRPr lang="en-GB"/>
          </a:p>
          <a:p>
            <a:endParaRPr lang="en-GB"/>
          </a:p>
          <a:p>
            <a:endParaRPr lang="en-GB"/>
          </a:p>
        </p:txBody>
      </p:sp>
    </p:spTree>
    <p:extLst>
      <p:ext uri="{BB962C8B-B14F-4D97-AF65-F5344CB8AC3E}">
        <p14:creationId xmlns:p14="http://schemas.microsoft.com/office/powerpoint/2010/main" val="359373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Gender and achievement </a:t>
            </a:r>
          </a:p>
        </p:txBody>
      </p:sp>
      <p:sp>
        <p:nvSpPr>
          <p:cNvPr id="3" name="Text Placeholder 2"/>
          <p:cNvSpPr>
            <a:spLocks noGrp="1"/>
          </p:cNvSpPr>
          <p:nvPr>
            <p:ph type="body" sz="half" idx="1"/>
          </p:nvPr>
        </p:nvSpPr>
        <p:spPr>
          <a:xfrm>
            <a:off x="457200" y="1382655"/>
            <a:ext cx="8229600" cy="4899248"/>
          </a:xfrm>
        </p:spPr>
        <p:txBody>
          <a:bodyPr/>
          <a:lstStyle/>
          <a:p>
            <a:pPr marL="0" indent="0">
              <a:buNone/>
            </a:pPr>
            <a:r>
              <a:rPr lang="en-GB"/>
              <a:t>Read page 5 </a:t>
            </a:r>
          </a:p>
          <a:p>
            <a:pPr marL="0" indent="0">
              <a:buNone/>
            </a:pPr>
            <a:r>
              <a:rPr lang="en-GB"/>
              <a:t>Over to you…</a:t>
            </a:r>
          </a:p>
          <a:p>
            <a:pPr marL="0" indent="0">
              <a:buNone/>
            </a:pPr>
            <a:r>
              <a:rPr lang="en-GB"/>
              <a:t>We know what the facts are concerning gender and achievement</a:t>
            </a:r>
          </a:p>
          <a:p>
            <a:pPr marL="0" indent="0">
              <a:buNone/>
            </a:pPr>
            <a:r>
              <a:rPr lang="en-GB"/>
              <a:t>Think of </a:t>
            </a:r>
            <a:r>
              <a:rPr lang="en-GB">
                <a:solidFill>
                  <a:srgbClr val="FF0000"/>
                </a:solidFill>
              </a:rPr>
              <a:t>internal </a:t>
            </a:r>
            <a:r>
              <a:rPr lang="en-GB"/>
              <a:t>and </a:t>
            </a:r>
            <a:r>
              <a:rPr lang="en-GB">
                <a:solidFill>
                  <a:srgbClr val="0070C0"/>
                </a:solidFill>
              </a:rPr>
              <a:t>external</a:t>
            </a:r>
            <a:r>
              <a:rPr lang="en-GB"/>
              <a:t> explanations for them </a:t>
            </a:r>
          </a:p>
        </p:txBody>
      </p:sp>
      <p:graphicFrame>
        <p:nvGraphicFramePr>
          <p:cNvPr id="6" name="Table 5"/>
          <p:cNvGraphicFramePr>
            <a:graphicFrameLocks noGrp="1"/>
          </p:cNvGraphicFramePr>
          <p:nvPr>
            <p:extLst>
              <p:ext uri="{D42A27DB-BD31-4B8C-83A1-F6EECF244321}">
                <p14:modId xmlns:p14="http://schemas.microsoft.com/office/powerpoint/2010/main" val="2711869262"/>
              </p:ext>
            </p:extLst>
          </p:nvPr>
        </p:nvGraphicFramePr>
        <p:xfrm>
          <a:off x="827584" y="3212976"/>
          <a:ext cx="7488832" cy="2883026"/>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3849931460"/>
                    </a:ext>
                  </a:extLst>
                </a:gridCol>
                <a:gridCol w="3744416">
                  <a:extLst>
                    <a:ext uri="{9D8B030D-6E8A-4147-A177-3AD203B41FA5}">
                      <a16:colId xmlns:a16="http://schemas.microsoft.com/office/drawing/2014/main" val="2616696666"/>
                    </a:ext>
                  </a:extLst>
                </a:gridCol>
              </a:tblGrid>
              <a:tr h="475006">
                <a:tc>
                  <a:txBody>
                    <a:bodyPr/>
                    <a:lstStyle/>
                    <a:p>
                      <a:r>
                        <a:rPr lang="en-GB"/>
                        <a:t>Internal</a:t>
                      </a:r>
                      <a:r>
                        <a:rPr lang="en-GB" baseline="0"/>
                        <a:t> </a:t>
                      </a:r>
                      <a:endParaRPr lang="en-GB"/>
                    </a:p>
                  </a:txBody>
                  <a:tcPr/>
                </a:tc>
                <a:tc>
                  <a:txBody>
                    <a:bodyPr/>
                    <a:lstStyle/>
                    <a:p>
                      <a:r>
                        <a:rPr lang="en-GB"/>
                        <a:t>External </a:t>
                      </a:r>
                    </a:p>
                  </a:txBody>
                  <a:tcPr/>
                </a:tc>
                <a:extLst>
                  <a:ext uri="{0D108BD9-81ED-4DB2-BD59-A6C34878D82A}">
                    <a16:rowId xmlns:a16="http://schemas.microsoft.com/office/drawing/2014/main" val="2092011841"/>
                  </a:ext>
                </a:extLst>
              </a:tr>
              <a:tr h="481604">
                <a:tc>
                  <a:txBody>
                    <a:bodyPr/>
                    <a:lstStyle/>
                    <a:p>
                      <a:endParaRPr lang="en-GB"/>
                    </a:p>
                  </a:txBody>
                  <a:tcPr/>
                </a:tc>
                <a:tc>
                  <a:txBody>
                    <a:bodyPr/>
                    <a:lstStyle/>
                    <a:p>
                      <a:endParaRPr lang="en-GB"/>
                    </a:p>
                  </a:txBody>
                  <a:tcPr/>
                </a:tc>
                <a:extLst>
                  <a:ext uri="{0D108BD9-81ED-4DB2-BD59-A6C34878D82A}">
                    <a16:rowId xmlns:a16="http://schemas.microsoft.com/office/drawing/2014/main" val="4006323238"/>
                  </a:ext>
                </a:extLst>
              </a:tr>
              <a:tr h="481604">
                <a:tc>
                  <a:txBody>
                    <a:bodyPr/>
                    <a:lstStyle/>
                    <a:p>
                      <a:endParaRPr lang="en-GB"/>
                    </a:p>
                  </a:txBody>
                  <a:tcPr/>
                </a:tc>
                <a:tc>
                  <a:txBody>
                    <a:bodyPr/>
                    <a:lstStyle/>
                    <a:p>
                      <a:endParaRPr lang="en-GB"/>
                    </a:p>
                  </a:txBody>
                  <a:tcPr/>
                </a:tc>
                <a:extLst>
                  <a:ext uri="{0D108BD9-81ED-4DB2-BD59-A6C34878D82A}">
                    <a16:rowId xmlns:a16="http://schemas.microsoft.com/office/drawing/2014/main" val="3162237376"/>
                  </a:ext>
                </a:extLst>
              </a:tr>
              <a:tr h="481604">
                <a:tc>
                  <a:txBody>
                    <a:bodyPr/>
                    <a:lstStyle/>
                    <a:p>
                      <a:endParaRPr lang="en-GB"/>
                    </a:p>
                  </a:txBody>
                  <a:tcPr/>
                </a:tc>
                <a:tc>
                  <a:txBody>
                    <a:bodyPr/>
                    <a:lstStyle/>
                    <a:p>
                      <a:endParaRPr lang="en-GB"/>
                    </a:p>
                  </a:txBody>
                  <a:tcPr/>
                </a:tc>
                <a:extLst>
                  <a:ext uri="{0D108BD9-81ED-4DB2-BD59-A6C34878D82A}">
                    <a16:rowId xmlns:a16="http://schemas.microsoft.com/office/drawing/2014/main" val="1097568684"/>
                  </a:ext>
                </a:extLst>
              </a:tr>
              <a:tr h="481604">
                <a:tc>
                  <a:txBody>
                    <a:bodyPr/>
                    <a:lstStyle/>
                    <a:p>
                      <a:endParaRPr lang="en-GB"/>
                    </a:p>
                  </a:txBody>
                  <a:tcPr/>
                </a:tc>
                <a:tc>
                  <a:txBody>
                    <a:bodyPr/>
                    <a:lstStyle/>
                    <a:p>
                      <a:endParaRPr lang="en-GB"/>
                    </a:p>
                  </a:txBody>
                  <a:tcPr/>
                </a:tc>
                <a:extLst>
                  <a:ext uri="{0D108BD9-81ED-4DB2-BD59-A6C34878D82A}">
                    <a16:rowId xmlns:a16="http://schemas.microsoft.com/office/drawing/2014/main" val="2073832589"/>
                  </a:ext>
                </a:extLst>
              </a:tr>
              <a:tr h="481604">
                <a:tc>
                  <a:txBody>
                    <a:bodyPr/>
                    <a:lstStyle/>
                    <a:p>
                      <a:endParaRPr lang="en-GB"/>
                    </a:p>
                  </a:txBody>
                  <a:tcPr/>
                </a:tc>
                <a:tc>
                  <a:txBody>
                    <a:bodyPr/>
                    <a:lstStyle/>
                    <a:p>
                      <a:endParaRPr lang="en-GB"/>
                    </a:p>
                  </a:txBody>
                  <a:tcPr/>
                </a:tc>
                <a:extLst>
                  <a:ext uri="{0D108BD9-81ED-4DB2-BD59-A6C34878D82A}">
                    <a16:rowId xmlns:a16="http://schemas.microsoft.com/office/drawing/2014/main" val="1589371969"/>
                  </a:ext>
                </a:extLst>
              </a:tr>
            </a:tbl>
          </a:graphicData>
        </a:graphic>
      </p:graphicFrame>
    </p:spTree>
    <p:extLst>
      <p:ext uri="{BB962C8B-B14F-4D97-AF65-F5344CB8AC3E}">
        <p14:creationId xmlns:p14="http://schemas.microsoft.com/office/powerpoint/2010/main" val="30216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a:ln>
            <a:solidFill>
              <a:schemeClr val="tx1"/>
            </a:solidFill>
          </a:ln>
        </p:spPr>
        <p:txBody>
          <a:bodyPr/>
          <a:lstStyle/>
          <a:p>
            <a:r>
              <a:rPr lang="en-GB" b="1"/>
              <a:t>Child of our Time…..</a:t>
            </a:r>
          </a:p>
        </p:txBody>
      </p:sp>
      <p:sp>
        <p:nvSpPr>
          <p:cNvPr id="3" name="Content Placeholder 2"/>
          <p:cNvSpPr>
            <a:spLocks noGrp="1"/>
          </p:cNvSpPr>
          <p:nvPr>
            <p:ph idx="1"/>
          </p:nvPr>
        </p:nvSpPr>
        <p:spPr/>
        <p:txBody>
          <a:bodyPr/>
          <a:lstStyle/>
          <a:p>
            <a:r>
              <a:rPr lang="en-GB">
                <a:hlinkClick r:id="rId2"/>
              </a:rPr>
              <a:t>http://estream.godalming.ac.uk/view2.aspx?id=3858~4y~AmgwJUFj</a:t>
            </a:r>
            <a:endParaRPr lang="en-GB"/>
          </a:p>
          <a:p>
            <a:endParaRPr lang="en-GB"/>
          </a:p>
          <a:p>
            <a:pPr marL="0" indent="0">
              <a:buNone/>
            </a:pPr>
            <a:endParaRPr lang="en-GB"/>
          </a:p>
        </p:txBody>
      </p:sp>
    </p:spTree>
    <p:extLst>
      <p:ext uri="{BB962C8B-B14F-4D97-AF65-F5344CB8AC3E}">
        <p14:creationId xmlns:p14="http://schemas.microsoft.com/office/powerpoint/2010/main" val="419846648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7149d4a2238e98f5d7aa19b0c9112fc5">
  <xsd:schema xmlns:xsd="http://www.w3.org/2001/XMLSchema" xmlns:xs="http://www.w3.org/2001/XMLSchema" xmlns:p="http://schemas.microsoft.com/office/2006/metadata/properties" xmlns:ns2="506ac514-9468-4ce6-abae-8e7a4c758df2" targetNamespace="http://schemas.microsoft.com/office/2006/metadata/properties" ma:root="true" ma:fieldsID="bf1c390ac50f2502d0e9e1b42dfbac26"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6D5545-691D-4354-B53B-6453FA45EE7B}"/>
</file>

<file path=customXml/itemProps2.xml><?xml version="1.0" encoding="utf-8"?>
<ds:datastoreItem xmlns:ds="http://schemas.openxmlformats.org/officeDocument/2006/customXml" ds:itemID="{ECB4FE37-4DF2-428B-AA00-CF63DA257947}">
  <ds:schemaRefs>
    <ds:schemaRef ds:uri="http://schemas.microsoft.com/sharepoint/v3/contenttype/forms"/>
  </ds:schemaRefs>
</ds:datastoreItem>
</file>

<file path=customXml/itemProps3.xml><?xml version="1.0" encoding="utf-8"?>
<ds:datastoreItem xmlns:ds="http://schemas.openxmlformats.org/officeDocument/2006/customXml" ds:itemID="{BFDB2E8B-46D2-4A45-923C-8731D11451E3}">
  <ds:schemaRefs>
    <ds:schemaRef ds:uri="http://schemas.microsoft.com/office/2006/metadata/properties"/>
    <ds:schemaRef ds:uri="http://purl.org/dc/elements/1.1/"/>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359</TotalTime>
  <Words>892</Words>
  <Application>Microsoft Office PowerPoint</Application>
  <PresentationFormat>On-screen Show (4:3)</PresentationFormat>
  <Paragraphs>153</Paragraphs>
  <Slides>11</Slides>
  <Notes>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3" baseType="lpstr">
      <vt:lpstr>ＭＳ Ｐゴシック</vt:lpstr>
      <vt:lpstr>Arial</vt:lpstr>
      <vt:lpstr>Calibri</vt:lpstr>
      <vt:lpstr>Calibri Light</vt:lpstr>
      <vt:lpstr>Tahoma</vt:lpstr>
      <vt:lpstr>Trebuchet MS</vt:lpstr>
      <vt:lpstr>Wingdings</vt:lpstr>
      <vt:lpstr>Wingdings 3</vt:lpstr>
      <vt:lpstr>Retrospect</vt:lpstr>
      <vt:lpstr>Office Theme</vt:lpstr>
      <vt:lpstr>Facet</vt:lpstr>
      <vt:lpstr>Photo Editor Photo</vt:lpstr>
      <vt:lpstr>PowerPoint Presentation</vt:lpstr>
      <vt:lpstr>Gender: Key concepts </vt:lpstr>
      <vt:lpstr>PowerPoint Presentation</vt:lpstr>
      <vt:lpstr>Gender and DEA: Data</vt:lpstr>
      <vt:lpstr>Getting You Thinking</vt:lpstr>
      <vt:lpstr>Activity 1: Gender &amp; Educational Attainment</vt:lpstr>
      <vt:lpstr>Gender and DEA: Data</vt:lpstr>
      <vt:lpstr>Gender and achievement </vt:lpstr>
      <vt:lpstr>Child of our Time…..</vt:lpstr>
      <vt:lpstr>Changing times  Old Explanations - Variations in levels of attainment </vt:lpstr>
      <vt:lpstr>Student research task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DEA</dc:title>
  <dc:creator>Amy J Tidd</dc:creator>
  <cp:lastModifiedBy>Amy J Tidd</cp:lastModifiedBy>
  <cp:revision>2</cp:revision>
  <cp:lastPrinted>2018-11-28T10:15:34Z</cp:lastPrinted>
  <dcterms:created xsi:type="dcterms:W3CDTF">2015-03-16T12:29:02Z</dcterms:created>
  <dcterms:modified xsi:type="dcterms:W3CDTF">2021-03-29T13:31:06Z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