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82" r:id="rId3"/>
    <p:sldId id="489" r:id="rId4"/>
    <p:sldId id="481" r:id="rId5"/>
    <p:sldId id="263" r:id="rId6"/>
    <p:sldId id="479" r:id="rId7"/>
    <p:sldId id="258" r:id="rId8"/>
    <p:sldId id="261" r:id="rId9"/>
    <p:sldId id="264" r:id="rId10"/>
    <p:sldId id="262" r:id="rId11"/>
    <p:sldId id="472" r:id="rId12"/>
    <p:sldId id="474" r:id="rId13"/>
    <p:sldId id="490" r:id="rId14"/>
    <p:sldId id="475" r:id="rId15"/>
    <p:sldId id="265" r:id="rId16"/>
    <p:sldId id="286" r:id="rId17"/>
    <p:sldId id="288" r:id="rId18"/>
    <p:sldId id="289" r:id="rId19"/>
    <p:sldId id="483" r:id="rId20"/>
    <p:sldId id="484" r:id="rId21"/>
    <p:sldId id="488" r:id="rId22"/>
    <p:sldId id="486" r:id="rId23"/>
    <p:sldId id="476" r:id="rId24"/>
    <p:sldId id="487" r:id="rId25"/>
    <p:sldId id="480" r:id="rId26"/>
    <p:sldId id="279" r:id="rId27"/>
    <p:sldId id="291" r:id="rId28"/>
    <p:sldId id="485" r:id="rId29"/>
    <p:sldId id="271" r:id="rId30"/>
    <p:sldId id="292" r:id="rId31"/>
    <p:sldId id="293" r:id="rId32"/>
    <p:sldId id="296" r:id="rId33"/>
    <p:sldId id="297" r:id="rId34"/>
    <p:sldId id="257" r:id="rId35"/>
    <p:sldId id="290"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4" d="100"/>
          <a:sy n="64" d="100"/>
        </p:scale>
        <p:origin x="7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8230B25-3AE4-42E8-9A94-0702E15B76F7}" type="datetimeFigureOut">
              <a:rPr lang="en-GB" smtClean="0"/>
              <a:t>06/03/2020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6078AEE-DC0F-45B9-8185-1AD237CA23A5}" type="slidenum">
              <a:rPr lang="en-GB" smtClean="0"/>
              <a:t>‹#›</a:t>
            </a:fld>
            <a:endParaRPr lang="en-GB"/>
          </a:p>
        </p:txBody>
      </p:sp>
    </p:spTree>
    <p:extLst>
      <p:ext uri="{BB962C8B-B14F-4D97-AF65-F5344CB8AC3E}">
        <p14:creationId xmlns:p14="http://schemas.microsoft.com/office/powerpoint/2010/main" val="106866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CB6693-0C92-441A-99D7-17B442A22617}" type="datetimeFigureOut">
              <a:rPr lang="en-GB" smtClean="0"/>
              <a:t>06/03/2020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782370-ECC7-4722-8AFF-D21E557BC690}" type="slidenum">
              <a:rPr lang="en-GB" smtClean="0"/>
              <a:t>‹#›</a:t>
            </a:fld>
            <a:endParaRPr lang="en-GB"/>
          </a:p>
        </p:txBody>
      </p:sp>
    </p:spTree>
    <p:extLst>
      <p:ext uri="{BB962C8B-B14F-4D97-AF65-F5344CB8AC3E}">
        <p14:creationId xmlns:p14="http://schemas.microsoft.com/office/powerpoint/2010/main" val="93783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Potassium_cyanide" TargetMode="External"/><Relationship Id="rId13" Type="http://schemas.openxmlformats.org/officeDocument/2006/relationships/hyperlink" Target="https://en.wikipedia.org/wiki/Over-the-counter_substance" TargetMode="External"/><Relationship Id="rId3" Type="http://schemas.openxmlformats.org/officeDocument/2006/relationships/hyperlink" Target="https://en.wikipedia.org/wiki/Tampering_(crime)" TargetMode="External"/><Relationship Id="rId7" Type="http://schemas.openxmlformats.org/officeDocument/2006/relationships/hyperlink" Target="https://en.wikipedia.org/wiki/Capsule_(pharmacy)" TargetMode="External"/><Relationship Id="rId12" Type="http://schemas.openxmlformats.org/officeDocument/2006/relationships/hyperlink" Target="https://en.wikipedia.org/wiki/Johnson_%26_Johns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Acetaminophen" TargetMode="External"/><Relationship Id="rId11" Type="http://schemas.openxmlformats.org/officeDocument/2006/relationships/hyperlink" Target="https://en.wikipedia.org/wiki/Extortion" TargetMode="External"/><Relationship Id="rId5" Type="http://schemas.openxmlformats.org/officeDocument/2006/relationships/hyperlink" Target="https://en.wikipedia.org/wiki/Tylenol_(brand)" TargetMode="External"/><Relationship Id="rId10" Type="http://schemas.openxmlformats.org/officeDocument/2006/relationships/hyperlink" Target="https://en.wikipedia.org/wiki/Copycat_crime" TargetMode="External"/><Relationship Id="rId4" Type="http://schemas.openxmlformats.org/officeDocument/2006/relationships/hyperlink" Target="https://en.wikipedia.org/wiki/Chicago_metropolitan_area" TargetMode="External"/><Relationship Id="rId9" Type="http://schemas.openxmlformats.org/officeDocument/2006/relationships/hyperlink" Target="https://en.wikipedia.org/wiki/Chicago_Tylenol_murders#cite_note-douglas-1" TargetMode="External"/><Relationship Id="rId14" Type="http://schemas.openxmlformats.org/officeDocument/2006/relationships/hyperlink" Target="https://en.wikipedia.org/wiki/Chicago_Tylenol_murders#cite_note-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imelibrary.com/criminal_mind/psychology/widows/6.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books.google.ca/books?id=wTJIAQAAQBAJ&amp;pg=PT47&amp;lpg=PT47&amp;dq=janie+lou+gibbs&amp;source=bl&amp;ots=lk3lfowzue&amp;sig=YYSx_A8sBE3kMhigW2q-j4oFrb4&amp;hl=en&amp;sa=X&amp;ei=QjABU5bjK6KSyAGmqYHQAQ&amp;ved=0CEwQ6AEwCjgK#v=onepage&amp;q=janie%20lou%20gibbs&amp;f=false" TargetMode="External"/><Relationship Id="rId4" Type="http://schemas.openxmlformats.org/officeDocument/2006/relationships/hyperlink" Target="http://www.cordeledispatch.com/local/x489094705/Cordele-serial-killer-now-in-nursing-home/pri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3" Type="http://schemas.openxmlformats.org/officeDocument/2006/relationships/hyperlink" Target="https://en.wikipedia.org/wiki/Graham_Young#cite_note-2" TargetMode="External"/><Relationship Id="rId18" Type="http://schemas.openxmlformats.org/officeDocument/2006/relationships/hyperlink" Target="https://en.wikipedia.org/wiki/Thallium" TargetMode="External"/><Relationship Id="rId26" Type="http://schemas.openxmlformats.org/officeDocument/2006/relationships/hyperlink" Target="https://en.wikipedia.org/wiki/Fantasy_(psychology)" TargetMode="External"/><Relationship Id="rId3" Type="http://schemas.openxmlformats.org/officeDocument/2006/relationships/hyperlink" Target="https://en.wikipedia.org/wiki/Atropa_belladonna" TargetMode="External"/><Relationship Id="rId21" Type="http://schemas.openxmlformats.org/officeDocument/2006/relationships/hyperlink" Target="https://en.wikipedia.org/wiki/National_Hospital_for_Neurology_and_Neurosurgery" TargetMode="External"/><Relationship Id="rId34" Type="http://schemas.openxmlformats.org/officeDocument/2006/relationships/hyperlink" Target="https://en.wikipedia.org/wiki/Parkhurst_(HM_Prison)" TargetMode="External"/><Relationship Id="rId7" Type="http://schemas.openxmlformats.org/officeDocument/2006/relationships/hyperlink" Target="https://en.wikipedia.org/wiki/Mental_disorders" TargetMode="External"/><Relationship Id="rId12" Type="http://schemas.openxmlformats.org/officeDocument/2006/relationships/hyperlink" Target="https://en.wikipedia.org/wiki/Cyanide" TargetMode="External"/><Relationship Id="rId17" Type="http://schemas.openxmlformats.org/officeDocument/2006/relationships/hyperlink" Target="https://en.wikipedia.org/wiki/Thallium_halides" TargetMode="External"/><Relationship Id="rId25" Type="http://schemas.openxmlformats.org/officeDocument/2006/relationships/hyperlink" Target="https://en.wikipedia.org/wiki/St_Albans" TargetMode="External"/><Relationship Id="rId33" Type="http://schemas.openxmlformats.org/officeDocument/2006/relationships/hyperlink" Target="https://en.wikipedia.org/wiki/Roy_Shaw" TargetMode="External"/><Relationship Id="rId2" Type="http://schemas.openxmlformats.org/officeDocument/2006/relationships/slide" Target="../slides/slide34.xml"/><Relationship Id="rId16" Type="http://schemas.openxmlformats.org/officeDocument/2006/relationships/hyperlink" Target="https://en.wikipedia.org/wiki/Hemel_Hempstead" TargetMode="External"/><Relationship Id="rId20" Type="http://schemas.openxmlformats.org/officeDocument/2006/relationships/hyperlink" Target="https://en.wikipedia.org/wiki/Probation_officer" TargetMode="External"/><Relationship Id="rId29" Type="http://schemas.openxmlformats.org/officeDocument/2006/relationships/hyperlink" Target="https://en.wikipedia.org/wiki/Moors_murders" TargetMode="External"/><Relationship Id="rId1" Type="http://schemas.openxmlformats.org/officeDocument/2006/relationships/notesMaster" Target="../notesMasters/notesMaster1.xml"/><Relationship Id="rId6" Type="http://schemas.openxmlformats.org/officeDocument/2006/relationships/hyperlink" Target="https://en.wikipedia.org/wiki/Broadmoor_Hospital" TargetMode="External"/><Relationship Id="rId11" Type="http://schemas.openxmlformats.org/officeDocument/2006/relationships/hyperlink" Target="https://en.wikipedia.org/wiki/Autism_spectrum" TargetMode="External"/><Relationship Id="rId24" Type="http://schemas.openxmlformats.org/officeDocument/2006/relationships/hyperlink" Target="https://en.wikipedia.org/wiki/Aconitine" TargetMode="External"/><Relationship Id="rId32" Type="http://schemas.openxmlformats.org/officeDocument/2006/relationships/hyperlink" Target="https://en.wikipedia.org/wiki/Feral_House" TargetMode="External"/><Relationship Id="rId5" Type="http://schemas.openxmlformats.org/officeDocument/2006/relationships/hyperlink" Target="https://en.wikipedia.org/wiki/Cremated" TargetMode="External"/><Relationship Id="rId15" Type="http://schemas.openxmlformats.org/officeDocument/2006/relationships/hyperlink" Target="https://en.wikipedia.org/wiki/Hertfordshire" TargetMode="External"/><Relationship Id="rId23" Type="http://schemas.openxmlformats.org/officeDocument/2006/relationships/hyperlink" Target="https://en.wikipedia.org/wiki/Kent" TargetMode="External"/><Relationship Id="rId28" Type="http://schemas.openxmlformats.org/officeDocument/2006/relationships/hyperlink" Target="https://en.wikipedia.org/wiki/Graham_Young#cite_note-4" TargetMode="External"/><Relationship Id="rId10" Type="http://schemas.openxmlformats.org/officeDocument/2006/relationships/hyperlink" Target="https://en.wikipedia.org/wiki/Psychopathy" TargetMode="External"/><Relationship Id="rId19" Type="http://schemas.openxmlformats.org/officeDocument/2006/relationships/hyperlink" Target="https://en.wikipedia.org/wiki/Rehabilitation_(penology)" TargetMode="External"/><Relationship Id="rId31" Type="http://schemas.openxmlformats.org/officeDocument/2006/relationships/hyperlink" Target="https://en.wikipedia.org/wiki/Nazi_Germany" TargetMode="External"/><Relationship Id="rId4" Type="http://schemas.openxmlformats.org/officeDocument/2006/relationships/hyperlink" Target="https://en.wikipedia.org/wiki/Chemistry" TargetMode="External"/><Relationship Id="rId9" Type="http://schemas.openxmlformats.org/officeDocument/2006/relationships/hyperlink" Target="https://en.wikipedia.org/wiki/Schizophrenia" TargetMode="External"/><Relationship Id="rId14" Type="http://schemas.openxmlformats.org/officeDocument/2006/relationships/hyperlink" Target="https://en.wikipedia.org/wiki/Bovingdon" TargetMode="External"/><Relationship Id="rId22" Type="http://schemas.openxmlformats.org/officeDocument/2006/relationships/hyperlink" Target="https://en.wikipedia.org/wiki/Sheerness" TargetMode="External"/><Relationship Id="rId27" Type="http://schemas.openxmlformats.org/officeDocument/2006/relationships/hyperlink" Target="https://en.wikipedia.org/wiki/Graham_Young#cite_note-3" TargetMode="External"/><Relationship Id="rId30" Type="http://schemas.openxmlformats.org/officeDocument/2006/relationships/hyperlink" Target="https://en.wikipedia.org/wiki/Ian_Brady" TargetMode="External"/><Relationship Id="rId35" Type="http://schemas.openxmlformats.org/officeDocument/2006/relationships/hyperlink" Target="https://en.wikipedia.org/wiki/Myocardial_infarction" TargetMode="External"/><Relationship Id="rId8" Type="http://schemas.openxmlformats.org/officeDocument/2006/relationships/hyperlink" Target="https://en.wikipedia.org/wiki/Personality_disord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8C0ABEC-5B08-402B-BDA2-5CD8D1CD7906}" type="slidenum">
              <a:rPr lang="en-US" smtClean="0">
                <a:latin typeface="Arial" charset="0"/>
              </a:rPr>
              <a:pPr eaLnBrk="1" hangingPunct="1"/>
              <a:t>4</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t>Test for use of steroids and other drugs in athletes, drug use by employees, the presence of drugs and alcohol in persons involved in driving accidents.  Were drugs used to assist in the rape of a victim?  Did someone give drugs to an animal to enhance their ability in a race or other performance?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49D92B6-CB97-4C38-8DE9-EC427661513D}" type="slidenum">
              <a:rPr lang="en-US" smtClean="0">
                <a:latin typeface="Arial" charset="0"/>
              </a:rPr>
              <a:pPr eaLnBrk="1" hangingPunct="1"/>
              <a:t>7</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t>Interestingly the term poison is a complicated term.  Some substances are known to cause death in all humans even in incredibly small doses.  Other substances it is the amount administered and the period of time that it is administered over that determines if it will cause death.  Even over-the-counter drugs like acetaminophen (Tylenol®) can kill you if you take too much over a sort period of time.  Other complications in determining effects are the effects for combining drugs.  An example of this is the combination of alcohol and acetaminophen.  Together they can be particularly damaging to the liver.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kern="1200" dirty="0">
                <a:solidFill>
                  <a:schemeClr val="tx1"/>
                </a:solidFill>
                <a:effectLst/>
                <a:latin typeface="+mn-lt"/>
                <a:ea typeface="+mn-ea"/>
                <a:cs typeface="+mn-cs"/>
              </a:rPr>
              <a:t>A seemingly healthy 67-year old Australian man developed cyanide poisoning after ingesting apricot kernel extract.</a:t>
            </a:r>
          </a:p>
          <a:p>
            <a:r>
              <a:rPr lang="en-GB" sz="1200" b="0" i="0" kern="1200" dirty="0">
                <a:solidFill>
                  <a:schemeClr val="tx1"/>
                </a:solidFill>
                <a:effectLst/>
                <a:latin typeface="+mn-lt"/>
                <a:ea typeface="+mn-ea"/>
                <a:cs typeface="+mn-cs"/>
              </a:rPr>
              <a:t>The man in this case was making his own extract, and consuming two teaspoons of it daily, in addition to taking a commercial fruit kernel supplement called </a:t>
            </a:r>
            <a:r>
              <a:rPr lang="en-GB" sz="1200" b="0" i="0" kern="1200" dirty="0" err="1">
                <a:solidFill>
                  <a:schemeClr val="tx1"/>
                </a:solidFill>
                <a:effectLst/>
                <a:latin typeface="+mn-lt"/>
                <a:ea typeface="+mn-ea"/>
                <a:cs typeface="+mn-cs"/>
              </a:rPr>
              <a:t>Novodalin</a:t>
            </a:r>
            <a:r>
              <a:rPr lang="en-GB" sz="1200" b="0" i="0" kern="1200" dirty="0">
                <a:solidFill>
                  <a:schemeClr val="tx1"/>
                </a:solidFill>
                <a:effectLst/>
                <a:latin typeface="+mn-lt"/>
                <a:ea typeface="+mn-ea"/>
                <a:cs typeface="+mn-cs"/>
              </a:rPr>
              <a:t>. He had had prostate cancer, which had gone into remission. He thought taking the extract would prevent his cancer recurring</a:t>
            </a:r>
          </a:p>
          <a:p>
            <a:pPr rtl="0"/>
            <a:r>
              <a:rPr lang="en-GB" dirty="0"/>
              <a:t>The </a:t>
            </a:r>
            <a:r>
              <a:rPr lang="en-GB" b="1" dirty="0"/>
              <a:t>Chicago Tylenol Murders</a:t>
            </a:r>
            <a:r>
              <a:rPr lang="en-GB" dirty="0"/>
              <a:t> were a series of poisoning deaths resulting from </a:t>
            </a:r>
            <a:r>
              <a:rPr lang="en-GB" dirty="0">
                <a:hlinkClick r:id="rId3" tooltip="Tampering (crime)"/>
              </a:rPr>
              <a:t>drug tampering</a:t>
            </a:r>
            <a:r>
              <a:rPr lang="en-GB" dirty="0"/>
              <a:t> in the </a:t>
            </a:r>
            <a:r>
              <a:rPr lang="en-GB" dirty="0">
                <a:hlinkClick r:id="rId4" tooltip="Chicago metropolitan area"/>
              </a:rPr>
              <a:t>Chicago metropolitan area</a:t>
            </a:r>
            <a:r>
              <a:rPr lang="en-GB" dirty="0"/>
              <a:t> in 1982. The victims had all taken </a:t>
            </a:r>
            <a:r>
              <a:rPr lang="en-GB" dirty="0">
                <a:hlinkClick r:id="rId5" tooltip="Tylenol (brand)"/>
              </a:rPr>
              <a:t>Tylenol-branded</a:t>
            </a:r>
            <a:r>
              <a:rPr lang="en-GB" dirty="0"/>
              <a:t> </a:t>
            </a:r>
            <a:r>
              <a:rPr lang="en-GB" dirty="0">
                <a:hlinkClick r:id="rId6" tooltip="Acetaminophen"/>
              </a:rPr>
              <a:t>acetaminophen</a:t>
            </a:r>
            <a:r>
              <a:rPr lang="en-GB" dirty="0"/>
              <a:t> </a:t>
            </a:r>
            <a:r>
              <a:rPr lang="en-GB" dirty="0">
                <a:hlinkClick r:id="rId7" tooltip="Capsule (pharmacy)"/>
              </a:rPr>
              <a:t>capsules</a:t>
            </a:r>
            <a:r>
              <a:rPr lang="en-GB" dirty="0"/>
              <a:t> that had been laced with </a:t>
            </a:r>
            <a:r>
              <a:rPr lang="en-GB" dirty="0">
                <a:hlinkClick r:id="rId8" tooltip="Potassium cyanide"/>
              </a:rPr>
              <a:t>potassium cyanide</a:t>
            </a:r>
            <a:r>
              <a:rPr lang="en-GB" dirty="0"/>
              <a:t>.</a:t>
            </a:r>
            <a:r>
              <a:rPr lang="en-GB" baseline="30000" dirty="0">
                <a:hlinkClick r:id="rId9"/>
              </a:rPr>
              <a:t>[1]</a:t>
            </a:r>
            <a:r>
              <a:rPr lang="en-GB" dirty="0"/>
              <a:t> A total of seven people died in the original poisonings, with several more deaths in subsequent </a:t>
            </a:r>
            <a:r>
              <a:rPr lang="en-GB" dirty="0">
                <a:hlinkClick r:id="rId10" tooltip="Copycat crime"/>
              </a:rPr>
              <a:t>copycat crimes</a:t>
            </a:r>
            <a:r>
              <a:rPr lang="en-GB" dirty="0"/>
              <a:t>. </a:t>
            </a:r>
          </a:p>
          <a:p>
            <a:pPr rtl="0"/>
            <a:r>
              <a:rPr lang="en-GB" dirty="0"/>
              <a:t>No suspect was ever charged or convicted of the poisonings. New York City resident James William Lewis was convicted of </a:t>
            </a:r>
            <a:r>
              <a:rPr lang="en-GB" dirty="0">
                <a:hlinkClick r:id="rId11" tooltip="Extortion"/>
              </a:rPr>
              <a:t>extortion</a:t>
            </a:r>
            <a:r>
              <a:rPr lang="en-GB" dirty="0"/>
              <a:t> for sending a letter to </a:t>
            </a:r>
            <a:r>
              <a:rPr lang="en-GB" dirty="0">
                <a:hlinkClick r:id="rId12" tooltip="Johnson &amp; Johnson"/>
              </a:rPr>
              <a:t>Johnson &amp; Johnson</a:t>
            </a:r>
            <a:r>
              <a:rPr lang="en-GB" dirty="0"/>
              <a:t> that took credit for the deaths and demanded $1 million to stop them, but evidence tying him to the actual poisoning never emerged. </a:t>
            </a:r>
          </a:p>
          <a:p>
            <a:pPr rtl="0"/>
            <a:r>
              <a:rPr lang="en-GB" dirty="0"/>
              <a:t>The incidents led to reforms in the packaging of </a:t>
            </a:r>
            <a:r>
              <a:rPr lang="en-GB" dirty="0">
                <a:hlinkClick r:id="rId13" tooltip="Over-the-counter substance"/>
              </a:rPr>
              <a:t>over-the-counter substances</a:t>
            </a:r>
            <a:r>
              <a:rPr lang="en-GB" dirty="0"/>
              <a:t> and to federal anti-tampering laws. The actions of Johnson &amp; Johnson to reduce deaths and warn the public of poisoning risks have been widely praised as an exemplary public relations response to such a crisis.</a:t>
            </a:r>
            <a:r>
              <a:rPr lang="en-GB" baseline="30000" dirty="0">
                <a:hlinkClick r:id="rId14"/>
              </a:rPr>
              <a:t>[2]</a:t>
            </a:r>
            <a:r>
              <a:rPr lang="en-GB" dirty="0"/>
              <a:t> </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6782370-ECC7-4722-8AFF-D21E557BC690}" type="slidenum">
              <a:rPr lang="en-GB" smtClean="0"/>
              <a:t>11</a:t>
            </a:fld>
            <a:endParaRPr lang="en-GB"/>
          </a:p>
        </p:txBody>
      </p:sp>
    </p:spTree>
    <p:extLst>
      <p:ext uri="{BB962C8B-B14F-4D97-AF65-F5344CB8AC3E}">
        <p14:creationId xmlns:p14="http://schemas.microsoft.com/office/powerpoint/2010/main" val="314507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As 1966 began, 35-year-old Janie Lou Gibbs was living a seemingly normal life in Cordele, Georgia with her husband, Charles. The couple had three sons together: 19-year-old Roger, 16-year-old Melvin, and 13-year-old Marvin. However, the family would soon suffer a series of tragedies. On January 21, shortly after eating a meal prepared by his wife, Charles Gibbs collapsed and died, and doctors blamed it on </a:t>
            </a:r>
            <a:r>
              <a:rPr lang="en-GB" dirty="0">
                <a:effectLst/>
                <a:hlinkClick r:id="rId3"/>
              </a:rPr>
              <a:t>undiagnosed liver disease</a:t>
            </a:r>
            <a:r>
              <a:rPr lang="en-GB" dirty="0">
                <a:effectLst/>
              </a:rPr>
              <a:t>. Nine months later, Marvin died in a similar fashion, and only a few months after that, Melvin suddenly passed away of what was initially believed to be hepatitis.</a:t>
            </a:r>
          </a:p>
          <a:p>
            <a:r>
              <a:rPr lang="en-GB" dirty="0">
                <a:effectLst/>
              </a:rPr>
              <a:t>Janie soon became a grandmother after Roger’s wife gave birth to their first child, Ronnie. However, by the end of 1967, both Roger and Ronnie were dead. When he was only one month old, Ronnie passed away of an apparent heart condition. Roger’s kidneys stopped working three weeks later. </a:t>
            </a:r>
          </a:p>
          <a:p>
            <a:r>
              <a:rPr lang="en-GB" dirty="0">
                <a:effectLst/>
              </a:rPr>
              <a:t>The authorities finally became suspicious, so the bodies of the Gibbs family were exhumed, revealing traces of arsenic in their systems. Janie had been using rat poison to murder her family and </a:t>
            </a:r>
            <a:r>
              <a:rPr lang="en-GB" dirty="0">
                <a:effectLst/>
                <a:hlinkClick r:id="rId4"/>
              </a:rPr>
              <a:t>collected over $31,000</a:t>
            </a:r>
            <a:r>
              <a:rPr lang="en-GB" dirty="0">
                <a:effectLst/>
              </a:rPr>
              <a:t> in life insurance </a:t>
            </a:r>
            <a:r>
              <a:rPr lang="en-GB" dirty="0" err="1">
                <a:effectLst/>
              </a:rPr>
              <a:t>payouts</a:t>
            </a:r>
            <a:r>
              <a:rPr lang="en-GB" dirty="0">
                <a:effectLst/>
              </a:rPr>
              <a:t>. After her arrest, Janie was declared insane and sent to a state mental hospital until 1976. When she was found competent to stand trial, Janie received five life sentences for her crimes. She eventually suffered from Parkinson’s disease and was released on a medical reprieve to live in a nursing home until her </a:t>
            </a:r>
            <a:r>
              <a:rPr lang="en-GB" dirty="0">
                <a:effectLst/>
                <a:hlinkClick r:id="rId5"/>
              </a:rPr>
              <a:t>death in 2010&gt;.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06782370-ECC7-4722-8AFF-D21E557BC690}" type="slidenum">
              <a:rPr lang="en-GB" smtClean="0"/>
              <a:t>12</a:t>
            </a:fld>
            <a:endParaRPr lang="en-GB"/>
          </a:p>
        </p:txBody>
      </p:sp>
    </p:spTree>
    <p:extLst>
      <p:ext uri="{BB962C8B-B14F-4D97-AF65-F5344CB8AC3E}">
        <p14:creationId xmlns:p14="http://schemas.microsoft.com/office/powerpoint/2010/main" val="149346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810C773-D762-4FCA-8A6C-556A75D05A46}" type="slidenum">
              <a:rPr lang="en-US" smtClean="0">
                <a:latin typeface="Arial" charset="0"/>
              </a:rPr>
              <a:pPr eaLnBrk="1" hangingPunct="1"/>
              <a:t>25</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dirty="0"/>
              <a:t>Difference in distilled verses fermented:  Distilled the mixture with the alcohol in it is heated to separate the alcohol from the mixture that is produced during fermentation.  The alcohol is boiled off and collected to make a product with higher alcohol content.  In Fermentation the alcohol is produced by allowing yeast to consume sugars and convert them into alcohol.</a:t>
            </a:r>
          </a:p>
        </p:txBody>
      </p:sp>
    </p:spTree>
    <p:extLst>
      <p:ext uri="{BB962C8B-B14F-4D97-AF65-F5344CB8AC3E}">
        <p14:creationId xmlns:p14="http://schemas.microsoft.com/office/powerpoint/2010/main" val="136323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Alcohol poisoning occurs when a person drinks a toxic amount of alcohol, usually over a short period of time </a:t>
            </a:r>
            <a:r>
              <a:rPr lang="en-GB" b="1" dirty="0"/>
              <a:t>(binge drinking)</a:t>
            </a:r>
            <a:r>
              <a:rPr lang="en-GB" b="1" dirty="0">
                <a:effectLst/>
              </a:rPr>
              <a:t>.</a:t>
            </a:r>
            <a:endParaRPr lang="en-GB" dirty="0">
              <a:effectLst/>
            </a:endParaRPr>
          </a:p>
          <a:p>
            <a:r>
              <a:rPr lang="en-GB" dirty="0">
                <a:effectLst/>
              </a:rPr>
              <a:t>Being </a:t>
            </a:r>
            <a:r>
              <a:rPr lang="en-GB" dirty="0"/>
              <a:t>poisoned</a:t>
            </a:r>
            <a:r>
              <a:rPr lang="en-GB" dirty="0">
                <a:effectLst/>
              </a:rPr>
              <a:t> by alcohol can damage your health or even put your life in danger.</a:t>
            </a:r>
          </a:p>
          <a:p>
            <a:r>
              <a:rPr lang="en-GB" dirty="0">
                <a:effectLst/>
              </a:rPr>
              <a:t>Alcohol poisoning is </a:t>
            </a:r>
            <a:r>
              <a:rPr lang="en-GB" b="1" dirty="0">
                <a:effectLst/>
              </a:rPr>
              <a:t>a leading cause of poisoning in England</a:t>
            </a:r>
            <a:r>
              <a:rPr lang="en-GB" dirty="0">
                <a:effectLst/>
              </a:rPr>
              <a:t>, especially among young people.</a:t>
            </a:r>
          </a:p>
          <a:p>
            <a:r>
              <a:rPr lang="en-GB" dirty="0">
                <a:effectLst/>
              </a:rPr>
              <a:t>It's important to avoid </a:t>
            </a:r>
            <a:r>
              <a:rPr lang="en-GB" dirty="0"/>
              <a:t>misusing alcohol</a:t>
            </a:r>
            <a:r>
              <a:rPr lang="en-GB" dirty="0">
                <a:effectLst/>
              </a:rPr>
              <a:t> and to be aware of how much you're drinking and the effect this could have on your body.</a:t>
            </a:r>
          </a:p>
          <a:p>
            <a:r>
              <a:rPr lang="en-GB" b="1" dirty="0">
                <a:effectLst/>
              </a:rPr>
              <a:t>Signs and symptoms of alcohol poisoning</a:t>
            </a:r>
          </a:p>
          <a:p>
            <a:r>
              <a:rPr lang="en-GB" dirty="0">
                <a:effectLst/>
              </a:rPr>
              <a:t>The signs and symptoms of alcohol poisoning include:</a:t>
            </a:r>
          </a:p>
          <a:p>
            <a:pPr lvl="1"/>
            <a:r>
              <a:rPr lang="en-GB" dirty="0">
                <a:effectLst/>
              </a:rPr>
              <a:t>confusion</a:t>
            </a:r>
          </a:p>
          <a:p>
            <a:pPr lvl="1"/>
            <a:r>
              <a:rPr lang="en-GB" dirty="0">
                <a:effectLst/>
              </a:rPr>
              <a:t>severely slurred speech</a:t>
            </a:r>
          </a:p>
          <a:p>
            <a:pPr lvl="1"/>
            <a:r>
              <a:rPr lang="en-GB" dirty="0">
                <a:effectLst/>
              </a:rPr>
              <a:t>loss of co-ordination</a:t>
            </a:r>
          </a:p>
          <a:p>
            <a:pPr lvl="1"/>
            <a:r>
              <a:rPr lang="en-GB" dirty="0"/>
              <a:t>vomiting</a:t>
            </a:r>
            <a:endParaRPr lang="en-GB" dirty="0">
              <a:effectLst/>
            </a:endParaRPr>
          </a:p>
          <a:p>
            <a:pPr lvl="1"/>
            <a:r>
              <a:rPr lang="en-GB" dirty="0">
                <a:effectLst/>
              </a:rPr>
              <a:t>irregular or slow breathing</a:t>
            </a:r>
          </a:p>
          <a:p>
            <a:pPr lvl="1"/>
            <a:r>
              <a:rPr lang="en-GB" dirty="0">
                <a:effectLst/>
              </a:rPr>
              <a:t>pale or blue-tinged skin caused by low body temperature </a:t>
            </a:r>
            <a:r>
              <a:rPr lang="en-GB" dirty="0"/>
              <a:t>(hypothermia)</a:t>
            </a:r>
            <a:endParaRPr lang="en-GB" dirty="0">
              <a:effectLst/>
            </a:endParaRPr>
          </a:p>
          <a:p>
            <a:pPr lvl="1"/>
            <a:r>
              <a:rPr lang="en-GB" dirty="0">
                <a:effectLst/>
              </a:rPr>
              <a:t>being conscious but unresponsive (stupor)</a:t>
            </a:r>
          </a:p>
          <a:p>
            <a:pPr lvl="1"/>
            <a:r>
              <a:rPr lang="en-GB" dirty="0">
                <a:effectLst/>
              </a:rPr>
              <a:t>passing out and being unconscious</a:t>
            </a:r>
          </a:p>
          <a:p>
            <a:r>
              <a:rPr lang="en-GB" dirty="0">
                <a:effectLst/>
              </a:rPr>
              <a:t>In the most severe cases, alcohol poisoning can lead to </a:t>
            </a:r>
            <a:r>
              <a:rPr lang="en-GB" dirty="0"/>
              <a:t>coma</a:t>
            </a:r>
            <a:r>
              <a:rPr lang="en-GB" dirty="0">
                <a:effectLst/>
              </a:rPr>
              <a:t>, brain damage and death.</a:t>
            </a:r>
          </a:p>
          <a:p>
            <a:endParaRPr lang="en-GB" dirty="0"/>
          </a:p>
        </p:txBody>
      </p:sp>
      <p:sp>
        <p:nvSpPr>
          <p:cNvPr id="4" name="Slide Number Placeholder 3"/>
          <p:cNvSpPr>
            <a:spLocks noGrp="1"/>
          </p:cNvSpPr>
          <p:nvPr>
            <p:ph type="sldNum" sz="quarter" idx="5"/>
          </p:nvPr>
        </p:nvSpPr>
        <p:spPr/>
        <p:txBody>
          <a:bodyPr/>
          <a:lstStyle/>
          <a:p>
            <a:fld id="{06782370-ECC7-4722-8AFF-D21E557BC690}" type="slidenum">
              <a:rPr lang="en-GB" smtClean="0"/>
              <a:t>26</a:t>
            </a:fld>
            <a:endParaRPr lang="en-GB"/>
          </a:p>
        </p:txBody>
      </p:sp>
    </p:spTree>
    <p:extLst>
      <p:ext uri="{BB962C8B-B14F-4D97-AF65-F5344CB8AC3E}">
        <p14:creationId xmlns:p14="http://schemas.microsoft.com/office/powerpoint/2010/main" val="43946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Beginning in February, 37-year-old Molly Young had suffered vomiting, diarrhoea and excruciating stomach pain, which she initially dismissed as bilious attacks. Before long her husband Fred, 44, was also suffering, with similar stomach cramps debilitating him for days at a time. Then Young's sister was violently ill on a couple of occasions that summer. Shortly afterwards, Young himself was violently sick at home.</a:t>
            </a:r>
          </a:p>
          <a:p>
            <a:r>
              <a:rPr lang="en-GB" sz="1200" b="0" i="0" kern="1200" dirty="0">
                <a:solidFill>
                  <a:schemeClr val="tx1"/>
                </a:solidFill>
                <a:effectLst/>
                <a:latin typeface="+mn-lt"/>
                <a:ea typeface="+mn-ea"/>
                <a:cs typeface="+mn-cs"/>
              </a:rPr>
              <a:t>It even seemed as if the mystery bug had spread beyond their household: a couple of Young's school friends had also been off school ill a couple of times with similar painful symptoms.</a:t>
            </a:r>
          </a:p>
          <a:p>
            <a:r>
              <a:rPr lang="en-GB" sz="1200" b="0" i="0" kern="1200" dirty="0">
                <a:solidFill>
                  <a:schemeClr val="tx1"/>
                </a:solidFill>
                <a:effectLst/>
                <a:latin typeface="+mn-lt"/>
                <a:ea typeface="+mn-ea"/>
                <a:cs typeface="+mn-cs"/>
              </a:rPr>
              <a:t>In November 1961, Winifred Young was served a cup of tea by her brother one morning, but found its taste so sour she took only one mouthful before she threw it away. While on the train to work an hour later, she began to hallucinate, had to be helped out of the station and was eventually taken to hospital, where doctors came to the conclusion that she had somehow been exposed to the poisonous </a:t>
            </a:r>
            <a:r>
              <a:rPr lang="en-GB" sz="1200" b="0" i="1" u="none" strike="noStrike" kern="1200" dirty="0" err="1">
                <a:solidFill>
                  <a:schemeClr val="tx1"/>
                </a:solidFill>
                <a:effectLst/>
                <a:latin typeface="+mn-lt"/>
                <a:ea typeface="+mn-ea"/>
                <a:cs typeface="+mn-cs"/>
                <a:hlinkClick r:id="rId3" tooltip="Atropa belladonna"/>
              </a:rPr>
              <a:t>Atropa</a:t>
            </a:r>
            <a:r>
              <a:rPr lang="en-GB" sz="1200" b="0" i="1" u="none" strike="noStrike" kern="1200" dirty="0">
                <a:solidFill>
                  <a:schemeClr val="tx1"/>
                </a:solidFill>
                <a:effectLst/>
                <a:latin typeface="+mn-lt"/>
                <a:ea typeface="+mn-ea"/>
                <a:cs typeface="+mn-cs"/>
                <a:hlinkClick r:id="rId3" tooltip="Atropa belladonna"/>
              </a:rPr>
              <a:t> belladonna</a:t>
            </a:r>
            <a:r>
              <a:rPr lang="en-GB" sz="1200" b="0" i="0" kern="1200" dirty="0">
                <a:solidFill>
                  <a:schemeClr val="tx1"/>
                </a:solidFill>
                <a:effectLst/>
                <a:latin typeface="+mn-lt"/>
                <a:ea typeface="+mn-ea"/>
                <a:cs typeface="+mn-cs"/>
              </a:rPr>
              <a:t>. Fred Young confronted his son, but Graham blamed Winifred, whom he claimed had been using the family's teacups to mix shampoo. Unconvinced, Fred searched Graham's room, but found nothing incriminating. Nevertheless, he warned his son to be more careful in future when "messing about with those bloody chemicals".</a:t>
            </a:r>
          </a:p>
          <a:p>
            <a:r>
              <a:rPr lang="en-GB" sz="1200" b="0" i="0" kern="1200" dirty="0">
                <a:solidFill>
                  <a:schemeClr val="tx1"/>
                </a:solidFill>
                <a:effectLst/>
                <a:latin typeface="+mn-lt"/>
                <a:ea typeface="+mn-ea"/>
                <a:cs typeface="+mn-cs"/>
              </a:rPr>
              <a:t>On Easter Saturday, 21 April 1962, Young's stepmother, Molly, died from poisoning and shortly afterwards his father became seriously ill and was taken to hospital where he was told that he was suffering from antimony poisoning and one more dose would have killed him. Young's aunt, who knew of his fascination with </a:t>
            </a:r>
            <a:r>
              <a:rPr lang="en-GB" sz="1200" b="0" i="0" u="none" strike="noStrike" kern="1200" dirty="0">
                <a:solidFill>
                  <a:schemeClr val="tx1"/>
                </a:solidFill>
                <a:effectLst/>
                <a:latin typeface="+mn-lt"/>
                <a:ea typeface="+mn-ea"/>
                <a:cs typeface="+mn-cs"/>
                <a:hlinkClick r:id="rId4" tooltip="Chemistry"/>
              </a:rPr>
              <a:t>chemistry</a:t>
            </a:r>
            <a:r>
              <a:rPr lang="en-GB" sz="1200" b="0" i="0" kern="1200" dirty="0">
                <a:solidFill>
                  <a:schemeClr val="tx1"/>
                </a:solidFill>
                <a:effectLst/>
                <a:latin typeface="+mn-lt"/>
                <a:ea typeface="+mn-ea"/>
                <a:cs typeface="+mn-cs"/>
              </a:rPr>
              <a:t> and poisons, became suspicious, as did his science teacher (Mr Hughes) who discovered several bottles of poison in Young's desk and spoke to the school's headmaster about his concerns. Young was sent to a psychiatrist, who recommended contacting the police. Young was arrested on 23 May 1962 and confessed to the attempted murders of his father, sister, and friend. The remains of his stepmother could not be analysed because she had been </a:t>
            </a:r>
            <a:r>
              <a:rPr lang="en-GB" sz="1200" b="0" i="0" u="none" strike="noStrike" kern="1200" dirty="0">
                <a:solidFill>
                  <a:schemeClr val="tx1"/>
                </a:solidFill>
                <a:effectLst/>
                <a:latin typeface="+mn-lt"/>
                <a:ea typeface="+mn-ea"/>
                <a:cs typeface="+mn-cs"/>
                <a:hlinkClick r:id="rId5" tooltip="Cremated"/>
              </a:rPr>
              <a:t>cremated</a:t>
            </a:r>
            <a:r>
              <a:rPr lang="en-GB" sz="1200" b="0" i="0" kern="1200" dirty="0">
                <a:solidFill>
                  <a:schemeClr val="tx1"/>
                </a:solidFill>
                <a:effectLst/>
                <a:latin typeface="+mn-lt"/>
                <a:ea typeface="+mn-ea"/>
                <a:cs typeface="+mn-cs"/>
              </a:rPr>
              <a:t> which was suggested by Graham, and at the time her death was not treated as suspicious but rather as the result of complications from injuries sustained in a traffic accident.</a:t>
            </a:r>
          </a:p>
          <a:p>
            <a:r>
              <a:rPr lang="en-GB" sz="1200" b="0" i="0" kern="1200" dirty="0">
                <a:solidFill>
                  <a:schemeClr val="tx1"/>
                </a:solidFill>
                <a:effectLst/>
                <a:latin typeface="+mn-lt"/>
                <a:ea typeface="+mn-ea"/>
                <a:cs typeface="+mn-cs"/>
              </a:rPr>
              <a:t>Young was detained under the Mental Health Act in </a:t>
            </a:r>
            <a:r>
              <a:rPr lang="en-GB" sz="1200" b="0" i="0" u="none" strike="noStrike" kern="1200" dirty="0">
                <a:solidFill>
                  <a:schemeClr val="tx1"/>
                </a:solidFill>
                <a:effectLst/>
                <a:latin typeface="+mn-lt"/>
                <a:ea typeface="+mn-ea"/>
                <a:cs typeface="+mn-cs"/>
                <a:hlinkClick r:id="rId6" tooltip="Broadmoor Hospital"/>
              </a:rPr>
              <a:t>Broadmoor Hospital</a:t>
            </a:r>
            <a:r>
              <a:rPr lang="en-GB" sz="1200" b="0" i="0" kern="1200" dirty="0">
                <a:solidFill>
                  <a:schemeClr val="tx1"/>
                </a:solidFill>
                <a:effectLst/>
                <a:latin typeface="+mn-lt"/>
                <a:ea typeface="+mn-ea"/>
                <a:cs typeface="+mn-cs"/>
              </a:rPr>
              <a:t>, an institution for patients with </a:t>
            </a:r>
            <a:r>
              <a:rPr lang="en-GB" sz="1200" b="0" i="0" u="none" strike="noStrike" kern="1200" dirty="0">
                <a:solidFill>
                  <a:schemeClr val="tx1"/>
                </a:solidFill>
                <a:effectLst/>
                <a:latin typeface="+mn-lt"/>
                <a:ea typeface="+mn-ea"/>
                <a:cs typeface="+mn-cs"/>
                <a:hlinkClick r:id="rId7" tooltip="Mental disorders"/>
              </a:rPr>
              <a:t>mental disorders</a:t>
            </a:r>
            <a:r>
              <a:rPr lang="en-GB" sz="1200" b="0" i="0" kern="1200" dirty="0">
                <a:solidFill>
                  <a:schemeClr val="tx1"/>
                </a:solidFill>
                <a:effectLst/>
                <a:latin typeface="+mn-lt"/>
                <a:ea typeface="+mn-ea"/>
                <a:cs typeface="+mn-cs"/>
              </a:rPr>
              <a:t> who have committed offences, after having been assessed by two psychiatrists prior to his trial and diagnosed as suffering from a </a:t>
            </a:r>
            <a:r>
              <a:rPr lang="en-GB" sz="1200" b="0" i="0" u="none" strike="noStrike" kern="1200" dirty="0">
                <a:solidFill>
                  <a:schemeClr val="tx1"/>
                </a:solidFill>
                <a:effectLst/>
                <a:latin typeface="+mn-lt"/>
                <a:ea typeface="+mn-ea"/>
                <a:cs typeface="+mn-cs"/>
                <a:hlinkClick r:id="rId8" tooltip="Personality disorder"/>
              </a:rPr>
              <a:t>personality disorder</a:t>
            </a:r>
            <a:r>
              <a:rPr lang="en-GB" sz="1200" b="0" i="0" kern="1200" dirty="0">
                <a:solidFill>
                  <a:schemeClr val="tx1"/>
                </a:solidFill>
                <a:effectLst/>
                <a:latin typeface="+mn-lt"/>
                <a:ea typeface="+mn-ea"/>
                <a:cs typeface="+mn-cs"/>
              </a:rPr>
              <a:t>, and also </a:t>
            </a:r>
            <a:r>
              <a:rPr lang="en-GB" sz="1200" b="0" i="0" u="none" strike="noStrike" kern="1200" dirty="0">
                <a:solidFill>
                  <a:schemeClr val="tx1"/>
                </a:solidFill>
                <a:effectLst/>
                <a:latin typeface="+mn-lt"/>
                <a:ea typeface="+mn-ea"/>
                <a:cs typeface="+mn-cs"/>
                <a:hlinkClick r:id="rId9" tooltip="Schizophrenia"/>
              </a:rPr>
              <a:t>schizophrenia</a:t>
            </a:r>
            <a:r>
              <a:rPr lang="en-GB" sz="1200" b="0" i="0" kern="1200" dirty="0">
                <a:solidFill>
                  <a:schemeClr val="tx1"/>
                </a:solidFill>
                <a:effectLst/>
                <a:latin typeface="+mn-lt"/>
                <a:ea typeface="+mn-ea"/>
                <a:cs typeface="+mn-cs"/>
              </a:rPr>
              <a:t> (classed under the law then as </a:t>
            </a:r>
            <a:r>
              <a:rPr lang="en-GB" sz="1200" b="0" i="0" u="none" strike="noStrike" kern="1200" dirty="0">
                <a:solidFill>
                  <a:schemeClr val="tx1"/>
                </a:solidFill>
                <a:effectLst/>
                <a:latin typeface="+mn-lt"/>
                <a:ea typeface="+mn-ea"/>
                <a:cs typeface="+mn-cs"/>
                <a:hlinkClick r:id="rId10" tooltip="Psychopathy"/>
              </a:rPr>
              <a:t>psychopathic</a:t>
            </a:r>
            <a:r>
              <a:rPr lang="en-GB" sz="1200" b="0" i="0" kern="1200" dirty="0">
                <a:solidFill>
                  <a:schemeClr val="tx1"/>
                </a:solidFill>
                <a:effectLst/>
                <a:latin typeface="+mn-lt"/>
                <a:ea typeface="+mn-ea"/>
                <a:cs typeface="+mn-cs"/>
              </a:rPr>
              <a:t> disorder as it was linked to abnormal violence). He was Broadmoor's youngest inmate since 1885.</a:t>
            </a:r>
          </a:p>
          <a:p>
            <a:r>
              <a:rPr lang="en-GB" sz="1200" b="0" i="0" kern="1200" dirty="0">
                <a:solidFill>
                  <a:schemeClr val="tx1"/>
                </a:solidFill>
                <a:effectLst/>
                <a:latin typeface="+mn-lt"/>
                <a:ea typeface="+mn-ea"/>
                <a:cs typeface="+mn-cs"/>
              </a:rPr>
              <a:t>Subsequent analysis has also suggested signs of the </a:t>
            </a:r>
            <a:r>
              <a:rPr lang="en-GB" sz="1200" b="0" i="0" u="none" strike="noStrike" kern="1200" dirty="0">
                <a:solidFill>
                  <a:schemeClr val="tx1"/>
                </a:solidFill>
                <a:effectLst/>
                <a:latin typeface="+mn-lt"/>
                <a:ea typeface="+mn-ea"/>
                <a:cs typeface="+mn-cs"/>
                <a:hlinkClick r:id="rId11" tooltip="Autism spectrum"/>
              </a:rPr>
              <a:t>autism spectrum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cf</a:t>
            </a:r>
            <a:r>
              <a:rPr lang="en-GB" sz="1200" b="0" i="0" kern="1200" dirty="0">
                <a:solidFill>
                  <a:schemeClr val="tx1"/>
                </a:solidFill>
                <a:effectLst/>
                <a:latin typeface="+mn-lt"/>
                <a:ea typeface="+mn-ea"/>
                <a:cs typeface="+mn-cs"/>
              </a:rPr>
              <a:t> Bowden 1996).</a:t>
            </a:r>
          </a:p>
          <a:p>
            <a:r>
              <a:rPr lang="en-GB" sz="1200" b="0" i="0" kern="1200" dirty="0">
                <a:solidFill>
                  <a:schemeClr val="tx1"/>
                </a:solidFill>
                <a:effectLst/>
                <a:latin typeface="+mn-lt"/>
                <a:ea typeface="+mn-ea"/>
                <a:cs typeface="+mn-cs"/>
              </a:rPr>
              <a:t>His detention was subject to special restriction meaning that subsequent discharge, leave of absence etc. would have to be approved by the Home Secretary. The Hospital Order initially stipulated that he should be detained for at least 15 years. The Secretary of State later noted that the index offences, for someone found sane, carried a sentence of no more than seven or eight years.</a:t>
            </a:r>
          </a:p>
          <a:p>
            <a:r>
              <a:rPr lang="en-GB" sz="1200" b="0" i="0" kern="1200" dirty="0">
                <a:solidFill>
                  <a:schemeClr val="tx1"/>
                </a:solidFill>
                <a:effectLst/>
                <a:latin typeface="+mn-lt"/>
                <a:ea typeface="+mn-ea"/>
                <a:cs typeface="+mn-cs"/>
              </a:rPr>
              <a:t>Young was released after nine years, deemed "fully recovered".</a:t>
            </a:r>
          </a:p>
          <a:p>
            <a:r>
              <a:rPr lang="en-GB" sz="1200" b="0" i="0" kern="1200" dirty="0">
                <a:solidFill>
                  <a:schemeClr val="tx1"/>
                </a:solidFill>
                <a:effectLst/>
                <a:latin typeface="+mn-lt"/>
                <a:ea typeface="+mn-ea"/>
                <a:cs typeface="+mn-cs"/>
              </a:rPr>
              <a:t>In June 1970, after nearly eight years in Broadmoor, Edgar </a:t>
            </a:r>
            <a:r>
              <a:rPr lang="en-GB" sz="1200" b="0" i="0" kern="1200" dirty="0" err="1">
                <a:solidFill>
                  <a:schemeClr val="tx1"/>
                </a:solidFill>
                <a:effectLst/>
                <a:latin typeface="+mn-lt"/>
                <a:ea typeface="+mn-ea"/>
                <a:cs typeface="+mn-cs"/>
              </a:rPr>
              <a:t>Udwin</a:t>
            </a:r>
            <a:r>
              <a:rPr lang="en-GB" sz="1200" b="0" i="0" kern="1200" dirty="0">
                <a:solidFill>
                  <a:schemeClr val="tx1"/>
                </a:solidFill>
                <a:effectLst/>
                <a:latin typeface="+mn-lt"/>
                <a:ea typeface="+mn-ea"/>
                <a:cs typeface="+mn-cs"/>
              </a:rPr>
              <a:t>, the prison psychiatrist, wrote to the home secretary to recommend his release, announcing that Young "is no longer obsessed with poisons, violence and mischief".</a:t>
            </a:r>
          </a:p>
          <a:p>
            <a:r>
              <a:rPr lang="en-GB" sz="1200" b="0" i="0" kern="1200" dirty="0">
                <a:solidFill>
                  <a:schemeClr val="tx1"/>
                </a:solidFill>
                <a:effectLst/>
                <a:latin typeface="+mn-lt"/>
                <a:ea typeface="+mn-ea"/>
                <a:cs typeface="+mn-cs"/>
              </a:rPr>
              <a:t>However, in the hospital Young had studied medical texts, improving his knowledge of poisons, and continued experiments using inmates and staff (one of whom died). It was rumoured that his knowledge of poisons was such that he could even extract </a:t>
            </a:r>
            <a:r>
              <a:rPr lang="en-GB" sz="1200" b="0" i="0" u="none" strike="noStrike" kern="1200" dirty="0">
                <a:solidFill>
                  <a:schemeClr val="tx1"/>
                </a:solidFill>
                <a:effectLst/>
                <a:latin typeface="+mn-lt"/>
                <a:ea typeface="+mn-ea"/>
                <a:cs typeface="+mn-cs"/>
                <a:hlinkClick r:id="rId12" tooltip="Cyanide"/>
              </a:rPr>
              <a:t>cyanide</a:t>
            </a:r>
            <a:r>
              <a:rPr lang="en-GB" sz="1200" b="0" i="0" kern="1200" dirty="0">
                <a:solidFill>
                  <a:schemeClr val="tx1"/>
                </a:solidFill>
                <a:effectLst/>
                <a:latin typeface="+mn-lt"/>
                <a:ea typeface="+mn-ea"/>
                <a:cs typeface="+mn-cs"/>
              </a:rPr>
              <a:t> from laurel bush leaves on the mental hospital grounds and that he used this cyanide to murder fellow inmate John </a:t>
            </a:r>
            <a:r>
              <a:rPr lang="en-GB" sz="1200" b="0" i="0" kern="1200" dirty="0" err="1">
                <a:solidFill>
                  <a:schemeClr val="tx1"/>
                </a:solidFill>
                <a:effectLst/>
                <a:latin typeface="+mn-lt"/>
                <a:ea typeface="+mn-ea"/>
                <a:cs typeface="+mn-cs"/>
              </a:rPr>
              <a:t>Berridge</a:t>
            </a:r>
            <a:r>
              <a:rPr lang="en-GB" sz="1200" b="0" i="0"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13"/>
              </a:rPr>
              <a:t>[2]</a:t>
            </a:r>
            <a:r>
              <a:rPr lang="en-GB" sz="1200" b="0" i="0" kern="1200" dirty="0">
                <a:solidFill>
                  <a:schemeClr val="tx1"/>
                </a:solidFill>
                <a:effectLst/>
                <a:latin typeface="+mn-lt"/>
                <a:ea typeface="+mn-ea"/>
                <a:cs typeface="+mn-cs"/>
              </a:rPr>
              <a:t> After release from hospital in February 1971, he began work as a quartermaster at John </a:t>
            </a:r>
            <a:r>
              <a:rPr lang="en-GB" sz="1200" b="0" i="0" kern="1200" dirty="0" err="1">
                <a:solidFill>
                  <a:schemeClr val="tx1"/>
                </a:solidFill>
                <a:effectLst/>
                <a:latin typeface="+mn-lt"/>
                <a:ea typeface="+mn-ea"/>
                <a:cs typeface="+mn-cs"/>
              </a:rPr>
              <a:t>Hadland</a:t>
            </a:r>
            <a:r>
              <a:rPr lang="en-GB" sz="1200" b="0" i="0" kern="1200" dirty="0">
                <a:solidFill>
                  <a:schemeClr val="tx1"/>
                </a:solidFill>
                <a:effectLst/>
                <a:latin typeface="+mn-lt"/>
                <a:ea typeface="+mn-ea"/>
                <a:cs typeface="+mn-cs"/>
              </a:rPr>
              <a:t> Laboratories in </a:t>
            </a:r>
            <a:r>
              <a:rPr lang="en-GB" sz="1200" b="0" i="0" u="none" strike="noStrike" kern="1200" dirty="0" err="1">
                <a:solidFill>
                  <a:schemeClr val="tx1"/>
                </a:solidFill>
                <a:effectLst/>
                <a:latin typeface="+mn-lt"/>
                <a:ea typeface="+mn-ea"/>
                <a:cs typeface="+mn-cs"/>
                <a:hlinkClick r:id="rId14" tooltip="Bovingdon"/>
              </a:rPr>
              <a:t>Bovingdon</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15" tooltip="Hertfordshire"/>
              </a:rPr>
              <a:t>Hertfordshire</a:t>
            </a:r>
            <a:r>
              <a:rPr lang="en-GB" sz="1200" b="0" i="0" kern="1200" dirty="0">
                <a:solidFill>
                  <a:schemeClr val="tx1"/>
                </a:solidFill>
                <a:effectLst/>
                <a:latin typeface="+mn-lt"/>
                <a:ea typeface="+mn-ea"/>
                <a:cs typeface="+mn-cs"/>
              </a:rPr>
              <a:t>, near his sister's home in </a:t>
            </a:r>
            <a:r>
              <a:rPr lang="en-GB" sz="1200" b="0" i="0" u="none" strike="noStrike" kern="1200" dirty="0">
                <a:solidFill>
                  <a:schemeClr val="tx1"/>
                </a:solidFill>
                <a:effectLst/>
                <a:latin typeface="+mn-lt"/>
                <a:ea typeface="+mn-ea"/>
                <a:cs typeface="+mn-cs"/>
                <a:hlinkClick r:id="rId16" tooltip="Hemel Hempstead"/>
              </a:rPr>
              <a:t>Hemel Hempstead</a:t>
            </a:r>
            <a:r>
              <a:rPr lang="en-GB" sz="1200" b="0" i="0" kern="1200" dirty="0">
                <a:solidFill>
                  <a:schemeClr val="tx1"/>
                </a:solidFill>
                <a:effectLst/>
                <a:latin typeface="+mn-lt"/>
                <a:ea typeface="+mn-ea"/>
                <a:cs typeface="+mn-cs"/>
              </a:rPr>
              <a:t>. The company manufactured </a:t>
            </a:r>
            <a:r>
              <a:rPr lang="en-GB" sz="1200" b="0" i="0" u="none" strike="noStrike" kern="1200" dirty="0">
                <a:solidFill>
                  <a:schemeClr val="tx1"/>
                </a:solidFill>
                <a:effectLst/>
                <a:latin typeface="+mn-lt"/>
                <a:ea typeface="+mn-ea"/>
                <a:cs typeface="+mn-cs"/>
                <a:hlinkClick r:id="rId17" tooltip="Thallium halides"/>
              </a:rPr>
              <a:t>thallium bromide-iodide</a:t>
            </a:r>
            <a:r>
              <a:rPr lang="en-GB" sz="1200" b="0" i="0" kern="1200" dirty="0">
                <a:solidFill>
                  <a:schemeClr val="tx1"/>
                </a:solidFill>
                <a:effectLst/>
                <a:latin typeface="+mn-lt"/>
                <a:ea typeface="+mn-ea"/>
                <a:cs typeface="+mn-cs"/>
              </a:rPr>
              <a:t> infrared lenses, which were used in military equipment. However, no </a:t>
            </a:r>
            <a:r>
              <a:rPr lang="en-GB" sz="1200" b="0" i="0" u="none" strike="noStrike" kern="1200" dirty="0">
                <a:solidFill>
                  <a:schemeClr val="tx1"/>
                </a:solidFill>
                <a:effectLst/>
                <a:latin typeface="+mn-lt"/>
                <a:ea typeface="+mn-ea"/>
                <a:cs typeface="+mn-cs"/>
                <a:hlinkClick r:id="rId18" tooltip="Thallium"/>
              </a:rPr>
              <a:t>thallium</a:t>
            </a:r>
            <a:r>
              <a:rPr lang="en-GB" sz="1200" b="0" i="0" kern="1200" dirty="0">
                <a:solidFill>
                  <a:schemeClr val="tx1"/>
                </a:solidFill>
                <a:effectLst/>
                <a:latin typeface="+mn-lt"/>
                <a:ea typeface="+mn-ea"/>
                <a:cs typeface="+mn-cs"/>
              </a:rPr>
              <a:t> was stored on site, and Young obtained his supplies of the poison from a London chemist. His employers received references as part of Young's </a:t>
            </a:r>
            <a:r>
              <a:rPr lang="en-GB" sz="1200" b="0" i="0" u="none" strike="noStrike" kern="1200" dirty="0">
                <a:solidFill>
                  <a:schemeClr val="tx1"/>
                </a:solidFill>
                <a:effectLst/>
                <a:latin typeface="+mn-lt"/>
                <a:ea typeface="+mn-ea"/>
                <a:cs typeface="+mn-cs"/>
                <a:hlinkClick r:id="rId19" tooltip="Rehabilitation (penology)"/>
              </a:rPr>
              <a:t>rehabilitation</a:t>
            </a:r>
            <a:r>
              <a:rPr lang="en-GB" sz="1200" b="0" i="0" kern="1200" dirty="0">
                <a:solidFill>
                  <a:schemeClr val="tx1"/>
                </a:solidFill>
                <a:effectLst/>
                <a:latin typeface="+mn-lt"/>
                <a:ea typeface="+mn-ea"/>
                <a:cs typeface="+mn-cs"/>
              </a:rPr>
              <a:t> from </a:t>
            </a:r>
            <a:r>
              <a:rPr lang="en-GB" sz="1200" b="0" i="0" u="none" strike="noStrike" kern="1200" dirty="0">
                <a:solidFill>
                  <a:schemeClr val="tx1"/>
                </a:solidFill>
                <a:effectLst/>
                <a:latin typeface="+mn-lt"/>
                <a:ea typeface="+mn-ea"/>
                <a:cs typeface="+mn-cs"/>
                <a:hlinkClick r:id="rId6" tooltip="Broadmoor Hospital"/>
              </a:rPr>
              <a:t>Broadmoor</a:t>
            </a:r>
            <a:r>
              <a:rPr lang="en-GB" sz="1200" b="0" i="0" kern="1200" dirty="0">
                <a:solidFill>
                  <a:schemeClr val="tx1"/>
                </a:solidFill>
                <a:effectLst/>
                <a:latin typeface="+mn-lt"/>
                <a:ea typeface="+mn-ea"/>
                <a:cs typeface="+mn-cs"/>
              </a:rPr>
              <a:t>, but were not informed of his past as a convicted poisoner. Young's </a:t>
            </a:r>
            <a:r>
              <a:rPr lang="en-GB" sz="1200" b="0" i="0" u="none" strike="noStrike" kern="1200" dirty="0">
                <a:solidFill>
                  <a:schemeClr val="tx1"/>
                </a:solidFill>
                <a:effectLst/>
                <a:latin typeface="+mn-lt"/>
                <a:ea typeface="+mn-ea"/>
                <a:cs typeface="+mn-cs"/>
                <a:hlinkClick r:id="rId20" tooltip="Probation officer"/>
              </a:rPr>
              <a:t>probation officer</a:t>
            </a:r>
            <a:r>
              <a:rPr lang="en-GB" sz="1200" b="0" i="0" kern="1200" dirty="0">
                <a:solidFill>
                  <a:schemeClr val="tx1"/>
                </a:solidFill>
                <a:effectLst/>
                <a:latin typeface="+mn-lt"/>
                <a:ea typeface="+mn-ea"/>
                <a:cs typeface="+mn-cs"/>
              </a:rPr>
              <a:t> never visited Young's home or place of work (official </a:t>
            </a:r>
            <a:r>
              <a:rPr lang="en-GB" sz="1200" b="0" i="0" kern="1200" dirty="0" err="1">
                <a:solidFill>
                  <a:schemeClr val="tx1"/>
                </a:solidFill>
                <a:effectLst/>
                <a:latin typeface="+mn-lt"/>
                <a:ea typeface="+mn-ea"/>
                <a:cs typeface="+mn-cs"/>
              </a:rPr>
              <a:t>Aavold</a:t>
            </a:r>
            <a:r>
              <a:rPr lang="en-GB" sz="1200" b="0" i="0" kern="1200" dirty="0">
                <a:solidFill>
                  <a:schemeClr val="tx1"/>
                </a:solidFill>
                <a:effectLst/>
                <a:latin typeface="+mn-lt"/>
                <a:ea typeface="+mn-ea"/>
                <a:cs typeface="+mn-cs"/>
              </a:rPr>
              <a:t> Report into the Young case, 1973).</a:t>
            </a:r>
          </a:p>
          <a:p>
            <a:r>
              <a:rPr lang="en-GB" sz="1200" b="0" i="0" kern="1200" dirty="0">
                <a:solidFill>
                  <a:schemeClr val="tx1"/>
                </a:solidFill>
                <a:effectLst/>
                <a:latin typeface="+mn-lt"/>
                <a:ea typeface="+mn-ea"/>
                <a:cs typeface="+mn-cs"/>
              </a:rPr>
              <a:t>Soon after he began work, his foreman, Bob </a:t>
            </a:r>
            <a:r>
              <a:rPr lang="en-GB" sz="1200" b="0" i="0" kern="1200" dirty="0" err="1">
                <a:solidFill>
                  <a:schemeClr val="tx1"/>
                </a:solidFill>
                <a:effectLst/>
                <a:latin typeface="+mn-lt"/>
                <a:ea typeface="+mn-ea"/>
                <a:cs typeface="+mn-cs"/>
              </a:rPr>
              <a:t>Egle</a:t>
            </a:r>
            <a:r>
              <a:rPr lang="en-GB" sz="1200" b="0" i="0" kern="1200" dirty="0">
                <a:solidFill>
                  <a:schemeClr val="tx1"/>
                </a:solidFill>
                <a:effectLst/>
                <a:latin typeface="+mn-lt"/>
                <a:ea typeface="+mn-ea"/>
                <a:cs typeface="+mn-cs"/>
              </a:rPr>
              <a:t>, grew ill and died. Young had been making tea laced with poisons for his colleagues. A sickness swept through his workplace and, mistaken for a virus, was nicknamed the </a:t>
            </a:r>
            <a:r>
              <a:rPr lang="en-GB" sz="1200" b="0" i="0" kern="1200" dirty="0" err="1">
                <a:solidFill>
                  <a:schemeClr val="tx1"/>
                </a:solidFill>
                <a:effectLst/>
                <a:latin typeface="+mn-lt"/>
                <a:ea typeface="+mn-ea"/>
                <a:cs typeface="+mn-cs"/>
              </a:rPr>
              <a:t>Bovingdon</a:t>
            </a:r>
            <a:r>
              <a:rPr lang="en-GB" sz="1200" b="0" i="0" kern="1200" dirty="0">
                <a:solidFill>
                  <a:schemeClr val="tx1"/>
                </a:solidFill>
                <a:effectLst/>
                <a:latin typeface="+mn-lt"/>
                <a:ea typeface="+mn-ea"/>
                <a:cs typeface="+mn-cs"/>
              </a:rPr>
              <a:t> Bug. These cases of nausea and illness, sometimes severe enough to require hospitalisation, were later attributed to Young and his tea.</a:t>
            </a:r>
          </a:p>
          <a:p>
            <a:r>
              <a:rPr lang="en-GB" sz="1200" b="0" i="0" kern="1200" dirty="0">
                <a:solidFill>
                  <a:schemeClr val="tx1"/>
                </a:solidFill>
                <a:effectLst/>
                <a:latin typeface="+mn-lt"/>
                <a:ea typeface="+mn-ea"/>
                <a:cs typeface="+mn-cs"/>
              </a:rPr>
              <a:t>Young poisoned about 7 people during the next few months, none fatally. </a:t>
            </a:r>
            <a:r>
              <a:rPr lang="en-GB" sz="1200" b="0" i="0" kern="1200" dirty="0" err="1">
                <a:solidFill>
                  <a:schemeClr val="tx1"/>
                </a:solidFill>
                <a:effectLst/>
                <a:latin typeface="+mn-lt"/>
                <a:ea typeface="+mn-ea"/>
                <a:cs typeface="+mn-cs"/>
              </a:rPr>
              <a:t>Egle's</a:t>
            </a:r>
            <a:r>
              <a:rPr lang="en-GB" sz="1200" b="0" i="0" kern="1200" dirty="0">
                <a:solidFill>
                  <a:schemeClr val="tx1"/>
                </a:solidFill>
                <a:effectLst/>
                <a:latin typeface="+mn-lt"/>
                <a:ea typeface="+mn-ea"/>
                <a:cs typeface="+mn-cs"/>
              </a:rPr>
              <a:t> successor sickened soon after starting work there, but decided to quit. A few months after </a:t>
            </a:r>
            <a:r>
              <a:rPr lang="en-GB" sz="1200" b="0" i="0" kern="1200" dirty="0" err="1">
                <a:solidFill>
                  <a:schemeClr val="tx1"/>
                </a:solidFill>
                <a:effectLst/>
                <a:latin typeface="+mn-lt"/>
                <a:ea typeface="+mn-ea"/>
                <a:cs typeface="+mn-cs"/>
              </a:rPr>
              <a:t>Egle's</a:t>
            </a:r>
            <a:r>
              <a:rPr lang="en-GB" sz="1200" b="0" i="0" kern="1200" dirty="0">
                <a:solidFill>
                  <a:schemeClr val="tx1"/>
                </a:solidFill>
                <a:effectLst/>
                <a:latin typeface="+mn-lt"/>
                <a:ea typeface="+mn-ea"/>
                <a:cs typeface="+mn-cs"/>
              </a:rPr>
              <a:t> death, another of Young's workmates, Fred Biggs, grew ill and was admitted to London National Hospital for Nervous Diseases (now part of the </a:t>
            </a:r>
            <a:r>
              <a:rPr lang="en-GB" sz="1200" b="0" i="0" u="none" strike="noStrike" kern="1200" dirty="0">
                <a:solidFill>
                  <a:schemeClr val="tx1"/>
                </a:solidFill>
                <a:effectLst/>
                <a:latin typeface="+mn-lt"/>
                <a:ea typeface="+mn-ea"/>
                <a:cs typeface="+mn-cs"/>
                <a:hlinkClick r:id="rId21" tooltip="National Hospital for Neurology and Neurosurgery"/>
              </a:rPr>
              <a:t>National Hospital for Neurology and Neurosurgery</a:t>
            </a:r>
            <a:r>
              <a:rPr lang="en-GB" sz="1200" b="0" i="0" kern="1200" dirty="0">
                <a:solidFill>
                  <a:schemeClr val="tx1"/>
                </a:solidFill>
                <a:effectLst/>
                <a:latin typeface="+mn-lt"/>
                <a:ea typeface="+mn-ea"/>
                <a:cs typeface="+mn-cs"/>
              </a:rPr>
              <a:t>). It was too late and after suffering agony for several weeks, he became Young's fourth and final victim.</a:t>
            </a:r>
          </a:p>
          <a:p>
            <a:r>
              <a:rPr lang="en-GB" sz="1200" b="0" i="0" kern="1200" dirty="0">
                <a:solidFill>
                  <a:schemeClr val="tx1"/>
                </a:solidFill>
                <a:effectLst/>
                <a:latin typeface="+mn-lt"/>
                <a:ea typeface="+mn-ea"/>
                <a:cs typeface="+mn-cs"/>
              </a:rPr>
              <a:t>At this point, it was evident that an investigation was necessary. Young asked the company doctor if the investigators had considered </a:t>
            </a:r>
            <a:r>
              <a:rPr lang="en-GB" sz="1200" b="0" i="0" u="none" strike="noStrike" kern="1200" dirty="0">
                <a:solidFill>
                  <a:schemeClr val="tx1"/>
                </a:solidFill>
                <a:effectLst/>
                <a:latin typeface="+mn-lt"/>
                <a:ea typeface="+mn-ea"/>
                <a:cs typeface="+mn-cs"/>
                <a:hlinkClick r:id="rId18" tooltip="Thallium"/>
              </a:rPr>
              <a:t>thallium</a:t>
            </a:r>
            <a:r>
              <a:rPr lang="en-GB" sz="1200" b="0" i="0" kern="1200" dirty="0">
                <a:solidFill>
                  <a:schemeClr val="tx1"/>
                </a:solidFill>
                <a:effectLst/>
                <a:latin typeface="+mn-lt"/>
                <a:ea typeface="+mn-ea"/>
                <a:cs typeface="+mn-cs"/>
              </a:rPr>
              <a:t> poisoning. He also told a colleague that his hobby was the study of toxic chemicals. Young's colleague went to the police, who uncovered Young's criminal record.</a:t>
            </a:r>
          </a:p>
          <a:p>
            <a:r>
              <a:rPr lang="en-GB" sz="1200" b="0" i="0" kern="1200" dirty="0">
                <a:solidFill>
                  <a:schemeClr val="tx1"/>
                </a:solidFill>
                <a:effectLst/>
                <a:latin typeface="+mn-lt"/>
                <a:ea typeface="+mn-ea"/>
                <a:cs typeface="+mn-cs"/>
              </a:rPr>
              <a:t>Young was arrested in </a:t>
            </a:r>
            <a:r>
              <a:rPr lang="en-GB" sz="1200" b="0" i="0" u="none" strike="noStrike" kern="1200" dirty="0">
                <a:solidFill>
                  <a:schemeClr val="tx1"/>
                </a:solidFill>
                <a:effectLst/>
                <a:latin typeface="+mn-lt"/>
                <a:ea typeface="+mn-ea"/>
                <a:cs typeface="+mn-cs"/>
                <a:hlinkClick r:id="rId22" tooltip="Sheerness"/>
              </a:rPr>
              <a:t>Sheerness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23" tooltip="Kent"/>
              </a:rPr>
              <a:t>Kent</a:t>
            </a:r>
            <a:r>
              <a:rPr lang="en-GB" sz="1200" b="0" i="0" kern="1200" dirty="0">
                <a:solidFill>
                  <a:schemeClr val="tx1"/>
                </a:solidFill>
                <a:effectLst/>
                <a:latin typeface="+mn-lt"/>
                <a:ea typeface="+mn-ea"/>
                <a:cs typeface="+mn-cs"/>
              </a:rPr>
              <a:t>, on 21 November 1971. Police found thallium in his pocket and antimony, thallium and </a:t>
            </a:r>
            <a:r>
              <a:rPr lang="en-GB" sz="1200" b="0" i="0" u="none" strike="noStrike" kern="1200" dirty="0">
                <a:solidFill>
                  <a:schemeClr val="tx1"/>
                </a:solidFill>
                <a:effectLst/>
                <a:latin typeface="+mn-lt"/>
                <a:ea typeface="+mn-ea"/>
                <a:cs typeface="+mn-cs"/>
                <a:hlinkClick r:id="rId24" tooltip="Aconitine"/>
              </a:rPr>
              <a:t>aconitine</a:t>
            </a:r>
            <a:r>
              <a:rPr lang="en-GB" sz="1200" b="0" i="0" kern="1200" dirty="0">
                <a:solidFill>
                  <a:schemeClr val="tx1"/>
                </a:solidFill>
                <a:effectLst/>
                <a:latin typeface="+mn-lt"/>
                <a:ea typeface="+mn-ea"/>
                <a:cs typeface="+mn-cs"/>
              </a:rPr>
              <a:t> in his home. They also discovered a detailed diary that Young had kept, noting the doses he had administered, their effects, and whether he was going to allow each person to live or die.</a:t>
            </a:r>
          </a:p>
          <a:p>
            <a:r>
              <a:rPr lang="en-GB" sz="1200" b="0" i="0" kern="1200" dirty="0">
                <a:solidFill>
                  <a:schemeClr val="tx1"/>
                </a:solidFill>
                <a:effectLst/>
                <a:latin typeface="+mn-lt"/>
                <a:ea typeface="+mn-ea"/>
                <a:cs typeface="+mn-cs"/>
              </a:rPr>
              <a:t>At his trial at </a:t>
            </a:r>
            <a:r>
              <a:rPr lang="en-GB" sz="1200" b="0" i="0" u="none" strike="noStrike" kern="1200" dirty="0">
                <a:solidFill>
                  <a:schemeClr val="tx1"/>
                </a:solidFill>
                <a:effectLst/>
                <a:latin typeface="+mn-lt"/>
                <a:ea typeface="+mn-ea"/>
                <a:cs typeface="+mn-cs"/>
                <a:hlinkClick r:id="rId25" tooltip="St Albans"/>
              </a:rPr>
              <a:t>St Albans</a:t>
            </a:r>
            <a:r>
              <a:rPr lang="en-GB" sz="1200" b="0" i="0" kern="1200" dirty="0">
                <a:solidFill>
                  <a:schemeClr val="tx1"/>
                </a:solidFill>
                <a:effectLst/>
                <a:latin typeface="+mn-lt"/>
                <a:ea typeface="+mn-ea"/>
                <a:cs typeface="+mn-cs"/>
              </a:rPr>
              <a:t> Crown Court, which started on 19 June 1972 and lasted for ten days, Young pleaded not guilty, and claimed the diary was a </a:t>
            </a:r>
            <a:r>
              <a:rPr lang="en-GB" sz="1200" b="0" i="0" u="none" strike="noStrike" kern="1200" dirty="0">
                <a:solidFill>
                  <a:schemeClr val="tx1"/>
                </a:solidFill>
                <a:effectLst/>
                <a:latin typeface="+mn-lt"/>
                <a:ea typeface="+mn-ea"/>
                <a:cs typeface="+mn-cs"/>
                <a:hlinkClick r:id="rId26" tooltip="Fantasy (psychology)"/>
              </a:rPr>
              <a:t>fantasy</a:t>
            </a:r>
            <a:r>
              <a:rPr lang="en-GB" sz="1200" b="0" i="0" kern="1200" dirty="0">
                <a:solidFill>
                  <a:schemeClr val="tx1"/>
                </a:solidFill>
                <a:effectLst/>
                <a:latin typeface="+mn-lt"/>
                <a:ea typeface="+mn-ea"/>
                <a:cs typeface="+mn-cs"/>
              </a:rPr>
              <a:t> for a novel.</a:t>
            </a:r>
            <a:r>
              <a:rPr lang="en-GB" sz="1200" b="0" i="0" u="none" strike="noStrike" kern="1200" baseline="30000" dirty="0">
                <a:solidFill>
                  <a:schemeClr val="tx1"/>
                </a:solidFill>
                <a:effectLst/>
                <a:latin typeface="+mn-lt"/>
                <a:ea typeface="+mn-ea"/>
                <a:cs typeface="+mn-cs"/>
                <a:hlinkClick r:id="rId27"/>
              </a:rPr>
              <a:t>[3]</a:t>
            </a:r>
            <a:r>
              <a:rPr lang="en-GB" sz="1200" b="0" i="0" u="none" strike="noStrike" kern="1200" baseline="30000" dirty="0">
                <a:solidFill>
                  <a:schemeClr val="tx1"/>
                </a:solidFill>
                <a:effectLst/>
                <a:latin typeface="+mn-lt"/>
                <a:ea typeface="+mn-ea"/>
                <a:cs typeface="+mn-cs"/>
                <a:hlinkClick r:id="rId28"/>
              </a:rPr>
              <a:t>[4]</a:t>
            </a:r>
            <a:r>
              <a:rPr lang="en-GB" sz="1200" b="0" i="0" kern="1200" dirty="0">
                <a:solidFill>
                  <a:schemeClr val="tx1"/>
                </a:solidFill>
                <a:effectLst/>
                <a:latin typeface="+mn-lt"/>
                <a:ea typeface="+mn-ea"/>
                <a:cs typeface="+mn-cs"/>
              </a:rPr>
              <a:t> Young was convicted and sentenced to life in prison. He was dubbed "The Teacup Poisoner".</a:t>
            </a:r>
          </a:p>
          <a:p>
            <a:r>
              <a:rPr lang="en-GB" sz="1200" b="0" i="0" kern="1200" dirty="0">
                <a:solidFill>
                  <a:schemeClr val="tx1"/>
                </a:solidFill>
                <a:effectLst/>
                <a:latin typeface="+mn-lt"/>
                <a:ea typeface="+mn-ea"/>
                <a:cs typeface="+mn-cs"/>
              </a:rPr>
              <a:t>While in prison, he befriended fellow serial killer </a:t>
            </a:r>
            <a:r>
              <a:rPr lang="en-GB" sz="1200" b="0" i="0" u="none" strike="noStrike" kern="1200" dirty="0">
                <a:solidFill>
                  <a:schemeClr val="tx1"/>
                </a:solidFill>
                <a:effectLst/>
                <a:latin typeface="+mn-lt"/>
                <a:ea typeface="+mn-ea"/>
                <a:cs typeface="+mn-cs"/>
                <a:hlinkClick r:id="rId29" tooltip="Moors murders"/>
              </a:rPr>
              <a:t>Moors murderer</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30" tooltip="Ian Brady"/>
              </a:rPr>
              <a:t>Ian Brady</a:t>
            </a:r>
            <a:r>
              <a:rPr lang="en-GB" sz="1200" b="0" i="0" kern="1200" dirty="0">
                <a:solidFill>
                  <a:schemeClr val="tx1"/>
                </a:solidFill>
                <a:effectLst/>
                <a:latin typeface="+mn-lt"/>
                <a:ea typeface="+mn-ea"/>
                <a:cs typeface="+mn-cs"/>
              </a:rPr>
              <a:t>, with whom he shared a fascination with </a:t>
            </a:r>
            <a:r>
              <a:rPr lang="en-GB" sz="1200" b="0" i="0" u="none" strike="noStrike" kern="1200" dirty="0">
                <a:solidFill>
                  <a:schemeClr val="tx1"/>
                </a:solidFill>
                <a:effectLst/>
                <a:latin typeface="+mn-lt"/>
                <a:ea typeface="+mn-ea"/>
                <a:cs typeface="+mn-cs"/>
                <a:hlinkClick r:id="rId31" tooltip="Nazi Germany"/>
              </a:rPr>
              <a:t>Nazi Germany</a:t>
            </a:r>
            <a:r>
              <a:rPr lang="en-GB" sz="1200" b="0" i="0" kern="1200" dirty="0">
                <a:solidFill>
                  <a:schemeClr val="tx1"/>
                </a:solidFill>
                <a:effectLst/>
                <a:latin typeface="+mn-lt"/>
                <a:ea typeface="+mn-ea"/>
                <a:cs typeface="+mn-cs"/>
              </a:rPr>
              <a:t>. In his book, </a:t>
            </a:r>
            <a:r>
              <a:rPr lang="en-GB" sz="1200" b="0" i="1" kern="1200" dirty="0">
                <a:solidFill>
                  <a:schemeClr val="tx1"/>
                </a:solidFill>
                <a:effectLst/>
                <a:latin typeface="+mn-lt"/>
                <a:ea typeface="+mn-ea"/>
                <a:cs typeface="+mn-cs"/>
              </a:rPr>
              <a:t>The Gates of Janus</a:t>
            </a:r>
            <a:r>
              <a:rPr lang="en-GB" sz="1200" b="0" i="0" kern="1200" dirty="0">
                <a:solidFill>
                  <a:schemeClr val="tx1"/>
                </a:solidFill>
                <a:effectLst/>
                <a:latin typeface="+mn-lt"/>
                <a:ea typeface="+mn-ea"/>
                <a:cs typeface="+mn-cs"/>
              </a:rPr>
              <a:t> (2001) published by </a:t>
            </a:r>
            <a:r>
              <a:rPr lang="en-GB" sz="1200" b="0" i="0" u="none" strike="noStrike" kern="1200" dirty="0">
                <a:solidFill>
                  <a:schemeClr val="tx1"/>
                </a:solidFill>
                <a:effectLst/>
                <a:latin typeface="+mn-lt"/>
                <a:ea typeface="+mn-ea"/>
                <a:cs typeface="+mn-cs"/>
                <a:hlinkClick r:id="rId32" tooltip="Feral House"/>
              </a:rPr>
              <a:t>Feral House</a:t>
            </a:r>
            <a:r>
              <a:rPr lang="en-GB" sz="1200" b="0" i="0" kern="1200" dirty="0">
                <a:solidFill>
                  <a:schemeClr val="tx1"/>
                </a:solidFill>
                <a:effectLst/>
                <a:latin typeface="+mn-lt"/>
                <a:ea typeface="+mn-ea"/>
                <a:cs typeface="+mn-cs"/>
              </a:rPr>
              <a:t>, Brady wrote that "it was hard not to have empathy for Graham Young". The reformed criminal </a:t>
            </a:r>
            <a:r>
              <a:rPr lang="en-GB" sz="1200" b="0" i="0" u="none" strike="noStrike" kern="1200" dirty="0">
                <a:solidFill>
                  <a:schemeClr val="tx1"/>
                </a:solidFill>
                <a:effectLst/>
                <a:latin typeface="+mn-lt"/>
                <a:ea typeface="+mn-ea"/>
                <a:cs typeface="+mn-cs"/>
                <a:hlinkClick r:id="rId33" tooltip="Roy Shaw"/>
              </a:rPr>
              <a:t>Roy Shaw</a:t>
            </a:r>
            <a:r>
              <a:rPr lang="en-GB" sz="1200" b="0" i="0" kern="1200" dirty="0">
                <a:solidFill>
                  <a:schemeClr val="tx1"/>
                </a:solidFill>
                <a:effectLst/>
                <a:latin typeface="+mn-lt"/>
                <a:ea typeface="+mn-ea"/>
                <a:cs typeface="+mn-cs"/>
              </a:rPr>
              <a:t>, in his autobiography </a:t>
            </a:r>
            <a:r>
              <a:rPr lang="en-GB" sz="1200" b="0" i="1" kern="1200" dirty="0">
                <a:solidFill>
                  <a:schemeClr val="tx1"/>
                </a:solidFill>
                <a:effectLst/>
                <a:latin typeface="+mn-lt"/>
                <a:ea typeface="+mn-ea"/>
                <a:cs typeface="+mn-cs"/>
              </a:rPr>
              <a:t>Pretty Boy</a:t>
            </a:r>
            <a:r>
              <a:rPr lang="en-GB" sz="1200" b="0" i="0" kern="1200" dirty="0">
                <a:solidFill>
                  <a:schemeClr val="tx1"/>
                </a:solidFill>
                <a:effectLst/>
                <a:latin typeface="+mn-lt"/>
                <a:ea typeface="+mn-ea"/>
                <a:cs typeface="+mn-cs"/>
              </a:rPr>
              <a:t> (2003), recounts his friendship with Young.</a:t>
            </a:r>
          </a:p>
          <a:p>
            <a:r>
              <a:rPr lang="en-GB" sz="1200" b="0" i="0" kern="1200" dirty="0">
                <a:solidFill>
                  <a:schemeClr val="tx1"/>
                </a:solidFill>
                <a:effectLst/>
                <a:latin typeface="+mn-lt"/>
                <a:ea typeface="+mn-ea"/>
                <a:cs typeface="+mn-cs"/>
              </a:rPr>
              <a:t>Young died in his cell at </a:t>
            </a:r>
            <a:r>
              <a:rPr lang="en-GB" sz="1200" b="0" i="0" u="none" strike="noStrike" kern="1200" dirty="0">
                <a:solidFill>
                  <a:schemeClr val="tx1"/>
                </a:solidFill>
                <a:effectLst/>
                <a:latin typeface="+mn-lt"/>
                <a:ea typeface="+mn-ea"/>
                <a:cs typeface="+mn-cs"/>
                <a:hlinkClick r:id="rId34" tooltip="Parkhurst (HM Prison)"/>
              </a:rPr>
              <a:t>Parkhurst</a:t>
            </a:r>
            <a:r>
              <a:rPr lang="en-GB" sz="1200" b="0" i="0" kern="1200" dirty="0">
                <a:solidFill>
                  <a:schemeClr val="tx1"/>
                </a:solidFill>
                <a:effectLst/>
                <a:latin typeface="+mn-lt"/>
                <a:ea typeface="+mn-ea"/>
                <a:cs typeface="+mn-cs"/>
              </a:rPr>
              <a:t> prison on the evening of 1 August 1990, one month before his 43rd birthday. The cause of death was listed as </a:t>
            </a:r>
            <a:r>
              <a:rPr lang="en-GB" sz="1200" b="0" i="0" u="none" strike="noStrike" kern="1200" dirty="0">
                <a:solidFill>
                  <a:schemeClr val="tx1"/>
                </a:solidFill>
                <a:effectLst/>
                <a:latin typeface="+mn-lt"/>
                <a:ea typeface="+mn-ea"/>
                <a:cs typeface="+mn-cs"/>
                <a:hlinkClick r:id="rId35" tooltip="Myocardial infarction"/>
              </a:rPr>
              <a:t>myocardial infarction</a:t>
            </a:r>
            <a:r>
              <a:rPr lang="en-GB" sz="1200" b="0" i="0" kern="1200" dirty="0">
                <a:solidFill>
                  <a:schemeClr val="tx1"/>
                </a:solidFill>
                <a:effectLst/>
                <a:latin typeface="+mn-lt"/>
                <a:ea typeface="+mn-ea"/>
                <a:cs typeface="+mn-cs"/>
              </a:rPr>
              <a:t> at an inquest, after a </a:t>
            </a:r>
            <a:r>
              <a:rPr lang="en-GB" sz="1200" b="0" i="0" kern="1200" dirty="0" err="1">
                <a:solidFill>
                  <a:schemeClr val="tx1"/>
                </a:solidFill>
                <a:effectLst/>
                <a:latin typeface="+mn-lt"/>
                <a:ea typeface="+mn-ea"/>
                <a:cs typeface="+mn-cs"/>
              </a:rPr>
              <a:t>postmortem</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06782370-ECC7-4722-8AFF-D21E557BC690}" type="slidenum">
              <a:rPr lang="en-GB" smtClean="0"/>
              <a:t>34</a:t>
            </a:fld>
            <a:endParaRPr lang="en-GB"/>
          </a:p>
        </p:txBody>
      </p:sp>
    </p:spTree>
    <p:extLst>
      <p:ext uri="{BB962C8B-B14F-4D97-AF65-F5344CB8AC3E}">
        <p14:creationId xmlns:p14="http://schemas.microsoft.com/office/powerpoint/2010/main" val="428985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5FEF-B0BA-4F2E-B8A2-D407C95297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446315-239F-4B81-A0A0-6701CB48E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C3DABC-7829-4A0C-9DAD-650C7D6E53F0}"/>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2F50C82E-5E54-4128-9ABA-1F392BDB4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7899F-B3C3-41AD-8723-922224E4BD0D}"/>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42772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1FD9-DAC3-412C-8DFF-7323A06102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7FA940-4C23-4E96-AD0E-AC5753C66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B80B8-AF3D-4D00-B977-956792361220}"/>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A55F3591-2C49-4BAE-994F-CD0EF0A93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9D05C-1C2D-4439-B768-A5EA32B0AA86}"/>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169513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C4314-FB47-4C7D-9CBC-16F6036B24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08C66B-8982-40CA-A2BF-885F9BBB1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74048-CE04-44BA-8F7F-CC2D1C71EAB9}"/>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DBE8853F-9CFE-4DB5-B16F-9A215EC1B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6C4E4-D037-4728-AD00-89255B6DFE34}"/>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322960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553E-F7DA-485F-9066-A7658A3F2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A4EF5B-E0DC-47B1-BE35-78F512804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B942F-739A-4736-8B54-94A064916542}"/>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90C19360-5781-4FFE-997D-40AEC20A79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DC8C0-3D43-47B9-9F23-9952EE5C63EB}"/>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286695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162F-5628-48CB-899A-B9F1AE3F0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15B254-8D29-4566-9948-76C9F7B21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B39F8-C7C4-4E0A-99C7-383BB9315E3B}"/>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C865459D-3A9B-460E-8531-67A5040C9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9F2B6-FEC9-42EF-A2AC-33DCC8485A04}"/>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233650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F9E1-A6F5-4C11-AF8C-F3F784D6EE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BB523-92F7-4CB2-BD63-D06294117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C3BAAC-583E-4DC8-997E-CD0295AD7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12912D-34F1-4754-A094-B906307122C6}"/>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6" name="Footer Placeholder 5">
            <a:extLst>
              <a:ext uri="{FF2B5EF4-FFF2-40B4-BE49-F238E27FC236}">
                <a16:creationId xmlns:a16="http://schemas.microsoft.com/office/drawing/2014/main" id="{14E9F03C-A7C4-4FBA-B56A-62BE0CFFD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66BF9-147F-4183-8326-001313EECAEC}"/>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218806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A939-0CC4-445E-A09E-92EEB76ABE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9EE76B-DACB-49C5-987E-22E4AE0D0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A9590-D140-45AB-9C9E-6FBA77B53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76BD2D-9414-4CD3-AF97-C08B29617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C51C7-A924-4C59-8C0C-009AD1552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C0B142-B15D-478A-8E2E-4C50A4CF8037}"/>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8" name="Footer Placeholder 7">
            <a:extLst>
              <a:ext uri="{FF2B5EF4-FFF2-40B4-BE49-F238E27FC236}">
                <a16:creationId xmlns:a16="http://schemas.microsoft.com/office/drawing/2014/main" id="{4BF9C190-CA22-40F2-806A-7369FB622C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964099-C539-4929-BA52-724F82B9E32E}"/>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15374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2B09-AB8E-4F4C-AF38-A8B5412E25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E523B2-3015-409A-9FC2-BDF9A40097ED}"/>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4" name="Footer Placeholder 3">
            <a:extLst>
              <a:ext uri="{FF2B5EF4-FFF2-40B4-BE49-F238E27FC236}">
                <a16:creationId xmlns:a16="http://schemas.microsoft.com/office/drawing/2014/main" id="{A4083440-80E9-482B-A3E2-00173B15E3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5482D2-E663-439A-BB0C-895C48F90BB8}"/>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193936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699D8-CF65-483C-9545-70935AD3F36B}"/>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3" name="Footer Placeholder 2">
            <a:extLst>
              <a:ext uri="{FF2B5EF4-FFF2-40B4-BE49-F238E27FC236}">
                <a16:creationId xmlns:a16="http://schemas.microsoft.com/office/drawing/2014/main" id="{A2F3022B-DDFE-4475-8734-4E34724463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22CA6B-0753-41C6-AD7B-4C62E9971961}"/>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355496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C78F-5FCA-440B-A328-8C90BD647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E69549-3AB2-4099-B2DF-5FE5E8F38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19E3CE-6A53-4DB2-99F0-E56693629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1280-8F56-4547-ACD3-732E72195981}"/>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6" name="Footer Placeholder 5">
            <a:extLst>
              <a:ext uri="{FF2B5EF4-FFF2-40B4-BE49-F238E27FC236}">
                <a16:creationId xmlns:a16="http://schemas.microsoft.com/office/drawing/2014/main" id="{156C1F9F-BB41-4FE2-8B41-102E93EA12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3368A2-03E8-472B-A7A3-720D02D57233}"/>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219774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1CA6-3A1F-4820-8923-92AEF912E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B2AD18-AD1D-4F42-B026-AA01A5E1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792599-3CDA-46AB-AB98-3D96F3973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2C858-B83D-4121-91B1-58CC5133DBCA}"/>
              </a:ext>
            </a:extLst>
          </p:cNvPr>
          <p:cNvSpPr>
            <a:spLocks noGrp="1"/>
          </p:cNvSpPr>
          <p:nvPr>
            <p:ph type="dt" sz="half" idx="10"/>
          </p:nvPr>
        </p:nvSpPr>
        <p:spPr/>
        <p:txBody>
          <a:bodyPr/>
          <a:lstStyle/>
          <a:p>
            <a:fld id="{0031CB7B-164C-4753-B899-420F550957A3}" type="datetimeFigureOut">
              <a:rPr lang="en-GB" smtClean="0"/>
              <a:t>06/03/2020</a:t>
            </a:fld>
            <a:endParaRPr lang="en-GB"/>
          </a:p>
        </p:txBody>
      </p:sp>
      <p:sp>
        <p:nvSpPr>
          <p:cNvPr id="6" name="Footer Placeholder 5">
            <a:extLst>
              <a:ext uri="{FF2B5EF4-FFF2-40B4-BE49-F238E27FC236}">
                <a16:creationId xmlns:a16="http://schemas.microsoft.com/office/drawing/2014/main" id="{5A1537B9-18A9-48BA-B483-2BDFBD03D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53F3E1-7767-4175-9890-2476C1614FF2}"/>
              </a:ext>
            </a:extLst>
          </p:cNvPr>
          <p:cNvSpPr>
            <a:spLocks noGrp="1"/>
          </p:cNvSpPr>
          <p:nvPr>
            <p:ph type="sldNum" sz="quarter" idx="12"/>
          </p:nvPr>
        </p:nvSpPr>
        <p:spPr/>
        <p:txBody>
          <a:bodyPr/>
          <a:lstStyle/>
          <a:p>
            <a:fld id="{D1FE80F4-A4C1-4E69-A6E6-8F7054E7FAE8}" type="slidenum">
              <a:rPr lang="en-GB" smtClean="0"/>
              <a:t>‹#›</a:t>
            </a:fld>
            <a:endParaRPr lang="en-GB"/>
          </a:p>
        </p:txBody>
      </p:sp>
    </p:spTree>
    <p:extLst>
      <p:ext uri="{BB962C8B-B14F-4D97-AF65-F5344CB8AC3E}">
        <p14:creationId xmlns:p14="http://schemas.microsoft.com/office/powerpoint/2010/main" val="63967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E51CA-F107-4980-889F-4BAC4C05A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9438A-E74B-4FFB-967E-ACCAE1541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BBC6CD-2895-48F5-B625-E861C2CA0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1CB7B-164C-4753-B899-420F550957A3}" type="datetimeFigureOut">
              <a:rPr lang="en-GB" smtClean="0"/>
              <a:t>06/03/2020</a:t>
            </a:fld>
            <a:endParaRPr lang="en-GB"/>
          </a:p>
        </p:txBody>
      </p:sp>
      <p:sp>
        <p:nvSpPr>
          <p:cNvPr id="5" name="Footer Placeholder 4">
            <a:extLst>
              <a:ext uri="{FF2B5EF4-FFF2-40B4-BE49-F238E27FC236}">
                <a16:creationId xmlns:a16="http://schemas.microsoft.com/office/drawing/2014/main" id="{472B5BDB-473E-43B5-89DF-374F26EC4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6E2282-DAE9-4C1F-99CE-3781BA392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E80F4-A4C1-4E69-A6E6-8F7054E7FAE8}" type="slidenum">
              <a:rPr lang="en-GB" smtClean="0"/>
              <a:t>‹#›</a:t>
            </a:fld>
            <a:endParaRPr lang="en-GB"/>
          </a:p>
        </p:txBody>
      </p:sp>
    </p:spTree>
    <p:extLst>
      <p:ext uri="{BB962C8B-B14F-4D97-AF65-F5344CB8AC3E}">
        <p14:creationId xmlns:p14="http://schemas.microsoft.com/office/powerpoint/2010/main" val="10719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cordeledispatch.com/local/x489094705/Cordele-serial-killer-now-in-nursing-home/print" TargetMode="External"/><Relationship Id="rId2" Type="http://schemas.openxmlformats.org/officeDocument/2006/relationships/hyperlink" Target="http://www.crimelibrary.com/criminal_mind/psychology/widows/6.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www.independent.co.uk/news/world/europe/german-sandwich-metal-poisoning-mercury-jail-klaus-o-a8813316.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jpeg"/><Relationship Id="rId7" Type="http://schemas.openxmlformats.org/officeDocument/2006/relationships/image" Target="../media/image27.gi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en.wikipedia.org/wiki/File:GHS-pictogram-rondflam.svg" TargetMode="External"/><Relationship Id="rId10" Type="http://schemas.openxmlformats.org/officeDocument/2006/relationships/image" Target="../media/image30.gif"/><Relationship Id="rId4" Type="http://schemas.openxmlformats.org/officeDocument/2006/relationships/image" Target="../media/image25.gif"/><Relationship Id="rId9"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6NappSFw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ranker.com/list/16-celebrity-drug-overdoses-we-should-have-seen-coming/joan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HMP_Parkhur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oqqWdaaTq7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9A87-467B-46DF-8731-47D792F6736E}"/>
              </a:ext>
            </a:extLst>
          </p:cNvPr>
          <p:cNvSpPr>
            <a:spLocks noGrp="1"/>
          </p:cNvSpPr>
          <p:nvPr>
            <p:ph type="ctrTitle"/>
          </p:nvPr>
        </p:nvSpPr>
        <p:spPr>
          <a:xfrm>
            <a:off x="1524000" y="656817"/>
            <a:ext cx="9144000" cy="2387600"/>
          </a:xfrm>
        </p:spPr>
        <p:txBody>
          <a:bodyPr/>
          <a:lstStyle/>
          <a:p>
            <a:r>
              <a:rPr lang="en-GB" dirty="0"/>
              <a:t>Poisons!!!!!!</a:t>
            </a:r>
          </a:p>
        </p:txBody>
      </p:sp>
      <p:pic>
        <p:nvPicPr>
          <p:cNvPr id="5" name="Picture 4">
            <a:extLst>
              <a:ext uri="{FF2B5EF4-FFF2-40B4-BE49-F238E27FC236}">
                <a16:creationId xmlns:a16="http://schemas.microsoft.com/office/drawing/2014/main" id="{925C1747-AA8D-4AFF-9EA5-0D7BD1B3D51B}"/>
              </a:ext>
            </a:extLst>
          </p:cNvPr>
          <p:cNvPicPr>
            <a:picLocks noChangeAspect="1"/>
          </p:cNvPicPr>
          <p:nvPr/>
        </p:nvPicPr>
        <p:blipFill>
          <a:blip r:embed="rId2"/>
          <a:stretch>
            <a:fillRect/>
          </a:stretch>
        </p:blipFill>
        <p:spPr>
          <a:xfrm>
            <a:off x="4545873" y="3414331"/>
            <a:ext cx="3230881" cy="3123780"/>
          </a:xfrm>
          <a:prstGeom prst="rect">
            <a:avLst/>
          </a:prstGeom>
        </p:spPr>
      </p:pic>
      <p:pic>
        <p:nvPicPr>
          <p:cNvPr id="3" name="Picture 2">
            <a:extLst>
              <a:ext uri="{FF2B5EF4-FFF2-40B4-BE49-F238E27FC236}">
                <a16:creationId xmlns:a16="http://schemas.microsoft.com/office/drawing/2014/main" id="{D2CCEB65-FE57-49FB-8E52-2B3367369D01}"/>
              </a:ext>
            </a:extLst>
          </p:cNvPr>
          <p:cNvPicPr>
            <a:picLocks noChangeAspect="1"/>
          </p:cNvPicPr>
          <p:nvPr/>
        </p:nvPicPr>
        <p:blipFill>
          <a:blip r:embed="rId3"/>
          <a:stretch>
            <a:fillRect/>
          </a:stretch>
        </p:blipFill>
        <p:spPr>
          <a:xfrm>
            <a:off x="8631382" y="160219"/>
            <a:ext cx="3049739" cy="1690398"/>
          </a:xfrm>
          <a:prstGeom prst="rect">
            <a:avLst/>
          </a:prstGeom>
        </p:spPr>
      </p:pic>
      <p:pic>
        <p:nvPicPr>
          <p:cNvPr id="4" name="Picture 3">
            <a:extLst>
              <a:ext uri="{FF2B5EF4-FFF2-40B4-BE49-F238E27FC236}">
                <a16:creationId xmlns:a16="http://schemas.microsoft.com/office/drawing/2014/main" id="{D5FAF53E-A510-4805-8F03-5629277556AC}"/>
              </a:ext>
            </a:extLst>
          </p:cNvPr>
          <p:cNvPicPr>
            <a:picLocks noChangeAspect="1"/>
          </p:cNvPicPr>
          <p:nvPr/>
        </p:nvPicPr>
        <p:blipFill>
          <a:blip r:embed="rId4"/>
          <a:stretch>
            <a:fillRect/>
          </a:stretch>
        </p:blipFill>
        <p:spPr>
          <a:xfrm>
            <a:off x="235239" y="160219"/>
            <a:ext cx="3459666" cy="2686627"/>
          </a:xfrm>
          <a:prstGeom prst="rect">
            <a:avLst/>
          </a:prstGeom>
        </p:spPr>
      </p:pic>
      <p:pic>
        <p:nvPicPr>
          <p:cNvPr id="6" name="Picture 5">
            <a:extLst>
              <a:ext uri="{FF2B5EF4-FFF2-40B4-BE49-F238E27FC236}">
                <a16:creationId xmlns:a16="http://schemas.microsoft.com/office/drawing/2014/main" id="{60D1A264-CF0F-4308-B350-AE35DB1170E5}"/>
              </a:ext>
            </a:extLst>
          </p:cNvPr>
          <p:cNvPicPr>
            <a:picLocks noChangeAspect="1"/>
          </p:cNvPicPr>
          <p:nvPr/>
        </p:nvPicPr>
        <p:blipFill>
          <a:blip r:embed="rId5"/>
          <a:stretch>
            <a:fillRect/>
          </a:stretch>
        </p:blipFill>
        <p:spPr>
          <a:xfrm>
            <a:off x="754929" y="4294909"/>
            <a:ext cx="2562482" cy="2088139"/>
          </a:xfrm>
          <a:prstGeom prst="rect">
            <a:avLst/>
          </a:prstGeom>
        </p:spPr>
      </p:pic>
    </p:spTree>
    <p:extLst>
      <p:ext uri="{BB962C8B-B14F-4D97-AF65-F5344CB8AC3E}">
        <p14:creationId xmlns:p14="http://schemas.microsoft.com/office/powerpoint/2010/main" val="335661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DBEF-CB02-474E-A423-DD0323CB87DB}"/>
              </a:ext>
            </a:extLst>
          </p:cNvPr>
          <p:cNvSpPr>
            <a:spLocks noGrp="1"/>
          </p:cNvSpPr>
          <p:nvPr>
            <p:ph type="title"/>
          </p:nvPr>
        </p:nvSpPr>
        <p:spPr/>
        <p:txBody>
          <a:bodyPr/>
          <a:lstStyle/>
          <a:p>
            <a:r>
              <a:rPr lang="en-GB" dirty="0"/>
              <a:t>Demonstration of dose and size - Teacher</a:t>
            </a:r>
          </a:p>
        </p:txBody>
      </p:sp>
      <p:sp>
        <p:nvSpPr>
          <p:cNvPr id="3" name="Content Placeholder 2">
            <a:extLst>
              <a:ext uri="{FF2B5EF4-FFF2-40B4-BE49-F238E27FC236}">
                <a16:creationId xmlns:a16="http://schemas.microsoft.com/office/drawing/2014/main" id="{AE124DF8-E015-4BD5-9297-7E1F97D03661}"/>
              </a:ext>
            </a:extLst>
          </p:cNvPr>
          <p:cNvSpPr>
            <a:spLocks noGrp="1"/>
          </p:cNvSpPr>
          <p:nvPr>
            <p:ph idx="1"/>
          </p:nvPr>
        </p:nvSpPr>
        <p:spPr>
          <a:xfrm>
            <a:off x="838200" y="1581785"/>
            <a:ext cx="10805160" cy="4688386"/>
          </a:xfrm>
        </p:spPr>
        <p:txBody>
          <a:bodyPr>
            <a:normAutofit fontScale="40000" lnSpcReduction="20000"/>
          </a:bodyPr>
          <a:lstStyle/>
          <a:p>
            <a:r>
              <a:rPr lang="en-GB" b="1" i="1" dirty="0"/>
              <a:t>Step 3: Duration ~10 minutes Dose Demonstration</a:t>
            </a:r>
          </a:p>
          <a:p>
            <a:r>
              <a:rPr lang="en-GB" dirty="0"/>
              <a:t>This is a demonstration to relay the importance of the amount of dose. Fill three 400mL beakers</a:t>
            </a:r>
          </a:p>
          <a:p>
            <a:r>
              <a:rPr lang="en-GB" dirty="0"/>
              <a:t>about ¾ full with water. Place one drop of food </a:t>
            </a:r>
            <a:r>
              <a:rPr lang="en-GB" dirty="0" err="1"/>
              <a:t>coloring</a:t>
            </a:r>
            <a:r>
              <a:rPr lang="en-GB" dirty="0"/>
              <a:t> in the first beaker, five in the second,</a:t>
            </a:r>
          </a:p>
          <a:p>
            <a:r>
              <a:rPr lang="en-GB" dirty="0"/>
              <a:t>and fifteen in the last beaker. Stir each beaker and discuss the change in </a:t>
            </a:r>
            <a:r>
              <a:rPr lang="en-GB" dirty="0" err="1"/>
              <a:t>color</a:t>
            </a:r>
            <a:r>
              <a:rPr lang="en-GB" dirty="0"/>
              <a:t> as a response to</a:t>
            </a:r>
          </a:p>
          <a:p>
            <a:r>
              <a:rPr lang="en-GB" dirty="0"/>
              <a:t>increased dose (amount of food </a:t>
            </a:r>
            <a:r>
              <a:rPr lang="en-GB" dirty="0" err="1"/>
              <a:t>color</a:t>
            </a:r>
            <a:r>
              <a:rPr lang="en-GB" dirty="0"/>
              <a:t>) in each beaker. Use white paper as a backdrop for easy</a:t>
            </a:r>
          </a:p>
          <a:p>
            <a:r>
              <a:rPr lang="en-GB" dirty="0"/>
              <a:t>visualization. The human body is about 75% water, thus the beakers represent the amount of</a:t>
            </a:r>
          </a:p>
          <a:p>
            <a:r>
              <a:rPr lang="en-GB" dirty="0"/>
              <a:t>water in a human. Explain how some chemicals, like caffeine, are able to distribute throughout</a:t>
            </a:r>
          </a:p>
          <a:p>
            <a:r>
              <a:rPr lang="en-GB" dirty="0"/>
              <a:t>the body, just like the food </a:t>
            </a:r>
            <a:r>
              <a:rPr lang="en-GB" dirty="0" err="1"/>
              <a:t>coloring</a:t>
            </a:r>
            <a:r>
              <a:rPr lang="en-GB" dirty="0"/>
              <a:t> they witnessed in the water.</a:t>
            </a:r>
          </a:p>
          <a:p>
            <a:endParaRPr lang="en-GB" dirty="0"/>
          </a:p>
          <a:p>
            <a:r>
              <a:rPr lang="en-GB" b="1" i="1" dirty="0"/>
              <a:t>Step 4: Duration ~5minutes Size Demonstration</a:t>
            </a:r>
          </a:p>
          <a:p>
            <a:r>
              <a:rPr lang="en-GB" dirty="0"/>
              <a:t>Fill one 400mL and one 100mL beaker about ¾ full with water. The large beaker represents an</a:t>
            </a:r>
          </a:p>
          <a:p>
            <a:r>
              <a:rPr lang="en-GB" dirty="0"/>
              <a:t>adult and a child is represented by the small beaker. Put the same amount of food </a:t>
            </a:r>
            <a:r>
              <a:rPr lang="en-GB" dirty="0" err="1"/>
              <a:t>coloring</a:t>
            </a:r>
            <a:r>
              <a:rPr lang="en-GB" dirty="0"/>
              <a:t> in</a:t>
            </a:r>
          </a:p>
          <a:p>
            <a:r>
              <a:rPr lang="en-GB" dirty="0"/>
              <a:t>each beaker (1 or 2 drops). The small beaker will be darker than the larger one. Use white paper</a:t>
            </a:r>
          </a:p>
          <a:p>
            <a:r>
              <a:rPr lang="en-GB" dirty="0"/>
              <a:t>as a backdrop for easy visualization. This is a demonstration on the importance of size or weight</a:t>
            </a:r>
          </a:p>
          <a:p>
            <a:r>
              <a:rPr lang="en-GB" dirty="0"/>
              <a:t>of the organism/human. Children may be more severely affected than an adult by the same dose.</a:t>
            </a:r>
          </a:p>
          <a:p>
            <a:r>
              <a:rPr lang="en-GB" dirty="0"/>
              <a:t>For example, a child who drinks one caffeinated soft drink will likely have a greater response</a:t>
            </a:r>
          </a:p>
          <a:p>
            <a:r>
              <a:rPr lang="en-GB" dirty="0"/>
              <a:t>than an adult who drinks the same amount.</a:t>
            </a:r>
          </a:p>
          <a:p>
            <a:r>
              <a:rPr lang="en-GB" i="1" dirty="0"/>
              <a:t>Step 5:</a:t>
            </a:r>
            <a:endParaRPr lang="en-GB" dirty="0"/>
          </a:p>
        </p:txBody>
      </p:sp>
    </p:spTree>
    <p:extLst>
      <p:ext uri="{BB962C8B-B14F-4D97-AF65-F5344CB8AC3E}">
        <p14:creationId xmlns:p14="http://schemas.microsoft.com/office/powerpoint/2010/main" val="1825739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23A0E25-2647-40D3-930E-38852C3CFCF6}"/>
              </a:ext>
            </a:extLst>
          </p:cNvPr>
          <p:cNvSpPr>
            <a:spLocks noGrp="1" noChangeArrowheads="1"/>
          </p:cNvSpPr>
          <p:nvPr>
            <p:ph type="title"/>
          </p:nvPr>
        </p:nvSpPr>
        <p:spPr>
          <a:xfrm>
            <a:off x="200891" y="365123"/>
            <a:ext cx="10515600" cy="1325563"/>
          </a:xfrm>
        </p:spPr>
        <p:txBody>
          <a:bodyPr/>
          <a:lstStyle/>
          <a:p>
            <a:r>
              <a:rPr lang="en-US" altLang="en-US" dirty="0"/>
              <a:t>Metabolic Poisons –Heavy metal poisons</a:t>
            </a:r>
          </a:p>
        </p:txBody>
      </p:sp>
      <p:sp>
        <p:nvSpPr>
          <p:cNvPr id="19459" name="Rectangle 3">
            <a:extLst>
              <a:ext uri="{FF2B5EF4-FFF2-40B4-BE49-F238E27FC236}">
                <a16:creationId xmlns:a16="http://schemas.microsoft.com/office/drawing/2014/main" id="{F72E9449-B55D-4761-8EE0-1778364FCBDD}"/>
              </a:ext>
            </a:extLst>
          </p:cNvPr>
          <p:cNvSpPr>
            <a:spLocks noGrp="1" noChangeArrowheads="1"/>
          </p:cNvSpPr>
          <p:nvPr>
            <p:ph type="body" idx="1"/>
          </p:nvPr>
        </p:nvSpPr>
        <p:spPr>
          <a:xfrm>
            <a:off x="334242" y="1557339"/>
            <a:ext cx="7479722" cy="4803775"/>
          </a:xfrm>
        </p:spPr>
        <p:txBody>
          <a:bodyPr/>
          <a:lstStyle/>
          <a:p>
            <a:pPr lvl="1">
              <a:lnSpc>
                <a:spcPct val="80000"/>
              </a:lnSpc>
            </a:pPr>
            <a:r>
              <a:rPr lang="en-US" altLang="en-US" dirty="0"/>
              <a:t>Cyanide (suicide or homicide - Tylenol murders)</a:t>
            </a:r>
          </a:p>
          <a:p>
            <a:pPr lvl="2">
              <a:lnSpc>
                <a:spcPct val="80000"/>
              </a:lnSpc>
            </a:pPr>
            <a:r>
              <a:rPr lang="en-US" altLang="en-US" dirty="0"/>
              <a:t>Common industrial agent (plastics formation, electroplating, metal-ore processing)</a:t>
            </a:r>
          </a:p>
          <a:p>
            <a:pPr lvl="2">
              <a:lnSpc>
                <a:spcPct val="80000"/>
              </a:lnSpc>
            </a:pPr>
            <a:r>
              <a:rPr lang="en-US" altLang="en-US" dirty="0" err="1"/>
              <a:t>NaCN</a:t>
            </a:r>
            <a:r>
              <a:rPr lang="en-US" altLang="en-US" dirty="0"/>
              <a:t> reacts with acids to form HCN (gas) - weak odor of almonds </a:t>
            </a:r>
          </a:p>
          <a:p>
            <a:pPr lvl="2">
              <a:lnSpc>
                <a:spcPct val="80000"/>
              </a:lnSpc>
            </a:pPr>
            <a:r>
              <a:rPr lang="en-US" altLang="en-US" dirty="0"/>
              <a:t>Naturally occurs in seeds (protects seeds until they germinate).=cherry seeds, almonds, cashews and chick peas</a:t>
            </a:r>
          </a:p>
          <a:p>
            <a:pPr lvl="2">
              <a:lnSpc>
                <a:spcPct val="80000"/>
              </a:lnSpc>
            </a:pPr>
            <a:r>
              <a:rPr lang="en-US" altLang="en-US" dirty="0"/>
              <a:t>Very fast working (seconds)</a:t>
            </a:r>
          </a:p>
          <a:p>
            <a:pPr lvl="2">
              <a:lnSpc>
                <a:spcPct val="80000"/>
              </a:lnSpc>
            </a:pPr>
            <a:r>
              <a:rPr lang="en-US" altLang="en-US" dirty="0"/>
              <a:t>Causes asphyxiation</a:t>
            </a:r>
          </a:p>
          <a:p>
            <a:pPr lvl="3">
              <a:lnSpc>
                <a:spcPct val="80000"/>
              </a:lnSpc>
            </a:pPr>
            <a:r>
              <a:rPr lang="en-US" altLang="en-US" dirty="0"/>
              <a:t>binds tightly with iron so that, even though lots of oxygen gets to cells, they can’t use it to support life.</a:t>
            </a:r>
          </a:p>
          <a:p>
            <a:pPr lvl="2">
              <a:lnSpc>
                <a:spcPct val="80000"/>
              </a:lnSpc>
            </a:pPr>
            <a:r>
              <a:rPr lang="en-US" altLang="en-US" dirty="0"/>
              <a:t>Eventually, cyanide is removed by enzyme.</a:t>
            </a:r>
          </a:p>
          <a:p>
            <a:pPr lvl="2">
              <a:lnSpc>
                <a:spcPct val="80000"/>
              </a:lnSpc>
            </a:pPr>
            <a:r>
              <a:rPr lang="en-US" altLang="en-US" dirty="0"/>
              <a:t>Administer large amounts of thiocyanate can be effective - ANTIDOTE.</a:t>
            </a:r>
          </a:p>
        </p:txBody>
      </p:sp>
      <p:pic>
        <p:nvPicPr>
          <p:cNvPr id="2" name="Picture 1">
            <a:extLst>
              <a:ext uri="{FF2B5EF4-FFF2-40B4-BE49-F238E27FC236}">
                <a16:creationId xmlns:a16="http://schemas.microsoft.com/office/drawing/2014/main" id="{D7F05688-EC56-41A9-B6D2-AC2AB784D4DD}"/>
              </a:ext>
            </a:extLst>
          </p:cNvPr>
          <p:cNvPicPr>
            <a:picLocks noChangeAspect="1"/>
          </p:cNvPicPr>
          <p:nvPr/>
        </p:nvPicPr>
        <p:blipFill>
          <a:blip r:embed="rId3"/>
          <a:stretch>
            <a:fillRect/>
          </a:stretch>
        </p:blipFill>
        <p:spPr>
          <a:xfrm>
            <a:off x="9501298" y="849745"/>
            <a:ext cx="2356460" cy="968448"/>
          </a:xfrm>
          <a:prstGeom prst="rect">
            <a:avLst/>
          </a:prstGeom>
        </p:spPr>
      </p:pic>
      <p:pic>
        <p:nvPicPr>
          <p:cNvPr id="3" name="Picture 2">
            <a:extLst>
              <a:ext uri="{FF2B5EF4-FFF2-40B4-BE49-F238E27FC236}">
                <a16:creationId xmlns:a16="http://schemas.microsoft.com/office/drawing/2014/main" id="{2B36C60E-A3BD-4997-8192-E3E0F5A79593}"/>
              </a:ext>
            </a:extLst>
          </p:cNvPr>
          <p:cNvPicPr>
            <a:picLocks noChangeAspect="1"/>
          </p:cNvPicPr>
          <p:nvPr/>
        </p:nvPicPr>
        <p:blipFill>
          <a:blip r:embed="rId4"/>
          <a:stretch>
            <a:fillRect/>
          </a:stretch>
        </p:blipFill>
        <p:spPr>
          <a:xfrm>
            <a:off x="8255757" y="2475346"/>
            <a:ext cx="3723955" cy="3729400"/>
          </a:xfrm>
          <a:prstGeom prst="rect">
            <a:avLst/>
          </a:prstGeom>
        </p:spPr>
      </p:pic>
    </p:spTree>
    <p:extLst>
      <p:ext uri="{BB962C8B-B14F-4D97-AF65-F5344CB8AC3E}">
        <p14:creationId xmlns:p14="http://schemas.microsoft.com/office/powerpoint/2010/main" val="112796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8E895D-40AA-4F42-B239-193ECF894D14}"/>
              </a:ext>
            </a:extLst>
          </p:cNvPr>
          <p:cNvSpPr>
            <a:spLocks noGrp="1" noChangeArrowheads="1"/>
          </p:cNvSpPr>
          <p:nvPr>
            <p:ph type="title"/>
          </p:nvPr>
        </p:nvSpPr>
        <p:spPr/>
        <p:txBody>
          <a:bodyPr/>
          <a:lstStyle/>
          <a:p>
            <a:r>
              <a:rPr lang="en-US" altLang="en-US"/>
              <a:t>Arsenic Poisoning</a:t>
            </a:r>
          </a:p>
        </p:txBody>
      </p:sp>
      <p:sp>
        <p:nvSpPr>
          <p:cNvPr id="21507" name="Rectangle 3">
            <a:extLst>
              <a:ext uri="{FF2B5EF4-FFF2-40B4-BE49-F238E27FC236}">
                <a16:creationId xmlns:a16="http://schemas.microsoft.com/office/drawing/2014/main" id="{4385BC97-9C1E-47D5-82C4-A5391AEDD71A}"/>
              </a:ext>
            </a:extLst>
          </p:cNvPr>
          <p:cNvSpPr>
            <a:spLocks noGrp="1" noChangeArrowheads="1"/>
          </p:cNvSpPr>
          <p:nvPr>
            <p:ph type="body" idx="1"/>
          </p:nvPr>
        </p:nvSpPr>
        <p:spPr>
          <a:xfrm>
            <a:off x="1416050" y="1341438"/>
            <a:ext cx="9258300" cy="4525962"/>
          </a:xfrm>
        </p:spPr>
        <p:txBody>
          <a:bodyPr/>
          <a:lstStyle/>
          <a:p>
            <a:r>
              <a:rPr lang="en-US" altLang="en-US"/>
              <a:t>As commonly occurs in pesticides, shrimp, pressure treated wood (Paris green), old wallpaper (green color)</a:t>
            </a:r>
          </a:p>
          <a:p>
            <a:r>
              <a:rPr lang="en-US" altLang="en-US"/>
              <a:t>React with SH groups of enzymes - stopping their normal function</a:t>
            </a:r>
          </a:p>
          <a:p>
            <a:r>
              <a:rPr lang="en-US" altLang="en-US"/>
              <a:t>Accumulates in the body (not eliminated)</a:t>
            </a:r>
          </a:p>
          <a:p>
            <a:r>
              <a:rPr lang="en-US" altLang="en-US"/>
              <a:t>Used as a poison gas in WWI - led to search for antidote </a:t>
            </a:r>
          </a:p>
        </p:txBody>
      </p:sp>
      <p:pic>
        <p:nvPicPr>
          <p:cNvPr id="2" name="Picture 1">
            <a:extLst>
              <a:ext uri="{FF2B5EF4-FFF2-40B4-BE49-F238E27FC236}">
                <a16:creationId xmlns:a16="http://schemas.microsoft.com/office/drawing/2014/main" id="{99DDC006-6579-4E81-8A28-B1DD41877482}"/>
              </a:ext>
            </a:extLst>
          </p:cNvPr>
          <p:cNvPicPr>
            <a:picLocks noChangeAspect="1"/>
          </p:cNvPicPr>
          <p:nvPr/>
        </p:nvPicPr>
        <p:blipFill>
          <a:blip r:embed="rId3"/>
          <a:stretch>
            <a:fillRect/>
          </a:stretch>
        </p:blipFill>
        <p:spPr>
          <a:xfrm>
            <a:off x="2179782" y="4267001"/>
            <a:ext cx="3657600" cy="2179529"/>
          </a:xfrm>
          <a:prstGeom prst="rect">
            <a:avLst/>
          </a:prstGeom>
        </p:spPr>
      </p:pic>
      <p:pic>
        <p:nvPicPr>
          <p:cNvPr id="3" name="Picture 2">
            <a:extLst>
              <a:ext uri="{FF2B5EF4-FFF2-40B4-BE49-F238E27FC236}">
                <a16:creationId xmlns:a16="http://schemas.microsoft.com/office/drawing/2014/main" id="{9C0AA7DE-0010-4E32-8231-3830228C1F6D}"/>
              </a:ext>
            </a:extLst>
          </p:cNvPr>
          <p:cNvPicPr>
            <a:picLocks noChangeAspect="1"/>
          </p:cNvPicPr>
          <p:nvPr/>
        </p:nvPicPr>
        <p:blipFill>
          <a:blip r:embed="rId4"/>
          <a:stretch>
            <a:fillRect/>
          </a:stretch>
        </p:blipFill>
        <p:spPr>
          <a:xfrm>
            <a:off x="6930448" y="4533285"/>
            <a:ext cx="2488992" cy="1692024"/>
          </a:xfrm>
          <a:prstGeom prst="rect">
            <a:avLst/>
          </a:prstGeom>
        </p:spPr>
      </p:pic>
    </p:spTree>
    <p:extLst>
      <p:ext uri="{BB962C8B-B14F-4D97-AF65-F5344CB8AC3E}">
        <p14:creationId xmlns:p14="http://schemas.microsoft.com/office/powerpoint/2010/main" val="1569932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A6DE-EA0B-41A1-878E-BE98A38B6517}"/>
              </a:ext>
            </a:extLst>
          </p:cNvPr>
          <p:cNvSpPr>
            <a:spLocks noGrp="1"/>
          </p:cNvSpPr>
          <p:nvPr>
            <p:ph type="title"/>
          </p:nvPr>
        </p:nvSpPr>
        <p:spPr/>
        <p:txBody>
          <a:bodyPr/>
          <a:lstStyle/>
          <a:p>
            <a:r>
              <a:rPr lang="en-GB" dirty="0"/>
              <a:t>Janie Lou Gibbs</a:t>
            </a:r>
          </a:p>
        </p:txBody>
      </p:sp>
      <p:sp>
        <p:nvSpPr>
          <p:cNvPr id="3" name="Content Placeholder 2">
            <a:extLst>
              <a:ext uri="{FF2B5EF4-FFF2-40B4-BE49-F238E27FC236}">
                <a16:creationId xmlns:a16="http://schemas.microsoft.com/office/drawing/2014/main" id="{8AB6E8B8-CB63-43E5-A5E5-28D58EA2145E}"/>
              </a:ext>
            </a:extLst>
          </p:cNvPr>
          <p:cNvSpPr>
            <a:spLocks noGrp="1"/>
          </p:cNvSpPr>
          <p:nvPr>
            <p:ph idx="1"/>
          </p:nvPr>
        </p:nvSpPr>
        <p:spPr>
          <a:xfrm>
            <a:off x="598054" y="1483879"/>
            <a:ext cx="9257146" cy="4787612"/>
          </a:xfrm>
        </p:spPr>
        <p:txBody>
          <a:bodyPr>
            <a:normAutofit fontScale="77500" lnSpcReduction="20000"/>
          </a:bodyPr>
          <a:lstStyle/>
          <a:p>
            <a:r>
              <a:rPr lang="en-GB" dirty="0"/>
              <a:t>As 1966 began, 35-year-old Janie Lou Gibbs was living a seemingly normal life in Cordele, Georgia with her husband, Charles. </a:t>
            </a:r>
          </a:p>
          <a:p>
            <a:r>
              <a:rPr lang="en-GB" dirty="0"/>
              <a:t>The couple had three sons together: 19-year-old Roger, 16-year-old Melvin, and 13-year-old Marvin. </a:t>
            </a:r>
          </a:p>
          <a:p>
            <a:r>
              <a:rPr lang="en-GB" dirty="0"/>
              <a:t>On January 21, shortly after eating a meal prepared by his wife, Charles Gibbs collapsed and died, and doctors blamed it on </a:t>
            </a:r>
            <a:r>
              <a:rPr lang="en-GB" dirty="0">
                <a:hlinkClick r:id="rId2"/>
              </a:rPr>
              <a:t>undiagnosed liver disease</a:t>
            </a:r>
            <a:r>
              <a:rPr lang="en-GB" dirty="0"/>
              <a:t>. </a:t>
            </a:r>
          </a:p>
          <a:p>
            <a:r>
              <a:rPr lang="en-GB" dirty="0"/>
              <a:t>Nine months later, Marvin died in a similar fashion, and only a few months after that, Melvin suddenly passed away of what was initially believed to be hepatitis.</a:t>
            </a:r>
          </a:p>
          <a:p>
            <a:r>
              <a:rPr lang="en-GB" dirty="0"/>
              <a:t>Janie soon became a grandmother after Roger’s wife gave birth to their first child, Ronnie. However, by the end of 1967, both Roger and Ronnie were dead. When he was only one month old, Ronnie passed away of an apparent heart condition. Roger’s kidneys stopped working three weeks later. </a:t>
            </a:r>
          </a:p>
          <a:p>
            <a:r>
              <a:rPr lang="en-GB" dirty="0"/>
              <a:t>The authorities finally became suspicious, so the bodies of the Gibbs family were exhumed, revealing traces of arsenic in their systems. Janie had been using rat poison to murder her family and </a:t>
            </a:r>
            <a:r>
              <a:rPr lang="en-GB" dirty="0">
                <a:hlinkClick r:id="rId3"/>
              </a:rPr>
              <a:t>collected over $31,000</a:t>
            </a:r>
            <a:r>
              <a:rPr lang="en-GB" dirty="0"/>
              <a:t> in life insurance </a:t>
            </a:r>
            <a:r>
              <a:rPr lang="en-GB" dirty="0" err="1"/>
              <a:t>payouts</a:t>
            </a:r>
            <a:r>
              <a:rPr lang="en-GB" dirty="0"/>
              <a:t>. </a:t>
            </a:r>
          </a:p>
        </p:txBody>
      </p:sp>
      <p:pic>
        <p:nvPicPr>
          <p:cNvPr id="4" name="Picture 3">
            <a:extLst>
              <a:ext uri="{FF2B5EF4-FFF2-40B4-BE49-F238E27FC236}">
                <a16:creationId xmlns:a16="http://schemas.microsoft.com/office/drawing/2014/main" id="{321931D1-7BF9-4E69-BAFB-F70CD5A01650}"/>
              </a:ext>
            </a:extLst>
          </p:cNvPr>
          <p:cNvPicPr>
            <a:picLocks noChangeAspect="1"/>
          </p:cNvPicPr>
          <p:nvPr/>
        </p:nvPicPr>
        <p:blipFill>
          <a:blip r:embed="rId4"/>
          <a:stretch>
            <a:fillRect/>
          </a:stretch>
        </p:blipFill>
        <p:spPr>
          <a:xfrm>
            <a:off x="9938617" y="365125"/>
            <a:ext cx="1895475" cy="2619375"/>
          </a:xfrm>
          <a:prstGeom prst="rect">
            <a:avLst/>
          </a:prstGeom>
        </p:spPr>
      </p:pic>
    </p:spTree>
    <p:extLst>
      <p:ext uri="{BB962C8B-B14F-4D97-AF65-F5344CB8AC3E}">
        <p14:creationId xmlns:p14="http://schemas.microsoft.com/office/powerpoint/2010/main" val="19386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42EB25B-1730-46E1-B7BC-9C9539675D1B}"/>
              </a:ext>
            </a:extLst>
          </p:cNvPr>
          <p:cNvSpPr>
            <a:spLocks noGrp="1" noChangeArrowheads="1"/>
          </p:cNvSpPr>
          <p:nvPr>
            <p:ph type="title"/>
          </p:nvPr>
        </p:nvSpPr>
        <p:spPr>
          <a:xfrm>
            <a:off x="1487488" y="188913"/>
            <a:ext cx="9258300" cy="1143000"/>
          </a:xfrm>
        </p:spPr>
        <p:txBody>
          <a:bodyPr/>
          <a:lstStyle/>
          <a:p>
            <a:r>
              <a:rPr lang="en-US" altLang="en-US"/>
              <a:t>Mercury Poisoning</a:t>
            </a:r>
          </a:p>
        </p:txBody>
      </p:sp>
      <p:sp>
        <p:nvSpPr>
          <p:cNvPr id="22531" name="Rectangle 3">
            <a:extLst>
              <a:ext uri="{FF2B5EF4-FFF2-40B4-BE49-F238E27FC236}">
                <a16:creationId xmlns:a16="http://schemas.microsoft.com/office/drawing/2014/main" id="{FA118885-7E83-40C2-A4DE-94AAE30FDFBE}"/>
              </a:ext>
            </a:extLst>
          </p:cNvPr>
          <p:cNvSpPr>
            <a:spLocks noGrp="1" noChangeArrowheads="1"/>
          </p:cNvSpPr>
          <p:nvPr>
            <p:ph type="body" idx="1"/>
          </p:nvPr>
        </p:nvSpPr>
        <p:spPr>
          <a:xfrm>
            <a:off x="1127125" y="1196976"/>
            <a:ext cx="9761538" cy="3311525"/>
          </a:xfrm>
        </p:spPr>
        <p:txBody>
          <a:bodyPr/>
          <a:lstStyle/>
          <a:p>
            <a:r>
              <a:rPr lang="en-US" altLang="en-US" sz="2200"/>
              <a:t>In Fluorescent lamps, dental amalgams, fungicides</a:t>
            </a:r>
          </a:p>
          <a:p>
            <a:r>
              <a:rPr lang="en-US" altLang="en-US"/>
              <a:t>Neuron toxin-many problems including:</a:t>
            </a:r>
          </a:p>
          <a:p>
            <a:pPr lvl="1"/>
            <a:r>
              <a:rPr lang="en-US" altLang="en-US"/>
              <a:t>Impaired vision, hearing, and speech</a:t>
            </a:r>
          </a:p>
          <a:p>
            <a:pPr lvl="1"/>
            <a:r>
              <a:rPr lang="en-US" altLang="en-US"/>
              <a:t>Brain damage</a:t>
            </a:r>
          </a:p>
          <a:p>
            <a:r>
              <a:rPr lang="en-US" altLang="en-US"/>
              <a:t>Interferes with enzymatic actions (seleno-enzymes which normally prevent oxidation damage) </a:t>
            </a:r>
          </a:p>
        </p:txBody>
      </p:sp>
      <p:pic>
        <p:nvPicPr>
          <p:cNvPr id="22532" name="Picture 2" descr="http://upload.wikimedia.org/wikipedia/commons/b/bd/Mercury-thermometer.jpg">
            <a:extLst>
              <a:ext uri="{FF2B5EF4-FFF2-40B4-BE49-F238E27FC236}">
                <a16:creationId xmlns:a16="http://schemas.microsoft.com/office/drawing/2014/main" id="{2284D5F3-C993-4B60-801F-A56D1E16B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83" y="3941157"/>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ts3.mm.bing.net/th?id=HN.608040247133539874&amp;pid=15.1&amp;H=100&amp;W=160">
            <a:extLst>
              <a:ext uri="{FF2B5EF4-FFF2-40B4-BE49-F238E27FC236}">
                <a16:creationId xmlns:a16="http://schemas.microsoft.com/office/drawing/2014/main" id="{A1F130B1-466F-4712-B886-D6039C5AC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675" y="3746501"/>
            <a:ext cx="2857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1674BA6-2034-4DFE-AE8C-57FC7C67DABF}"/>
              </a:ext>
            </a:extLst>
          </p:cNvPr>
          <p:cNvSpPr/>
          <p:nvPr/>
        </p:nvSpPr>
        <p:spPr>
          <a:xfrm>
            <a:off x="4174836" y="5445761"/>
            <a:ext cx="6096000" cy="1477328"/>
          </a:xfrm>
          <a:prstGeom prst="rect">
            <a:avLst/>
          </a:prstGeom>
        </p:spPr>
        <p:txBody>
          <a:bodyPr>
            <a:spAutoFit/>
          </a:bodyPr>
          <a:lstStyle/>
          <a:p>
            <a:r>
              <a:rPr lang="en-GB" dirty="0"/>
              <a:t>Man who poisoned colleagues with mercury-laced sandwiches sentenced to life in prison</a:t>
            </a:r>
          </a:p>
          <a:p>
            <a:r>
              <a:rPr lang="en-GB" dirty="0">
                <a:hlinkClick r:id="rId4"/>
              </a:rPr>
              <a:t>https://www.independent.co.uk/news/world/europe/german-sandwich-metal-poisoning-mercury-jail-klaus-o-a8813316.html</a:t>
            </a:r>
            <a:endParaRPr lang="en-GB" dirty="0"/>
          </a:p>
          <a:p>
            <a:endParaRPr lang="en-GB" dirty="0"/>
          </a:p>
        </p:txBody>
      </p:sp>
    </p:spTree>
    <p:extLst>
      <p:ext uri="{BB962C8B-B14F-4D97-AF65-F5344CB8AC3E}">
        <p14:creationId xmlns:p14="http://schemas.microsoft.com/office/powerpoint/2010/main" val="271107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82852E8E-A249-46DC-9E02-C065A3CBF6CB}"/>
              </a:ext>
            </a:extLst>
          </p:cNvPr>
          <p:cNvSpPr txBox="1">
            <a:spLocks noChangeArrowheads="1"/>
          </p:cNvSpPr>
          <p:nvPr/>
        </p:nvSpPr>
        <p:spPr bwMode="auto">
          <a:xfrm>
            <a:off x="1397046" y="70713"/>
            <a:ext cx="882645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4000" b="1" u="sng" dirty="0">
                <a:solidFill>
                  <a:srgbClr val="3333FF"/>
                </a:solidFill>
                <a:latin typeface="Comic Sans MS" charset="0"/>
              </a:rPr>
              <a:t>Flame Tests identify heavy metals</a:t>
            </a:r>
            <a:endParaRPr lang="en-US" sz="4000" b="1" u="sng" baseline="-25000" dirty="0">
              <a:solidFill>
                <a:srgbClr val="3333FF"/>
              </a:solidFill>
              <a:latin typeface="Comic Sans MS" charset="0"/>
            </a:endParaRPr>
          </a:p>
        </p:txBody>
      </p:sp>
      <p:pic>
        <p:nvPicPr>
          <p:cNvPr id="23554" name="Picture 6" descr="643px-Flame_test">
            <a:extLst>
              <a:ext uri="{FF2B5EF4-FFF2-40B4-BE49-F238E27FC236}">
                <a16:creationId xmlns:a16="http://schemas.microsoft.com/office/drawing/2014/main" id="{891E6BC1-0A3E-4B26-B2BD-8E1EF25B3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326" y="876301"/>
            <a:ext cx="394017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7">
            <a:extLst>
              <a:ext uri="{FF2B5EF4-FFF2-40B4-BE49-F238E27FC236}">
                <a16:creationId xmlns:a16="http://schemas.microsoft.com/office/drawing/2014/main" id="{E750CD46-65DE-4995-BAA5-1BF207D1F2BC}"/>
              </a:ext>
            </a:extLst>
          </p:cNvPr>
          <p:cNvSpPr>
            <a:spLocks noChangeArrowheads="1"/>
          </p:cNvSpPr>
          <p:nvPr/>
        </p:nvSpPr>
        <p:spPr bwMode="auto">
          <a:xfrm>
            <a:off x="975360" y="1017588"/>
            <a:ext cx="512064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latin typeface="Comic Sans MS" charset="0"/>
                <a:ea typeface="ＭＳ Ｐゴシック" charset="0"/>
              </a:rPr>
              <a:t>The flame test is a procedure used in chemistry to detect the presence of certain </a:t>
            </a:r>
            <a:r>
              <a:rPr lang="en-US" sz="2400" dirty="0">
                <a:solidFill>
                  <a:srgbClr val="FF0000"/>
                </a:solidFill>
                <a:latin typeface="Comic Sans MS" charset="0"/>
                <a:ea typeface="ＭＳ Ｐゴシック" charset="0"/>
              </a:rPr>
              <a:t>metal ions</a:t>
            </a:r>
            <a:r>
              <a:rPr lang="en-US" sz="2400" dirty="0">
                <a:latin typeface="Comic Sans MS" charset="0"/>
                <a:ea typeface="ＭＳ Ｐゴシック" charset="0"/>
              </a:rPr>
              <a:t>, based on each element's </a:t>
            </a:r>
            <a:r>
              <a:rPr lang="en-US" sz="2400" dirty="0">
                <a:solidFill>
                  <a:srgbClr val="0000FF"/>
                </a:solidFill>
                <a:latin typeface="Comic Sans MS" charset="0"/>
                <a:ea typeface="ＭＳ Ｐゴシック" charset="0"/>
              </a:rPr>
              <a:t>characteristic emission spectrum</a:t>
            </a:r>
            <a:r>
              <a:rPr lang="en-US" sz="2400" dirty="0">
                <a:latin typeface="Comic Sans MS" charset="0"/>
                <a:ea typeface="ＭＳ Ｐゴシック" charset="0"/>
              </a:rPr>
              <a:t>. The color of flames in general also depends on temperature.</a:t>
            </a:r>
          </a:p>
        </p:txBody>
      </p:sp>
      <p:sp>
        <p:nvSpPr>
          <p:cNvPr id="9221" name="Rectangle 8">
            <a:extLst>
              <a:ext uri="{FF2B5EF4-FFF2-40B4-BE49-F238E27FC236}">
                <a16:creationId xmlns:a16="http://schemas.microsoft.com/office/drawing/2014/main" id="{DEA0AA76-B3A2-4682-94EB-AB09F6AA3B3B}"/>
              </a:ext>
            </a:extLst>
          </p:cNvPr>
          <p:cNvSpPr>
            <a:spLocks noChangeArrowheads="1"/>
          </p:cNvSpPr>
          <p:nvPr/>
        </p:nvSpPr>
        <p:spPr bwMode="auto">
          <a:xfrm>
            <a:off x="775063" y="4676775"/>
            <a:ext cx="963576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latin typeface="Comic Sans MS" charset="0"/>
                <a:ea typeface="ＭＳ Ｐゴシック" charset="0"/>
              </a:rPr>
              <a:t>The flame test is </a:t>
            </a:r>
            <a:r>
              <a:rPr lang="en-US" sz="2400" dirty="0">
                <a:solidFill>
                  <a:srgbClr val="FF0000"/>
                </a:solidFill>
                <a:latin typeface="Comic Sans MS" charset="0"/>
                <a:ea typeface="ＭＳ Ｐゴシック" charset="0"/>
              </a:rPr>
              <a:t>fast and easy to perform</a:t>
            </a:r>
            <a:r>
              <a:rPr lang="en-US" sz="2400" dirty="0">
                <a:latin typeface="Comic Sans MS" charset="0"/>
                <a:ea typeface="ＭＳ Ｐゴシック" charset="0"/>
              </a:rPr>
              <a:t>, and does not require any equipment not usually found in a chemistry laboratory. However, the </a:t>
            </a:r>
            <a:r>
              <a:rPr lang="en-US" sz="2400" dirty="0">
                <a:solidFill>
                  <a:srgbClr val="0000FF"/>
                </a:solidFill>
                <a:latin typeface="Comic Sans MS" charset="0"/>
                <a:ea typeface="ＭＳ Ｐゴシック" charset="0"/>
              </a:rPr>
              <a:t>range of detected elements is small</a:t>
            </a:r>
            <a:r>
              <a:rPr lang="en-US" sz="2400" dirty="0">
                <a:latin typeface="Comic Sans MS" charset="0"/>
                <a:ea typeface="ＭＳ Ｐゴシック" charset="0"/>
              </a:rPr>
              <a:t>, and the test relies on the </a:t>
            </a:r>
            <a:r>
              <a:rPr lang="en-US" sz="2400" dirty="0">
                <a:solidFill>
                  <a:srgbClr val="0000FF"/>
                </a:solidFill>
                <a:latin typeface="Comic Sans MS" charset="0"/>
                <a:ea typeface="ＭＳ Ｐゴシック" charset="0"/>
              </a:rPr>
              <a:t>subjective experience</a:t>
            </a:r>
            <a:r>
              <a:rPr lang="en-US" sz="2400" dirty="0">
                <a:latin typeface="Comic Sans MS" charset="0"/>
                <a:ea typeface="ＭＳ Ｐゴシック" charset="0"/>
              </a:rPr>
              <a:t> of the experimenter rather than any objective measurements.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8">
            <a:extLst>
              <a:ext uri="{FF2B5EF4-FFF2-40B4-BE49-F238E27FC236}">
                <a16:creationId xmlns:a16="http://schemas.microsoft.com/office/drawing/2014/main" id="{427DC42A-3B5A-4F4C-823F-49928C4B5791}"/>
              </a:ext>
            </a:extLst>
          </p:cNvPr>
          <p:cNvSpPr>
            <a:spLocks noChangeArrowheads="1"/>
          </p:cNvSpPr>
          <p:nvPr/>
        </p:nvSpPr>
        <p:spPr bwMode="auto">
          <a:xfrm>
            <a:off x="6096000" y="1928158"/>
            <a:ext cx="5681951"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latin typeface="Comic Sans MS" charset="0"/>
                <a:ea typeface="ＭＳ Ｐゴシック" charset="0"/>
              </a:rPr>
              <a:t>   The test involves introducing a sample of the element or compound to a hot, </a:t>
            </a:r>
            <a:r>
              <a:rPr lang="en-US" sz="2400" dirty="0">
                <a:solidFill>
                  <a:srgbClr val="0000FF"/>
                </a:solidFill>
                <a:latin typeface="Comic Sans MS" charset="0"/>
                <a:ea typeface="ＭＳ Ｐゴシック" charset="0"/>
              </a:rPr>
              <a:t>non-luminous (blue) </a:t>
            </a:r>
            <a:r>
              <a:rPr lang="en-US" sz="2400" dirty="0" err="1">
                <a:solidFill>
                  <a:srgbClr val="0000FF"/>
                </a:solidFill>
                <a:latin typeface="Comic Sans MS" charset="0"/>
                <a:ea typeface="ＭＳ Ｐゴシック" charset="0"/>
              </a:rPr>
              <a:t>bunsen</a:t>
            </a:r>
            <a:r>
              <a:rPr lang="en-US" sz="2400" dirty="0">
                <a:solidFill>
                  <a:srgbClr val="0000FF"/>
                </a:solidFill>
                <a:latin typeface="Comic Sans MS" charset="0"/>
                <a:ea typeface="ＭＳ Ｐゴシック" charset="0"/>
              </a:rPr>
              <a:t> flame</a:t>
            </a:r>
            <a:r>
              <a:rPr lang="en-US" sz="2400" dirty="0">
                <a:latin typeface="Comic Sans MS" charset="0"/>
                <a:ea typeface="ＭＳ Ｐゴシック" charset="0"/>
              </a:rPr>
              <a:t>, and observing the color that results. </a:t>
            </a:r>
          </a:p>
        </p:txBody>
      </p:sp>
      <p:sp>
        <p:nvSpPr>
          <p:cNvPr id="10246" name="Text Box 9">
            <a:extLst>
              <a:ext uri="{FF2B5EF4-FFF2-40B4-BE49-F238E27FC236}">
                <a16:creationId xmlns:a16="http://schemas.microsoft.com/office/drawing/2014/main" id="{4C6294C6-B2A6-4A16-9E89-8CCF47DBE5F6}"/>
              </a:ext>
            </a:extLst>
          </p:cNvPr>
          <p:cNvSpPr txBox="1">
            <a:spLocks noChangeArrowheads="1"/>
          </p:cNvSpPr>
          <p:nvPr/>
        </p:nvSpPr>
        <p:spPr bwMode="auto">
          <a:xfrm>
            <a:off x="4502150" y="304801"/>
            <a:ext cx="31877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4000" b="1" u="sng">
                <a:solidFill>
                  <a:srgbClr val="FF0000"/>
                </a:solidFill>
                <a:latin typeface="Comic Sans MS" charset="0"/>
              </a:rPr>
              <a:t>Flame Tests</a:t>
            </a:r>
            <a:endParaRPr lang="en-US" sz="4000" b="1" u="sng" baseline="-25000">
              <a:solidFill>
                <a:srgbClr val="FF0000"/>
              </a:solidFill>
              <a:latin typeface="Comic Sans MS" charset="0"/>
            </a:endParaRPr>
          </a:p>
        </p:txBody>
      </p:sp>
      <p:pic>
        <p:nvPicPr>
          <p:cNvPr id="24582" name="Picture 10" descr="flame_calcium_01_small">
            <a:extLst>
              <a:ext uri="{FF2B5EF4-FFF2-40B4-BE49-F238E27FC236}">
                <a16:creationId xmlns:a16="http://schemas.microsoft.com/office/drawing/2014/main" id="{1FAFD2EE-E2B1-45B7-9893-D2FAB43A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085850"/>
            <a:ext cx="34734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1">
            <a:extLst>
              <a:ext uri="{FF2B5EF4-FFF2-40B4-BE49-F238E27FC236}">
                <a16:creationId xmlns:a16="http://schemas.microsoft.com/office/drawing/2014/main" id="{0ADEC1DC-959E-4DF2-8007-0D8A00BD7A09}"/>
              </a:ext>
            </a:extLst>
          </p:cNvPr>
          <p:cNvSpPr txBox="1">
            <a:spLocks noChangeArrowheads="1"/>
          </p:cNvSpPr>
          <p:nvPr/>
        </p:nvSpPr>
        <p:spPr bwMode="auto">
          <a:xfrm>
            <a:off x="2570164" y="3922713"/>
            <a:ext cx="22367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solidFill>
                  <a:srgbClr val="FF0000"/>
                </a:solidFill>
                <a:latin typeface="Comic Sans MS" charset="0"/>
              </a:rPr>
              <a:t>Flame Test Calcium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5E56C9ED-9DBD-49FB-B107-53D342436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533" y="104503"/>
            <a:ext cx="4774933" cy="6753497"/>
          </a:xfrm>
          <a:prstGeom prst="rect">
            <a:avLst/>
          </a:prstGeom>
        </p:spPr>
      </p:pic>
      <p:sp>
        <p:nvSpPr>
          <p:cNvPr id="5" name="Oval 4">
            <a:extLst>
              <a:ext uri="{FF2B5EF4-FFF2-40B4-BE49-F238E27FC236}">
                <a16:creationId xmlns:a16="http://schemas.microsoft.com/office/drawing/2014/main" id="{D3B9D759-E564-4213-A64F-38544B4E85CD}"/>
              </a:ext>
            </a:extLst>
          </p:cNvPr>
          <p:cNvSpPr/>
          <p:nvPr/>
        </p:nvSpPr>
        <p:spPr>
          <a:xfrm>
            <a:off x="5403669" y="3609702"/>
            <a:ext cx="775062" cy="1558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6" name="Oval 5">
            <a:extLst>
              <a:ext uri="{FF2B5EF4-FFF2-40B4-BE49-F238E27FC236}">
                <a16:creationId xmlns:a16="http://schemas.microsoft.com/office/drawing/2014/main" id="{A794C8E8-63DF-427A-8F44-BD267C8811A8}"/>
              </a:ext>
            </a:extLst>
          </p:cNvPr>
          <p:cNvSpPr/>
          <p:nvPr/>
        </p:nvSpPr>
        <p:spPr>
          <a:xfrm>
            <a:off x="4763590" y="3609701"/>
            <a:ext cx="775062" cy="1558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7" name="Picture 6">
            <a:extLst>
              <a:ext uri="{FF2B5EF4-FFF2-40B4-BE49-F238E27FC236}">
                <a16:creationId xmlns:a16="http://schemas.microsoft.com/office/drawing/2014/main" id="{53D93B1C-164E-43E4-BE65-4D7E2D963E4C}"/>
              </a:ext>
            </a:extLst>
          </p:cNvPr>
          <p:cNvPicPr>
            <a:picLocks noChangeAspect="1"/>
          </p:cNvPicPr>
          <p:nvPr/>
        </p:nvPicPr>
        <p:blipFill>
          <a:blip r:embed="rId3"/>
          <a:stretch>
            <a:fillRect/>
          </a:stretch>
        </p:blipFill>
        <p:spPr>
          <a:xfrm>
            <a:off x="9722983" y="778328"/>
            <a:ext cx="1628775" cy="1905000"/>
          </a:xfrm>
          <a:prstGeom prst="rect">
            <a:avLst/>
          </a:prstGeom>
        </p:spPr>
      </p:pic>
      <p:sp>
        <p:nvSpPr>
          <p:cNvPr id="8" name="TextBox 7">
            <a:extLst>
              <a:ext uri="{FF2B5EF4-FFF2-40B4-BE49-F238E27FC236}">
                <a16:creationId xmlns:a16="http://schemas.microsoft.com/office/drawing/2014/main" id="{0E877D8C-7E89-4421-874B-721E6F600E47}"/>
              </a:ext>
            </a:extLst>
          </p:cNvPr>
          <p:cNvSpPr txBox="1"/>
          <p:nvPr/>
        </p:nvSpPr>
        <p:spPr>
          <a:xfrm>
            <a:off x="722811" y="1889760"/>
            <a:ext cx="1746205" cy="1200329"/>
          </a:xfrm>
          <a:prstGeom prst="rect">
            <a:avLst/>
          </a:prstGeom>
          <a:noFill/>
        </p:spPr>
        <p:txBody>
          <a:bodyPr wrap="square" rtlCol="0">
            <a:spAutoFit/>
          </a:bodyPr>
          <a:lstStyle/>
          <a:p>
            <a:r>
              <a:rPr lang="en-GB" dirty="0"/>
              <a:t>Lead </a:t>
            </a:r>
          </a:p>
          <a:p>
            <a:r>
              <a:rPr lang="en-GB" dirty="0"/>
              <a:t>Mercury</a:t>
            </a:r>
          </a:p>
          <a:p>
            <a:r>
              <a:rPr lang="en-GB" dirty="0"/>
              <a:t>Arsenic</a:t>
            </a:r>
          </a:p>
          <a:p>
            <a:r>
              <a:rPr lang="en-GB" dirty="0"/>
              <a:t>Cadmium</a:t>
            </a:r>
          </a:p>
        </p:txBody>
      </p:sp>
    </p:spTree>
    <p:extLst>
      <p:ext uri="{BB962C8B-B14F-4D97-AF65-F5344CB8AC3E}">
        <p14:creationId xmlns:p14="http://schemas.microsoft.com/office/powerpoint/2010/main" val="3558355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6130-7325-4512-AE16-44F800208591}"/>
              </a:ext>
            </a:extLst>
          </p:cNvPr>
          <p:cNvSpPr>
            <a:spLocks noGrp="1"/>
          </p:cNvSpPr>
          <p:nvPr>
            <p:ph type="title"/>
          </p:nvPr>
        </p:nvSpPr>
        <p:spPr/>
        <p:txBody>
          <a:bodyPr/>
          <a:lstStyle/>
          <a:p>
            <a:r>
              <a:rPr lang="en-GB" dirty="0"/>
              <a:t>Scenario - one</a:t>
            </a:r>
          </a:p>
        </p:txBody>
      </p:sp>
      <p:sp>
        <p:nvSpPr>
          <p:cNvPr id="3" name="Content Placeholder 2">
            <a:extLst>
              <a:ext uri="{FF2B5EF4-FFF2-40B4-BE49-F238E27FC236}">
                <a16:creationId xmlns:a16="http://schemas.microsoft.com/office/drawing/2014/main" id="{78F8F23E-620D-463C-94B2-E8CD2E7B3B02}"/>
              </a:ext>
            </a:extLst>
          </p:cNvPr>
          <p:cNvSpPr>
            <a:spLocks noGrp="1"/>
          </p:cNvSpPr>
          <p:nvPr>
            <p:ph idx="1"/>
          </p:nvPr>
        </p:nvSpPr>
        <p:spPr/>
        <p:txBody>
          <a:bodyPr/>
          <a:lstStyle/>
          <a:p>
            <a:r>
              <a:rPr lang="en-GB" dirty="0"/>
              <a:t>A sample has been obtained from a women who died unexpectedly</a:t>
            </a:r>
          </a:p>
          <a:p>
            <a:r>
              <a:rPr lang="en-GB" dirty="0"/>
              <a:t>Three samples have been sent to you to try and identify the components</a:t>
            </a:r>
          </a:p>
          <a:p>
            <a:r>
              <a:rPr lang="en-GB" dirty="0"/>
              <a:t>Use the flame test to test these substances.</a:t>
            </a:r>
          </a:p>
          <a:p>
            <a:r>
              <a:rPr lang="en-GB" dirty="0"/>
              <a:t>Follow your worksheet and write the answers down</a:t>
            </a:r>
          </a:p>
          <a:p>
            <a:endParaRPr lang="en-GB" dirty="0"/>
          </a:p>
        </p:txBody>
      </p:sp>
    </p:spTree>
    <p:extLst>
      <p:ext uri="{BB962C8B-B14F-4D97-AF65-F5344CB8AC3E}">
        <p14:creationId xmlns:p14="http://schemas.microsoft.com/office/powerpoint/2010/main" val="290075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31504" y="1196753"/>
          <a:ext cx="8964488" cy="5544615"/>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5148064">
                  <a:extLst>
                    <a:ext uri="{9D8B030D-6E8A-4147-A177-3AD203B41FA5}">
                      <a16:colId xmlns:a16="http://schemas.microsoft.com/office/drawing/2014/main" val="20001"/>
                    </a:ext>
                  </a:extLst>
                </a:gridCol>
              </a:tblGrid>
              <a:tr h="804907">
                <a:tc>
                  <a:txBody>
                    <a:bodyPr/>
                    <a:lstStyle/>
                    <a:p>
                      <a:pPr algn="l"/>
                      <a:r>
                        <a:rPr lang="en-GB" sz="2800" dirty="0"/>
                        <a:t>Hazard</a:t>
                      </a:r>
                    </a:p>
                  </a:txBody>
                  <a:tcPr anchor="ctr"/>
                </a:tc>
                <a:tc>
                  <a:txBody>
                    <a:bodyPr/>
                    <a:lstStyle/>
                    <a:p>
                      <a:pPr algn="l"/>
                      <a:r>
                        <a:rPr lang="en-GB" sz="2800" dirty="0"/>
                        <a:t>Precautions</a:t>
                      </a:r>
                    </a:p>
                  </a:txBody>
                  <a:tcPr anchor="ctr"/>
                </a:tc>
                <a:extLst>
                  <a:ext uri="{0D108BD9-81ED-4DB2-BD59-A6C34878D82A}">
                    <a16:rowId xmlns:a16="http://schemas.microsoft.com/office/drawing/2014/main" val="10000"/>
                  </a:ext>
                </a:extLst>
              </a:tr>
              <a:tr h="1184927">
                <a:tc>
                  <a:txBody>
                    <a:bodyPr/>
                    <a:lstStyle/>
                    <a:p>
                      <a:r>
                        <a:rPr lang="en-GB" b="1" dirty="0"/>
                        <a:t>Corrosive</a:t>
                      </a:r>
                    </a:p>
                  </a:txBody>
                  <a:tcPr/>
                </a:tc>
                <a:tc>
                  <a:txBody>
                    <a:bodyPr/>
                    <a:lstStyle/>
                    <a:p>
                      <a:pPr marL="285750" indent="-285750">
                        <a:buFont typeface="Arial" panose="020B0604020202020204" pitchFamily="34" charset="0"/>
                        <a:buChar char="•"/>
                      </a:pPr>
                      <a:r>
                        <a:rPr lang="en-GB" sz="2000" dirty="0"/>
                        <a:t>Avoid</a:t>
                      </a:r>
                      <a:r>
                        <a:rPr lang="en-GB" sz="2000" baseline="0" dirty="0"/>
                        <a:t> contact with skin</a:t>
                      </a:r>
                    </a:p>
                    <a:p>
                      <a:pPr marL="285750" indent="-285750">
                        <a:buFont typeface="Arial" panose="020B0604020202020204" pitchFamily="34" charset="0"/>
                        <a:buChar char="•"/>
                      </a:pPr>
                      <a:r>
                        <a:rPr lang="en-GB" sz="2000" baseline="0" dirty="0"/>
                        <a:t>Have sodium carbonate around to neutralise any spills</a:t>
                      </a:r>
                      <a:endParaRPr lang="en-GB" sz="2000" dirty="0"/>
                    </a:p>
                  </a:txBody>
                  <a:tcPr/>
                </a:tc>
                <a:extLst>
                  <a:ext uri="{0D108BD9-81ED-4DB2-BD59-A6C34878D82A}">
                    <a16:rowId xmlns:a16="http://schemas.microsoft.com/office/drawing/2014/main" val="10001"/>
                  </a:ext>
                </a:extLst>
              </a:tr>
              <a:tr h="1184927">
                <a:tc>
                  <a:txBody>
                    <a:bodyPr/>
                    <a:lstStyle/>
                    <a:p>
                      <a:r>
                        <a:rPr lang="en-GB" b="1" dirty="0"/>
                        <a:t>Oxidising</a:t>
                      </a:r>
                    </a:p>
                  </a:txBody>
                  <a:tcPr/>
                </a:tc>
                <a:tc>
                  <a:txBody>
                    <a:bodyPr/>
                    <a:lstStyle/>
                    <a:p>
                      <a:pPr marL="285750" indent="-285750">
                        <a:buFont typeface="Arial" panose="020B0604020202020204" pitchFamily="34" charset="0"/>
                        <a:buChar char="•"/>
                      </a:pPr>
                      <a:r>
                        <a:rPr lang="en-GB" sz="2000" dirty="0"/>
                        <a:t>Avoid contact with skin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Dispose of in designated beaker</a:t>
                      </a:r>
                    </a:p>
                  </a:txBody>
                  <a:tcPr/>
                </a:tc>
                <a:extLst>
                  <a:ext uri="{0D108BD9-81ED-4DB2-BD59-A6C34878D82A}">
                    <a16:rowId xmlns:a16="http://schemas.microsoft.com/office/drawing/2014/main" val="10002"/>
                  </a:ext>
                </a:extLst>
              </a:tr>
              <a:tr h="118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Harmful/</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Irritant</a:t>
                      </a:r>
                    </a:p>
                    <a:p>
                      <a:endParaRPr lang="en-GB" b="1" dirty="0"/>
                    </a:p>
                  </a:txBody>
                  <a:tcPr/>
                </a:tc>
                <a:tc>
                  <a:txBody>
                    <a:bodyPr/>
                    <a:lstStyle/>
                    <a:p>
                      <a:pPr marL="285750" indent="-285750">
                        <a:buFont typeface="Arial" panose="020B0604020202020204" pitchFamily="34" charset="0"/>
                        <a:buChar char="•"/>
                      </a:pPr>
                      <a:r>
                        <a:rPr lang="en-GB" sz="2000" dirty="0"/>
                        <a:t>Avoid contact</a:t>
                      </a:r>
                      <a:r>
                        <a:rPr lang="en-GB" sz="2000" baseline="0" dirty="0"/>
                        <a:t> with skin</a:t>
                      </a:r>
                    </a:p>
                    <a:p>
                      <a:pPr marL="285750" indent="-285750">
                        <a:buFont typeface="Arial" panose="020B0604020202020204" pitchFamily="34" charset="0"/>
                        <a:buChar char="•"/>
                      </a:pPr>
                      <a:endParaRPr lang="en-GB" sz="2000" baseline="0" dirty="0"/>
                    </a:p>
                    <a:p>
                      <a:pPr marL="285750" indent="-285750">
                        <a:buFont typeface="Arial" panose="020B0604020202020204" pitchFamily="34" charset="0"/>
                        <a:buChar char="•"/>
                      </a:pPr>
                      <a:r>
                        <a:rPr lang="en-GB" sz="2000" baseline="0" dirty="0"/>
                        <a:t>Use small quantities</a:t>
                      </a:r>
                      <a:endParaRPr lang="en-GB" sz="2000" dirty="0"/>
                    </a:p>
                  </a:txBody>
                  <a:tcPr/>
                </a:tc>
                <a:extLst>
                  <a:ext uri="{0D108BD9-81ED-4DB2-BD59-A6C34878D82A}">
                    <a16:rowId xmlns:a16="http://schemas.microsoft.com/office/drawing/2014/main" val="10003"/>
                  </a:ext>
                </a:extLst>
              </a:tr>
              <a:tr h="1184927">
                <a:tc>
                  <a:txBody>
                    <a:bodyPr/>
                    <a:lstStyle/>
                    <a:p>
                      <a:r>
                        <a:rPr lang="en-GB" b="1" dirty="0"/>
                        <a:t>Harmful to the </a:t>
                      </a:r>
                    </a:p>
                    <a:p>
                      <a:r>
                        <a:rPr lang="en-GB" b="1" dirty="0"/>
                        <a:t>environment</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Dispose of in designated beaker</a:t>
                      </a:r>
                    </a:p>
                    <a:p>
                      <a:endParaRPr lang="en-GB" sz="2000"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991544" y="19812"/>
            <a:ext cx="8229600" cy="1143000"/>
          </a:xfrm>
        </p:spPr>
        <p:txBody>
          <a:bodyPr/>
          <a:lstStyle/>
          <a:p>
            <a:r>
              <a:rPr lang="en-GB" dirty="0"/>
              <a:t>Safety</a:t>
            </a:r>
          </a:p>
        </p:txBody>
      </p:sp>
      <p:pic>
        <p:nvPicPr>
          <p:cNvPr id="1026" name="Picture 2" descr="http://ts4.mm.bing.net/th?id=HN.608019480693507884&amp;pid=1.7"/>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71944" y="2005960"/>
            <a:ext cx="1287952" cy="1135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N.607990042991791226&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761" y="4417636"/>
            <a:ext cx="1217399" cy="11716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dc.gov/niosh/images/13.gif"/>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23600" b="23884"/>
          <a:stretch/>
        </p:blipFill>
        <p:spPr bwMode="auto">
          <a:xfrm>
            <a:off x="3961220" y="5589241"/>
            <a:ext cx="1126668" cy="11224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HS-pictogram-rondflam.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761" y="3140969"/>
            <a:ext cx="1249921" cy="12499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hakespeare\moodletransfer\Biology\1131-3-FC6\Images\irritant.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92563" y="332656"/>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shakespeare\moodletransfer\Biology\1131-3-FC6\Images\oxidising.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38976" y="323850"/>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hakespeare\moodletransfer\Biology\1131-3-FC6\Images\poisonous.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48075" y="323850"/>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hakespeare\moodletransfer\Biology\1131-3-FC6\Images\corrosive.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78267" y="323850"/>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2FBE-78CF-40F3-BA0A-EB3FF8652E8D}"/>
              </a:ext>
            </a:extLst>
          </p:cNvPr>
          <p:cNvSpPr>
            <a:spLocks noGrp="1"/>
          </p:cNvSpPr>
          <p:nvPr>
            <p:ph type="title"/>
          </p:nvPr>
        </p:nvSpPr>
        <p:spPr/>
        <p:txBody>
          <a:bodyPr/>
          <a:lstStyle/>
          <a:p>
            <a:r>
              <a:rPr lang="en-GB" dirty="0"/>
              <a:t>Life as a Forensic scientist -careers</a:t>
            </a:r>
          </a:p>
        </p:txBody>
      </p:sp>
      <p:sp>
        <p:nvSpPr>
          <p:cNvPr id="3" name="Content Placeholder 2">
            <a:extLst>
              <a:ext uri="{FF2B5EF4-FFF2-40B4-BE49-F238E27FC236}">
                <a16:creationId xmlns:a16="http://schemas.microsoft.com/office/drawing/2014/main" id="{A27A1145-8460-4E71-AB10-716FBB466233}"/>
              </a:ext>
            </a:extLst>
          </p:cNvPr>
          <p:cNvSpPr>
            <a:spLocks noGrp="1"/>
          </p:cNvSpPr>
          <p:nvPr>
            <p:ph idx="1"/>
          </p:nvPr>
        </p:nvSpPr>
        <p:spPr/>
        <p:txBody>
          <a:bodyPr/>
          <a:lstStyle/>
          <a:p>
            <a:r>
              <a:rPr lang="en-GB" dirty="0">
                <a:hlinkClick r:id="rId2"/>
              </a:rPr>
              <a:t>https://www.youtube.com/watch?v=Z6NappSFwPg</a:t>
            </a:r>
            <a:endParaRPr lang="en-GB" dirty="0"/>
          </a:p>
          <a:p>
            <a:endParaRPr lang="en-GB" dirty="0"/>
          </a:p>
          <a:p>
            <a:endParaRPr lang="en-GB" dirty="0"/>
          </a:p>
        </p:txBody>
      </p:sp>
    </p:spTree>
    <p:extLst>
      <p:ext uri="{BB962C8B-B14F-4D97-AF65-F5344CB8AC3E}">
        <p14:creationId xmlns:p14="http://schemas.microsoft.com/office/powerpoint/2010/main" val="2890562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precautions</a:t>
            </a:r>
          </a:p>
        </p:txBody>
      </p:sp>
      <p:sp>
        <p:nvSpPr>
          <p:cNvPr id="3" name="Content Placeholder 2"/>
          <p:cNvSpPr>
            <a:spLocks noGrp="1"/>
          </p:cNvSpPr>
          <p:nvPr>
            <p:ph idx="1"/>
          </p:nvPr>
        </p:nvSpPr>
        <p:spPr/>
        <p:txBody>
          <a:bodyPr/>
          <a:lstStyle/>
          <a:p>
            <a:r>
              <a:rPr lang="en-GB" dirty="0"/>
              <a:t>Wear a lab coat and goggles</a:t>
            </a:r>
          </a:p>
          <a:p>
            <a:r>
              <a:rPr lang="en-GB" dirty="0"/>
              <a:t>wear gloves if appropriate</a:t>
            </a:r>
          </a:p>
          <a:p>
            <a:r>
              <a:rPr lang="en-GB" dirty="0"/>
              <a:t>Tie hair back</a:t>
            </a:r>
          </a:p>
          <a:p>
            <a:endParaRPr lang="en-GB" dirty="0"/>
          </a:p>
          <a:p>
            <a:pPr marL="0" indent="0">
              <a:buNone/>
            </a:pPr>
            <a:endParaRPr lang="en-GB" dirty="0"/>
          </a:p>
        </p:txBody>
      </p:sp>
      <p:pic>
        <p:nvPicPr>
          <p:cNvPr id="4098" name="Picture 2" descr="\\shakespeare\moodletransfer\Biology\1131-3-FC6\Images\beaker_red_liquid_bubbling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3140968"/>
            <a:ext cx="28194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79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6FF9-92F4-490A-9CFC-5036D661E4A6}"/>
              </a:ext>
            </a:extLst>
          </p:cNvPr>
          <p:cNvSpPr>
            <a:spLocks noGrp="1"/>
          </p:cNvSpPr>
          <p:nvPr>
            <p:ph type="title"/>
          </p:nvPr>
        </p:nvSpPr>
        <p:spPr/>
        <p:txBody>
          <a:bodyPr/>
          <a:lstStyle/>
          <a:p>
            <a:r>
              <a:rPr lang="en-GB" dirty="0"/>
              <a:t>Results</a:t>
            </a:r>
          </a:p>
        </p:txBody>
      </p:sp>
      <p:graphicFrame>
        <p:nvGraphicFramePr>
          <p:cNvPr id="4" name="Content Placeholder 3">
            <a:extLst>
              <a:ext uri="{FF2B5EF4-FFF2-40B4-BE49-F238E27FC236}">
                <a16:creationId xmlns:a16="http://schemas.microsoft.com/office/drawing/2014/main" id="{7340F223-0CAC-4847-9A8F-2974FCD7A60B}"/>
              </a:ext>
            </a:extLst>
          </p:cNvPr>
          <p:cNvGraphicFramePr>
            <a:graphicFrameLocks noGrp="1"/>
          </p:cNvGraphicFramePr>
          <p:nvPr>
            <p:ph idx="1"/>
            <p:extLst>
              <p:ext uri="{D42A27DB-BD31-4B8C-83A1-F6EECF244321}">
                <p14:modId xmlns:p14="http://schemas.microsoft.com/office/powerpoint/2010/main" val="3820804983"/>
              </p:ext>
            </p:extLst>
          </p:nvPr>
        </p:nvGraphicFramePr>
        <p:xfrm>
          <a:off x="1246909" y="2669308"/>
          <a:ext cx="9956799" cy="3011055"/>
        </p:xfrm>
        <a:graphic>
          <a:graphicData uri="http://schemas.openxmlformats.org/drawingml/2006/table">
            <a:tbl>
              <a:tblPr firstRow="1" firstCol="1" bandRow="1">
                <a:tableStyleId>{5C22544A-7EE6-4342-B048-85BDC9FD1C3A}</a:tableStyleId>
              </a:tblPr>
              <a:tblGrid>
                <a:gridCol w="3318215">
                  <a:extLst>
                    <a:ext uri="{9D8B030D-6E8A-4147-A177-3AD203B41FA5}">
                      <a16:colId xmlns:a16="http://schemas.microsoft.com/office/drawing/2014/main" val="4116551142"/>
                    </a:ext>
                  </a:extLst>
                </a:gridCol>
                <a:gridCol w="3319292">
                  <a:extLst>
                    <a:ext uri="{9D8B030D-6E8A-4147-A177-3AD203B41FA5}">
                      <a16:colId xmlns:a16="http://schemas.microsoft.com/office/drawing/2014/main" val="479536757"/>
                    </a:ext>
                  </a:extLst>
                </a:gridCol>
                <a:gridCol w="3319292">
                  <a:extLst>
                    <a:ext uri="{9D8B030D-6E8A-4147-A177-3AD203B41FA5}">
                      <a16:colId xmlns:a16="http://schemas.microsoft.com/office/drawing/2014/main" val="2785730095"/>
                    </a:ext>
                  </a:extLst>
                </a:gridCol>
              </a:tblGrid>
              <a:tr h="290259">
                <a:tc>
                  <a:txBody>
                    <a:bodyPr/>
                    <a:lstStyle/>
                    <a:p>
                      <a:pPr>
                        <a:lnSpc>
                          <a:spcPct val="115000"/>
                        </a:lnSpc>
                        <a:spcAft>
                          <a:spcPts val="0"/>
                        </a:spcAft>
                      </a:pPr>
                      <a:r>
                        <a:rPr lang="en-GB" sz="1100">
                          <a:effectLst/>
                        </a:rPr>
                        <a:t>Sample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Colour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Heavy Metal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6174842"/>
                  </a:ext>
                </a:extLst>
              </a:tr>
              <a:tr h="906932">
                <a:tc>
                  <a:txBody>
                    <a:bodyPr/>
                    <a:lstStyle/>
                    <a:p>
                      <a:pPr>
                        <a:lnSpc>
                          <a:spcPct val="115000"/>
                        </a:lnSpc>
                        <a:spcAft>
                          <a:spcPts val="0"/>
                        </a:spcAft>
                      </a:pPr>
                      <a:r>
                        <a:rPr lang="en-GB" sz="1100">
                          <a:effectLst/>
                        </a:rPr>
                        <a:t>1</a:t>
                      </a:r>
                    </a:p>
                    <a:p>
                      <a:pPr>
                        <a:lnSpc>
                          <a:spcPct val="115000"/>
                        </a:lnSpc>
                        <a:spcAft>
                          <a:spcPts val="0"/>
                        </a:spcAft>
                      </a:pPr>
                      <a:r>
                        <a:rPr lang="en-GB" sz="1100">
                          <a:effectLst/>
                        </a:rPr>
                        <a:t> </a:t>
                      </a:r>
                    </a:p>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634899"/>
                  </a:ext>
                </a:extLst>
              </a:tr>
              <a:tr h="906932">
                <a:tc>
                  <a:txBody>
                    <a:bodyPr/>
                    <a:lstStyle/>
                    <a:p>
                      <a:pPr>
                        <a:lnSpc>
                          <a:spcPct val="115000"/>
                        </a:lnSpc>
                        <a:spcAft>
                          <a:spcPts val="0"/>
                        </a:spcAft>
                      </a:pPr>
                      <a:r>
                        <a:rPr lang="en-GB" sz="1100">
                          <a:effectLst/>
                        </a:rPr>
                        <a:t>2</a:t>
                      </a:r>
                    </a:p>
                    <a:p>
                      <a:pPr>
                        <a:lnSpc>
                          <a:spcPct val="115000"/>
                        </a:lnSpc>
                        <a:spcAft>
                          <a:spcPts val="0"/>
                        </a:spcAft>
                      </a:pPr>
                      <a:r>
                        <a:rPr lang="en-GB" sz="1100">
                          <a:effectLst/>
                        </a:rPr>
                        <a:t> </a:t>
                      </a:r>
                    </a:p>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812467"/>
                  </a:ext>
                </a:extLst>
              </a:tr>
              <a:tr h="906932">
                <a:tc>
                  <a:txBody>
                    <a:bodyPr/>
                    <a:lstStyle/>
                    <a:p>
                      <a:pPr>
                        <a:lnSpc>
                          <a:spcPct val="115000"/>
                        </a:lnSpc>
                        <a:spcAft>
                          <a:spcPts val="0"/>
                        </a:spcAft>
                      </a:pPr>
                      <a:r>
                        <a:rPr lang="en-GB" sz="1100">
                          <a:effectLst/>
                        </a:rPr>
                        <a:t>3</a:t>
                      </a:r>
                    </a:p>
                    <a:p>
                      <a:pPr>
                        <a:lnSpc>
                          <a:spcPct val="115000"/>
                        </a:lnSpc>
                        <a:spcAft>
                          <a:spcPts val="0"/>
                        </a:spcAft>
                      </a:pPr>
                      <a:r>
                        <a:rPr lang="en-GB" sz="1100">
                          <a:effectLst/>
                        </a:rPr>
                        <a:t> </a:t>
                      </a:r>
                    </a:p>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617326"/>
                  </a:ext>
                </a:extLst>
              </a:tr>
            </a:tbl>
          </a:graphicData>
        </a:graphic>
      </p:graphicFrame>
    </p:spTree>
    <p:extLst>
      <p:ext uri="{BB962C8B-B14F-4D97-AF65-F5344CB8AC3E}">
        <p14:creationId xmlns:p14="http://schemas.microsoft.com/office/powerpoint/2010/main" val="353523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164D97-8E37-4F28-97EF-C9594B00E175}"/>
              </a:ext>
            </a:extLst>
          </p:cNvPr>
          <p:cNvSpPr>
            <a:spLocks noGrp="1"/>
          </p:cNvSpPr>
          <p:nvPr>
            <p:ph type="title"/>
          </p:nvPr>
        </p:nvSpPr>
        <p:spPr/>
        <p:txBody>
          <a:bodyPr/>
          <a:lstStyle/>
          <a:p>
            <a:r>
              <a:rPr lang="en-GB" dirty="0"/>
              <a:t>Tests for drugs, stomach contents, and Aspirin</a:t>
            </a:r>
          </a:p>
        </p:txBody>
      </p:sp>
      <p:sp>
        <p:nvSpPr>
          <p:cNvPr id="5" name="Text Placeholder 4">
            <a:extLst>
              <a:ext uri="{FF2B5EF4-FFF2-40B4-BE49-F238E27FC236}">
                <a16:creationId xmlns:a16="http://schemas.microsoft.com/office/drawing/2014/main" id="{D90C6170-5A49-464F-996E-66B1F9A5FDC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15778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43E0-E951-45B4-B9BA-D93C02ADC97F}"/>
              </a:ext>
            </a:extLst>
          </p:cNvPr>
          <p:cNvSpPr>
            <a:spLocks noGrp="1"/>
          </p:cNvSpPr>
          <p:nvPr>
            <p:ph type="title"/>
          </p:nvPr>
        </p:nvSpPr>
        <p:spPr/>
        <p:txBody>
          <a:bodyPr/>
          <a:lstStyle/>
          <a:p>
            <a:r>
              <a:rPr lang="en-GB" dirty="0"/>
              <a:t>Aspirin and acid used as poisons</a:t>
            </a:r>
          </a:p>
        </p:txBody>
      </p:sp>
      <p:sp>
        <p:nvSpPr>
          <p:cNvPr id="3" name="Content Placeholder 2">
            <a:extLst>
              <a:ext uri="{FF2B5EF4-FFF2-40B4-BE49-F238E27FC236}">
                <a16:creationId xmlns:a16="http://schemas.microsoft.com/office/drawing/2014/main" id="{D191F088-3AA5-4DAE-9630-5614CA0AABE1}"/>
              </a:ext>
            </a:extLst>
          </p:cNvPr>
          <p:cNvSpPr>
            <a:spLocks noGrp="1"/>
          </p:cNvSpPr>
          <p:nvPr>
            <p:ph idx="1"/>
          </p:nvPr>
        </p:nvSpPr>
        <p:spPr>
          <a:xfrm>
            <a:off x="519112" y="1594716"/>
            <a:ext cx="5900161" cy="4351338"/>
          </a:xfrm>
        </p:spPr>
        <p:txBody>
          <a:bodyPr>
            <a:normAutofit fontScale="77500" lnSpcReduction="20000"/>
          </a:bodyPr>
          <a:lstStyle/>
          <a:p>
            <a:r>
              <a:rPr lang="en-GB" dirty="0"/>
              <a:t>Aspirin</a:t>
            </a:r>
            <a:r>
              <a:rPr lang="en-GB" dirty="0">
                <a:effectLst/>
              </a:rPr>
              <a:t> is another name for </a:t>
            </a:r>
            <a:r>
              <a:rPr lang="en-GB" dirty="0"/>
              <a:t>acetylsalicylic acid</a:t>
            </a:r>
            <a:r>
              <a:rPr lang="en-GB" dirty="0">
                <a:effectLst/>
              </a:rPr>
              <a:t>, a common pain reliever (also called an </a:t>
            </a:r>
            <a:r>
              <a:rPr lang="en-GB" dirty="0"/>
              <a:t>analgesic</a:t>
            </a:r>
            <a:r>
              <a:rPr lang="en-GB" dirty="0">
                <a:effectLst/>
              </a:rPr>
              <a:t>). </a:t>
            </a:r>
          </a:p>
          <a:p>
            <a:r>
              <a:rPr lang="en-GB" dirty="0">
                <a:effectLst/>
              </a:rPr>
              <a:t>The earliest known uses of the drug can be traced back to the Greek physician Hippocrates in the fifth century BC. He used powder extracted from the bark of willows to treat pain and reduce fever.</a:t>
            </a:r>
          </a:p>
          <a:p>
            <a:r>
              <a:rPr lang="en-GB" dirty="0"/>
              <a:t>The earliest symptoms of acute aspirin poisoning may include ringing in the ears (tinnitus) and impaired hearing. More clinically significant signs and symptoms may include rapid breathing (hyperventilation), vomiting, dehydration, fever, double vision, and feeling faint.</a:t>
            </a:r>
            <a:br>
              <a:rPr lang="en-GB" dirty="0"/>
            </a:br>
            <a:endParaRPr lang="en-GB" dirty="0"/>
          </a:p>
        </p:txBody>
      </p:sp>
      <p:pic>
        <p:nvPicPr>
          <p:cNvPr id="4" name="Picture 3">
            <a:extLst>
              <a:ext uri="{FF2B5EF4-FFF2-40B4-BE49-F238E27FC236}">
                <a16:creationId xmlns:a16="http://schemas.microsoft.com/office/drawing/2014/main" id="{03D69B0D-41ED-41FF-95E8-1EB30B4AD64F}"/>
              </a:ext>
            </a:extLst>
          </p:cNvPr>
          <p:cNvPicPr>
            <a:picLocks noChangeAspect="1"/>
          </p:cNvPicPr>
          <p:nvPr/>
        </p:nvPicPr>
        <p:blipFill>
          <a:blip r:embed="rId2"/>
          <a:stretch>
            <a:fillRect/>
          </a:stretch>
        </p:blipFill>
        <p:spPr>
          <a:xfrm>
            <a:off x="6347803" y="1366981"/>
            <a:ext cx="5567972" cy="5031797"/>
          </a:xfrm>
          <a:prstGeom prst="rect">
            <a:avLst/>
          </a:prstGeom>
        </p:spPr>
      </p:pic>
    </p:spTree>
    <p:extLst>
      <p:ext uri="{BB962C8B-B14F-4D97-AF65-F5344CB8AC3E}">
        <p14:creationId xmlns:p14="http://schemas.microsoft.com/office/powerpoint/2010/main" val="409196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14BC-0BC1-47D5-AA21-D21B093633B1}"/>
              </a:ext>
            </a:extLst>
          </p:cNvPr>
          <p:cNvSpPr>
            <a:spLocks noGrp="1"/>
          </p:cNvSpPr>
          <p:nvPr>
            <p:ph type="title"/>
          </p:nvPr>
        </p:nvSpPr>
        <p:spPr/>
        <p:txBody>
          <a:bodyPr/>
          <a:lstStyle/>
          <a:p>
            <a:r>
              <a:rPr lang="en-GB" dirty="0"/>
              <a:t>Test for Aspirin</a:t>
            </a:r>
          </a:p>
        </p:txBody>
      </p:sp>
      <p:sp>
        <p:nvSpPr>
          <p:cNvPr id="3" name="Content Placeholder 2">
            <a:extLst>
              <a:ext uri="{FF2B5EF4-FFF2-40B4-BE49-F238E27FC236}">
                <a16:creationId xmlns:a16="http://schemas.microsoft.com/office/drawing/2014/main" id="{7705FFCE-4224-4906-8683-198318526E78}"/>
              </a:ext>
            </a:extLst>
          </p:cNvPr>
          <p:cNvSpPr>
            <a:spLocks noGrp="1"/>
          </p:cNvSpPr>
          <p:nvPr>
            <p:ph idx="1"/>
          </p:nvPr>
        </p:nvSpPr>
        <p:spPr>
          <a:xfrm>
            <a:off x="838200" y="1825625"/>
            <a:ext cx="5996709" cy="4351338"/>
          </a:xfrm>
        </p:spPr>
        <p:txBody>
          <a:bodyPr/>
          <a:lstStyle/>
          <a:p>
            <a:pPr marL="0" indent="0">
              <a:buNone/>
            </a:pPr>
            <a:r>
              <a:rPr lang="en-GB" dirty="0"/>
              <a:t>Add 10 drops of Iron Chloride</a:t>
            </a:r>
          </a:p>
          <a:p>
            <a:pPr marL="0" indent="0">
              <a:buNone/>
            </a:pPr>
            <a:r>
              <a:rPr lang="en-GB" dirty="0"/>
              <a:t>If aspirin present solution will turn purple</a:t>
            </a:r>
          </a:p>
          <a:p>
            <a:pPr marL="0" indent="0">
              <a:buNone/>
            </a:pPr>
            <a:r>
              <a:rPr lang="en-GB" dirty="0"/>
              <a:t>This is again a complex being formed – the salicylic acid/aspirin binds to the Iron(III) which causes a difference in energy levels of the electrons and therefore a different colour</a:t>
            </a:r>
          </a:p>
          <a:p>
            <a:endParaRPr lang="en-GB" dirty="0"/>
          </a:p>
        </p:txBody>
      </p:sp>
      <p:pic>
        <p:nvPicPr>
          <p:cNvPr id="5" name="Picture 4">
            <a:extLst>
              <a:ext uri="{FF2B5EF4-FFF2-40B4-BE49-F238E27FC236}">
                <a16:creationId xmlns:a16="http://schemas.microsoft.com/office/drawing/2014/main" id="{7C430895-C6B4-434A-905C-8625F4078A2B}"/>
              </a:ext>
            </a:extLst>
          </p:cNvPr>
          <p:cNvPicPr>
            <a:picLocks noChangeAspect="1"/>
          </p:cNvPicPr>
          <p:nvPr/>
        </p:nvPicPr>
        <p:blipFill>
          <a:blip r:embed="rId2"/>
          <a:stretch>
            <a:fillRect/>
          </a:stretch>
        </p:blipFill>
        <p:spPr>
          <a:xfrm>
            <a:off x="7356763" y="2004724"/>
            <a:ext cx="4572000" cy="3429000"/>
          </a:xfrm>
          <a:prstGeom prst="rect">
            <a:avLst/>
          </a:prstGeom>
        </p:spPr>
      </p:pic>
    </p:spTree>
    <p:extLst>
      <p:ext uri="{BB962C8B-B14F-4D97-AF65-F5344CB8AC3E}">
        <p14:creationId xmlns:p14="http://schemas.microsoft.com/office/powerpoint/2010/main" val="1723307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21506" name="Rectangle 2"/>
          <p:cNvSpPr>
            <a:spLocks noGrp="1" noRot="1" noChangeArrowheads="1"/>
          </p:cNvSpPr>
          <p:nvPr>
            <p:ph type="title"/>
          </p:nvPr>
        </p:nvSpPr>
        <p:spPr/>
        <p:txBody>
          <a:bodyPr/>
          <a:lstStyle/>
          <a:p>
            <a:pPr eaLnBrk="1" hangingPunct="1">
              <a:defRPr/>
            </a:pPr>
            <a:r>
              <a:rPr lang="en-US">
                <a:solidFill>
                  <a:srgbClr val="921800"/>
                </a:solidFill>
                <a:latin typeface="Jokerman" pitchFamily="82" charset="0"/>
              </a:rPr>
              <a:t>Alcohol</a:t>
            </a:r>
          </a:p>
        </p:txBody>
      </p:sp>
      <p:sp>
        <p:nvSpPr>
          <p:cNvPr id="21507" name="Rectangle 3"/>
          <p:cNvSpPr>
            <a:spLocks noGrp="1" noRot="1" noChangeArrowheads="1"/>
          </p:cNvSpPr>
          <p:nvPr>
            <p:ph type="body" idx="1"/>
          </p:nvPr>
        </p:nvSpPr>
        <p:spPr/>
        <p:txBody>
          <a:bodyPr>
            <a:normAutofit lnSpcReduction="10000"/>
          </a:bodyPr>
          <a:lstStyle/>
          <a:p>
            <a:pPr marL="0" indent="0" eaLnBrk="1" hangingPunct="1">
              <a:buNone/>
              <a:defRPr/>
            </a:pPr>
            <a:r>
              <a:rPr lang="en-US" dirty="0"/>
              <a:t>Most heavily abused drug in Western countries</a:t>
            </a:r>
          </a:p>
          <a:p>
            <a:pPr eaLnBrk="1" hangingPunct="1">
              <a:buFont typeface="Wingdings" pitchFamily="2" charset="2"/>
              <a:buChar char="§"/>
              <a:defRPr/>
            </a:pPr>
            <a:r>
              <a:rPr lang="en-US" dirty="0"/>
              <a:t>   </a:t>
            </a:r>
            <a:r>
              <a:rPr lang="en-US" sz="2000" dirty="0"/>
              <a:t>accounts for 40% of all traffic deaths in the U.S.  </a:t>
            </a:r>
          </a:p>
          <a:p>
            <a:pPr eaLnBrk="1" hangingPunct="1">
              <a:buFont typeface="Wingdings" pitchFamily="2" charset="2"/>
              <a:buNone/>
              <a:defRPr/>
            </a:pPr>
            <a:r>
              <a:rPr lang="en-US" sz="2000" dirty="0"/>
              <a:t>        (</a:t>
            </a:r>
            <a:r>
              <a:rPr lang="en-US" sz="1800" dirty="0"/>
              <a:t>17,500 per year)</a:t>
            </a:r>
            <a:r>
              <a:rPr lang="en-US" sz="2000" dirty="0"/>
              <a:t> </a:t>
            </a:r>
          </a:p>
          <a:p>
            <a:pPr>
              <a:buFont typeface="Wingdings" panose="05000000000000000000" pitchFamily="2" charset="2"/>
              <a:buChar char="§"/>
              <a:defRPr/>
            </a:pPr>
            <a:r>
              <a:rPr lang="en-US" sz="2000" dirty="0"/>
              <a:t>Leading cause of death in UK</a:t>
            </a:r>
          </a:p>
          <a:p>
            <a:pPr marL="0" indent="0" eaLnBrk="1" hangingPunct="1">
              <a:buNone/>
              <a:defRPr/>
            </a:pPr>
            <a:r>
              <a:rPr lang="en-US" dirty="0"/>
              <a:t>How much consumed?</a:t>
            </a:r>
          </a:p>
          <a:p>
            <a:pPr lvl="1" eaLnBrk="1" hangingPunct="1">
              <a:defRPr/>
            </a:pPr>
            <a:r>
              <a:rPr lang="en-US" dirty="0"/>
              <a:t>type of drink</a:t>
            </a:r>
          </a:p>
          <a:p>
            <a:pPr lvl="2" eaLnBrk="1" hangingPunct="1">
              <a:defRPr/>
            </a:pPr>
            <a:r>
              <a:rPr lang="en-US" dirty="0"/>
              <a:t>Distilled or fermented</a:t>
            </a:r>
          </a:p>
          <a:p>
            <a:pPr lvl="3" eaLnBrk="1" hangingPunct="1">
              <a:defRPr/>
            </a:pPr>
            <a:r>
              <a:rPr lang="en-US" dirty="0"/>
              <a:t>Distilled is 40-100%  ethyl alcohol</a:t>
            </a:r>
          </a:p>
          <a:p>
            <a:pPr lvl="3" eaLnBrk="1" hangingPunct="1">
              <a:defRPr/>
            </a:pPr>
            <a:r>
              <a:rPr lang="en-US" dirty="0"/>
              <a:t>Fermented is 3-15% ethyl alcohol </a:t>
            </a:r>
          </a:p>
          <a:p>
            <a:pPr lvl="3" eaLnBrk="1" hangingPunct="1">
              <a:buFont typeface="Wingdings" pitchFamily="2" charset="2"/>
              <a:buNone/>
              <a:defRPr/>
            </a:pPr>
            <a:r>
              <a:rPr lang="en-US" dirty="0"/>
              <a:t>    - Beer 4 -6 %</a:t>
            </a:r>
          </a:p>
          <a:p>
            <a:pPr lvl="3" eaLnBrk="1" hangingPunct="1">
              <a:buFont typeface="Wingdings" pitchFamily="2" charset="2"/>
              <a:buNone/>
              <a:defRPr/>
            </a:pPr>
            <a:r>
              <a:rPr lang="en-US" dirty="0"/>
              <a:t>    - Wine 12-15%</a:t>
            </a:r>
          </a:p>
          <a:p>
            <a:pPr lvl="3" eaLnBrk="1" hangingPunct="1">
              <a:buFont typeface="Wingdings" pitchFamily="2" charset="2"/>
              <a:buNone/>
              <a:defRPr/>
            </a:pPr>
            <a:r>
              <a:rPr lang="en-US" dirty="0"/>
              <a:t>Proof </a:t>
            </a:r>
            <a:r>
              <a:rPr lang="en-US" dirty="0">
                <a:cs typeface="Tahoma" pitchFamily="34" charset="0"/>
              </a:rPr>
              <a:t>÷ 2 = % alcohol</a:t>
            </a:r>
          </a:p>
        </p:txBody>
      </p:sp>
    </p:spTree>
    <p:extLst>
      <p:ext uri="{BB962C8B-B14F-4D97-AF65-F5344CB8AC3E}">
        <p14:creationId xmlns:p14="http://schemas.microsoft.com/office/powerpoint/2010/main" val="4229500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Effects of Alcohol blood alcohol concentration (BAC)</a:t>
            </a:r>
          </a:p>
        </p:txBody>
      </p:sp>
      <p:graphicFrame>
        <p:nvGraphicFramePr>
          <p:cNvPr id="5" name="Content Placeholder 4"/>
          <p:cNvGraphicFramePr>
            <a:graphicFrameLocks noGrp="1"/>
          </p:cNvGraphicFramePr>
          <p:nvPr>
            <p:ph idx="1"/>
          </p:nvPr>
        </p:nvGraphicFramePr>
        <p:xfrm>
          <a:off x="1981201" y="1600201"/>
          <a:ext cx="8385175" cy="445478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7165975">
                  <a:extLst>
                    <a:ext uri="{9D8B030D-6E8A-4147-A177-3AD203B41FA5}">
                      <a16:colId xmlns:a16="http://schemas.microsoft.com/office/drawing/2014/main" val="20001"/>
                    </a:ext>
                  </a:extLst>
                </a:gridCol>
              </a:tblGrid>
              <a:tr h="396185">
                <a:tc>
                  <a:txBody>
                    <a:bodyPr/>
                    <a:lstStyle/>
                    <a:p>
                      <a:pPr algn="l"/>
                      <a:r>
                        <a:rPr lang="en-US" sz="2000" dirty="0">
                          <a:solidFill>
                            <a:srgbClr val="C00000"/>
                          </a:solidFill>
                        </a:rPr>
                        <a:t>BAC %</a:t>
                      </a:r>
                    </a:p>
                  </a:txBody>
                  <a:tcPr marT="45704" marB="45704"/>
                </a:tc>
                <a:tc>
                  <a:txBody>
                    <a:bodyPr/>
                    <a:lstStyle/>
                    <a:p>
                      <a:pPr algn="l"/>
                      <a:r>
                        <a:rPr lang="en-US" sz="2000" dirty="0">
                          <a:solidFill>
                            <a:srgbClr val="C00000"/>
                          </a:solidFill>
                        </a:rPr>
                        <a:t> Effect</a:t>
                      </a:r>
                    </a:p>
                  </a:txBody>
                  <a:tcPr marT="45704" marB="45704"/>
                </a:tc>
                <a:extLst>
                  <a:ext uri="{0D108BD9-81ED-4DB2-BD59-A6C34878D82A}">
                    <a16:rowId xmlns:a16="http://schemas.microsoft.com/office/drawing/2014/main" val="10000"/>
                  </a:ext>
                </a:extLst>
              </a:tr>
              <a:tr h="700961">
                <a:tc>
                  <a:txBody>
                    <a:bodyPr/>
                    <a:lstStyle/>
                    <a:p>
                      <a:r>
                        <a:rPr lang="en-US" sz="2000" dirty="0"/>
                        <a:t>0.02</a:t>
                      </a:r>
                    </a:p>
                  </a:txBody>
                  <a:tcPr marT="45704" marB="45704"/>
                </a:tc>
                <a:tc>
                  <a:txBody>
                    <a:bodyPr/>
                    <a:lstStyle/>
                    <a:p>
                      <a:r>
                        <a:rPr lang="en-US" sz="2000" dirty="0"/>
                        <a:t>Euphoria – more self-confident, poor judgment, flushed</a:t>
                      </a:r>
                      <a:r>
                        <a:rPr lang="en-US" sz="2000" baseline="0" dirty="0"/>
                        <a:t>, shorter attention span</a:t>
                      </a:r>
                      <a:endParaRPr lang="en-US" sz="2000" dirty="0"/>
                    </a:p>
                  </a:txBody>
                  <a:tcPr marT="45704" marB="45704"/>
                </a:tc>
                <a:extLst>
                  <a:ext uri="{0D108BD9-81ED-4DB2-BD59-A6C34878D82A}">
                    <a16:rowId xmlns:a16="http://schemas.microsoft.com/office/drawing/2014/main" val="10001"/>
                  </a:ext>
                </a:extLst>
              </a:tr>
              <a:tr h="396185">
                <a:tc>
                  <a:txBody>
                    <a:bodyPr/>
                    <a:lstStyle/>
                    <a:p>
                      <a:r>
                        <a:rPr lang="en-US" sz="2000" dirty="0"/>
                        <a:t>0.04</a:t>
                      </a:r>
                    </a:p>
                  </a:txBody>
                  <a:tcPr marT="45704" marB="45704"/>
                </a:tc>
                <a:tc>
                  <a:txBody>
                    <a:bodyPr/>
                    <a:lstStyle/>
                    <a:p>
                      <a:r>
                        <a:rPr lang="en-US" sz="2000" dirty="0"/>
                        <a:t>Relaxation</a:t>
                      </a:r>
                    </a:p>
                  </a:txBody>
                  <a:tcPr marT="45704" marB="45704"/>
                </a:tc>
                <a:extLst>
                  <a:ext uri="{0D108BD9-81ED-4DB2-BD59-A6C34878D82A}">
                    <a16:rowId xmlns:a16="http://schemas.microsoft.com/office/drawing/2014/main" val="10002"/>
                  </a:ext>
                </a:extLst>
              </a:tr>
              <a:tr h="396185">
                <a:tc>
                  <a:txBody>
                    <a:bodyPr/>
                    <a:lstStyle/>
                    <a:p>
                      <a:r>
                        <a:rPr lang="en-US" sz="2000" dirty="0"/>
                        <a:t>0.06</a:t>
                      </a:r>
                    </a:p>
                  </a:txBody>
                  <a:tcPr marT="45704" marB="45704"/>
                </a:tc>
                <a:tc>
                  <a:txBody>
                    <a:bodyPr/>
                    <a:lstStyle/>
                    <a:p>
                      <a:r>
                        <a:rPr lang="en-US" sz="2000" dirty="0"/>
                        <a:t>Impaired</a:t>
                      </a:r>
                      <a:r>
                        <a:rPr lang="en-US" sz="2000" baseline="0" dirty="0"/>
                        <a:t> driving, poor judgment</a:t>
                      </a:r>
                      <a:endParaRPr lang="en-US" sz="2000" dirty="0"/>
                    </a:p>
                  </a:txBody>
                  <a:tcPr marT="45704" marB="45704"/>
                </a:tc>
                <a:extLst>
                  <a:ext uri="{0D108BD9-81ED-4DB2-BD59-A6C34878D82A}">
                    <a16:rowId xmlns:a16="http://schemas.microsoft.com/office/drawing/2014/main" val="10003"/>
                  </a:ext>
                </a:extLst>
              </a:tr>
              <a:tr h="396185">
                <a:tc>
                  <a:txBody>
                    <a:bodyPr/>
                    <a:lstStyle/>
                    <a:p>
                      <a:r>
                        <a:rPr lang="en-US" sz="2000" dirty="0"/>
                        <a:t>0.08</a:t>
                      </a:r>
                    </a:p>
                  </a:txBody>
                  <a:tcPr marT="45704" marB="45704"/>
                </a:tc>
                <a:tc>
                  <a:txBody>
                    <a:bodyPr/>
                    <a:lstStyle/>
                    <a:p>
                      <a:r>
                        <a:rPr lang="en-US" sz="2000" dirty="0"/>
                        <a:t>Impaired</a:t>
                      </a:r>
                      <a:r>
                        <a:rPr lang="en-US" sz="2000" baseline="0" dirty="0"/>
                        <a:t> motor skills, poor coordination, </a:t>
                      </a:r>
                      <a:r>
                        <a:rPr lang="en-US" sz="2000" baseline="0" dirty="0">
                          <a:solidFill>
                            <a:srgbClr val="C00000"/>
                          </a:solidFill>
                        </a:rPr>
                        <a:t>legally intoxicated</a:t>
                      </a:r>
                      <a:endParaRPr lang="en-US" sz="2000" dirty="0">
                        <a:solidFill>
                          <a:srgbClr val="C00000"/>
                        </a:solidFill>
                      </a:endParaRPr>
                    </a:p>
                  </a:txBody>
                  <a:tcPr marT="45704" marB="45704"/>
                </a:tc>
                <a:extLst>
                  <a:ext uri="{0D108BD9-81ED-4DB2-BD59-A6C34878D82A}">
                    <a16:rowId xmlns:a16="http://schemas.microsoft.com/office/drawing/2014/main" val="10004"/>
                  </a:ext>
                </a:extLst>
              </a:tr>
              <a:tr h="396185">
                <a:tc>
                  <a:txBody>
                    <a:bodyPr/>
                    <a:lstStyle/>
                    <a:p>
                      <a:r>
                        <a:rPr lang="en-US" sz="2000" dirty="0"/>
                        <a:t>0.12</a:t>
                      </a:r>
                    </a:p>
                  </a:txBody>
                  <a:tcPr marT="45704" marB="45704"/>
                </a:tc>
                <a:tc>
                  <a:txBody>
                    <a:bodyPr/>
                    <a:lstStyle/>
                    <a:p>
                      <a:r>
                        <a:rPr lang="en-US" sz="2000" dirty="0"/>
                        <a:t>Vomiting begins for inexperienced drinkers</a:t>
                      </a:r>
                    </a:p>
                  </a:txBody>
                  <a:tcPr marT="45704" marB="45704"/>
                </a:tc>
                <a:extLst>
                  <a:ext uri="{0D108BD9-81ED-4DB2-BD59-A6C34878D82A}">
                    <a16:rowId xmlns:a16="http://schemas.microsoft.com/office/drawing/2014/main" val="10005"/>
                  </a:ext>
                </a:extLst>
              </a:tr>
              <a:tr h="700961">
                <a:tc>
                  <a:txBody>
                    <a:bodyPr/>
                    <a:lstStyle/>
                    <a:p>
                      <a:r>
                        <a:rPr lang="en-US" sz="2000" dirty="0"/>
                        <a:t>0.15</a:t>
                      </a:r>
                    </a:p>
                  </a:txBody>
                  <a:tcPr marT="45704" marB="45704"/>
                </a:tc>
                <a:tc>
                  <a:txBody>
                    <a:bodyPr/>
                    <a:lstStyle/>
                    <a:p>
                      <a:r>
                        <a:rPr lang="en-US" sz="2000" dirty="0"/>
                        <a:t>Loss of balance</a:t>
                      </a:r>
                      <a:r>
                        <a:rPr lang="en-US" sz="2000" baseline="0" dirty="0"/>
                        <a:t>  </a:t>
                      </a:r>
                      <a:r>
                        <a:rPr lang="en-US" sz="2000" baseline="0" dirty="0">
                          <a:solidFill>
                            <a:srgbClr val="C00000"/>
                          </a:solidFill>
                        </a:rPr>
                        <a:t>(equivalent to 1/2 pint of liquor in the blood stream)</a:t>
                      </a:r>
                      <a:endParaRPr lang="en-US" sz="2000" dirty="0">
                        <a:solidFill>
                          <a:srgbClr val="C00000"/>
                        </a:solidFill>
                      </a:endParaRPr>
                    </a:p>
                  </a:txBody>
                  <a:tcPr marT="45704" marB="45704"/>
                </a:tc>
                <a:extLst>
                  <a:ext uri="{0D108BD9-81ED-4DB2-BD59-A6C34878D82A}">
                    <a16:rowId xmlns:a16="http://schemas.microsoft.com/office/drawing/2014/main" val="10006"/>
                  </a:ext>
                </a:extLst>
              </a:tr>
              <a:tr h="700961">
                <a:tc>
                  <a:txBody>
                    <a:bodyPr/>
                    <a:lstStyle/>
                    <a:p>
                      <a:r>
                        <a:rPr lang="en-US" sz="2000" dirty="0"/>
                        <a:t>0. 4</a:t>
                      </a:r>
                    </a:p>
                  </a:txBody>
                  <a:tcPr marT="45704" marB="45704"/>
                </a:tc>
                <a:tc>
                  <a:txBody>
                    <a:bodyPr/>
                    <a:lstStyle/>
                    <a:p>
                      <a:r>
                        <a:rPr lang="en-US" sz="2000" dirty="0"/>
                        <a:t>Loss of consciousness,</a:t>
                      </a:r>
                      <a:r>
                        <a:rPr lang="en-US" sz="2000" baseline="0" dirty="0"/>
                        <a:t> death </a:t>
                      </a:r>
                      <a:r>
                        <a:rPr lang="en-US" sz="2000" baseline="0" dirty="0">
                          <a:solidFill>
                            <a:srgbClr val="C00000"/>
                          </a:solidFill>
                        </a:rPr>
                        <a:t>(LD</a:t>
                      </a:r>
                      <a:r>
                        <a:rPr lang="en-US" sz="1600" baseline="0" dirty="0">
                          <a:solidFill>
                            <a:srgbClr val="C00000"/>
                          </a:solidFill>
                        </a:rPr>
                        <a:t>50</a:t>
                      </a:r>
                      <a:r>
                        <a:rPr lang="en-US" sz="2000" baseline="0" dirty="0">
                          <a:solidFill>
                            <a:srgbClr val="C00000"/>
                          </a:solidFill>
                        </a:rPr>
                        <a:t> – dose that causes death in 50% of the population)</a:t>
                      </a:r>
                      <a:endParaRPr lang="en-US" sz="2000" dirty="0">
                        <a:solidFill>
                          <a:srgbClr val="C00000"/>
                        </a:solidFill>
                      </a:endParaRPr>
                    </a:p>
                  </a:txBody>
                  <a:tcPr marT="45704" marB="45704"/>
                </a:tc>
                <a:extLst>
                  <a:ext uri="{0D108BD9-81ED-4DB2-BD59-A6C34878D82A}">
                    <a16:rowId xmlns:a16="http://schemas.microsoft.com/office/drawing/2014/main" val="10007"/>
                  </a:ext>
                </a:extLst>
              </a:tr>
              <a:tr h="370719">
                <a:tc>
                  <a:txBody>
                    <a:bodyPr/>
                    <a:lstStyle/>
                    <a:p>
                      <a:endParaRPr lang="en-US" sz="1800" dirty="0"/>
                    </a:p>
                  </a:txBody>
                  <a:tcPr marT="45704" marB="45704"/>
                </a:tc>
                <a:tc>
                  <a:txBody>
                    <a:bodyPr/>
                    <a:lstStyle/>
                    <a:p>
                      <a:endParaRPr lang="en-US" sz="1800" dirty="0"/>
                    </a:p>
                  </a:txBody>
                  <a:tcPr marT="45704" marB="45704"/>
                </a:tc>
                <a:extLst>
                  <a:ext uri="{0D108BD9-81ED-4DB2-BD59-A6C34878D82A}">
                    <a16:rowId xmlns:a16="http://schemas.microsoft.com/office/drawing/2014/main" val="10008"/>
                  </a:ext>
                </a:extLst>
              </a:tr>
            </a:tbl>
          </a:graphicData>
        </a:graphic>
      </p:graphicFrame>
      <p:sp>
        <p:nvSpPr>
          <p:cNvPr id="18467" name="Footer Placeholder 3"/>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Image of a Liver damaged by Cirrhosis</a:t>
            </a:r>
          </a:p>
        </p:txBody>
      </p:sp>
      <p:sp>
        <p:nvSpPr>
          <p:cNvPr id="32771" name="Footer Placeholder 3"/>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5" name="Content Placeholder 4"/>
          <p:cNvSpPr>
            <a:spLocks noGrp="1"/>
          </p:cNvSpPr>
          <p:nvPr>
            <p:ph idx="1"/>
          </p:nvPr>
        </p:nvSpPr>
        <p:spPr/>
        <p:txBody>
          <a:bodyPr/>
          <a:lstStyle/>
          <a:p>
            <a:pPr marL="0" indent="0">
              <a:buNone/>
              <a:defRPr/>
            </a:pPr>
            <a:r>
              <a:rPr lang="en-US" dirty="0"/>
              <a:t>An irreversible liver </a:t>
            </a:r>
          </a:p>
          <a:p>
            <a:pPr marL="0" indent="0">
              <a:buNone/>
              <a:defRPr/>
            </a:pPr>
            <a:r>
              <a:rPr lang="en-US" dirty="0"/>
              <a:t>disease caused by</a:t>
            </a:r>
          </a:p>
          <a:p>
            <a:pPr marL="0" indent="0">
              <a:buNone/>
              <a:defRPr/>
            </a:pPr>
            <a:r>
              <a:rPr lang="en-US" dirty="0"/>
              <a:t>excessive alcohol </a:t>
            </a:r>
          </a:p>
          <a:p>
            <a:pPr marL="0" indent="0">
              <a:buNone/>
              <a:defRPr/>
            </a:pPr>
            <a:r>
              <a:rPr lang="en-US" dirty="0"/>
              <a:t>consumption</a:t>
            </a:r>
          </a:p>
          <a:p>
            <a:pPr>
              <a:defRPr/>
            </a:pPr>
            <a:endParaRPr lang="en-US" dirty="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82750"/>
            <a:ext cx="405765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25863"/>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1471-1465-4E47-82DA-0CD037C36B9A}"/>
              </a:ext>
            </a:extLst>
          </p:cNvPr>
          <p:cNvSpPr>
            <a:spLocks noGrp="1"/>
          </p:cNvSpPr>
          <p:nvPr>
            <p:ph type="title"/>
          </p:nvPr>
        </p:nvSpPr>
        <p:spPr/>
        <p:txBody>
          <a:bodyPr/>
          <a:lstStyle/>
          <a:p>
            <a:r>
              <a:rPr lang="en-GB" dirty="0"/>
              <a:t>Test for Alcohol</a:t>
            </a:r>
          </a:p>
        </p:txBody>
      </p:sp>
      <p:sp>
        <p:nvSpPr>
          <p:cNvPr id="3" name="Content Placeholder 2">
            <a:extLst>
              <a:ext uri="{FF2B5EF4-FFF2-40B4-BE49-F238E27FC236}">
                <a16:creationId xmlns:a16="http://schemas.microsoft.com/office/drawing/2014/main" id="{CB2353FD-3957-4DDF-9D01-4566CA84B1B2}"/>
              </a:ext>
            </a:extLst>
          </p:cNvPr>
          <p:cNvSpPr>
            <a:spLocks noGrp="1"/>
          </p:cNvSpPr>
          <p:nvPr>
            <p:ph idx="1"/>
          </p:nvPr>
        </p:nvSpPr>
        <p:spPr>
          <a:xfrm>
            <a:off x="838200" y="1825625"/>
            <a:ext cx="7788564" cy="4351338"/>
          </a:xfrm>
        </p:spPr>
        <p:txBody>
          <a:bodyPr>
            <a:normAutofit fontScale="92500" lnSpcReduction="20000"/>
          </a:bodyPr>
          <a:lstStyle/>
          <a:p>
            <a:r>
              <a:rPr lang="en-GB" b="1" dirty="0"/>
              <a:t>Sodium Dichromate test</a:t>
            </a:r>
          </a:p>
          <a:p>
            <a:r>
              <a:rPr lang="en-GB" dirty="0"/>
              <a:t>If alcohol is present then it will be oxidised to a carboxylic acid by the dichromate. </a:t>
            </a:r>
          </a:p>
          <a:p>
            <a:r>
              <a:rPr lang="en-GB" dirty="0"/>
              <a:t>For example alcohol from alcoholic drinks will turn into Ethanoic acid (Vinegar).</a:t>
            </a:r>
          </a:p>
          <a:p>
            <a:r>
              <a:rPr lang="en-GB" dirty="0"/>
              <a:t>This is an example of a redox reaction – the alcohol is oxidised (loses electrons) and the dichromate is reduced (gains electrons).</a:t>
            </a:r>
          </a:p>
          <a:p>
            <a:r>
              <a:rPr lang="en-GB" dirty="0" err="1"/>
              <a:t>Dichomate</a:t>
            </a:r>
            <a:r>
              <a:rPr lang="en-GB" dirty="0"/>
              <a:t> is an orange colour (from the Chromium (VI) ion), when it is reduced it gains electrons and goes to the </a:t>
            </a:r>
            <a:r>
              <a:rPr lang="en-GB" b="1" dirty="0"/>
              <a:t>Chromium(III) ion which is green</a:t>
            </a:r>
            <a:r>
              <a:rPr lang="en-GB" dirty="0"/>
              <a:t>. You might even see it go slightly blue which is the Chromium (II)</a:t>
            </a:r>
          </a:p>
          <a:p>
            <a:endParaRPr lang="en-GB" dirty="0"/>
          </a:p>
          <a:p>
            <a:pPr lvl="1"/>
            <a:endParaRPr lang="en-GB" dirty="0"/>
          </a:p>
        </p:txBody>
      </p:sp>
      <p:pic>
        <p:nvPicPr>
          <p:cNvPr id="4" name="Picture 3">
            <a:extLst>
              <a:ext uri="{FF2B5EF4-FFF2-40B4-BE49-F238E27FC236}">
                <a16:creationId xmlns:a16="http://schemas.microsoft.com/office/drawing/2014/main" id="{B6A1997B-4F84-4F67-8EDA-DD2B5B9EDB70}"/>
              </a:ext>
            </a:extLst>
          </p:cNvPr>
          <p:cNvPicPr>
            <a:picLocks noChangeAspect="1"/>
          </p:cNvPicPr>
          <p:nvPr/>
        </p:nvPicPr>
        <p:blipFill>
          <a:blip r:embed="rId2"/>
          <a:stretch>
            <a:fillRect/>
          </a:stretch>
        </p:blipFill>
        <p:spPr>
          <a:xfrm>
            <a:off x="9365528" y="2486746"/>
            <a:ext cx="2143125" cy="2143125"/>
          </a:xfrm>
          <a:prstGeom prst="rect">
            <a:avLst/>
          </a:prstGeom>
        </p:spPr>
      </p:pic>
    </p:spTree>
    <p:extLst>
      <p:ext uri="{BB962C8B-B14F-4D97-AF65-F5344CB8AC3E}">
        <p14:creationId xmlns:p14="http://schemas.microsoft.com/office/powerpoint/2010/main" val="84106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32770" name="Rectangle 2"/>
          <p:cNvSpPr>
            <a:spLocks noGrp="1" noRot="1" noChangeArrowheads="1"/>
          </p:cNvSpPr>
          <p:nvPr>
            <p:ph type="title"/>
          </p:nvPr>
        </p:nvSpPr>
        <p:spPr/>
        <p:txBody>
          <a:bodyPr/>
          <a:lstStyle/>
          <a:p>
            <a:pPr eaLnBrk="1" hangingPunct="1">
              <a:defRPr/>
            </a:pPr>
            <a:r>
              <a:rPr lang="en-US"/>
              <a:t>Multiple Drug Use</a:t>
            </a:r>
          </a:p>
        </p:txBody>
      </p:sp>
      <p:sp>
        <p:nvSpPr>
          <p:cNvPr id="32771" name="Rectangle 3"/>
          <p:cNvSpPr>
            <a:spLocks noGrp="1" noRot="1" noChangeArrowheads="1"/>
          </p:cNvSpPr>
          <p:nvPr>
            <p:ph type="body" idx="1"/>
          </p:nvPr>
        </p:nvSpPr>
        <p:spPr/>
        <p:txBody>
          <a:bodyPr/>
          <a:lstStyle/>
          <a:p>
            <a:pPr eaLnBrk="1" hangingPunct="1">
              <a:lnSpc>
                <a:spcPct val="90000"/>
              </a:lnSpc>
              <a:defRPr/>
            </a:pPr>
            <a:r>
              <a:rPr lang="en-US" sz="2400"/>
              <a:t>When drugs are used in combination, the results may be </a:t>
            </a:r>
            <a:r>
              <a:rPr lang="en-US" sz="2400">
                <a:solidFill>
                  <a:srgbClr val="88020C"/>
                </a:solidFill>
              </a:rPr>
              <a:t>synergistic.</a:t>
            </a:r>
            <a:r>
              <a:rPr lang="en-US" sz="2400"/>
              <a:t>  That is, the effects of the combination are worse than two doses of a single drug.</a:t>
            </a:r>
          </a:p>
          <a:p>
            <a:pPr eaLnBrk="1" hangingPunct="1">
              <a:lnSpc>
                <a:spcPct val="90000"/>
              </a:lnSpc>
              <a:defRPr/>
            </a:pPr>
            <a:r>
              <a:rPr lang="en-US" sz="2400"/>
              <a:t>Alcohol and barbiturates caused</a:t>
            </a:r>
          </a:p>
          <a:p>
            <a:pPr eaLnBrk="1" hangingPunct="1">
              <a:lnSpc>
                <a:spcPct val="90000"/>
              </a:lnSpc>
              <a:buFont typeface="Arial" charset="0"/>
              <a:buNone/>
              <a:defRPr/>
            </a:pPr>
            <a:r>
              <a:rPr lang="en-US" sz="2400"/>
              <a:t>    the death of Marilyn Monroe</a:t>
            </a:r>
          </a:p>
          <a:p>
            <a:pPr eaLnBrk="1" hangingPunct="1">
              <a:lnSpc>
                <a:spcPct val="90000"/>
              </a:lnSpc>
              <a:buFont typeface="Arial" charset="0"/>
              <a:buNone/>
              <a:defRPr/>
            </a:pPr>
            <a:endParaRPr lang="en-US" sz="2400"/>
          </a:p>
          <a:p>
            <a:pPr eaLnBrk="1" hangingPunct="1">
              <a:lnSpc>
                <a:spcPct val="90000"/>
              </a:lnSpc>
              <a:buFont typeface="Arial" charset="0"/>
              <a:buNone/>
              <a:defRPr/>
            </a:pPr>
            <a:endParaRPr lang="en-US" sz="2400"/>
          </a:p>
          <a:p>
            <a:pPr eaLnBrk="1" hangingPunct="1">
              <a:lnSpc>
                <a:spcPct val="90000"/>
              </a:lnSpc>
              <a:buFont typeface="Arial" charset="0"/>
              <a:buNone/>
              <a:defRPr/>
            </a:pPr>
            <a:endParaRPr lang="en-US" sz="2400"/>
          </a:p>
          <a:p>
            <a:pPr eaLnBrk="1" hangingPunct="1">
              <a:lnSpc>
                <a:spcPct val="90000"/>
              </a:lnSpc>
              <a:buFont typeface="Arial" charset="0"/>
              <a:buNone/>
              <a:defRPr/>
            </a:pPr>
            <a:endParaRPr lang="en-US" sz="2400"/>
          </a:p>
          <a:p>
            <a:pPr eaLnBrk="1" hangingPunct="1">
              <a:lnSpc>
                <a:spcPct val="90000"/>
              </a:lnSpc>
              <a:buFont typeface="Arial" charset="0"/>
              <a:buNone/>
              <a:defRPr/>
            </a:pPr>
            <a:endParaRPr lang="en-US" sz="2400"/>
          </a:p>
          <a:p>
            <a:pPr eaLnBrk="1" hangingPunct="1">
              <a:lnSpc>
                <a:spcPct val="90000"/>
              </a:lnSpc>
              <a:buFont typeface="Arial" charset="0"/>
              <a:buNone/>
              <a:defRPr/>
            </a:pPr>
            <a:r>
              <a:rPr lang="en-US" sz="1800">
                <a:hlinkClick r:id="rId2"/>
              </a:rPr>
              <a:t>http://www.ranker.com/list/16-celebrity-drug-overdoses-we-should-have-seen-coming/joanne</a:t>
            </a:r>
            <a:endParaRPr lang="en-US" sz="2400"/>
          </a:p>
          <a:p>
            <a:pPr eaLnBrk="1" hangingPunct="1">
              <a:lnSpc>
                <a:spcPct val="90000"/>
              </a:lnSpc>
              <a:buFont typeface="Arial" charset="0"/>
              <a:buNone/>
              <a:defRPr/>
            </a:pPr>
            <a:endParaRPr lang="en-US"/>
          </a:p>
        </p:txBody>
      </p:sp>
      <p:pic>
        <p:nvPicPr>
          <p:cNvPr id="36869" name="Picture 5" descr="marilyn_monroe_sig_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2667001"/>
            <a:ext cx="235902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dissolve">
                                      <p:cBhvr>
                                        <p:cTn id="17" dur="500"/>
                                        <p:tgtEl>
                                          <p:spTgt spid="327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dissolve">
                                      <p:cBhvr>
                                        <p:cTn id="22" dur="500"/>
                                        <p:tgtEl>
                                          <p:spTgt spid="327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animEffect transition="in" filter="dissolve">
                                      <p:cBhvr>
                                        <p:cTn id="27"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40510" y="334535"/>
            <a:ext cx="2457450" cy="2800350"/>
          </a:xfrm>
          <a:prstGeom prst="rect">
            <a:avLst/>
          </a:prstGeom>
        </p:spPr>
      </p:pic>
      <p:sp>
        <p:nvSpPr>
          <p:cNvPr id="3" name="Content Placeholder 2"/>
          <p:cNvSpPr>
            <a:spLocks noGrp="1"/>
          </p:cNvSpPr>
          <p:nvPr>
            <p:ph idx="1"/>
          </p:nvPr>
        </p:nvSpPr>
        <p:spPr>
          <a:xfrm>
            <a:off x="440634" y="959216"/>
            <a:ext cx="10985389" cy="5306412"/>
          </a:xfrm>
        </p:spPr>
        <p:txBody>
          <a:bodyPr/>
          <a:lstStyle/>
          <a:p>
            <a:r>
              <a:rPr lang="en-GB" dirty="0"/>
              <a:t>Poisons one oldest human weapons</a:t>
            </a:r>
          </a:p>
          <a:p>
            <a:r>
              <a:rPr lang="en-GB" dirty="0" err="1"/>
              <a:t>Orfila</a:t>
            </a:r>
            <a:r>
              <a:rPr lang="en-GB" dirty="0"/>
              <a:t> spent 3 years testing poisons on several thousand dogs</a:t>
            </a:r>
          </a:p>
          <a:p>
            <a:pPr lvl="1"/>
            <a:r>
              <a:rPr lang="en-GB" dirty="0"/>
              <a:t>Suffered horrendously</a:t>
            </a:r>
          </a:p>
          <a:p>
            <a:pPr lvl="1"/>
            <a:endParaRPr lang="en-GB" dirty="0"/>
          </a:p>
        </p:txBody>
      </p:sp>
    </p:spTree>
    <p:extLst>
      <p:ext uri="{BB962C8B-B14F-4D97-AF65-F5344CB8AC3E}">
        <p14:creationId xmlns:p14="http://schemas.microsoft.com/office/powerpoint/2010/main" val="1178115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9776"/>
            <a:ext cx="8229600" cy="1143000"/>
          </a:xfrm>
        </p:spPr>
        <p:txBody>
          <a:bodyPr/>
          <a:lstStyle/>
          <a:p>
            <a:r>
              <a:rPr lang="en-GB" dirty="0"/>
              <a:t>Scenario-2</a:t>
            </a:r>
          </a:p>
        </p:txBody>
      </p:sp>
      <p:sp>
        <p:nvSpPr>
          <p:cNvPr id="3" name="Content Placeholder 2"/>
          <p:cNvSpPr>
            <a:spLocks noGrp="1"/>
          </p:cNvSpPr>
          <p:nvPr>
            <p:ph idx="1"/>
          </p:nvPr>
        </p:nvSpPr>
        <p:spPr>
          <a:xfrm>
            <a:off x="1631504" y="1340768"/>
            <a:ext cx="8928992" cy="5688632"/>
          </a:xfrm>
        </p:spPr>
        <p:txBody>
          <a:bodyPr>
            <a:normAutofit/>
          </a:bodyPr>
          <a:lstStyle/>
          <a:p>
            <a:pPr marL="0" indent="0">
              <a:buNone/>
            </a:pPr>
            <a:r>
              <a:rPr lang="en-GB" dirty="0"/>
              <a:t>You are working as a scientist in a forensics laboratory. A man in his 20s has been found dead.</a:t>
            </a:r>
          </a:p>
          <a:p>
            <a:pPr marL="0" indent="0">
              <a:buNone/>
            </a:pPr>
            <a:r>
              <a:rPr lang="en-GB" dirty="0"/>
              <a:t>The pathologist have sent you samples of his stomach contents in order to help determine how he died.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7" r="17669"/>
          <a:stretch/>
        </p:blipFill>
        <p:spPr bwMode="auto">
          <a:xfrm>
            <a:off x="2063553" y="3368662"/>
            <a:ext cx="5214207" cy="302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735960" y="4329100"/>
            <a:ext cx="2304256" cy="6840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40216" y="4144434"/>
            <a:ext cx="1584176" cy="369332"/>
          </a:xfrm>
          <a:prstGeom prst="rect">
            <a:avLst/>
          </a:prstGeom>
          <a:noFill/>
          <a:ln w="28575">
            <a:solidFill>
              <a:srgbClr val="FF0000"/>
            </a:solidFill>
          </a:ln>
        </p:spPr>
        <p:txBody>
          <a:bodyPr wrap="square" rtlCol="0">
            <a:spAutoFit/>
          </a:bodyPr>
          <a:lstStyle/>
          <a:p>
            <a:r>
              <a:rPr lang="en-GB" dirty="0">
                <a:solidFill>
                  <a:schemeClr val="accent2">
                    <a:lumMod val="50000"/>
                  </a:schemeClr>
                </a:solidFill>
              </a:rPr>
              <a:t>Scene of crime</a:t>
            </a:r>
          </a:p>
        </p:txBody>
      </p:sp>
    </p:spTree>
    <p:extLst>
      <p:ext uri="{BB962C8B-B14F-4D97-AF65-F5344CB8AC3E}">
        <p14:creationId xmlns:p14="http://schemas.microsoft.com/office/powerpoint/2010/main" val="371039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Stomach contents</a:t>
            </a:r>
          </a:p>
        </p:txBody>
      </p:sp>
      <p:sp>
        <p:nvSpPr>
          <p:cNvPr id="3" name="Content Placeholder 2"/>
          <p:cNvSpPr>
            <a:spLocks noGrp="1"/>
          </p:cNvSpPr>
          <p:nvPr>
            <p:ph idx="1"/>
          </p:nvPr>
        </p:nvSpPr>
        <p:spPr/>
        <p:txBody>
          <a:bodyPr/>
          <a:lstStyle/>
          <a:p>
            <a:pPr marL="0" indent="0">
              <a:buNone/>
            </a:pPr>
            <a:r>
              <a:rPr lang="en-GB" dirty="0"/>
              <a:t>How are we going to separate it out?</a:t>
            </a:r>
          </a:p>
        </p:txBody>
      </p:sp>
      <p:pic>
        <p:nvPicPr>
          <p:cNvPr id="1026" name="Picture 2" descr="http://www.healthhype.com/wp-content/uploads/stomach_p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2636912"/>
            <a:ext cx="3810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00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tube reactions</a:t>
            </a:r>
          </a:p>
        </p:txBody>
      </p:sp>
      <p:sp>
        <p:nvSpPr>
          <p:cNvPr id="3" name="Content Placeholder 2"/>
          <p:cNvSpPr>
            <a:spLocks noGrp="1"/>
          </p:cNvSpPr>
          <p:nvPr>
            <p:ph idx="1"/>
          </p:nvPr>
        </p:nvSpPr>
        <p:spPr>
          <a:xfrm>
            <a:off x="1981200" y="1600200"/>
            <a:ext cx="8229600" cy="5069160"/>
          </a:xfrm>
        </p:spPr>
        <p:txBody>
          <a:bodyPr>
            <a:normAutofit fontScale="92500" lnSpcReduction="10000"/>
          </a:bodyPr>
          <a:lstStyle/>
          <a:p>
            <a:pPr marL="0" indent="0">
              <a:buNone/>
            </a:pPr>
            <a:r>
              <a:rPr lang="en-GB" dirty="0"/>
              <a:t>You are testing for the following substances to help determine how the man died:</a:t>
            </a:r>
          </a:p>
          <a:p>
            <a:pPr marL="0" indent="0">
              <a:buNone/>
            </a:pPr>
            <a:endParaRPr lang="en-GB" dirty="0"/>
          </a:p>
          <a:p>
            <a:pPr marL="514350" indent="-514350">
              <a:buFont typeface="+mj-lt"/>
              <a:buAutoNum type="arabicPeriod"/>
            </a:pPr>
            <a:r>
              <a:rPr lang="en-GB" dirty="0"/>
              <a:t>Alcohol</a:t>
            </a:r>
          </a:p>
          <a:p>
            <a:pPr marL="514350" indent="-514350">
              <a:buFont typeface="+mj-lt"/>
              <a:buAutoNum type="arabicPeriod"/>
            </a:pPr>
            <a:r>
              <a:rPr lang="en-GB" dirty="0"/>
              <a:t>Reducing sugars</a:t>
            </a:r>
          </a:p>
          <a:p>
            <a:pPr marL="514350" indent="-514350">
              <a:buFont typeface="+mj-lt"/>
              <a:buAutoNum type="arabicPeriod"/>
            </a:pPr>
            <a:r>
              <a:rPr lang="en-GB" dirty="0"/>
              <a:t>Protein</a:t>
            </a:r>
          </a:p>
          <a:p>
            <a:pPr marL="514350" indent="-514350">
              <a:buFont typeface="+mj-lt"/>
              <a:buAutoNum type="arabicPeriod"/>
            </a:pPr>
            <a:r>
              <a:rPr lang="en-GB" dirty="0"/>
              <a:t>Aspirin</a:t>
            </a:r>
          </a:p>
          <a:p>
            <a:pPr marL="514350" indent="-514350">
              <a:buFont typeface="+mj-lt"/>
              <a:buAutoNum type="arabicPeriod"/>
            </a:pPr>
            <a:r>
              <a:rPr lang="en-GB" dirty="0"/>
              <a:t>Starch</a:t>
            </a:r>
          </a:p>
          <a:p>
            <a:pPr marL="514350" indent="-514350">
              <a:buFont typeface="+mj-lt"/>
              <a:buAutoNum type="arabicPeriod"/>
            </a:pPr>
            <a:r>
              <a:rPr lang="en-GB" dirty="0"/>
              <a:t>Acid</a:t>
            </a:r>
          </a:p>
          <a:p>
            <a:pPr marL="514350" indent="-514350">
              <a:buFont typeface="+mj-lt"/>
              <a:buAutoNum type="arabicPeriod"/>
            </a:pPr>
            <a:endParaRPr lang="en-GB" dirty="0"/>
          </a:p>
          <a:p>
            <a:pPr marL="0" indent="0">
              <a:buNone/>
            </a:pPr>
            <a:r>
              <a:rPr lang="en-GB" dirty="0"/>
              <a:t>Follow the method outlined on your worksheets</a:t>
            </a:r>
          </a:p>
        </p:txBody>
      </p:sp>
      <p:pic>
        <p:nvPicPr>
          <p:cNvPr id="5122" name="Picture 2" descr="\\shakespeare\moodletransfer\Biology\1131-3-FC6\Images\beaker_blue_liquid_bubbling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2492896"/>
            <a:ext cx="28194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315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8CF4-8D0F-4838-AEEF-3792567567AC}"/>
              </a:ext>
            </a:extLst>
          </p:cNvPr>
          <p:cNvSpPr>
            <a:spLocks noGrp="1"/>
          </p:cNvSpPr>
          <p:nvPr>
            <p:ph type="title"/>
          </p:nvPr>
        </p:nvSpPr>
        <p:spPr/>
        <p:txBody>
          <a:bodyPr/>
          <a:lstStyle/>
          <a:p>
            <a:r>
              <a:rPr lang="en-GB" dirty="0"/>
              <a:t>Other ways can detect Poisons</a:t>
            </a:r>
          </a:p>
        </p:txBody>
      </p:sp>
      <p:sp>
        <p:nvSpPr>
          <p:cNvPr id="3" name="Content Placeholder 2">
            <a:extLst>
              <a:ext uri="{FF2B5EF4-FFF2-40B4-BE49-F238E27FC236}">
                <a16:creationId xmlns:a16="http://schemas.microsoft.com/office/drawing/2014/main" id="{203C4AE8-AD1B-4F1F-9F7B-1BE3047FE1D5}"/>
              </a:ext>
            </a:extLst>
          </p:cNvPr>
          <p:cNvSpPr>
            <a:spLocks noGrp="1"/>
          </p:cNvSpPr>
          <p:nvPr>
            <p:ph idx="1"/>
          </p:nvPr>
        </p:nvSpPr>
        <p:spPr/>
        <p:txBody>
          <a:bodyPr/>
          <a:lstStyle/>
          <a:p>
            <a:r>
              <a:rPr lang="en-GB" dirty="0"/>
              <a:t>Chromatography</a:t>
            </a:r>
          </a:p>
          <a:p>
            <a:pPr lvl="1"/>
            <a:r>
              <a:rPr lang="en-GB" dirty="0"/>
              <a:t>HPLC and Mass spectrometry</a:t>
            </a:r>
          </a:p>
          <a:p>
            <a:pPr lvl="1"/>
            <a:r>
              <a:rPr lang="en-GB" dirty="0"/>
              <a:t>Separate out metabolites</a:t>
            </a:r>
          </a:p>
          <a:p>
            <a:pPr lvl="1"/>
            <a:r>
              <a:rPr lang="en-GB" dirty="0"/>
              <a:t>Extremely sensitive</a:t>
            </a:r>
          </a:p>
        </p:txBody>
      </p:sp>
    </p:spTree>
    <p:extLst>
      <p:ext uri="{BB962C8B-B14F-4D97-AF65-F5344CB8AC3E}">
        <p14:creationId xmlns:p14="http://schemas.microsoft.com/office/powerpoint/2010/main" val="2971529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91CA-2A00-452E-8582-759C73BC852D}"/>
              </a:ext>
            </a:extLst>
          </p:cNvPr>
          <p:cNvSpPr>
            <a:spLocks noGrp="1"/>
          </p:cNvSpPr>
          <p:nvPr>
            <p:ph type="title"/>
          </p:nvPr>
        </p:nvSpPr>
        <p:spPr/>
        <p:txBody>
          <a:bodyPr/>
          <a:lstStyle/>
          <a:p>
            <a:r>
              <a:rPr lang="en-GB" dirty="0"/>
              <a:t>Some Famous Poisoners……..</a:t>
            </a:r>
          </a:p>
        </p:txBody>
      </p:sp>
      <p:sp>
        <p:nvSpPr>
          <p:cNvPr id="3" name="Content Placeholder 2">
            <a:extLst>
              <a:ext uri="{FF2B5EF4-FFF2-40B4-BE49-F238E27FC236}">
                <a16:creationId xmlns:a16="http://schemas.microsoft.com/office/drawing/2014/main" id="{A58E264F-8AE6-4AAA-A0C0-C90431009CE7}"/>
              </a:ext>
            </a:extLst>
          </p:cNvPr>
          <p:cNvSpPr>
            <a:spLocks noGrp="1"/>
          </p:cNvSpPr>
          <p:nvPr>
            <p:ph idx="1"/>
          </p:nvPr>
        </p:nvSpPr>
        <p:spPr>
          <a:xfrm>
            <a:off x="838200" y="1825625"/>
            <a:ext cx="5257800" cy="4351338"/>
          </a:xfrm>
        </p:spPr>
        <p:txBody>
          <a:bodyPr>
            <a:normAutofit fontScale="77500" lnSpcReduction="20000"/>
          </a:bodyPr>
          <a:lstStyle/>
          <a:p>
            <a:r>
              <a:rPr lang="en-GB" dirty="0"/>
              <a:t>Graham Young –The tea cup poisoner </a:t>
            </a:r>
            <a:r>
              <a:rPr lang="en-GB" b="1" dirty="0"/>
              <a:t>Graham Frederick Young</a:t>
            </a:r>
            <a:r>
              <a:rPr lang="en-GB" dirty="0"/>
              <a:t> (7 September 1947 – 1 August 1990) best known as the </a:t>
            </a:r>
            <a:r>
              <a:rPr lang="en-GB" b="1" dirty="0"/>
              <a:t>Teacup Poisoner</a:t>
            </a:r>
            <a:r>
              <a:rPr lang="en-GB" dirty="0"/>
              <a:t> and later the </a:t>
            </a:r>
            <a:r>
              <a:rPr lang="en-GB" b="1" dirty="0"/>
              <a:t>St. Albans Poisoner</a:t>
            </a:r>
          </a:p>
          <a:p>
            <a:r>
              <a:rPr lang="en-GB" dirty="0"/>
              <a:t> Serial killer who used poison to kill his victims. He was sent to Broadmoor Hospital in 1962 after poisoning several members of his family.</a:t>
            </a:r>
          </a:p>
          <a:p>
            <a:r>
              <a:rPr lang="en-GB" dirty="0"/>
              <a:t>In 1961, he started to test poisons (including antimony) on his family</a:t>
            </a:r>
          </a:p>
          <a:p>
            <a:r>
              <a:rPr lang="en-GB" dirty="0"/>
              <a:t> In 1971 when he was released, he went on to poison 7 more people and killed two. He was then sent to HMP</a:t>
            </a:r>
            <a:r>
              <a:rPr lang="en-GB" dirty="0">
                <a:hlinkClick r:id="rId3" tooltip="HMP Parkhurst"/>
              </a:rPr>
              <a:t> </a:t>
            </a:r>
            <a:r>
              <a:rPr lang="en-GB" dirty="0"/>
              <a:t>Parkhurst where he died of a heart attack in 1990.</a:t>
            </a:r>
          </a:p>
        </p:txBody>
      </p:sp>
      <p:pic>
        <p:nvPicPr>
          <p:cNvPr id="4" name="Picture 3">
            <a:extLst>
              <a:ext uri="{FF2B5EF4-FFF2-40B4-BE49-F238E27FC236}">
                <a16:creationId xmlns:a16="http://schemas.microsoft.com/office/drawing/2014/main" id="{3B091420-4A46-45FA-8946-365E7CCF24A0}"/>
              </a:ext>
            </a:extLst>
          </p:cNvPr>
          <p:cNvPicPr>
            <a:picLocks noChangeAspect="1"/>
          </p:cNvPicPr>
          <p:nvPr/>
        </p:nvPicPr>
        <p:blipFill>
          <a:blip r:embed="rId4"/>
          <a:stretch>
            <a:fillRect/>
          </a:stretch>
        </p:blipFill>
        <p:spPr>
          <a:xfrm>
            <a:off x="6800579" y="1537494"/>
            <a:ext cx="4894967" cy="4927600"/>
          </a:xfrm>
          <a:prstGeom prst="rect">
            <a:avLst/>
          </a:prstGeom>
        </p:spPr>
      </p:pic>
    </p:spTree>
    <p:extLst>
      <p:ext uri="{BB962C8B-B14F-4D97-AF65-F5344CB8AC3E}">
        <p14:creationId xmlns:p14="http://schemas.microsoft.com/office/powerpoint/2010/main" val="3496812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2728-7813-4C7C-B69A-9A0657093581}"/>
              </a:ext>
            </a:extLst>
          </p:cNvPr>
          <p:cNvSpPr>
            <a:spLocks noGrp="1"/>
          </p:cNvSpPr>
          <p:nvPr>
            <p:ph type="title"/>
          </p:nvPr>
        </p:nvSpPr>
        <p:spPr/>
        <p:txBody>
          <a:bodyPr/>
          <a:lstStyle/>
          <a:p>
            <a:r>
              <a:rPr lang="en-GB" dirty="0"/>
              <a:t>Crash course poisons</a:t>
            </a:r>
          </a:p>
        </p:txBody>
      </p:sp>
      <p:sp>
        <p:nvSpPr>
          <p:cNvPr id="3" name="Content Placeholder 2">
            <a:extLst>
              <a:ext uri="{FF2B5EF4-FFF2-40B4-BE49-F238E27FC236}">
                <a16:creationId xmlns:a16="http://schemas.microsoft.com/office/drawing/2014/main" id="{537D9C90-2A58-4460-94BD-122C04705D24}"/>
              </a:ext>
            </a:extLst>
          </p:cNvPr>
          <p:cNvSpPr>
            <a:spLocks noGrp="1"/>
          </p:cNvSpPr>
          <p:nvPr>
            <p:ph idx="1"/>
          </p:nvPr>
        </p:nvSpPr>
        <p:spPr/>
        <p:txBody>
          <a:bodyPr/>
          <a:lstStyle/>
          <a:p>
            <a:r>
              <a:rPr lang="en-GB" dirty="0">
                <a:hlinkClick r:id="rId2"/>
              </a:rPr>
              <a:t>https://www.youtube.com/watch?v=oqqWdaaTq7A</a:t>
            </a:r>
            <a:endParaRPr lang="en-GB" dirty="0"/>
          </a:p>
          <a:p>
            <a:endParaRPr lang="en-GB" dirty="0"/>
          </a:p>
          <a:p>
            <a:endParaRPr lang="en-GB" dirty="0"/>
          </a:p>
        </p:txBody>
      </p:sp>
    </p:spTree>
    <p:extLst>
      <p:ext uri="{BB962C8B-B14F-4D97-AF65-F5344CB8AC3E}">
        <p14:creationId xmlns:p14="http://schemas.microsoft.com/office/powerpoint/2010/main" val="229265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16386" name="Rectangle 2"/>
          <p:cNvSpPr>
            <a:spLocks noGrp="1" noRot="1" noChangeArrowheads="1"/>
          </p:cNvSpPr>
          <p:nvPr>
            <p:ph type="title"/>
          </p:nvPr>
        </p:nvSpPr>
        <p:spPr/>
        <p:txBody>
          <a:bodyPr/>
          <a:lstStyle/>
          <a:p>
            <a:pPr eaLnBrk="1" hangingPunct="1">
              <a:defRPr/>
            </a:pPr>
            <a:r>
              <a:rPr lang="en-US" sz="4000">
                <a:solidFill>
                  <a:srgbClr val="FF0000"/>
                </a:solidFill>
              </a:rPr>
              <a:t>Toxicology- Not Just Involved in Deaths</a:t>
            </a:r>
          </a:p>
        </p:txBody>
      </p:sp>
      <p:sp>
        <p:nvSpPr>
          <p:cNvPr id="16387" name="Rectangle 3"/>
          <p:cNvSpPr>
            <a:spLocks noGrp="1" noRot="1" noChangeArrowheads="1"/>
          </p:cNvSpPr>
          <p:nvPr>
            <p:ph type="body" idx="1"/>
          </p:nvPr>
        </p:nvSpPr>
        <p:spPr/>
        <p:txBody>
          <a:bodyPr/>
          <a:lstStyle/>
          <a:p>
            <a:pPr eaLnBrk="1" hangingPunct="1">
              <a:defRPr/>
            </a:pPr>
            <a:r>
              <a:rPr lang="en-US"/>
              <a:t>Athletes</a:t>
            </a:r>
          </a:p>
          <a:p>
            <a:pPr eaLnBrk="1" hangingPunct="1">
              <a:defRPr/>
            </a:pPr>
            <a:r>
              <a:rPr lang="en-US"/>
              <a:t>Employees</a:t>
            </a:r>
          </a:p>
          <a:p>
            <a:pPr eaLnBrk="1" hangingPunct="1">
              <a:defRPr/>
            </a:pPr>
            <a:r>
              <a:rPr lang="en-US"/>
              <a:t>Driving accidents</a:t>
            </a:r>
          </a:p>
          <a:p>
            <a:pPr eaLnBrk="1" hangingPunct="1">
              <a:defRPr/>
            </a:pPr>
            <a:r>
              <a:rPr lang="en-US"/>
              <a:t>Sexual assaults</a:t>
            </a:r>
          </a:p>
          <a:p>
            <a:pPr eaLnBrk="1" hangingPunct="1">
              <a:defRPr/>
            </a:pPr>
            <a:r>
              <a:rPr lang="en-US"/>
              <a:t>Animals in racing industries</a:t>
            </a:r>
          </a:p>
          <a:p>
            <a:pPr eaLnBrk="1" hangingPunct="1">
              <a:defRPr/>
            </a:pPr>
            <a:r>
              <a:rPr lang="en-US"/>
              <a:t>Industrial accidents </a:t>
            </a:r>
          </a:p>
          <a:p>
            <a:pPr eaLnBrk="1" hangingPunct="1">
              <a:buFont typeface="Arial" charset="0"/>
              <a:buNone/>
              <a:defRPr/>
            </a:pPr>
            <a:endParaRPr lang="en-US"/>
          </a:p>
        </p:txBody>
      </p:sp>
      <p:pic>
        <p:nvPicPr>
          <p:cNvPr id="2" name="Picture 1">
            <a:extLst>
              <a:ext uri="{FF2B5EF4-FFF2-40B4-BE49-F238E27FC236}">
                <a16:creationId xmlns:a16="http://schemas.microsoft.com/office/drawing/2014/main" id="{299D7650-6661-4D59-85A0-8B2E25284691}"/>
              </a:ext>
            </a:extLst>
          </p:cNvPr>
          <p:cNvPicPr>
            <a:picLocks noChangeAspect="1"/>
          </p:cNvPicPr>
          <p:nvPr/>
        </p:nvPicPr>
        <p:blipFill>
          <a:blip r:embed="rId3"/>
          <a:stretch>
            <a:fillRect/>
          </a:stretch>
        </p:blipFill>
        <p:spPr>
          <a:xfrm>
            <a:off x="8608291" y="1480127"/>
            <a:ext cx="2745509" cy="3194774"/>
          </a:xfrm>
          <a:prstGeom prst="rect">
            <a:avLst/>
          </a:prstGeom>
        </p:spPr>
      </p:pic>
      <p:pic>
        <p:nvPicPr>
          <p:cNvPr id="3" name="Picture 2">
            <a:extLst>
              <a:ext uri="{FF2B5EF4-FFF2-40B4-BE49-F238E27FC236}">
                <a16:creationId xmlns:a16="http://schemas.microsoft.com/office/drawing/2014/main" id="{54C6B19F-3FD8-4F63-A59C-F39AF08D40C6}"/>
              </a:ext>
            </a:extLst>
          </p:cNvPr>
          <p:cNvPicPr>
            <a:picLocks noChangeAspect="1"/>
          </p:cNvPicPr>
          <p:nvPr/>
        </p:nvPicPr>
        <p:blipFill>
          <a:blip r:embed="rId4"/>
          <a:stretch>
            <a:fillRect/>
          </a:stretch>
        </p:blipFill>
        <p:spPr>
          <a:xfrm>
            <a:off x="5255230" y="1825625"/>
            <a:ext cx="2898170" cy="1829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dissolve">
                                      <p:cBhvr>
                                        <p:cTn id="10" dur="500"/>
                                        <p:tgtEl>
                                          <p:spTgt spid="1638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dissolve">
                                      <p:cBhvr>
                                        <p:cTn id="13" dur="500"/>
                                        <p:tgtEl>
                                          <p:spTgt spid="16387">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dissolve">
                                      <p:cBhvr>
                                        <p:cTn id="16" dur="500"/>
                                        <p:tgtEl>
                                          <p:spTgt spid="16387">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dissolve">
                                      <p:cBhvr>
                                        <p:cTn id="19" dur="500"/>
                                        <p:tgtEl>
                                          <p:spTgt spid="16387">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dissolve">
                                      <p:cBhvr>
                                        <p:cTn id="2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BB4445-4329-48B8-B01B-FAF8E6F8DD38}"/>
              </a:ext>
            </a:extLst>
          </p:cNvPr>
          <p:cNvPicPr>
            <a:picLocks noGrp="1" noChangeAspect="1"/>
          </p:cNvPicPr>
          <p:nvPr>
            <p:ph idx="1"/>
          </p:nvPr>
        </p:nvPicPr>
        <p:blipFill>
          <a:blip r:embed="rId2"/>
          <a:stretch>
            <a:fillRect/>
          </a:stretch>
        </p:blipFill>
        <p:spPr>
          <a:xfrm>
            <a:off x="862148" y="659806"/>
            <a:ext cx="6049464" cy="5031087"/>
          </a:xfrm>
          <a:prstGeom prst="rect">
            <a:avLst/>
          </a:prstGeom>
        </p:spPr>
      </p:pic>
      <p:sp>
        <p:nvSpPr>
          <p:cNvPr id="5" name="Rectangle 4">
            <a:extLst>
              <a:ext uri="{FF2B5EF4-FFF2-40B4-BE49-F238E27FC236}">
                <a16:creationId xmlns:a16="http://schemas.microsoft.com/office/drawing/2014/main" id="{076F7462-13C8-4969-9AFF-812C863C34DE}"/>
              </a:ext>
            </a:extLst>
          </p:cNvPr>
          <p:cNvSpPr/>
          <p:nvPr/>
        </p:nvSpPr>
        <p:spPr>
          <a:xfrm>
            <a:off x="7175863" y="1718327"/>
            <a:ext cx="4328161" cy="3693319"/>
          </a:xfrm>
          <a:prstGeom prst="rect">
            <a:avLst/>
          </a:prstGeom>
        </p:spPr>
        <p:txBody>
          <a:bodyPr wrap="square">
            <a:spAutoFit/>
          </a:bodyPr>
          <a:lstStyle/>
          <a:p>
            <a:pPr marL="285750" indent="-285750">
              <a:buFont typeface="Arial" panose="020B0604020202020204" pitchFamily="34" charset="0"/>
              <a:buChar char="•"/>
            </a:pPr>
            <a:r>
              <a:rPr lang="en-GB" dirty="0"/>
              <a:t>It is not just people who are poisoned – it can be animals, both pets and wildlife. </a:t>
            </a:r>
          </a:p>
          <a:p>
            <a:pPr marL="285750" indent="-285750">
              <a:buFont typeface="Arial" panose="020B0604020202020204" pitchFamily="34" charset="0"/>
              <a:buChar char="•"/>
            </a:pPr>
            <a:r>
              <a:rPr lang="en-GB" dirty="0"/>
              <a:t>In many cases this is  accidental  poisoning,  when  chemicals  such  as  pesticides are used incorrectly, but there have also been  criminal  cases  of  animal  poisoning.  </a:t>
            </a:r>
          </a:p>
          <a:p>
            <a:pPr marL="285750" indent="-285750">
              <a:buFont typeface="Arial" panose="020B0604020202020204" pitchFamily="34" charset="0"/>
              <a:buChar char="•"/>
            </a:pPr>
            <a:r>
              <a:rPr lang="en-GB" dirty="0"/>
              <a:t>When  animals are poisoned investigators often focus on tracking  down  the  ‘bait  station’  and  in  one  case  a piece of chicken was found to contain a poison made from a common household product. </a:t>
            </a:r>
          </a:p>
        </p:txBody>
      </p:sp>
    </p:spTree>
    <p:extLst>
      <p:ext uri="{BB962C8B-B14F-4D97-AF65-F5344CB8AC3E}">
        <p14:creationId xmlns:p14="http://schemas.microsoft.com/office/powerpoint/2010/main" val="392903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13314" name="Rectangle 2"/>
          <p:cNvSpPr>
            <a:spLocks noGrp="1" noRot="1" noChangeArrowheads="1"/>
          </p:cNvSpPr>
          <p:nvPr>
            <p:ph type="title"/>
          </p:nvPr>
        </p:nvSpPr>
        <p:spPr/>
        <p:txBody>
          <a:bodyPr/>
          <a:lstStyle/>
          <a:p>
            <a:pPr eaLnBrk="1" hangingPunct="1">
              <a:defRPr/>
            </a:pPr>
            <a:r>
              <a:rPr lang="en-US">
                <a:solidFill>
                  <a:srgbClr val="FF0000"/>
                </a:solidFill>
              </a:rPr>
              <a:t>Goal of </a:t>
            </a:r>
            <a:r>
              <a:rPr lang="en-US">
                <a:solidFill>
                  <a:srgbClr val="FF0000"/>
                </a:solidFill>
                <a:latin typeface="Matisse ITC" pitchFamily="82" charset="0"/>
              </a:rPr>
              <a:t>Toxicologist</a:t>
            </a:r>
          </a:p>
        </p:txBody>
      </p:sp>
      <p:sp>
        <p:nvSpPr>
          <p:cNvPr id="13315" name="Rectangle 3"/>
          <p:cNvSpPr>
            <a:spLocks noGrp="1" noRot="1" noChangeArrowheads="1"/>
          </p:cNvSpPr>
          <p:nvPr>
            <p:ph type="body" idx="1"/>
          </p:nvPr>
        </p:nvSpPr>
        <p:spPr/>
        <p:txBody>
          <a:bodyPr/>
          <a:lstStyle/>
          <a:p>
            <a:pPr eaLnBrk="1" hangingPunct="1">
              <a:defRPr/>
            </a:pPr>
            <a:r>
              <a:rPr lang="en-US"/>
              <a:t>Examine </a:t>
            </a:r>
            <a:r>
              <a:rPr lang="en-US" sz="3600">
                <a:solidFill>
                  <a:srgbClr val="FF5050"/>
                </a:solidFill>
                <a:latin typeface="Harlow Solid Italic" pitchFamily="82" charset="0"/>
              </a:rPr>
              <a:t>tissue</a:t>
            </a:r>
            <a:r>
              <a:rPr lang="en-US"/>
              <a:t> or </a:t>
            </a:r>
            <a:r>
              <a:rPr lang="en-US" sz="3600" b="1">
                <a:solidFill>
                  <a:srgbClr val="FF0000"/>
                </a:solidFill>
                <a:latin typeface="Vladimir Script" pitchFamily="66" charset="0"/>
              </a:rPr>
              <a:t>fluids</a:t>
            </a:r>
            <a:r>
              <a:rPr lang="en-US"/>
              <a:t> from humans and other animals to answer the questions:</a:t>
            </a:r>
          </a:p>
          <a:p>
            <a:pPr lvl="1" eaLnBrk="1" hangingPunct="1">
              <a:defRPr/>
            </a:pPr>
            <a:r>
              <a:rPr lang="en-US"/>
              <a:t>Are drugs present?</a:t>
            </a:r>
          </a:p>
          <a:p>
            <a:pPr lvl="1" eaLnBrk="1" hangingPunct="1">
              <a:defRPr/>
            </a:pPr>
            <a:r>
              <a:rPr lang="en-US"/>
              <a:t>Are poisons present?</a:t>
            </a:r>
          </a:p>
          <a:p>
            <a:pPr lvl="1" eaLnBrk="1" hangingPunct="1">
              <a:defRPr/>
            </a:pPr>
            <a:r>
              <a:rPr lang="en-US"/>
              <a:t>Are there unknown chemicals present?</a:t>
            </a:r>
          </a:p>
          <a:p>
            <a:pP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atin typeface="Arial" charset="0"/>
              </a:rPr>
              <a:t>2009©Forensic Science Today</a:t>
            </a:r>
          </a:p>
        </p:txBody>
      </p:sp>
      <p:sp>
        <p:nvSpPr>
          <p:cNvPr id="14338" name="Rectangle 2"/>
          <p:cNvSpPr>
            <a:spLocks noGrp="1" noRot="1" noChangeArrowheads="1"/>
          </p:cNvSpPr>
          <p:nvPr>
            <p:ph type="title"/>
          </p:nvPr>
        </p:nvSpPr>
        <p:spPr/>
        <p:txBody>
          <a:bodyPr/>
          <a:lstStyle/>
          <a:p>
            <a:pPr eaLnBrk="1" hangingPunct="1">
              <a:defRPr/>
            </a:pPr>
            <a:r>
              <a:rPr lang="en-US">
                <a:solidFill>
                  <a:srgbClr val="FF0000"/>
                </a:solidFill>
              </a:rPr>
              <a:t>Also Must Determine</a:t>
            </a:r>
          </a:p>
        </p:txBody>
      </p:sp>
      <p:sp>
        <p:nvSpPr>
          <p:cNvPr id="14339" name="Rectangle 3"/>
          <p:cNvSpPr>
            <a:spLocks noGrp="1" noRot="1" noChangeArrowheads="1"/>
          </p:cNvSpPr>
          <p:nvPr>
            <p:ph type="body" idx="1"/>
          </p:nvPr>
        </p:nvSpPr>
        <p:spPr/>
        <p:txBody>
          <a:bodyPr/>
          <a:lstStyle/>
          <a:p>
            <a:pPr eaLnBrk="1" hangingPunct="1">
              <a:defRPr/>
            </a:pPr>
            <a:r>
              <a:rPr lang="en-US"/>
              <a:t>The </a:t>
            </a:r>
            <a:r>
              <a:rPr lang="en-US">
                <a:solidFill>
                  <a:srgbClr val="0000FF"/>
                </a:solidFill>
                <a:latin typeface="Jokerman" pitchFamily="82" charset="0"/>
              </a:rPr>
              <a:t>effects</a:t>
            </a:r>
            <a:r>
              <a:rPr lang="en-US"/>
              <a:t> the drug, poison or unknown chemical has on the human or other animal.</a:t>
            </a:r>
          </a:p>
          <a:p>
            <a:pPr eaLnBrk="1" hangingPunct="1">
              <a:defRPr/>
            </a:pPr>
            <a:endParaRPr lang="en-US"/>
          </a:p>
          <a:p>
            <a:pPr eaLnBrk="1" hangingPunct="1">
              <a:defRPr/>
            </a:pPr>
            <a:r>
              <a:rPr lang="en-US"/>
              <a:t>“</a:t>
            </a:r>
            <a:r>
              <a:rPr lang="en-US" i="1"/>
              <a:t>All things are poison and nothing is without poison, only the dose permits something not to be poisonous</a:t>
            </a:r>
            <a:r>
              <a:rPr lang="en-US"/>
              <a:t>.”  </a:t>
            </a:r>
          </a:p>
          <a:p>
            <a:pPr eaLnBrk="1" hangingPunct="1">
              <a:buFont typeface="Arial" charset="0"/>
              <a:buNone/>
              <a:defRPr/>
            </a:pPr>
            <a:r>
              <a:rPr lang="en-US"/>
              <a:t>          - Paracelsus, 16</a:t>
            </a:r>
            <a:r>
              <a:rPr lang="en-US" baseline="30000"/>
              <a:t>th</a:t>
            </a:r>
            <a:r>
              <a:rPr lang="en-US"/>
              <a:t> Century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ssolv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dissolve">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2739-EAFC-480D-9007-5E6388F64412}"/>
              </a:ext>
            </a:extLst>
          </p:cNvPr>
          <p:cNvSpPr>
            <a:spLocks noGrp="1"/>
          </p:cNvSpPr>
          <p:nvPr>
            <p:ph type="title"/>
          </p:nvPr>
        </p:nvSpPr>
        <p:spPr/>
        <p:txBody>
          <a:bodyPr/>
          <a:lstStyle/>
          <a:p>
            <a:r>
              <a:rPr lang="en-GB" dirty="0"/>
              <a:t>Poisons, medicines and food</a:t>
            </a:r>
          </a:p>
        </p:txBody>
      </p:sp>
      <p:sp>
        <p:nvSpPr>
          <p:cNvPr id="3" name="Content Placeholder 2">
            <a:extLst>
              <a:ext uri="{FF2B5EF4-FFF2-40B4-BE49-F238E27FC236}">
                <a16:creationId xmlns:a16="http://schemas.microsoft.com/office/drawing/2014/main" id="{A0D2BEC7-7D81-4687-AF3D-643A8217F1F4}"/>
              </a:ext>
            </a:extLst>
          </p:cNvPr>
          <p:cNvSpPr>
            <a:spLocks noGrp="1"/>
          </p:cNvSpPr>
          <p:nvPr>
            <p:ph idx="1"/>
          </p:nvPr>
        </p:nvSpPr>
        <p:spPr>
          <a:xfrm>
            <a:off x="411480" y="1564368"/>
            <a:ext cx="11266714" cy="5075646"/>
          </a:xfrm>
        </p:spPr>
        <p:txBody>
          <a:bodyPr>
            <a:normAutofit fontScale="92500" lnSpcReduction="10000"/>
          </a:bodyPr>
          <a:lstStyle/>
          <a:p>
            <a:r>
              <a:rPr lang="en-GB" dirty="0"/>
              <a:t>We tend to think that a poison is a special type of chemical substance that can kill a person, usually by swallowing it. </a:t>
            </a:r>
          </a:p>
          <a:p>
            <a:r>
              <a:rPr lang="en-GB" dirty="0"/>
              <a:t>But poisons are </a:t>
            </a:r>
            <a:r>
              <a:rPr lang="en-GB" b="1" dirty="0"/>
              <a:t>not special </a:t>
            </a:r>
            <a:r>
              <a:rPr lang="en-GB" dirty="0"/>
              <a:t>substances and many everyday substances can be poisonous if swallowed in large enough amounts. </a:t>
            </a:r>
          </a:p>
          <a:p>
            <a:r>
              <a:rPr lang="en-GB" dirty="0"/>
              <a:t>For example, if you take </a:t>
            </a:r>
            <a:r>
              <a:rPr lang="en-GB" b="1" dirty="0"/>
              <a:t>paracetamol</a:t>
            </a:r>
            <a:r>
              <a:rPr lang="en-GB" dirty="0"/>
              <a:t> for a headache it works perfectly well so long as you use the correct dosage. The headache disappears and no harm is done. </a:t>
            </a:r>
          </a:p>
          <a:p>
            <a:r>
              <a:rPr lang="en-GB" dirty="0"/>
              <a:t>However, if you take an overdose, the paracetamol can kill you. </a:t>
            </a:r>
          </a:p>
          <a:p>
            <a:r>
              <a:rPr lang="en-GB" dirty="0"/>
              <a:t>It is the </a:t>
            </a:r>
            <a:r>
              <a:rPr lang="en-GB" b="1" dirty="0"/>
              <a:t>size of the dose </a:t>
            </a:r>
            <a:r>
              <a:rPr lang="en-GB" dirty="0"/>
              <a:t>that makes the difference. </a:t>
            </a:r>
          </a:p>
          <a:p>
            <a:r>
              <a:rPr lang="en-GB" dirty="0"/>
              <a:t>Food can also be a poison. For example, </a:t>
            </a:r>
            <a:r>
              <a:rPr lang="en-GB" b="1" dirty="0"/>
              <a:t>marzipan </a:t>
            </a:r>
            <a:r>
              <a:rPr lang="en-GB" dirty="0"/>
              <a:t>contains </a:t>
            </a:r>
            <a:r>
              <a:rPr lang="en-GB" b="1" dirty="0"/>
              <a:t>cyanide</a:t>
            </a:r>
            <a:r>
              <a:rPr lang="en-GB" dirty="0"/>
              <a:t> and this is what gives it its almond flavour. In normal amounts it is harmless because the amount of cyanide is so small. However, if you ate a kilogram of marzipan you would soon be dead from cyanide poisoning. </a:t>
            </a:r>
          </a:p>
        </p:txBody>
      </p:sp>
      <p:pic>
        <p:nvPicPr>
          <p:cNvPr id="4" name="Picture 3">
            <a:extLst>
              <a:ext uri="{FF2B5EF4-FFF2-40B4-BE49-F238E27FC236}">
                <a16:creationId xmlns:a16="http://schemas.microsoft.com/office/drawing/2014/main" id="{7DCEC829-DB84-47A6-9E0E-BA9A6EE92AF4}"/>
              </a:ext>
            </a:extLst>
          </p:cNvPr>
          <p:cNvPicPr>
            <a:picLocks noChangeAspect="1"/>
          </p:cNvPicPr>
          <p:nvPr/>
        </p:nvPicPr>
        <p:blipFill>
          <a:blip r:embed="rId2"/>
          <a:stretch>
            <a:fillRect/>
          </a:stretch>
        </p:blipFill>
        <p:spPr>
          <a:xfrm>
            <a:off x="10302240" y="217985"/>
            <a:ext cx="1787025" cy="1226519"/>
          </a:xfrm>
          <a:prstGeom prst="rect">
            <a:avLst/>
          </a:prstGeom>
        </p:spPr>
      </p:pic>
    </p:spTree>
    <p:extLst>
      <p:ext uri="{BB962C8B-B14F-4D97-AF65-F5344CB8AC3E}">
        <p14:creationId xmlns:p14="http://schemas.microsoft.com/office/powerpoint/2010/main" val="242143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80F8-5071-481E-A0E2-4F93D006FDCF}"/>
              </a:ext>
            </a:extLst>
          </p:cNvPr>
          <p:cNvSpPr>
            <a:spLocks noGrp="1"/>
          </p:cNvSpPr>
          <p:nvPr>
            <p:ph type="title"/>
          </p:nvPr>
        </p:nvSpPr>
        <p:spPr/>
        <p:txBody>
          <a:bodyPr/>
          <a:lstStyle/>
          <a:p>
            <a:r>
              <a:rPr lang="en-GB" dirty="0"/>
              <a:t>Dose-’The dose makes the poison’</a:t>
            </a:r>
          </a:p>
        </p:txBody>
      </p:sp>
      <p:sp>
        <p:nvSpPr>
          <p:cNvPr id="3" name="Content Placeholder 2">
            <a:extLst>
              <a:ext uri="{FF2B5EF4-FFF2-40B4-BE49-F238E27FC236}">
                <a16:creationId xmlns:a16="http://schemas.microsoft.com/office/drawing/2014/main" id="{F40570C5-F54B-4698-AC93-7816DB4A5CC6}"/>
              </a:ext>
            </a:extLst>
          </p:cNvPr>
          <p:cNvSpPr>
            <a:spLocks noGrp="1"/>
          </p:cNvSpPr>
          <p:nvPr>
            <p:ph idx="1"/>
          </p:nvPr>
        </p:nvSpPr>
        <p:spPr>
          <a:xfrm>
            <a:off x="514927" y="1576243"/>
            <a:ext cx="8952345" cy="4351338"/>
          </a:xfrm>
        </p:spPr>
        <p:txBody>
          <a:bodyPr>
            <a:normAutofit fontScale="92500"/>
          </a:bodyPr>
          <a:lstStyle/>
          <a:p>
            <a:r>
              <a:rPr lang="en-GB" dirty="0"/>
              <a:t>Obviously some substances are more poisonous than others.</a:t>
            </a:r>
          </a:p>
          <a:p>
            <a:r>
              <a:rPr lang="en-GB" dirty="0"/>
              <a:t> If you swallow a gram of sodium chloride (common salt) it will cause no harm. </a:t>
            </a:r>
          </a:p>
          <a:p>
            <a:r>
              <a:rPr lang="en-GB" dirty="0"/>
              <a:t>However, if you swallow a gram of sodium cyanide you will be dead within seconds. In poisoning cases the substances used by the murderer are usually the more toxic chemicals so that a tiny amount may be put into a victim’s food or drink without it being noticed. </a:t>
            </a:r>
          </a:p>
          <a:p>
            <a:r>
              <a:rPr lang="en-GB" dirty="0"/>
              <a:t>Water is also poisonous ( when drunk in very large amounts!!!!)</a:t>
            </a:r>
          </a:p>
          <a:p>
            <a:r>
              <a:rPr lang="en-GB" dirty="0"/>
              <a:t>Demo</a:t>
            </a:r>
          </a:p>
        </p:txBody>
      </p:sp>
      <p:pic>
        <p:nvPicPr>
          <p:cNvPr id="4" name="Picture 3">
            <a:extLst>
              <a:ext uri="{FF2B5EF4-FFF2-40B4-BE49-F238E27FC236}">
                <a16:creationId xmlns:a16="http://schemas.microsoft.com/office/drawing/2014/main" id="{DEA4AC95-2DAB-4A4E-8AA7-2012C0CCC70D}"/>
              </a:ext>
            </a:extLst>
          </p:cNvPr>
          <p:cNvPicPr>
            <a:picLocks noChangeAspect="1"/>
          </p:cNvPicPr>
          <p:nvPr/>
        </p:nvPicPr>
        <p:blipFill>
          <a:blip r:embed="rId2"/>
          <a:stretch>
            <a:fillRect/>
          </a:stretch>
        </p:blipFill>
        <p:spPr>
          <a:xfrm>
            <a:off x="9057264" y="203922"/>
            <a:ext cx="2981325" cy="1533525"/>
          </a:xfrm>
          <a:prstGeom prst="rect">
            <a:avLst/>
          </a:prstGeom>
        </p:spPr>
      </p:pic>
      <p:pic>
        <p:nvPicPr>
          <p:cNvPr id="5" name="Picture 4">
            <a:extLst>
              <a:ext uri="{FF2B5EF4-FFF2-40B4-BE49-F238E27FC236}">
                <a16:creationId xmlns:a16="http://schemas.microsoft.com/office/drawing/2014/main" id="{D7EBE540-4A8E-44F1-92A0-963C793014AF}"/>
              </a:ext>
            </a:extLst>
          </p:cNvPr>
          <p:cNvPicPr>
            <a:picLocks noChangeAspect="1"/>
          </p:cNvPicPr>
          <p:nvPr/>
        </p:nvPicPr>
        <p:blipFill>
          <a:blip r:embed="rId3"/>
          <a:stretch>
            <a:fillRect/>
          </a:stretch>
        </p:blipFill>
        <p:spPr>
          <a:xfrm>
            <a:off x="9467272" y="4497531"/>
            <a:ext cx="2443858" cy="1994188"/>
          </a:xfrm>
          <a:prstGeom prst="rect">
            <a:avLst/>
          </a:prstGeom>
        </p:spPr>
      </p:pic>
    </p:spTree>
    <p:extLst>
      <p:ext uri="{BB962C8B-B14F-4D97-AF65-F5344CB8AC3E}">
        <p14:creationId xmlns:p14="http://schemas.microsoft.com/office/powerpoint/2010/main" val="408931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4425</Words>
  <Application>Microsoft Office PowerPoint</Application>
  <PresentationFormat>Widescreen</PresentationFormat>
  <Paragraphs>290</Paragraphs>
  <Slides>35</Slides>
  <Notes>7</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Calibri</vt:lpstr>
      <vt:lpstr>Calibri Light</vt:lpstr>
      <vt:lpstr>Comic Sans MS</vt:lpstr>
      <vt:lpstr>Harlow Solid Italic</vt:lpstr>
      <vt:lpstr>Jokerman</vt:lpstr>
      <vt:lpstr>Matisse ITC</vt:lpstr>
      <vt:lpstr>Tahoma</vt:lpstr>
      <vt:lpstr>Times New Roman</vt:lpstr>
      <vt:lpstr>Vladimir Script</vt:lpstr>
      <vt:lpstr>Wingdings</vt:lpstr>
      <vt:lpstr>Office Theme</vt:lpstr>
      <vt:lpstr>Poisons!!!!!!</vt:lpstr>
      <vt:lpstr>Life as a Forensic scientist -careers</vt:lpstr>
      <vt:lpstr>PowerPoint Presentation</vt:lpstr>
      <vt:lpstr>Toxicology- Not Just Involved in Deaths</vt:lpstr>
      <vt:lpstr>PowerPoint Presentation</vt:lpstr>
      <vt:lpstr>Goal of Toxicologist</vt:lpstr>
      <vt:lpstr>Also Must Determine</vt:lpstr>
      <vt:lpstr>Poisons, medicines and food</vt:lpstr>
      <vt:lpstr>Dose-’The dose makes the poison’</vt:lpstr>
      <vt:lpstr>Demonstration of dose and size - Teacher</vt:lpstr>
      <vt:lpstr>Metabolic Poisons –Heavy metal poisons</vt:lpstr>
      <vt:lpstr>Arsenic Poisoning</vt:lpstr>
      <vt:lpstr>Janie Lou Gibbs</vt:lpstr>
      <vt:lpstr>Mercury Poisoning</vt:lpstr>
      <vt:lpstr>PowerPoint Presentation</vt:lpstr>
      <vt:lpstr>PowerPoint Presentation</vt:lpstr>
      <vt:lpstr>PowerPoint Presentation</vt:lpstr>
      <vt:lpstr>Scenario - one</vt:lpstr>
      <vt:lpstr>Safety</vt:lpstr>
      <vt:lpstr>Safety precautions</vt:lpstr>
      <vt:lpstr>Results</vt:lpstr>
      <vt:lpstr>Tests for drugs, stomach contents, and Aspirin</vt:lpstr>
      <vt:lpstr>Aspirin and acid used as poisons</vt:lpstr>
      <vt:lpstr>Test for Aspirin</vt:lpstr>
      <vt:lpstr>Alcohol</vt:lpstr>
      <vt:lpstr>Effects of Alcohol blood alcohol concentration (BAC)</vt:lpstr>
      <vt:lpstr>Image of a Liver damaged by Cirrhosis</vt:lpstr>
      <vt:lpstr>Test for Alcohol</vt:lpstr>
      <vt:lpstr>Multiple Drug Use</vt:lpstr>
      <vt:lpstr>Scenario-2</vt:lpstr>
      <vt:lpstr>Stomach contents</vt:lpstr>
      <vt:lpstr>Test tube reactions</vt:lpstr>
      <vt:lpstr>Other ways can detect Poisons</vt:lpstr>
      <vt:lpstr>Some Famous Poisoners……..</vt:lpstr>
      <vt:lpstr>Crash course poisons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Poisons!!!!!!</dc:title>
  <dc:creator>Jacqueline Glen</dc:creator>
  <cp:lastModifiedBy>Jacqueline Glen</cp:lastModifiedBy>
  <cp:revision>45</cp:revision>
  <cp:lastPrinted>2020-03-05T16:29:17Z</cp:lastPrinted>
  <dcterms:created xsi:type="dcterms:W3CDTF">2019-11-29T19:36:08Z</dcterms:created>
  <dcterms:modified xsi:type="dcterms:W3CDTF">2020-03-06T10:18:05Z</dcterms:modified>
</cp:coreProperties>
</file>