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66" r:id="rId5"/>
    <p:sldId id="267" r:id="rId6"/>
    <p:sldId id="268" r:id="rId7"/>
    <p:sldId id="269" r:id="rId8"/>
    <p:sldId id="270" r:id="rId9"/>
    <p:sldId id="271" r:id="rId10"/>
    <p:sldId id="274" r:id="rId11"/>
    <p:sldId id="275" r:id="rId12"/>
    <p:sldId id="273" r:id="rId13"/>
    <p:sldId id="272" r:id="rId14"/>
    <p:sldId id="276" r:id="rId15"/>
    <p:sldId id="277" r:id="rId16"/>
    <p:sldId id="279" r:id="rId17"/>
    <p:sldId id="27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274" autoAdjust="0"/>
  </p:normalViewPr>
  <p:slideViewPr>
    <p:cSldViewPr snapToGrid="0" showGuides="1">
      <p:cViewPr varScale="1">
        <p:scale>
          <a:sx n="63" d="100"/>
          <a:sy n="63" d="100"/>
        </p:scale>
        <p:origin x="78" y="1062"/>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05.07.2021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05.07.2021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eurostar.com/be-en/travel-info/the-channel-tunne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star.com/be-en"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390288" y="928921"/>
            <a:ext cx="5690680" cy="1517356"/>
          </a:xfrm>
        </p:spPr>
        <p:txBody>
          <a:bodyPr/>
          <a:lstStyle/>
          <a:p>
            <a:r>
              <a:rPr lang="en-US" sz="3600" u="sng" dirty="0">
                <a:gradFill>
                  <a:gsLst>
                    <a:gs pos="0">
                      <a:srgbClr val="008EDC"/>
                    </a:gs>
                    <a:gs pos="100000">
                      <a:srgbClr val="D30F64"/>
                    </a:gs>
                  </a:gsLst>
                  <a:lin ang="0" scaled="1"/>
                </a:gradFill>
              </a:rPr>
              <a:t>Learning Aim B</a:t>
            </a:r>
            <a:r>
              <a:rPr lang="en-US" sz="3600" dirty="0">
                <a:gradFill>
                  <a:gsLst>
                    <a:gs pos="0">
                      <a:srgbClr val="008EDC"/>
                    </a:gs>
                    <a:gs pos="100000">
                      <a:srgbClr val="D30F64"/>
                    </a:gs>
                  </a:gsLst>
                  <a:lin ang="0" scaled="1"/>
                </a:gradFill>
              </a:rPr>
              <a:t/>
            </a:r>
            <a:br>
              <a:rPr lang="en-US" sz="3600" dirty="0">
                <a:gradFill>
                  <a:gsLst>
                    <a:gs pos="0">
                      <a:srgbClr val="008EDC"/>
                    </a:gs>
                    <a:gs pos="100000">
                      <a:srgbClr val="D30F64"/>
                    </a:gs>
                  </a:gsLst>
                  <a:lin ang="0" scaled="1"/>
                </a:gradFill>
              </a:rPr>
            </a:br>
            <a:r>
              <a:rPr lang="en-US" sz="3600" dirty="0" smtClean="0">
                <a:gradFill>
                  <a:gsLst>
                    <a:gs pos="0">
                      <a:srgbClr val="008EDC"/>
                    </a:gs>
                    <a:gs pos="100000">
                      <a:srgbClr val="D30F64"/>
                    </a:gs>
                  </a:gsLst>
                  <a:lin ang="0" scaled="1"/>
                </a:gradFill>
              </a:rPr>
              <a:t>Different types of gateways and transport hubs and their facilities</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687971" y="3946063"/>
            <a:ext cx="3629300" cy="949829"/>
          </a:xfrm>
        </p:spPr>
        <p:txBody>
          <a:bodyPr>
            <a:normAutofit fontScale="92500" lnSpcReduction="20000"/>
          </a:bodyPr>
          <a:lstStyle/>
          <a:p>
            <a:r>
              <a:rPr lang="en-GB" sz="4000" dirty="0" smtClean="0"/>
              <a:t>Rail, Road &amp; Sea Travel </a:t>
            </a:r>
            <a:endParaRPr lang="ru-RU" sz="4000" dirty="0"/>
          </a:p>
        </p:txBody>
      </p:sp>
      <p:pic>
        <p:nvPicPr>
          <p:cNvPr id="10" name="Picture Placeholder 9"/>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999" r="5999"/>
          <a:stretch>
            <a:fillRect/>
          </a:stretch>
        </p:blipFill>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sp>
        <p:nvSpPr>
          <p:cNvPr id="4" name="Title 3"/>
          <p:cNvSpPr>
            <a:spLocks noGrp="1"/>
          </p:cNvSpPr>
          <p:nvPr>
            <p:ph type="title"/>
          </p:nvPr>
        </p:nvSpPr>
        <p:spPr/>
        <p:txBody>
          <a:bodyPr>
            <a:normAutofit fontScale="90000"/>
          </a:bodyPr>
          <a:lstStyle/>
          <a:p>
            <a:r>
              <a:rPr lang="en-GB" dirty="0" smtClean="0"/>
              <a:t>What </a:t>
            </a:r>
            <a:r>
              <a:rPr lang="en-GB" dirty="0"/>
              <a:t>is the difference between a ferry and a cruise</a:t>
            </a:r>
            <a:r>
              <a:rPr lang="en-GB" dirty="0" smtClean="0"/>
              <a:t>?</a:t>
            </a:r>
            <a:endParaRPr lang="en-GB" dirty="0"/>
          </a:p>
        </p:txBody>
      </p:sp>
      <p:sp>
        <p:nvSpPr>
          <p:cNvPr id="5" name="Content Placeholder 4"/>
          <p:cNvSpPr>
            <a:spLocks noGrp="1"/>
          </p:cNvSpPr>
          <p:nvPr>
            <p:ph sz="half" idx="1"/>
          </p:nvPr>
        </p:nvSpPr>
        <p:spPr/>
        <p:txBody>
          <a:bodyPr/>
          <a:lstStyle/>
          <a:p>
            <a:pPr marL="0" indent="0">
              <a:buNone/>
            </a:pPr>
            <a:r>
              <a:rPr lang="en-GB" sz="2800" u="sng" dirty="0" smtClean="0">
                <a:solidFill>
                  <a:srgbClr val="0070C0"/>
                </a:solidFill>
              </a:rPr>
              <a:t>Ferry </a:t>
            </a:r>
            <a:r>
              <a:rPr lang="en-GB" dirty="0" smtClean="0"/>
              <a:t>				</a:t>
            </a:r>
            <a:endParaRPr lang="en-GB" dirty="0"/>
          </a:p>
        </p:txBody>
      </p:sp>
      <p:sp>
        <p:nvSpPr>
          <p:cNvPr id="6" name="Content Placeholder 5"/>
          <p:cNvSpPr>
            <a:spLocks noGrp="1"/>
          </p:cNvSpPr>
          <p:nvPr>
            <p:ph sz="half" idx="2"/>
          </p:nvPr>
        </p:nvSpPr>
        <p:spPr/>
        <p:txBody>
          <a:bodyPr>
            <a:normAutofit/>
          </a:bodyPr>
          <a:lstStyle/>
          <a:p>
            <a:pPr marL="0" indent="0">
              <a:buNone/>
            </a:pPr>
            <a:r>
              <a:rPr lang="en-GB" sz="2800" u="sng" dirty="0" smtClean="0">
                <a:solidFill>
                  <a:srgbClr val="0070C0"/>
                </a:solidFill>
              </a:rPr>
              <a:t>Cruise</a:t>
            </a:r>
            <a:endParaRPr lang="en-GB" sz="2800" u="sng" dirty="0">
              <a:solidFill>
                <a:srgbClr val="0070C0"/>
              </a:solidFill>
            </a:endParaRPr>
          </a:p>
        </p:txBody>
      </p:sp>
    </p:spTree>
    <p:extLst>
      <p:ext uri="{BB962C8B-B14F-4D97-AF65-F5344CB8AC3E}">
        <p14:creationId xmlns:p14="http://schemas.microsoft.com/office/powerpoint/2010/main" val="412788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11</a:t>
            </a:fld>
            <a:endParaRPr lang="ru-RU" dirty="0"/>
          </a:p>
        </p:txBody>
      </p:sp>
      <p:sp>
        <p:nvSpPr>
          <p:cNvPr id="8" name="Content Placeholder 7"/>
          <p:cNvSpPr>
            <a:spLocks noGrp="1"/>
          </p:cNvSpPr>
          <p:nvPr>
            <p:ph idx="1"/>
          </p:nvPr>
        </p:nvSpPr>
        <p:spPr>
          <a:xfrm>
            <a:off x="838200" y="1844675"/>
            <a:ext cx="10210800" cy="3972144"/>
          </a:xfrm>
        </p:spPr>
        <p:txBody>
          <a:bodyPr/>
          <a:lstStyle/>
          <a:p>
            <a:pPr marL="0" indent="0">
              <a:buNone/>
            </a:pPr>
            <a:r>
              <a:rPr lang="en-GB" sz="2400" dirty="0" smtClean="0">
                <a:solidFill>
                  <a:srgbClr val="0070C0"/>
                </a:solidFill>
              </a:rPr>
              <a:t>Most cruise companies operate international routes, with ships travelling between two or more countries.  However some companies offer national cruises, such as sailing around the coast of a country. </a:t>
            </a:r>
          </a:p>
          <a:p>
            <a:pPr marL="0" indent="0">
              <a:buNone/>
            </a:pPr>
            <a:r>
              <a:rPr lang="en-GB" sz="2400" dirty="0" smtClean="0">
                <a:solidFill>
                  <a:srgbClr val="0070C0"/>
                </a:solidFill>
              </a:rPr>
              <a:t>Sea </a:t>
            </a:r>
            <a:r>
              <a:rPr lang="en-GB" sz="2400" dirty="0">
                <a:solidFill>
                  <a:srgbClr val="0070C0"/>
                </a:solidFill>
              </a:rPr>
              <a:t>ports are the hubs that allow travellers to join ferry and cruise services. The world’s busiest cruise ports are in the USA, with Miami and Port Everglades (serves 11 different cruise lines) in Florida ranking the highest. For UK passengers, many choose a fly-cruise for joining a tropical cruise (e.g. fly to USA and then join a Caribbean cruise). </a:t>
            </a:r>
          </a:p>
          <a:p>
            <a:pPr marL="0" indent="0">
              <a:buNone/>
            </a:pPr>
            <a:r>
              <a:rPr lang="en-GB" sz="2400" dirty="0">
                <a:solidFill>
                  <a:srgbClr val="0070C0"/>
                </a:solidFill>
              </a:rPr>
              <a:t>Many cruise operators now offer cruises  originating from the UK. This avoids passengers having to take flights and ports will need to provide high quality facilities for these passengers.</a:t>
            </a:r>
          </a:p>
          <a:p>
            <a:endParaRPr lang="en-GB" dirty="0"/>
          </a:p>
        </p:txBody>
      </p:sp>
      <p:sp>
        <p:nvSpPr>
          <p:cNvPr id="7" name="Title 6"/>
          <p:cNvSpPr>
            <a:spLocks noGrp="1"/>
          </p:cNvSpPr>
          <p:nvPr>
            <p:ph type="title"/>
          </p:nvPr>
        </p:nvSpPr>
        <p:spPr/>
        <p:txBody>
          <a:bodyPr/>
          <a:lstStyle/>
          <a:p>
            <a:r>
              <a:rPr lang="en-GB" dirty="0" smtClean="0"/>
              <a:t>Sea ports</a:t>
            </a:r>
            <a:endParaRPr lang="en-GB" dirty="0"/>
          </a:p>
        </p:txBody>
      </p:sp>
    </p:spTree>
    <p:extLst>
      <p:ext uri="{BB962C8B-B14F-4D97-AF65-F5344CB8AC3E}">
        <p14:creationId xmlns:p14="http://schemas.microsoft.com/office/powerpoint/2010/main" val="4666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Content Placeholder 3"/>
          <p:cNvSpPr>
            <a:spLocks noGrp="1"/>
          </p:cNvSpPr>
          <p:nvPr>
            <p:ph idx="1"/>
          </p:nvPr>
        </p:nvSpPr>
        <p:spPr>
          <a:xfrm>
            <a:off x="647700" y="1844674"/>
            <a:ext cx="5664200" cy="4492625"/>
          </a:xfrm>
        </p:spPr>
        <p:txBody>
          <a:bodyPr>
            <a:normAutofit/>
          </a:bodyPr>
          <a:lstStyle/>
          <a:p>
            <a:pPr marL="0" indent="0" algn="just">
              <a:buNone/>
            </a:pPr>
            <a:r>
              <a:rPr lang="en-GB" sz="1800" dirty="0" smtClean="0">
                <a:solidFill>
                  <a:srgbClr val="0070C0"/>
                </a:solidFill>
              </a:rPr>
              <a:t>River cruises are another way of exploring a country or a region.  This type of cruising is growing in popularity; passenger numbers from the UK grew by 21% in 2017.  The River cruise is a popular way of exploring Egypt, with sightseeing cruises taking tourists up and down the Nile in order to visit famous historical sites such as the temples of </a:t>
            </a:r>
            <a:r>
              <a:rPr lang="en-GB" sz="1800" dirty="0" err="1" smtClean="0">
                <a:solidFill>
                  <a:srgbClr val="0070C0"/>
                </a:solidFill>
              </a:rPr>
              <a:t>Karnak</a:t>
            </a:r>
            <a:r>
              <a:rPr lang="en-GB" sz="1800" dirty="0" smtClean="0">
                <a:solidFill>
                  <a:srgbClr val="0070C0"/>
                </a:solidFill>
              </a:rPr>
              <a:t> and Luxor and magnificent Valley of the Kings.</a:t>
            </a:r>
          </a:p>
          <a:p>
            <a:pPr marL="0" indent="0" algn="just">
              <a:buNone/>
            </a:pPr>
            <a:r>
              <a:rPr lang="en-GB" sz="1800" dirty="0" smtClean="0">
                <a:solidFill>
                  <a:srgbClr val="0070C0"/>
                </a:solidFill>
              </a:rPr>
              <a:t>Political unrest in recent years have seen Nile bookings decline, while cruises on the Rhine and Danube in Germany are gaining popularity.  The Danube is the second longest river in Europe which begins in the Black Forest region of Germany and runs through ten countries (Germany, Austria, Slovakia, Hungary, Croatia, Serbia, Romania, Bulgaria, Moldova and the Ukraine). </a:t>
            </a:r>
            <a:endParaRPr lang="en-GB" sz="1800" dirty="0">
              <a:solidFill>
                <a:srgbClr val="0070C0"/>
              </a:solidFill>
            </a:endParaRPr>
          </a:p>
        </p:txBody>
      </p:sp>
      <p:sp>
        <p:nvSpPr>
          <p:cNvPr id="5" name="Title 4"/>
          <p:cNvSpPr>
            <a:spLocks noGrp="1"/>
          </p:cNvSpPr>
          <p:nvPr>
            <p:ph type="title"/>
          </p:nvPr>
        </p:nvSpPr>
        <p:spPr/>
        <p:txBody>
          <a:bodyPr/>
          <a:lstStyle/>
          <a:p>
            <a:r>
              <a:rPr lang="en-GB" dirty="0" smtClean="0"/>
              <a:t>River Cruises</a:t>
            </a:r>
            <a:endParaRPr lang="en-GB" dirty="0"/>
          </a:p>
        </p:txBody>
      </p:sp>
      <p:pic>
        <p:nvPicPr>
          <p:cNvPr id="6" name="Picture 5"/>
          <p:cNvPicPr>
            <a:picLocks noChangeAspect="1"/>
          </p:cNvPicPr>
          <p:nvPr/>
        </p:nvPicPr>
        <p:blipFill>
          <a:blip r:embed="rId2"/>
          <a:stretch>
            <a:fillRect/>
          </a:stretch>
        </p:blipFill>
        <p:spPr>
          <a:xfrm>
            <a:off x="6503508" y="2255098"/>
            <a:ext cx="5167792" cy="2871897"/>
          </a:xfrm>
          <a:prstGeom prst="rect">
            <a:avLst/>
          </a:prstGeom>
        </p:spPr>
      </p:pic>
    </p:spTree>
    <p:extLst>
      <p:ext uri="{BB962C8B-B14F-4D97-AF65-F5344CB8AC3E}">
        <p14:creationId xmlns:p14="http://schemas.microsoft.com/office/powerpoint/2010/main" val="25314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sp>
        <p:nvSpPr>
          <p:cNvPr id="4" name="Content Placeholder 3"/>
          <p:cNvSpPr>
            <a:spLocks noGrp="1"/>
          </p:cNvSpPr>
          <p:nvPr>
            <p:ph idx="1"/>
          </p:nvPr>
        </p:nvSpPr>
        <p:spPr>
          <a:xfrm>
            <a:off x="838200" y="1825625"/>
            <a:ext cx="10515600" cy="3972144"/>
          </a:xfrm>
        </p:spPr>
        <p:txBody>
          <a:bodyPr>
            <a:normAutofit/>
          </a:bodyPr>
          <a:lstStyle/>
          <a:p>
            <a:r>
              <a:rPr lang="en-GB" sz="2400" dirty="0" smtClean="0">
                <a:solidFill>
                  <a:srgbClr val="0070C0"/>
                </a:solidFill>
              </a:rPr>
              <a:t>National cruises are organisations who offer cruises sailing around the coast of a country</a:t>
            </a:r>
          </a:p>
          <a:p>
            <a:r>
              <a:rPr lang="en-GB" sz="2400" dirty="0" smtClean="0">
                <a:solidFill>
                  <a:srgbClr val="0070C0"/>
                </a:solidFill>
              </a:rPr>
              <a:t>Can you think of any examples? </a:t>
            </a:r>
          </a:p>
          <a:p>
            <a:r>
              <a:rPr lang="en-GB" sz="2400" dirty="0" smtClean="0">
                <a:solidFill>
                  <a:srgbClr val="0070C0"/>
                </a:solidFill>
              </a:rPr>
              <a:t>Local cruises are often used as a way of providing tourists with an unusual or exciting way of seeing attractions.</a:t>
            </a:r>
          </a:p>
          <a:p>
            <a:r>
              <a:rPr lang="en-GB" sz="2400" dirty="0" smtClean="0">
                <a:solidFill>
                  <a:srgbClr val="0070C0"/>
                </a:solidFill>
              </a:rPr>
              <a:t>Can you think of any examples?</a:t>
            </a:r>
          </a:p>
          <a:p>
            <a:r>
              <a:rPr lang="en-GB" sz="2400" dirty="0" smtClean="0">
                <a:solidFill>
                  <a:srgbClr val="0070C0"/>
                </a:solidFill>
              </a:rPr>
              <a:t>Local cruises can also double as a form of transport from one destination to another, as crossing the border from Vietnam to Cambodia is made easier by travelling on an organised cruise along the Mekong Delta. </a:t>
            </a:r>
            <a:endParaRPr lang="en-GB" sz="2400" dirty="0">
              <a:solidFill>
                <a:srgbClr val="0070C0"/>
              </a:solidFill>
            </a:endParaRPr>
          </a:p>
        </p:txBody>
      </p:sp>
      <p:sp>
        <p:nvSpPr>
          <p:cNvPr id="5" name="Title 4"/>
          <p:cNvSpPr>
            <a:spLocks noGrp="1"/>
          </p:cNvSpPr>
          <p:nvPr>
            <p:ph type="title"/>
          </p:nvPr>
        </p:nvSpPr>
        <p:spPr/>
        <p:txBody>
          <a:bodyPr/>
          <a:lstStyle/>
          <a:p>
            <a:r>
              <a:rPr lang="en-GB" dirty="0" smtClean="0"/>
              <a:t>National &amp; Local Cruises</a:t>
            </a:r>
            <a:endParaRPr lang="en-GB" dirty="0"/>
          </a:p>
        </p:txBody>
      </p:sp>
    </p:spTree>
    <p:extLst>
      <p:ext uri="{BB962C8B-B14F-4D97-AF65-F5344CB8AC3E}">
        <p14:creationId xmlns:p14="http://schemas.microsoft.com/office/powerpoint/2010/main" val="130786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14</a:t>
            </a:fld>
            <a:endParaRPr lang="ru-RU" dirty="0"/>
          </a:p>
        </p:txBody>
      </p:sp>
      <p:sp>
        <p:nvSpPr>
          <p:cNvPr id="4" name="Content Placeholder 3"/>
          <p:cNvSpPr>
            <a:spLocks noGrp="1"/>
          </p:cNvSpPr>
          <p:nvPr>
            <p:ph idx="1"/>
          </p:nvPr>
        </p:nvSpPr>
        <p:spPr>
          <a:xfrm>
            <a:off x="838200" y="1825625"/>
            <a:ext cx="10515600" cy="3828415"/>
          </a:xfrm>
        </p:spPr>
        <p:txBody>
          <a:bodyPr>
            <a:normAutofit/>
          </a:bodyPr>
          <a:lstStyle/>
          <a:p>
            <a:pPr marL="0" indent="0">
              <a:buNone/>
            </a:pPr>
            <a:r>
              <a:rPr lang="en-GB" sz="2800" b="1" u="sng" dirty="0" smtClean="0">
                <a:solidFill>
                  <a:srgbClr val="0070C0"/>
                </a:solidFill>
              </a:rPr>
              <a:t>Integrated Transport Systems and Services</a:t>
            </a:r>
          </a:p>
          <a:p>
            <a:pPr marL="0" indent="0">
              <a:buNone/>
            </a:pPr>
            <a:r>
              <a:rPr lang="en-GB" sz="2800" dirty="0" smtClean="0">
                <a:solidFill>
                  <a:srgbClr val="0070C0"/>
                </a:solidFill>
              </a:rPr>
              <a:t>A transport hub is a place where passengers can move from one mode of transportation to another.  E.G. many airports now provide options to take a rail, bus or light rail link to the nearest city centre and other transport hubs such as central railway stations and coach stations.  </a:t>
            </a:r>
            <a:endParaRPr lang="en-GB" sz="2800" dirty="0">
              <a:solidFill>
                <a:srgbClr val="0070C0"/>
              </a:solidFill>
            </a:endParaRPr>
          </a:p>
        </p:txBody>
      </p:sp>
      <p:sp>
        <p:nvSpPr>
          <p:cNvPr id="5" name="Title 4"/>
          <p:cNvSpPr>
            <a:spLocks noGrp="1"/>
          </p:cNvSpPr>
          <p:nvPr>
            <p:ph type="title"/>
          </p:nvPr>
        </p:nvSpPr>
        <p:spPr/>
        <p:txBody>
          <a:bodyPr/>
          <a:lstStyle/>
          <a:p>
            <a:r>
              <a:rPr lang="en-GB" dirty="0" smtClean="0"/>
              <a:t>Transport Hubs</a:t>
            </a:r>
            <a:endParaRPr lang="en-GB" dirty="0"/>
          </a:p>
        </p:txBody>
      </p:sp>
    </p:spTree>
    <p:extLst>
      <p:ext uri="{BB962C8B-B14F-4D97-AF65-F5344CB8AC3E}">
        <p14:creationId xmlns:p14="http://schemas.microsoft.com/office/powerpoint/2010/main" val="4126394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2</a:t>
            </a:fld>
            <a:endParaRPr lang="ru-RU" dirty="0"/>
          </a:p>
        </p:txBody>
      </p:sp>
      <p:sp>
        <p:nvSpPr>
          <p:cNvPr id="7" name="Title 6"/>
          <p:cNvSpPr>
            <a:spLocks noGrp="1"/>
          </p:cNvSpPr>
          <p:nvPr>
            <p:ph type="title"/>
          </p:nvPr>
        </p:nvSpPr>
        <p:spPr/>
        <p:txBody>
          <a:bodyPr/>
          <a:lstStyle/>
          <a:p>
            <a:r>
              <a:rPr lang="en-GB" dirty="0" smtClean="0"/>
              <a:t>What is a rail terminal? </a:t>
            </a:r>
            <a:endParaRPr lang="en-GB" dirty="0"/>
          </a:p>
        </p:txBody>
      </p:sp>
      <p:pic>
        <p:nvPicPr>
          <p:cNvPr id="9" name="Google Shape;93;p1"/>
          <p:cNvPicPr preferRelativeResize="0">
            <a:picLocks noGrp="1"/>
          </p:cNvPicPr>
          <p:nvPr>
            <p:ph idx="1"/>
          </p:nvPr>
        </p:nvPicPr>
        <p:blipFill rotWithShape="1">
          <a:blip r:embed="rId2">
            <a:alphaModFix/>
          </a:blip>
          <a:srcRect/>
          <a:stretch/>
        </p:blipFill>
        <p:spPr>
          <a:xfrm>
            <a:off x="938212" y="2552700"/>
            <a:ext cx="3786188" cy="2320131"/>
          </a:xfrm>
          <a:prstGeom prst="rect">
            <a:avLst/>
          </a:prstGeom>
          <a:noFill/>
          <a:ln>
            <a:noFill/>
          </a:ln>
        </p:spPr>
      </p:pic>
      <p:pic>
        <p:nvPicPr>
          <p:cNvPr id="10" name="Google Shape;91;p1"/>
          <p:cNvPicPr preferRelativeResize="0"/>
          <p:nvPr/>
        </p:nvPicPr>
        <p:blipFill rotWithShape="1">
          <a:blip r:embed="rId3">
            <a:alphaModFix/>
          </a:blip>
          <a:srcRect/>
          <a:stretch/>
        </p:blipFill>
        <p:spPr>
          <a:xfrm>
            <a:off x="5411768" y="1892300"/>
            <a:ext cx="3973532" cy="3047223"/>
          </a:xfrm>
          <a:prstGeom prst="rect">
            <a:avLst/>
          </a:prstGeom>
          <a:noFill/>
          <a:ln>
            <a:noFill/>
          </a:ln>
        </p:spPr>
      </p:pic>
    </p:spTree>
    <p:extLst>
      <p:ext uri="{BB962C8B-B14F-4D97-AF65-F5344CB8AC3E}">
        <p14:creationId xmlns:p14="http://schemas.microsoft.com/office/powerpoint/2010/main" val="26409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3</a:t>
            </a:fld>
            <a:endParaRPr lang="ru-RU" dirty="0"/>
          </a:p>
        </p:txBody>
      </p:sp>
      <p:sp>
        <p:nvSpPr>
          <p:cNvPr id="4" name="Content Placeholder 3"/>
          <p:cNvSpPr>
            <a:spLocks noGrp="1"/>
          </p:cNvSpPr>
          <p:nvPr>
            <p:ph idx="1"/>
          </p:nvPr>
        </p:nvSpPr>
        <p:spPr/>
        <p:txBody>
          <a:bodyPr>
            <a:normAutofit/>
          </a:bodyPr>
          <a:lstStyle/>
          <a:p>
            <a:pPr marL="0" indent="0">
              <a:buNone/>
            </a:pPr>
            <a:r>
              <a:rPr lang="en-GB" sz="2400" dirty="0" smtClean="0">
                <a:solidFill>
                  <a:srgbClr val="0070C0"/>
                </a:solidFill>
              </a:rPr>
              <a:t>Passengers </a:t>
            </a:r>
            <a:r>
              <a:rPr lang="en-GB" sz="2400" dirty="0">
                <a:solidFill>
                  <a:srgbClr val="0070C0"/>
                </a:solidFill>
              </a:rPr>
              <a:t>choosing to travel by train also expect accessible connections and facilities. One example is the Eurostar service between UK and mainland Europe, which has important terminals at London St Pancras, Paris </a:t>
            </a:r>
            <a:r>
              <a:rPr lang="en-GB" sz="2400" dirty="0" err="1">
                <a:solidFill>
                  <a:srgbClr val="0070C0"/>
                </a:solidFill>
              </a:rPr>
              <a:t>Gare</a:t>
            </a:r>
            <a:r>
              <a:rPr lang="en-GB" sz="2400" dirty="0">
                <a:solidFill>
                  <a:srgbClr val="0070C0"/>
                </a:solidFill>
              </a:rPr>
              <a:t> Du Nord and Brussels Midi, as well as intermediate stations in </a:t>
            </a:r>
            <a:r>
              <a:rPr lang="en-GB" sz="2400" dirty="0" smtClean="0">
                <a:solidFill>
                  <a:srgbClr val="0070C0"/>
                </a:solidFill>
              </a:rPr>
              <a:t>Ashford and </a:t>
            </a:r>
            <a:r>
              <a:rPr lang="en-GB" sz="2400" dirty="0" err="1" smtClean="0">
                <a:solidFill>
                  <a:srgbClr val="0070C0"/>
                </a:solidFill>
              </a:rPr>
              <a:t>Ebbsfleet</a:t>
            </a:r>
            <a:r>
              <a:rPr lang="en-GB" sz="2400" dirty="0" smtClean="0">
                <a:solidFill>
                  <a:srgbClr val="0070C0"/>
                </a:solidFill>
              </a:rPr>
              <a:t> </a:t>
            </a:r>
            <a:r>
              <a:rPr lang="en-GB" sz="2400" dirty="0">
                <a:solidFill>
                  <a:srgbClr val="0070C0"/>
                </a:solidFill>
              </a:rPr>
              <a:t>in </a:t>
            </a:r>
            <a:r>
              <a:rPr lang="en-GB" sz="2400" dirty="0" smtClean="0">
                <a:solidFill>
                  <a:srgbClr val="0070C0"/>
                </a:solidFill>
              </a:rPr>
              <a:t>Kent and Lille in France. </a:t>
            </a:r>
          </a:p>
          <a:p>
            <a:pPr marL="0" indent="0">
              <a:buNone/>
            </a:pPr>
            <a:r>
              <a:rPr lang="en-GB" sz="2400" dirty="0" smtClean="0">
                <a:solidFill>
                  <a:srgbClr val="0070C0"/>
                </a:solidFill>
              </a:rPr>
              <a:t>Eurostar also offers connecting tickets to more than 100 additional destinations in France, Germany and the Netherlands. </a:t>
            </a:r>
          </a:p>
          <a:p>
            <a:pPr marL="0" indent="0">
              <a:buNone/>
            </a:pPr>
            <a:r>
              <a:rPr lang="en-GB" sz="2400" dirty="0" smtClean="0">
                <a:solidFill>
                  <a:srgbClr val="0070C0"/>
                </a:solidFill>
              </a:rPr>
              <a:t>This make it a lot easier process for UK passengers as they can book their whole trip through Eurostar and get all the information they need without having to book with individual rail networks in each of the different countries.</a:t>
            </a:r>
          </a:p>
          <a:p>
            <a:pPr marL="0" indent="0">
              <a:buNone/>
            </a:pPr>
            <a:r>
              <a:rPr lang="en-GB" sz="2400" dirty="0" smtClean="0">
                <a:solidFill>
                  <a:srgbClr val="0070C0"/>
                </a:solidFill>
              </a:rPr>
              <a:t>What are the pros and cons of travelling with Eurostar?   </a:t>
            </a:r>
            <a:endParaRPr lang="en-GB" sz="2400" dirty="0">
              <a:solidFill>
                <a:srgbClr val="0070C0"/>
              </a:solidFill>
            </a:endParaRPr>
          </a:p>
        </p:txBody>
      </p:sp>
      <p:sp>
        <p:nvSpPr>
          <p:cNvPr id="5" name="Title 4"/>
          <p:cNvSpPr>
            <a:spLocks noGrp="1"/>
          </p:cNvSpPr>
          <p:nvPr>
            <p:ph type="title"/>
          </p:nvPr>
        </p:nvSpPr>
        <p:spPr/>
        <p:txBody>
          <a:bodyPr>
            <a:normAutofit fontScale="90000"/>
          </a:bodyPr>
          <a:lstStyle/>
          <a:p>
            <a:r>
              <a:rPr lang="en-GB" dirty="0"/>
              <a:t>International rail terminals</a:t>
            </a:r>
            <a:br>
              <a:rPr lang="en-GB" dirty="0"/>
            </a:br>
            <a:endParaRPr lang="en-GB" dirty="0"/>
          </a:p>
        </p:txBody>
      </p:sp>
    </p:spTree>
    <p:extLst>
      <p:ext uri="{BB962C8B-B14F-4D97-AF65-F5344CB8AC3E}">
        <p14:creationId xmlns:p14="http://schemas.microsoft.com/office/powerpoint/2010/main" val="31678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ADD A FOOTER</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4</a:t>
            </a:fld>
            <a:endParaRPr lang="ru-RU" dirty="0"/>
          </a:p>
        </p:txBody>
      </p:sp>
      <p:sp>
        <p:nvSpPr>
          <p:cNvPr id="6" name="Title 5"/>
          <p:cNvSpPr>
            <a:spLocks noGrp="1"/>
          </p:cNvSpPr>
          <p:nvPr>
            <p:ph type="title"/>
          </p:nvPr>
        </p:nvSpPr>
        <p:spPr/>
        <p:txBody>
          <a:bodyPr/>
          <a:lstStyle/>
          <a:p>
            <a:r>
              <a:rPr lang="en-GB" dirty="0" smtClean="0"/>
              <a:t>Facilities at a Rail Terminal</a:t>
            </a:r>
            <a:endParaRPr lang="en-GB" dirty="0"/>
          </a:p>
        </p:txBody>
      </p:sp>
      <p:sp>
        <p:nvSpPr>
          <p:cNvPr id="7" name="Content Placeholder 6"/>
          <p:cNvSpPr>
            <a:spLocks noGrp="1"/>
          </p:cNvSpPr>
          <p:nvPr>
            <p:ph sz="half" idx="1"/>
          </p:nvPr>
        </p:nvSpPr>
        <p:spPr>
          <a:xfrm>
            <a:off x="838200" y="1825625"/>
            <a:ext cx="6540500" cy="3885380"/>
          </a:xfrm>
        </p:spPr>
        <p:txBody>
          <a:bodyPr>
            <a:normAutofit/>
          </a:bodyPr>
          <a:lstStyle/>
          <a:p>
            <a:r>
              <a:rPr lang="en-GB" sz="2000" b="1" dirty="0" smtClean="0">
                <a:solidFill>
                  <a:srgbClr val="0070C0"/>
                </a:solidFill>
              </a:rPr>
              <a:t>What facilities do you find at a rail terminal? </a:t>
            </a:r>
            <a:endParaRPr lang="en-GB" sz="2000" b="1" dirty="0">
              <a:solidFill>
                <a:srgbClr val="0070C0"/>
              </a:solidFill>
            </a:endParaRPr>
          </a:p>
        </p:txBody>
      </p:sp>
      <p:pic>
        <p:nvPicPr>
          <p:cNvPr id="9" name="Picture 8"/>
          <p:cNvPicPr>
            <a:picLocks noChangeAspect="1"/>
          </p:cNvPicPr>
          <p:nvPr/>
        </p:nvPicPr>
        <p:blipFill>
          <a:blip r:embed="rId2"/>
          <a:stretch>
            <a:fillRect/>
          </a:stretch>
        </p:blipFill>
        <p:spPr>
          <a:xfrm>
            <a:off x="7703138" y="2283810"/>
            <a:ext cx="3999323" cy="2969009"/>
          </a:xfrm>
          <a:prstGeom prst="rect">
            <a:avLst/>
          </a:prstGeom>
        </p:spPr>
      </p:pic>
    </p:spTree>
    <p:extLst>
      <p:ext uri="{BB962C8B-B14F-4D97-AF65-F5344CB8AC3E}">
        <p14:creationId xmlns:p14="http://schemas.microsoft.com/office/powerpoint/2010/main" val="130687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
        <p:nvSpPr>
          <p:cNvPr id="8" name="Content Placeholder 7"/>
          <p:cNvSpPr>
            <a:spLocks noGrp="1"/>
          </p:cNvSpPr>
          <p:nvPr>
            <p:ph idx="1"/>
          </p:nvPr>
        </p:nvSpPr>
        <p:spPr>
          <a:xfrm>
            <a:off x="288758" y="1785987"/>
            <a:ext cx="10515600" cy="3787775"/>
          </a:xfrm>
        </p:spPr>
        <p:txBody>
          <a:bodyPr/>
          <a:lstStyle/>
          <a:p>
            <a:pPr marL="0" indent="0">
              <a:buNone/>
            </a:pPr>
            <a:r>
              <a:rPr lang="en-GB" sz="2000" dirty="0" smtClean="0">
                <a:solidFill>
                  <a:srgbClr val="0070C0"/>
                </a:solidFill>
              </a:rPr>
              <a:t>What </a:t>
            </a:r>
            <a:r>
              <a:rPr lang="en-GB" sz="2000" dirty="0">
                <a:solidFill>
                  <a:srgbClr val="0070C0"/>
                </a:solidFill>
              </a:rPr>
              <a:t>is the Chunnel?</a:t>
            </a:r>
          </a:p>
          <a:p>
            <a:pPr marL="0" indent="0">
              <a:buNone/>
            </a:pPr>
            <a:r>
              <a:rPr lang="en-GB" sz="2000" dirty="0">
                <a:solidFill>
                  <a:srgbClr val="0070C0"/>
                </a:solidFill>
              </a:rPr>
              <a:t>The Channel Tunnel is an undersea tunnel linking southern England and northern France. It is operated by the company </a:t>
            </a:r>
            <a:r>
              <a:rPr lang="en-GB" sz="2000" dirty="0" err="1">
                <a:solidFill>
                  <a:srgbClr val="0070C0"/>
                </a:solidFill>
              </a:rPr>
              <a:t>Getlink</a:t>
            </a:r>
            <a:r>
              <a:rPr lang="en-GB" sz="2000" dirty="0">
                <a:solidFill>
                  <a:srgbClr val="0070C0"/>
                </a:solidFill>
              </a:rPr>
              <a:t>, who also run a railway shuttle (Le Shuttle) between Folkestone and Calais, carrying passengers in cars, vans and other vehicles.</a:t>
            </a:r>
          </a:p>
          <a:p>
            <a:endParaRPr lang="en-GB" sz="2000" dirty="0">
              <a:solidFill>
                <a:srgbClr val="0070C0"/>
              </a:solidFill>
            </a:endParaRPr>
          </a:p>
          <a:p>
            <a:pPr marL="0" indent="0">
              <a:buNone/>
            </a:pPr>
            <a:r>
              <a:rPr lang="en-GB" sz="2000" dirty="0">
                <a:solidFill>
                  <a:srgbClr val="0070C0"/>
                </a:solidFill>
              </a:rPr>
              <a:t>Eurostar is a totally separate company running high-speed passenger services through the Channel Tunnel between London and a number of other European cities on the continent, including Paris, Brussels, Lille, Lyon, Avignon and Marseille.</a:t>
            </a:r>
          </a:p>
          <a:p>
            <a:pPr marL="0" indent="0">
              <a:buNone/>
            </a:pPr>
            <a:r>
              <a:rPr lang="en-GB" sz="2000" dirty="0" smtClean="0">
                <a:solidFill>
                  <a:srgbClr val="0070C0"/>
                </a:solidFill>
                <a:hlinkClick r:id="rId2"/>
              </a:rPr>
              <a:t>https</a:t>
            </a:r>
            <a:r>
              <a:rPr lang="en-GB" sz="2000" dirty="0">
                <a:solidFill>
                  <a:srgbClr val="0070C0"/>
                </a:solidFill>
                <a:hlinkClick r:id="rId2"/>
              </a:rPr>
              <a:t>://</a:t>
            </a:r>
            <a:r>
              <a:rPr lang="en-GB" sz="2000" dirty="0" smtClean="0">
                <a:solidFill>
                  <a:srgbClr val="0070C0"/>
                </a:solidFill>
                <a:hlinkClick r:id="rId2"/>
              </a:rPr>
              <a:t>www.eurostar.com/be-en/travel-info/the-channel-tunnel</a:t>
            </a:r>
            <a:endParaRPr lang="en-GB" sz="2000" dirty="0" smtClean="0">
              <a:solidFill>
                <a:srgbClr val="0070C0"/>
              </a:solidFill>
            </a:endParaRPr>
          </a:p>
          <a:p>
            <a:pPr marL="0" indent="0">
              <a:buNone/>
            </a:pPr>
            <a:endParaRPr lang="en-GB" sz="2000" dirty="0">
              <a:solidFill>
                <a:srgbClr val="0070C0"/>
              </a:solidFill>
            </a:endParaRPr>
          </a:p>
          <a:p>
            <a:endParaRPr lang="en-GB" dirty="0"/>
          </a:p>
        </p:txBody>
      </p:sp>
      <p:sp>
        <p:nvSpPr>
          <p:cNvPr id="7" name="Title 6"/>
          <p:cNvSpPr>
            <a:spLocks noGrp="1"/>
          </p:cNvSpPr>
          <p:nvPr>
            <p:ph type="title"/>
          </p:nvPr>
        </p:nvSpPr>
        <p:spPr>
          <a:xfrm>
            <a:off x="812290" y="669926"/>
            <a:ext cx="9050518" cy="945498"/>
          </a:xfrm>
        </p:spPr>
        <p:txBody>
          <a:bodyPr>
            <a:normAutofit fontScale="90000"/>
          </a:bodyPr>
          <a:lstStyle/>
          <a:p>
            <a:r>
              <a:rPr lang="en-GB" dirty="0"/>
              <a:t>Eurostar, Le Shuttle and the Eurotunnel – What’s the difference?</a:t>
            </a:r>
            <a:br>
              <a:rPr lang="en-GB" dirty="0"/>
            </a:br>
            <a:endParaRPr lang="en-GB" dirty="0"/>
          </a:p>
        </p:txBody>
      </p:sp>
      <p:sp>
        <p:nvSpPr>
          <p:cNvPr id="9" name="TextBox 8"/>
          <p:cNvSpPr txBox="1"/>
          <p:nvPr/>
        </p:nvSpPr>
        <p:spPr>
          <a:xfrm>
            <a:off x="7658100" y="4419600"/>
            <a:ext cx="3556000" cy="2308324"/>
          </a:xfrm>
          <a:prstGeom prst="rect">
            <a:avLst/>
          </a:prstGeom>
          <a:solidFill>
            <a:schemeClr val="accent2">
              <a:lumMod val="20000"/>
              <a:lumOff val="80000"/>
            </a:schemeClr>
          </a:solidFill>
        </p:spPr>
        <p:txBody>
          <a:bodyPr wrap="square" rtlCol="0">
            <a:spAutoFit/>
          </a:bodyPr>
          <a:lstStyle/>
          <a:p>
            <a:r>
              <a:rPr lang="en-GB" dirty="0"/>
              <a:t>The Channel Tunnel is 50.45 km long or 31.5 miles. That's the equivalent of 169 Eiffel Towers stacked on top of each other.</a:t>
            </a:r>
          </a:p>
          <a:p>
            <a:r>
              <a:rPr lang="en-GB" dirty="0"/>
              <a:t>37.9 km (23.5 miles) of the Channel Tunnel is under the English Channel, making it the world's longest undersea tunnel.</a:t>
            </a:r>
          </a:p>
        </p:txBody>
      </p:sp>
    </p:spTree>
    <p:extLst>
      <p:ext uri="{BB962C8B-B14F-4D97-AF65-F5344CB8AC3E}">
        <p14:creationId xmlns:p14="http://schemas.microsoft.com/office/powerpoint/2010/main" val="312240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sp>
        <p:nvSpPr>
          <p:cNvPr id="6" name="Title 5"/>
          <p:cNvSpPr>
            <a:spLocks noGrp="1"/>
          </p:cNvSpPr>
          <p:nvPr>
            <p:ph type="title"/>
          </p:nvPr>
        </p:nvSpPr>
        <p:spPr/>
        <p:txBody>
          <a:bodyPr/>
          <a:lstStyle/>
          <a:p>
            <a:r>
              <a:rPr lang="en-GB" dirty="0" smtClean="0"/>
              <a:t>Eurostar services and facilities? </a:t>
            </a:r>
            <a:endParaRPr lang="en-GB" dirty="0"/>
          </a:p>
        </p:txBody>
      </p:sp>
      <p:sp>
        <p:nvSpPr>
          <p:cNvPr id="7" name="Content Placeholder 6"/>
          <p:cNvSpPr>
            <a:spLocks noGrp="1"/>
          </p:cNvSpPr>
          <p:nvPr>
            <p:ph sz="half" idx="1"/>
          </p:nvPr>
        </p:nvSpPr>
        <p:spPr/>
        <p:txBody>
          <a:bodyPr/>
          <a:lstStyle/>
          <a:p>
            <a:pPr marL="0" lvl="0" indent="0">
              <a:lnSpc>
                <a:spcPct val="70000"/>
              </a:lnSpc>
              <a:buClr>
                <a:srgbClr val="000000"/>
              </a:buClr>
              <a:buSzPts val="2220"/>
              <a:buNone/>
            </a:pPr>
            <a:r>
              <a:rPr lang="en-GB" sz="2800" kern="0" dirty="0">
                <a:solidFill>
                  <a:srgbClr val="0070C0"/>
                </a:solidFill>
                <a:ea typeface="Comic Sans MS"/>
                <a:cs typeface="Comic Sans MS"/>
                <a:sym typeface="Comic Sans MS"/>
              </a:rPr>
              <a:t>What services, facilities and international rail connections are available when travelling by Eurostar from London St Pancras to Brussels and Paris?</a:t>
            </a:r>
            <a:endParaRPr lang="en-GB" sz="3200" b="1" kern="0" dirty="0">
              <a:solidFill>
                <a:srgbClr val="0070C0"/>
              </a:solidFill>
              <a:cs typeface="Calibri"/>
              <a:sym typeface="Calibri"/>
            </a:endParaRPr>
          </a:p>
          <a:p>
            <a:pPr marL="0" lvl="0" indent="0">
              <a:lnSpc>
                <a:spcPct val="70000"/>
              </a:lnSpc>
              <a:buClr>
                <a:srgbClr val="000000"/>
              </a:buClr>
              <a:buSzPts val="2035"/>
              <a:buNone/>
            </a:pPr>
            <a:endParaRPr lang="en-GB" sz="2800" kern="0" dirty="0">
              <a:solidFill>
                <a:srgbClr val="0070C0"/>
              </a:solidFill>
              <a:ea typeface="Comic Sans MS"/>
              <a:cs typeface="Comic Sans MS"/>
              <a:sym typeface="Comic Sans MS"/>
            </a:endParaRPr>
          </a:p>
          <a:p>
            <a:pPr marL="0" lvl="0" indent="0">
              <a:lnSpc>
                <a:spcPct val="70000"/>
              </a:lnSpc>
              <a:buClr>
                <a:srgbClr val="000000"/>
              </a:buClr>
              <a:buSzPts val="2035"/>
              <a:buNone/>
            </a:pPr>
            <a:r>
              <a:rPr lang="en-GB" sz="2800" kern="0" dirty="0">
                <a:solidFill>
                  <a:srgbClr val="0070C0"/>
                </a:solidFill>
                <a:ea typeface="Comic Sans MS"/>
                <a:cs typeface="Comic Sans MS"/>
                <a:sym typeface="Comic Sans MS"/>
              </a:rPr>
              <a:t>Use the following link to help: </a:t>
            </a:r>
            <a:r>
              <a:rPr lang="en-GB" sz="2400" b="1" u="sng" kern="0" dirty="0">
                <a:solidFill>
                  <a:srgbClr val="0070C0"/>
                </a:solidFill>
                <a:ea typeface="Calibri"/>
                <a:cs typeface="Calibri"/>
                <a:sym typeface="Calibri"/>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https://www.eurostar.com/be-en</a:t>
            </a:r>
            <a:endParaRPr lang="en-GB" sz="2800" b="1" kern="0" dirty="0">
              <a:solidFill>
                <a:srgbClr val="0070C0"/>
              </a:solidFill>
              <a:ea typeface="Comic Sans MS"/>
              <a:cs typeface="Comic Sans MS"/>
              <a:sym typeface="Comic Sans MS"/>
            </a:endParaRPr>
          </a:p>
          <a:p>
            <a:endParaRPr lang="en-GB" dirty="0"/>
          </a:p>
        </p:txBody>
      </p:sp>
      <p:sp>
        <p:nvSpPr>
          <p:cNvPr id="8" name="Content Placeholder 7"/>
          <p:cNvSpPr>
            <a:spLocks noGrp="1"/>
          </p:cNvSpPr>
          <p:nvPr>
            <p:ph sz="half" idx="2"/>
          </p:nvPr>
        </p:nvSpPr>
        <p:spPr/>
        <p:txBody>
          <a:bodyPr/>
          <a:lstStyle/>
          <a:p>
            <a:endParaRPr lang="en-GB" dirty="0">
              <a:solidFill>
                <a:srgbClr val="0070C0"/>
              </a:solidFill>
            </a:endParaRPr>
          </a:p>
        </p:txBody>
      </p:sp>
    </p:spTree>
    <p:extLst>
      <p:ext uri="{BB962C8B-B14F-4D97-AF65-F5344CB8AC3E}">
        <p14:creationId xmlns:p14="http://schemas.microsoft.com/office/powerpoint/2010/main" val="249825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7590" b="7590"/>
          <a:stretch>
            <a:fillRect/>
          </a:stretch>
        </p:blipFill>
        <p:spPr>
          <a:xfrm>
            <a:off x="5775856" y="596019"/>
            <a:ext cx="6416144" cy="4534825"/>
          </a:xfrm>
        </p:spPr>
      </p:pic>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
        <p:nvSpPr>
          <p:cNvPr id="7" name="Title 6"/>
          <p:cNvSpPr>
            <a:spLocks noGrp="1"/>
          </p:cNvSpPr>
          <p:nvPr>
            <p:ph type="title"/>
          </p:nvPr>
        </p:nvSpPr>
        <p:spPr/>
        <p:txBody>
          <a:bodyPr/>
          <a:lstStyle/>
          <a:p>
            <a:r>
              <a:rPr lang="en-GB" dirty="0" smtClean="0"/>
              <a:t>Road Travel</a:t>
            </a:r>
            <a:endParaRPr lang="en-GB" dirty="0"/>
          </a:p>
        </p:txBody>
      </p:sp>
      <p:sp>
        <p:nvSpPr>
          <p:cNvPr id="9" name="Text Placeholder 8"/>
          <p:cNvSpPr>
            <a:spLocks noGrp="1"/>
          </p:cNvSpPr>
          <p:nvPr>
            <p:ph type="body" sz="half" idx="2"/>
          </p:nvPr>
        </p:nvSpPr>
        <p:spPr>
          <a:xfrm>
            <a:off x="292100" y="2344000"/>
            <a:ext cx="5892800" cy="4221900"/>
          </a:xfrm>
        </p:spPr>
        <p:txBody>
          <a:bodyPr>
            <a:noAutofit/>
          </a:bodyPr>
          <a:lstStyle/>
          <a:p>
            <a:r>
              <a:rPr lang="en-GB" sz="2000" dirty="0" smtClean="0"/>
              <a:t>Road travel relates to vehicles using major and minor roads including motorways and road tunnels.  It is most suitable for domestic tourism and shorter trips, but can also be used to make longer and international journeys.</a:t>
            </a:r>
          </a:p>
          <a:p>
            <a:r>
              <a:rPr lang="en-GB" sz="2000" dirty="0" smtClean="0"/>
              <a:t>Thanks to the Channel Tunnel and the Channel ports, it is easy for tourists travelling between the UK and the rest of Europe to make their journey by road.  </a:t>
            </a:r>
          </a:p>
          <a:p>
            <a:r>
              <a:rPr lang="en-GB" sz="2000" dirty="0" smtClean="0"/>
              <a:t>Motorways in France and Spain are less congested than those in the UK, and therefore makes the journey through the country a lot quicker.  You will however pay a Toll for the convenience. </a:t>
            </a:r>
            <a:endParaRPr lang="en-GB" sz="2000" dirty="0"/>
          </a:p>
        </p:txBody>
      </p:sp>
    </p:spTree>
    <p:extLst>
      <p:ext uri="{BB962C8B-B14F-4D97-AF65-F5344CB8AC3E}">
        <p14:creationId xmlns:p14="http://schemas.microsoft.com/office/powerpoint/2010/main" val="18895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649" r="7649"/>
          <a:stretch>
            <a:fillRect/>
          </a:stretch>
        </p:blipFill>
        <p:spPr/>
      </p:pic>
      <p:sp>
        <p:nvSpPr>
          <p:cNvPr id="4" name="Slide Number Placeholder 3"/>
          <p:cNvSpPr>
            <a:spLocks noGrp="1"/>
          </p:cNvSpPr>
          <p:nvPr>
            <p:ph type="sldNum" sz="quarter" idx="12"/>
          </p:nvPr>
        </p:nvSpPr>
        <p:spPr/>
        <p:txBody>
          <a:bodyPr/>
          <a:lstStyle/>
          <a:p>
            <a:fld id="{D495E168-DA5E-4888-8D8A-92B118324C14}" type="slidenum">
              <a:rPr lang="ru-RU" smtClean="0"/>
              <a:t>8</a:t>
            </a:fld>
            <a:endParaRPr lang="ru-RU" dirty="0"/>
          </a:p>
        </p:txBody>
      </p:sp>
      <p:sp>
        <p:nvSpPr>
          <p:cNvPr id="5" name="Title 4"/>
          <p:cNvSpPr>
            <a:spLocks noGrp="1"/>
          </p:cNvSpPr>
          <p:nvPr>
            <p:ph type="title"/>
          </p:nvPr>
        </p:nvSpPr>
        <p:spPr/>
        <p:txBody>
          <a:bodyPr/>
          <a:lstStyle/>
          <a:p>
            <a:r>
              <a:rPr lang="en-GB" dirty="0" smtClean="0"/>
              <a:t>What vehicles do we travel with? </a:t>
            </a:r>
            <a:endParaRPr lang="en-GB" dirty="0"/>
          </a:p>
        </p:txBody>
      </p:sp>
      <p:sp>
        <p:nvSpPr>
          <p:cNvPr id="6" name="Text Placeholder 5"/>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9111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1913" r="1913"/>
          <a:stretch>
            <a:fillRect/>
          </a:stretch>
        </p:blipFill>
        <p:spPr>
          <a:xfrm>
            <a:off x="5483756" y="457200"/>
            <a:ext cx="6416144" cy="4534825"/>
          </a:xfrm>
        </p:spPr>
      </p:pic>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7" name="Title 6"/>
          <p:cNvSpPr>
            <a:spLocks noGrp="1"/>
          </p:cNvSpPr>
          <p:nvPr>
            <p:ph type="title"/>
          </p:nvPr>
        </p:nvSpPr>
        <p:spPr/>
        <p:txBody>
          <a:bodyPr/>
          <a:lstStyle/>
          <a:p>
            <a:r>
              <a:rPr lang="en-GB" dirty="0" smtClean="0"/>
              <a:t>Sea Travel </a:t>
            </a:r>
            <a:endParaRPr lang="en-GB" dirty="0"/>
          </a:p>
        </p:txBody>
      </p:sp>
      <p:sp>
        <p:nvSpPr>
          <p:cNvPr id="9" name="Text Placeholder 8"/>
          <p:cNvSpPr>
            <a:spLocks noGrp="1"/>
          </p:cNvSpPr>
          <p:nvPr>
            <p:ph type="body" sz="half" idx="2"/>
          </p:nvPr>
        </p:nvSpPr>
        <p:spPr/>
        <p:txBody>
          <a:bodyPr>
            <a:noAutofit/>
          </a:bodyPr>
          <a:lstStyle/>
          <a:p>
            <a:r>
              <a:rPr lang="en-GB" sz="2800" dirty="0" smtClean="0"/>
              <a:t>Travelling by sea can be a convenient option, especially if the distance to be travelled is very short.  However seasickness can be a problem for some travellers, and some boats or ships cannot operate in bad weather.</a:t>
            </a:r>
          </a:p>
        </p:txBody>
      </p:sp>
    </p:spTree>
    <p:extLst>
      <p:ext uri="{BB962C8B-B14F-4D97-AF65-F5344CB8AC3E}">
        <p14:creationId xmlns:p14="http://schemas.microsoft.com/office/powerpoint/2010/main" val="997342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schemas.microsoft.com/sharepoint/v3"/>
    <ds:schemaRef ds:uri="http://schemas.microsoft.com/office/2006/metadata/properties"/>
    <ds:schemaRef ds:uri="http://schemas.microsoft.com/office/infopath/2007/PartnerControls"/>
    <ds:schemaRef ds:uri="fb0879af-3eba-417a-a55a-ffe6dcd6ca77"/>
    <ds:schemaRef ds:uri="6dc4bcd6-49db-4c07-9060-8acfc67cef9f"/>
    <ds:schemaRef ds:uri="http://www.w3.org/XML/1998/namespace"/>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998</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Comic Sans MS</vt:lpstr>
      <vt:lpstr>Office Theme</vt:lpstr>
      <vt:lpstr>Learning Aim B Different types of gateways and transport hubs and their facilities</vt:lpstr>
      <vt:lpstr>What is a rail terminal? </vt:lpstr>
      <vt:lpstr>International rail terminals </vt:lpstr>
      <vt:lpstr>Facilities at a Rail Terminal</vt:lpstr>
      <vt:lpstr>Eurostar, Le Shuttle and the Eurotunnel – What’s the difference? </vt:lpstr>
      <vt:lpstr>Eurostar services and facilities? </vt:lpstr>
      <vt:lpstr>Road Travel</vt:lpstr>
      <vt:lpstr>What vehicles do we travel with? </vt:lpstr>
      <vt:lpstr>Sea Travel </vt:lpstr>
      <vt:lpstr>What is the difference between a ferry and a cruise?</vt:lpstr>
      <vt:lpstr>Sea ports</vt:lpstr>
      <vt:lpstr>River Cruises</vt:lpstr>
      <vt:lpstr>National &amp; Local Cruises</vt:lpstr>
      <vt:lpstr>Transport Hubs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2021-07-05T08:53:44Z</dcterms:created>
  <dcterms:modified xsi:type="dcterms:W3CDTF">2021-07-05T10:48:16Z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