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687" r:id="rId4"/>
  </p:sldMasterIdLst>
  <p:notesMasterIdLst>
    <p:notesMasterId r:id="rId57"/>
  </p:notesMasterIdLst>
  <p:sldIdLst>
    <p:sldId id="256" r:id="rId5"/>
    <p:sldId id="296" r:id="rId6"/>
    <p:sldId id="267" r:id="rId7"/>
    <p:sldId id="313" r:id="rId8"/>
    <p:sldId id="337" r:id="rId9"/>
    <p:sldId id="338" r:id="rId10"/>
    <p:sldId id="299" r:id="rId11"/>
    <p:sldId id="268" r:id="rId12"/>
    <p:sldId id="295" r:id="rId13"/>
    <p:sldId id="339" r:id="rId14"/>
    <p:sldId id="341" r:id="rId15"/>
    <p:sldId id="342" r:id="rId16"/>
    <p:sldId id="291" r:id="rId17"/>
    <p:sldId id="298" r:id="rId18"/>
    <p:sldId id="273" r:id="rId19"/>
    <p:sldId id="294" r:id="rId20"/>
    <p:sldId id="302" r:id="rId21"/>
    <p:sldId id="330" r:id="rId22"/>
    <p:sldId id="331" r:id="rId23"/>
    <p:sldId id="332" r:id="rId24"/>
    <p:sldId id="333" r:id="rId25"/>
    <p:sldId id="303" r:id="rId26"/>
    <p:sldId id="340" r:id="rId27"/>
    <p:sldId id="343" r:id="rId28"/>
    <p:sldId id="344" r:id="rId29"/>
    <p:sldId id="345" r:id="rId30"/>
    <p:sldId id="264" r:id="rId31"/>
    <p:sldId id="277" r:id="rId32"/>
    <p:sldId id="280" r:id="rId33"/>
    <p:sldId id="334" r:id="rId34"/>
    <p:sldId id="335" r:id="rId35"/>
    <p:sldId id="286" r:id="rId36"/>
    <p:sldId id="287" r:id="rId37"/>
    <p:sldId id="306" r:id="rId38"/>
    <p:sldId id="336" r:id="rId39"/>
    <p:sldId id="270" r:id="rId40"/>
    <p:sldId id="271" r:id="rId41"/>
    <p:sldId id="272" r:id="rId42"/>
    <p:sldId id="307" r:id="rId43"/>
    <p:sldId id="283" r:id="rId44"/>
    <p:sldId id="284" r:id="rId45"/>
    <p:sldId id="285" r:id="rId46"/>
    <p:sldId id="308" r:id="rId47"/>
    <p:sldId id="288" r:id="rId48"/>
    <p:sldId id="289" r:id="rId49"/>
    <p:sldId id="290" r:id="rId50"/>
    <p:sldId id="309" r:id="rId51"/>
    <p:sldId id="293" r:id="rId52"/>
    <p:sldId id="292" r:id="rId53"/>
    <p:sldId id="310" r:id="rId54"/>
    <p:sldId id="276" r:id="rId55"/>
    <p:sldId id="305" r:id="rId5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FF0066"/>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69A26D-87C5-B738-541C-18159FFE3736}" v="18" dt="2021-07-13T12:44:56.4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37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9D7B23-5BF3-4F15-BD2B-FB61EF7E1E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id="{06EC56C5-15E4-4B39-A378-2F828E421CE2}"/>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EC3144C5-9689-40A9-9622-62995DD61180}" type="datetimeFigureOut">
              <a:rPr lang="en-GB"/>
              <a:pPr>
                <a:defRPr/>
              </a:pPr>
              <a:t>13/07/2021</a:t>
            </a:fld>
            <a:endParaRPr lang="en-GB"/>
          </a:p>
        </p:txBody>
      </p:sp>
      <p:sp>
        <p:nvSpPr>
          <p:cNvPr id="4" name="Slide Image Placeholder 3">
            <a:extLst>
              <a:ext uri="{FF2B5EF4-FFF2-40B4-BE49-F238E27FC236}">
                <a16:creationId xmlns:a16="http://schemas.microsoft.com/office/drawing/2014/main" id="{9BB9A930-38D9-4289-BA9C-476EEE8AF5A5}"/>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152022BE-05AF-42A1-8848-B4DAF9277D1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89C34F93-D11E-496C-BE97-16DBA8A4C34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a:extLst>
              <a:ext uri="{FF2B5EF4-FFF2-40B4-BE49-F238E27FC236}">
                <a16:creationId xmlns:a16="http://schemas.microsoft.com/office/drawing/2014/main" id="{271F76AC-4793-45A1-A437-53B74E10351E}"/>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87815F7-BEF4-40FA-8A2D-DD0EC4A46EF6}"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D4D0484A-91E0-42A6-828C-95504F3F409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1A410BBE-11E5-4A88-8B2C-A307FA3E79C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But Italian prosecutors also charged Knox and her boyfriend Raffaele Sollecito with murder. Traces of Sollecito’s DNA had been found on the clasp of a bra belonging to Kercher, suggesting that he had taken part in the sexual assault, while a knife in Sollecito’s kitchen drawer showed Knox’s DNA on the handle and Kercher’s DNA on the blade.</a:t>
            </a:r>
          </a:p>
          <a:p>
            <a:pPr eaLnBrk="1" hangingPunct="1">
              <a:spcBef>
                <a:spcPct val="0"/>
              </a:spcBef>
            </a:pPr>
            <a:r>
              <a:rPr lang="en-GB" altLang="en-US"/>
              <a:t>Hampikian reviewed the lab’s procedures and data for the defense team. He noted that the bra clasp hadn’t been collected until 46 days after the murder, and not until several crime scene investigators had picked it up, passed it around and then put it back down on the floor to photograph its position—all of which could have caused Sollecito's DNA to end up on the clasp. And although plenty of Knox’s DNA was on the knife handle (she had used it in cooking), the amount of DNA from Kercher on the blade was vanishingly small—less than half the amount the FBI considered valid for testing. </a:t>
            </a:r>
          </a:p>
          <a:p>
            <a:pPr eaLnBrk="1" hangingPunct="1">
              <a:spcBef>
                <a:spcPct val="0"/>
              </a:spcBef>
            </a:pPr>
            <a:r>
              <a:rPr lang="en-GB" altLang="en-US"/>
              <a:t>Hampikian's critique was signed by nine other prominent geneticists and made public. Meanwhile, he had his students mimic part of the investigation in Italy. They collected five soda cans from the office of BSU's dean of arts and sciences after lunch and put them in individual evidence bags. Then, without changing gloves, they put five newly bought knives into separate evidence bags. Like the Italians, Hampikian’s group looked for DNA at levels below the FBI-recommended minimum. They found DNA from a member of the dean’s staff on one of the knife blades. Yet that person had not touched or even been in the same room with the knives.</a:t>
            </a:r>
          </a:p>
          <a:p>
            <a:pPr eaLnBrk="1" hangingPunct="1">
              <a:spcBef>
                <a:spcPct val="0"/>
              </a:spcBef>
            </a:pPr>
            <a:endParaRPr lang="en-GB" altLang="en-US"/>
          </a:p>
        </p:txBody>
      </p:sp>
      <p:sp>
        <p:nvSpPr>
          <p:cNvPr id="38916" name="Slide Number Placeholder 3">
            <a:extLst>
              <a:ext uri="{FF2B5EF4-FFF2-40B4-BE49-F238E27FC236}">
                <a16:creationId xmlns:a16="http://schemas.microsoft.com/office/drawing/2014/main" id="{741FCA34-3907-43E1-83E1-52C6813B996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45E441B-221E-4046-9C60-59B3DD0D2008}" type="slidenum">
              <a:rPr lang="en-GB" altLang="en-US"/>
              <a:pPr/>
              <a:t>32</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215E82F7-0408-42CA-92D1-D27D580B30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49C89C0E-56F8-42EB-A87A-079397350D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Chewbacca Defence being a law tactic whereby the jury is presented with myriad facts or procedures they are unable to confidently understand the implications of – in the O.J Simpson case the jury was “bamboozled” and “blinded with science” in order to undermine their confidence in understanding DNA profiling.</a:t>
            </a:r>
          </a:p>
        </p:txBody>
      </p:sp>
      <p:sp>
        <p:nvSpPr>
          <p:cNvPr id="41988" name="Slide Number Placeholder 3">
            <a:extLst>
              <a:ext uri="{FF2B5EF4-FFF2-40B4-BE49-F238E27FC236}">
                <a16:creationId xmlns:a16="http://schemas.microsoft.com/office/drawing/2014/main" id="{B68503FA-972A-48BA-A13B-187510D405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E2CCA7C-6B4D-4890-A6D1-17C81CBE5AF6}" type="slidenum">
              <a:rPr lang="en-GB" altLang="en-US">
                <a:solidFill>
                  <a:srgbClr val="000000"/>
                </a:solidFill>
                <a:latin typeface="Verdana" panose="020B0604030504040204" pitchFamily="34" charset="0"/>
              </a:rPr>
              <a:pPr eaLnBrk="1" hangingPunct="1">
                <a:spcBef>
                  <a:spcPct val="0"/>
                </a:spcBef>
              </a:pPr>
              <a:t>34</a:t>
            </a:fld>
            <a:endParaRPr lang="en-GB" altLang="en-US">
              <a:solidFill>
                <a:srgbClr val="000000"/>
              </a:solidFill>
              <a:latin typeface="Verdana" panose="020B060403050404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C36256DA-A569-440C-A0E0-539BFDAD7CB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F7C9653E-720E-422F-90E2-94E99FE9AB8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700, 000 year old horse</a:t>
            </a:r>
          </a:p>
        </p:txBody>
      </p:sp>
      <p:sp>
        <p:nvSpPr>
          <p:cNvPr id="57348" name="Slide Number Placeholder 3">
            <a:extLst>
              <a:ext uri="{FF2B5EF4-FFF2-40B4-BE49-F238E27FC236}">
                <a16:creationId xmlns:a16="http://schemas.microsoft.com/office/drawing/2014/main" id="{39087F19-CE8E-43E2-9249-31D818489C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5B58B6A-B41D-4DD1-B0D8-A48095D8C0D0}" type="slidenum">
              <a:rPr lang="en-GB" altLang="en-US"/>
              <a:pPr/>
              <a:t>48</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69BF46C-2C9F-4BCE-ABDD-75D4FA15C286}"/>
              </a:ext>
            </a:extLst>
          </p:cNvPr>
          <p:cNvSpPr>
            <a:spLocks noGrp="1"/>
          </p:cNvSpPr>
          <p:nvPr>
            <p:ph type="dt" sz="half" idx="10"/>
          </p:nvPr>
        </p:nvSpPr>
        <p:spPr/>
        <p:txBody>
          <a:bodyPr/>
          <a:lstStyle>
            <a:lvl1pPr>
              <a:defRPr/>
            </a:lvl1pPr>
          </a:lstStyle>
          <a:p>
            <a:pPr>
              <a:defRPr/>
            </a:pPr>
            <a:fld id="{93DADB5A-AF37-40B5-A62E-F016AFE25119}" type="datetimeFigureOut">
              <a:rPr lang="en-GB"/>
              <a:pPr>
                <a:defRPr/>
              </a:pPr>
              <a:t>13/07/2021</a:t>
            </a:fld>
            <a:endParaRPr lang="en-GB"/>
          </a:p>
        </p:txBody>
      </p:sp>
      <p:sp>
        <p:nvSpPr>
          <p:cNvPr id="5" name="Footer Placeholder 4">
            <a:extLst>
              <a:ext uri="{FF2B5EF4-FFF2-40B4-BE49-F238E27FC236}">
                <a16:creationId xmlns:a16="http://schemas.microsoft.com/office/drawing/2014/main" id="{5242B99B-6762-4CC3-9D84-52BD1FFC229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B2AFE6A-89CE-4D61-8987-7E962692DB52}"/>
              </a:ext>
            </a:extLst>
          </p:cNvPr>
          <p:cNvSpPr>
            <a:spLocks noGrp="1"/>
          </p:cNvSpPr>
          <p:nvPr>
            <p:ph type="sldNum" sz="quarter" idx="12"/>
          </p:nvPr>
        </p:nvSpPr>
        <p:spPr/>
        <p:txBody>
          <a:bodyPr/>
          <a:lstStyle>
            <a:lvl1pPr>
              <a:defRPr/>
            </a:lvl1pPr>
          </a:lstStyle>
          <a:p>
            <a:fld id="{4EB9513E-6E90-4AAA-96A5-40E6A92BD3A7}" type="slidenum">
              <a:rPr lang="en-GB" altLang="en-US"/>
              <a:pPr/>
              <a:t>‹#›</a:t>
            </a:fld>
            <a:endParaRPr lang="en-GB" altLang="en-US"/>
          </a:p>
        </p:txBody>
      </p:sp>
    </p:spTree>
    <p:extLst>
      <p:ext uri="{BB962C8B-B14F-4D97-AF65-F5344CB8AC3E}">
        <p14:creationId xmlns:p14="http://schemas.microsoft.com/office/powerpoint/2010/main" val="1691899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1252BF-992B-4530-A0DD-16B0ABC99257}"/>
              </a:ext>
            </a:extLst>
          </p:cNvPr>
          <p:cNvSpPr>
            <a:spLocks noGrp="1"/>
          </p:cNvSpPr>
          <p:nvPr>
            <p:ph type="dt" sz="half" idx="10"/>
          </p:nvPr>
        </p:nvSpPr>
        <p:spPr/>
        <p:txBody>
          <a:bodyPr/>
          <a:lstStyle>
            <a:lvl1pPr>
              <a:defRPr/>
            </a:lvl1pPr>
          </a:lstStyle>
          <a:p>
            <a:pPr>
              <a:defRPr/>
            </a:pPr>
            <a:fld id="{64722146-91AB-44DC-9BBC-672EBBB359F7}" type="datetimeFigureOut">
              <a:rPr lang="en-GB"/>
              <a:pPr>
                <a:defRPr/>
              </a:pPr>
              <a:t>13/07/2021</a:t>
            </a:fld>
            <a:endParaRPr lang="en-GB"/>
          </a:p>
        </p:txBody>
      </p:sp>
      <p:sp>
        <p:nvSpPr>
          <p:cNvPr id="5" name="Footer Placeholder 4">
            <a:extLst>
              <a:ext uri="{FF2B5EF4-FFF2-40B4-BE49-F238E27FC236}">
                <a16:creationId xmlns:a16="http://schemas.microsoft.com/office/drawing/2014/main" id="{5A086869-5081-4ED9-AF4F-31332B76866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7D4ACB5-EB94-44F7-9FAA-9CADBDA9942B}"/>
              </a:ext>
            </a:extLst>
          </p:cNvPr>
          <p:cNvSpPr>
            <a:spLocks noGrp="1"/>
          </p:cNvSpPr>
          <p:nvPr>
            <p:ph type="sldNum" sz="quarter" idx="12"/>
          </p:nvPr>
        </p:nvSpPr>
        <p:spPr/>
        <p:txBody>
          <a:bodyPr/>
          <a:lstStyle>
            <a:lvl1pPr>
              <a:defRPr/>
            </a:lvl1pPr>
          </a:lstStyle>
          <a:p>
            <a:fld id="{9338D43B-DBA1-4DBD-843B-F2526CB37735}" type="slidenum">
              <a:rPr lang="en-GB" altLang="en-US"/>
              <a:pPr/>
              <a:t>‹#›</a:t>
            </a:fld>
            <a:endParaRPr lang="en-GB" altLang="en-US"/>
          </a:p>
        </p:txBody>
      </p:sp>
    </p:spTree>
    <p:extLst>
      <p:ext uri="{BB962C8B-B14F-4D97-AF65-F5344CB8AC3E}">
        <p14:creationId xmlns:p14="http://schemas.microsoft.com/office/powerpoint/2010/main" val="481549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0313D6-4D4C-4816-B849-14809AB85E74}"/>
              </a:ext>
            </a:extLst>
          </p:cNvPr>
          <p:cNvSpPr>
            <a:spLocks noGrp="1"/>
          </p:cNvSpPr>
          <p:nvPr>
            <p:ph type="dt" sz="half" idx="10"/>
          </p:nvPr>
        </p:nvSpPr>
        <p:spPr/>
        <p:txBody>
          <a:bodyPr/>
          <a:lstStyle>
            <a:lvl1pPr>
              <a:defRPr/>
            </a:lvl1pPr>
          </a:lstStyle>
          <a:p>
            <a:pPr>
              <a:defRPr/>
            </a:pPr>
            <a:fld id="{22135997-B98A-461C-843C-373DD8127C1D}" type="datetimeFigureOut">
              <a:rPr lang="en-GB"/>
              <a:pPr>
                <a:defRPr/>
              </a:pPr>
              <a:t>13/07/2021</a:t>
            </a:fld>
            <a:endParaRPr lang="en-GB"/>
          </a:p>
        </p:txBody>
      </p:sp>
      <p:sp>
        <p:nvSpPr>
          <p:cNvPr id="5" name="Footer Placeholder 4">
            <a:extLst>
              <a:ext uri="{FF2B5EF4-FFF2-40B4-BE49-F238E27FC236}">
                <a16:creationId xmlns:a16="http://schemas.microsoft.com/office/drawing/2014/main" id="{098A50A8-3F51-4058-85B0-F02B9C07DEC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258229E-0B38-4FFE-BFD0-3BC3E5D818C7}"/>
              </a:ext>
            </a:extLst>
          </p:cNvPr>
          <p:cNvSpPr>
            <a:spLocks noGrp="1"/>
          </p:cNvSpPr>
          <p:nvPr>
            <p:ph type="sldNum" sz="quarter" idx="12"/>
          </p:nvPr>
        </p:nvSpPr>
        <p:spPr/>
        <p:txBody>
          <a:bodyPr/>
          <a:lstStyle>
            <a:lvl1pPr>
              <a:defRPr/>
            </a:lvl1pPr>
          </a:lstStyle>
          <a:p>
            <a:fld id="{58E10558-84B2-4CC4-9373-0596C33D9C47}" type="slidenum">
              <a:rPr lang="en-GB" altLang="en-US"/>
              <a:pPr/>
              <a:t>‹#›</a:t>
            </a:fld>
            <a:endParaRPr lang="en-GB" altLang="en-US"/>
          </a:p>
        </p:txBody>
      </p:sp>
    </p:spTree>
    <p:extLst>
      <p:ext uri="{BB962C8B-B14F-4D97-AF65-F5344CB8AC3E}">
        <p14:creationId xmlns:p14="http://schemas.microsoft.com/office/powerpoint/2010/main" val="1362157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5"/>
            <a:ext cx="8229600" cy="1139825"/>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2"/>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9">
            <a:extLst>
              <a:ext uri="{FF2B5EF4-FFF2-40B4-BE49-F238E27FC236}">
                <a16:creationId xmlns:a16="http://schemas.microsoft.com/office/drawing/2014/main" id="{614F3741-E4F1-4CDC-BE5E-A249141C6F7E}"/>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20">
            <a:extLst>
              <a:ext uri="{FF2B5EF4-FFF2-40B4-BE49-F238E27FC236}">
                <a16:creationId xmlns:a16="http://schemas.microsoft.com/office/drawing/2014/main" id="{506034F6-48A4-4505-8AFA-9FA5AFBFCB61}"/>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21">
            <a:extLst>
              <a:ext uri="{FF2B5EF4-FFF2-40B4-BE49-F238E27FC236}">
                <a16:creationId xmlns:a16="http://schemas.microsoft.com/office/drawing/2014/main" id="{1CFE32D1-C353-4824-BA39-AFD6880CD313}"/>
              </a:ext>
            </a:extLst>
          </p:cNvPr>
          <p:cNvSpPr>
            <a:spLocks noGrp="1" noChangeArrowheads="1"/>
          </p:cNvSpPr>
          <p:nvPr>
            <p:ph type="sldNum" sz="quarter" idx="12"/>
          </p:nvPr>
        </p:nvSpPr>
        <p:spPr/>
        <p:txBody>
          <a:bodyPr/>
          <a:lstStyle>
            <a:lvl1pPr>
              <a:defRPr/>
            </a:lvl1pPr>
          </a:lstStyle>
          <a:p>
            <a:fld id="{43603F03-6E98-4E79-814A-DEA7F2E35AE5}" type="slidenum">
              <a:rPr lang="en-GB" altLang="en-US"/>
              <a:pPr/>
              <a:t>‹#›</a:t>
            </a:fld>
            <a:endParaRPr lang="en-GB" altLang="en-US"/>
          </a:p>
        </p:txBody>
      </p:sp>
    </p:spTree>
    <p:extLst>
      <p:ext uri="{BB962C8B-B14F-4D97-AF65-F5344CB8AC3E}">
        <p14:creationId xmlns:p14="http://schemas.microsoft.com/office/powerpoint/2010/main" val="3783932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15">
            <a:extLst>
              <a:ext uri="{FF2B5EF4-FFF2-40B4-BE49-F238E27FC236}">
                <a16:creationId xmlns:a16="http://schemas.microsoft.com/office/drawing/2014/main" id="{F1080E5E-284A-4520-898C-A336E25951CB}"/>
              </a:ext>
            </a:extLst>
          </p:cNvPr>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9">
            <a:extLst>
              <a:ext uri="{FF2B5EF4-FFF2-40B4-BE49-F238E27FC236}">
                <a16:creationId xmlns:a16="http://schemas.microsoft.com/office/drawing/2014/main" id="{8D1288FF-4CDA-4760-8CF7-41FA4FEDE9F7}"/>
              </a:ext>
            </a:extLst>
          </p:cNvPr>
          <p:cNvGrpSpPr>
            <a:grpSpLocks noChangeAspect="1"/>
          </p:cNvGrpSpPr>
          <p:nvPr/>
        </p:nvGrpSpPr>
        <p:grpSpPr bwMode="auto">
          <a:xfrm>
            <a:off x="211138" y="5354638"/>
            <a:ext cx="8723312" cy="1330325"/>
            <a:chOff x="-3905250" y="4294188"/>
            <a:chExt cx="13011150" cy="1892300"/>
          </a:xfrm>
        </p:grpSpPr>
        <p:sp>
          <p:nvSpPr>
            <p:cNvPr id="6" name="Freeform 14">
              <a:extLst>
                <a:ext uri="{FF2B5EF4-FFF2-40B4-BE49-F238E27FC236}">
                  <a16:creationId xmlns:a16="http://schemas.microsoft.com/office/drawing/2014/main" id="{667DB8F2-C253-4948-8295-87ECB02FEE03}"/>
                </a:ext>
              </a:extLst>
            </p:cNvPr>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a:extLst>
                <a:ext uri="{FF2B5EF4-FFF2-40B4-BE49-F238E27FC236}">
                  <a16:creationId xmlns:a16="http://schemas.microsoft.com/office/drawing/2014/main" id="{29A3FDB6-2E7A-457E-874B-B5CECA3D0F36}"/>
                </a:ext>
              </a:extLst>
            </p:cNvPr>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a:extLst>
                <a:ext uri="{FF2B5EF4-FFF2-40B4-BE49-F238E27FC236}">
                  <a16:creationId xmlns:a16="http://schemas.microsoft.com/office/drawing/2014/main" id="{14E90AD9-5561-4181-A091-96CF3308454C}"/>
                </a:ext>
              </a:extLst>
            </p:cNvPr>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a:extLst>
                <a:ext uri="{FF2B5EF4-FFF2-40B4-BE49-F238E27FC236}">
                  <a16:creationId xmlns:a16="http://schemas.microsoft.com/office/drawing/2014/main" id="{74E303BE-2102-46F4-9BEB-20856AF8083D}"/>
                </a:ext>
              </a:extLst>
            </p:cNvPr>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10">
              <a:extLst>
                <a:ext uri="{FF2B5EF4-FFF2-40B4-BE49-F238E27FC236}">
                  <a16:creationId xmlns:a16="http://schemas.microsoft.com/office/drawing/2014/main" id="{B38D0EE4-891D-4A39-B5A0-FD24D2F6FFB6}"/>
                </a:ext>
              </a:extLst>
            </p:cNvPr>
            <p:cNvSpPr>
              <a:spLocks/>
            </p:cNvSpPr>
            <p:nvPr/>
          </p:nvSpPr>
          <p:spPr bwMode="hidden">
            <a:xfrm>
              <a:off x="-3905250" y="4294188"/>
              <a:ext cx="13011150" cy="1892300"/>
            </a:xfrm>
            <a:custGeom>
              <a:avLst/>
              <a:gdLst>
                <a:gd name="T0" fmla="*/ 13004800 w 8196"/>
                <a:gd name="T1" fmla="*/ 812800 h 1192"/>
                <a:gd name="T2" fmla="*/ 12763500 w 8196"/>
                <a:gd name="T3" fmla="*/ 904875 h 1192"/>
                <a:gd name="T4" fmla="*/ 12506325 w 8196"/>
                <a:gd name="T5" fmla="*/ 984250 h 1192"/>
                <a:gd name="T6" fmla="*/ 12233275 w 8196"/>
                <a:gd name="T7" fmla="*/ 1057275 h 1192"/>
                <a:gd name="T8" fmla="*/ 11941175 w 8196"/>
                <a:gd name="T9" fmla="*/ 1114425 h 1192"/>
                <a:gd name="T10" fmla="*/ 11623675 w 8196"/>
                <a:gd name="T11" fmla="*/ 1158875 h 1192"/>
                <a:gd name="T12" fmla="*/ 11280775 w 8196"/>
                <a:gd name="T13" fmla="*/ 1190625 h 1192"/>
                <a:gd name="T14" fmla="*/ 10909300 w 8196"/>
                <a:gd name="T15" fmla="*/ 1209675 h 1192"/>
                <a:gd name="T16" fmla="*/ 10506075 w 8196"/>
                <a:gd name="T17" fmla="*/ 1206500 h 1192"/>
                <a:gd name="T18" fmla="*/ 10067925 w 8196"/>
                <a:gd name="T19" fmla="*/ 1190625 h 1192"/>
                <a:gd name="T20" fmla="*/ 9591675 w 8196"/>
                <a:gd name="T21" fmla="*/ 1152525 h 1192"/>
                <a:gd name="T22" fmla="*/ 9074150 w 8196"/>
                <a:gd name="T23" fmla="*/ 1095375 h 1192"/>
                <a:gd name="T24" fmla="*/ 8515350 w 8196"/>
                <a:gd name="T25" fmla="*/ 1019175 h 1192"/>
                <a:gd name="T26" fmla="*/ 7908925 w 8196"/>
                <a:gd name="T27" fmla="*/ 917575 h 1192"/>
                <a:gd name="T28" fmla="*/ 7251700 w 8196"/>
                <a:gd name="T29" fmla="*/ 793750 h 1192"/>
                <a:gd name="T30" fmla="*/ 6543675 w 8196"/>
                <a:gd name="T31" fmla="*/ 644525 h 1192"/>
                <a:gd name="T32" fmla="*/ 5778500 w 8196"/>
                <a:gd name="T33" fmla="*/ 469900 h 1192"/>
                <a:gd name="T34" fmla="*/ 5391150 w 8196"/>
                <a:gd name="T35" fmla="*/ 381000 h 1192"/>
                <a:gd name="T36" fmla="*/ 4657725 w 8196"/>
                <a:gd name="T37" fmla="*/ 234950 h 1192"/>
                <a:gd name="T38" fmla="*/ 3987800 w 8196"/>
                <a:gd name="T39" fmla="*/ 130175 h 1192"/>
                <a:gd name="T40" fmla="*/ 3375025 w 8196"/>
                <a:gd name="T41" fmla="*/ 57150 h 1192"/>
                <a:gd name="T42" fmla="*/ 2819400 w 8196"/>
                <a:gd name="T43" fmla="*/ 15875 h 1192"/>
                <a:gd name="T44" fmla="*/ 2320925 w 8196"/>
                <a:gd name="T45" fmla="*/ 0 h 1192"/>
                <a:gd name="T46" fmla="*/ 1876425 w 8196"/>
                <a:gd name="T47" fmla="*/ 6350 h 1192"/>
                <a:gd name="T48" fmla="*/ 1482725 w 8196"/>
                <a:gd name="T49" fmla="*/ 31750 h 1192"/>
                <a:gd name="T50" fmla="*/ 1136650 w 8196"/>
                <a:gd name="T51" fmla="*/ 69850 h 1192"/>
                <a:gd name="T52" fmla="*/ 841375 w 8196"/>
                <a:gd name="T53" fmla="*/ 117475 h 1192"/>
                <a:gd name="T54" fmla="*/ 593725 w 8196"/>
                <a:gd name="T55" fmla="*/ 171450 h 1192"/>
                <a:gd name="T56" fmla="*/ 393700 w 8196"/>
                <a:gd name="T57" fmla="*/ 228600 h 1192"/>
                <a:gd name="T58" fmla="*/ 234950 w 8196"/>
                <a:gd name="T59" fmla="*/ 279400 h 1192"/>
                <a:gd name="T60" fmla="*/ 76200 w 8196"/>
                <a:gd name="T61" fmla="*/ 342900 h 1192"/>
                <a:gd name="T62" fmla="*/ 0 w 8196"/>
                <a:gd name="T63" fmla="*/ 381000 h 1192"/>
                <a:gd name="T64" fmla="*/ 13004800 w 8196"/>
                <a:gd name="T65" fmla="*/ 1892300 h 1192"/>
                <a:gd name="T66" fmla="*/ 13011150 w 8196"/>
                <a:gd name="T67" fmla="*/ 1882775 h 1192"/>
                <a:gd name="T68" fmla="*/ 13011150 w 8196"/>
                <a:gd name="T69" fmla="*/ 809625 h 1192"/>
                <a:gd name="T70" fmla="*/ 13004800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Date Placeholder 3">
            <a:extLst>
              <a:ext uri="{FF2B5EF4-FFF2-40B4-BE49-F238E27FC236}">
                <a16:creationId xmlns:a16="http://schemas.microsoft.com/office/drawing/2014/main" id="{030A0902-1DAE-46FE-95DA-9D05AC7DEC0D}"/>
              </a:ext>
            </a:extLst>
          </p:cNvPr>
          <p:cNvSpPr>
            <a:spLocks noGrp="1"/>
          </p:cNvSpPr>
          <p:nvPr>
            <p:ph type="dt" sz="half" idx="10"/>
          </p:nvPr>
        </p:nvSpPr>
        <p:spPr/>
        <p:txBody>
          <a:bodyPr/>
          <a:lstStyle>
            <a:lvl1pPr>
              <a:defRPr/>
            </a:lvl1pPr>
          </a:lstStyle>
          <a:p>
            <a:pPr>
              <a:defRPr/>
            </a:pPr>
            <a:fld id="{41A7179D-A317-4645-8FF3-0FC81F71F45D}" type="datetimeFigureOut">
              <a:rPr lang="en-US"/>
              <a:pPr>
                <a:defRPr/>
              </a:pPr>
              <a:t>7/13/2021</a:t>
            </a:fld>
            <a:endParaRPr lang="en-US"/>
          </a:p>
        </p:txBody>
      </p:sp>
      <p:sp>
        <p:nvSpPr>
          <p:cNvPr id="12" name="Footer Placeholder 4">
            <a:extLst>
              <a:ext uri="{FF2B5EF4-FFF2-40B4-BE49-F238E27FC236}">
                <a16:creationId xmlns:a16="http://schemas.microsoft.com/office/drawing/2014/main" id="{9E98884F-AD62-4901-8E93-518765C05C17}"/>
              </a:ext>
            </a:extLst>
          </p:cNvPr>
          <p:cNvSpPr>
            <a:spLocks noGrp="1"/>
          </p:cNvSpPr>
          <p:nvPr>
            <p:ph type="ftr" sz="quarter" idx="11"/>
          </p:nvPr>
        </p:nvSpPr>
        <p:spPr/>
        <p:txBody>
          <a:bodyPr/>
          <a:lstStyle>
            <a:lvl1pPr>
              <a:defRPr/>
            </a:lvl1pPr>
          </a:lstStyle>
          <a:p>
            <a:pPr>
              <a:defRPr/>
            </a:pPr>
            <a:endParaRPr lang="en-US"/>
          </a:p>
        </p:txBody>
      </p:sp>
      <p:sp>
        <p:nvSpPr>
          <p:cNvPr id="13" name="Slide Number Placeholder 5">
            <a:extLst>
              <a:ext uri="{FF2B5EF4-FFF2-40B4-BE49-F238E27FC236}">
                <a16:creationId xmlns:a16="http://schemas.microsoft.com/office/drawing/2014/main" id="{889F72DC-9268-4ED3-941B-C2F85D284C33}"/>
              </a:ext>
            </a:extLst>
          </p:cNvPr>
          <p:cNvSpPr>
            <a:spLocks noGrp="1"/>
          </p:cNvSpPr>
          <p:nvPr>
            <p:ph type="sldNum" sz="quarter" idx="12"/>
          </p:nvPr>
        </p:nvSpPr>
        <p:spPr/>
        <p:txBody>
          <a:bodyPr/>
          <a:lstStyle>
            <a:lvl1pPr>
              <a:defRPr/>
            </a:lvl1pPr>
          </a:lstStyle>
          <a:p>
            <a:fld id="{19D70D67-C495-4DDD-9420-338770A30245}" type="slidenum">
              <a:rPr lang="en-US" altLang="en-US"/>
              <a:pPr/>
              <a:t>‹#›</a:t>
            </a:fld>
            <a:endParaRPr lang="en-US" altLang="en-US"/>
          </a:p>
        </p:txBody>
      </p:sp>
    </p:spTree>
    <p:extLst>
      <p:ext uri="{BB962C8B-B14F-4D97-AF65-F5344CB8AC3E}">
        <p14:creationId xmlns:p14="http://schemas.microsoft.com/office/powerpoint/2010/main" val="2442420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F86227A7-79D5-4A63-B76A-C1DF0BDB1077}"/>
              </a:ext>
            </a:extLst>
          </p:cNvPr>
          <p:cNvSpPr>
            <a:spLocks noGrp="1"/>
          </p:cNvSpPr>
          <p:nvPr>
            <p:ph type="dt" sz="half" idx="10"/>
          </p:nvPr>
        </p:nvSpPr>
        <p:spPr/>
        <p:txBody>
          <a:bodyPr/>
          <a:lstStyle>
            <a:lvl1pPr>
              <a:defRPr/>
            </a:lvl1pPr>
          </a:lstStyle>
          <a:p>
            <a:pPr>
              <a:defRPr/>
            </a:pPr>
            <a:fld id="{824F1291-BCEE-4EBF-B8E1-CA792F7EEA40}" type="datetimeFigureOut">
              <a:rPr lang="en-US"/>
              <a:pPr>
                <a:defRPr/>
              </a:pPr>
              <a:t>7/13/2021</a:t>
            </a:fld>
            <a:endParaRPr lang="en-US"/>
          </a:p>
        </p:txBody>
      </p:sp>
      <p:sp>
        <p:nvSpPr>
          <p:cNvPr id="5" name="Footer Placeholder 4">
            <a:extLst>
              <a:ext uri="{FF2B5EF4-FFF2-40B4-BE49-F238E27FC236}">
                <a16:creationId xmlns:a16="http://schemas.microsoft.com/office/drawing/2014/main" id="{F51EA550-2053-4E0E-8A20-D650E6C5F87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15EE804-812E-4FC9-A919-BE9B54F39674}"/>
              </a:ext>
            </a:extLst>
          </p:cNvPr>
          <p:cNvSpPr>
            <a:spLocks noGrp="1"/>
          </p:cNvSpPr>
          <p:nvPr>
            <p:ph type="sldNum" sz="quarter" idx="12"/>
          </p:nvPr>
        </p:nvSpPr>
        <p:spPr/>
        <p:txBody>
          <a:bodyPr/>
          <a:lstStyle>
            <a:lvl1pPr>
              <a:defRPr/>
            </a:lvl1pPr>
          </a:lstStyle>
          <a:p>
            <a:fld id="{E86FD90E-D10C-4B8E-9509-A161DC05A709}" type="slidenum">
              <a:rPr lang="en-US" altLang="en-US"/>
              <a:pPr/>
              <a:t>‹#›</a:t>
            </a:fld>
            <a:endParaRPr lang="en-US" altLang="en-US"/>
          </a:p>
        </p:txBody>
      </p:sp>
    </p:spTree>
    <p:extLst>
      <p:ext uri="{BB962C8B-B14F-4D97-AF65-F5344CB8AC3E}">
        <p14:creationId xmlns:p14="http://schemas.microsoft.com/office/powerpoint/2010/main" val="3994273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13">
            <a:extLst>
              <a:ext uri="{FF2B5EF4-FFF2-40B4-BE49-F238E27FC236}">
                <a16:creationId xmlns:a16="http://schemas.microsoft.com/office/drawing/2014/main" id="{928B5A2C-3C98-4B7F-A0FC-6BDAD7BA1977}"/>
              </a:ext>
            </a:extLst>
          </p:cNvPr>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14">
            <a:extLst>
              <a:ext uri="{FF2B5EF4-FFF2-40B4-BE49-F238E27FC236}">
                <a16:creationId xmlns:a16="http://schemas.microsoft.com/office/drawing/2014/main" id="{8DCB2C5C-74B9-44E4-9BF4-EA2EEE3B15AA}"/>
              </a:ext>
            </a:extLst>
          </p:cNvPr>
          <p:cNvSpPr>
            <a:spLocks/>
          </p:cNvSpPr>
          <p:nvPr/>
        </p:nvSpPr>
        <p:spPr bwMode="hidden">
          <a:xfrm>
            <a:off x="6046788" y="4203700"/>
            <a:ext cx="2876550" cy="714375"/>
          </a:xfrm>
          <a:custGeom>
            <a:avLst/>
            <a:gdLst>
              <a:gd name="T0" fmla="*/ 2870172 w 2706"/>
              <a:gd name="T1" fmla="*/ 0 h 640"/>
              <a:gd name="T2" fmla="*/ 2870172 w 2706"/>
              <a:gd name="T3" fmla="*/ 0 h 640"/>
              <a:gd name="T4" fmla="*/ 2748987 w 2706"/>
              <a:gd name="T5" fmla="*/ 20092 h 640"/>
              <a:gd name="T6" fmla="*/ 2625676 w 2706"/>
              <a:gd name="T7" fmla="*/ 42416 h 640"/>
              <a:gd name="T8" fmla="*/ 2500239 w 2706"/>
              <a:gd name="T9" fmla="*/ 66973 h 640"/>
              <a:gd name="T10" fmla="*/ 2370549 w 2706"/>
              <a:gd name="T11" fmla="*/ 91529 h 640"/>
              <a:gd name="T12" fmla="*/ 2238734 w 2706"/>
              <a:gd name="T13" fmla="*/ 120551 h 640"/>
              <a:gd name="T14" fmla="*/ 2102667 w 2706"/>
              <a:gd name="T15" fmla="*/ 149572 h 640"/>
              <a:gd name="T16" fmla="*/ 1964473 w 2706"/>
              <a:gd name="T17" fmla="*/ 183059 h 640"/>
              <a:gd name="T18" fmla="*/ 1822028 w 2706"/>
              <a:gd name="T19" fmla="*/ 216545 h 640"/>
              <a:gd name="T20" fmla="*/ 1822028 w 2706"/>
              <a:gd name="T21" fmla="*/ 216545 h 640"/>
              <a:gd name="T22" fmla="*/ 1564775 w 2706"/>
              <a:gd name="T23" fmla="*/ 281285 h 640"/>
              <a:gd name="T24" fmla="*/ 1313901 w 2706"/>
              <a:gd name="T25" fmla="*/ 339328 h 640"/>
              <a:gd name="T26" fmla="*/ 1073657 w 2706"/>
              <a:gd name="T27" fmla="*/ 392906 h 640"/>
              <a:gd name="T28" fmla="*/ 841917 w 2706"/>
              <a:gd name="T29" fmla="*/ 444252 h 640"/>
              <a:gd name="T30" fmla="*/ 620808 w 2706"/>
              <a:gd name="T31" fmla="*/ 488900 h 640"/>
              <a:gd name="T32" fmla="*/ 406076 w 2706"/>
              <a:gd name="T33" fmla="*/ 529084 h 640"/>
              <a:gd name="T34" fmla="*/ 199849 w 2706"/>
              <a:gd name="T35" fmla="*/ 567035 h 640"/>
              <a:gd name="T36" fmla="*/ 0 w 2706"/>
              <a:gd name="T37" fmla="*/ 600521 h 640"/>
              <a:gd name="T38" fmla="*/ 0 w 2706"/>
              <a:gd name="T39" fmla="*/ 600521 h 640"/>
              <a:gd name="T40" fmla="*/ 138193 w 2706"/>
              <a:gd name="T41" fmla="*/ 620613 h 640"/>
              <a:gd name="T42" fmla="*/ 270009 w 2706"/>
              <a:gd name="T43" fmla="*/ 638473 h 640"/>
              <a:gd name="T44" fmla="*/ 397572 w 2706"/>
              <a:gd name="T45" fmla="*/ 654100 h 640"/>
              <a:gd name="T46" fmla="*/ 523009 w 2706"/>
              <a:gd name="T47" fmla="*/ 667494 h 640"/>
              <a:gd name="T48" fmla="*/ 644194 w 2706"/>
              <a:gd name="T49" fmla="*/ 680889 h 640"/>
              <a:gd name="T50" fmla="*/ 761127 w 2706"/>
              <a:gd name="T51" fmla="*/ 689818 h 640"/>
              <a:gd name="T52" fmla="*/ 873808 w 2706"/>
              <a:gd name="T53" fmla="*/ 698748 h 640"/>
              <a:gd name="T54" fmla="*/ 984363 w 2706"/>
              <a:gd name="T55" fmla="*/ 705445 h 640"/>
              <a:gd name="T56" fmla="*/ 1092791 w 2706"/>
              <a:gd name="T57" fmla="*/ 709910 h 640"/>
              <a:gd name="T58" fmla="*/ 1196968 w 2706"/>
              <a:gd name="T59" fmla="*/ 712143 h 640"/>
              <a:gd name="T60" fmla="*/ 1296892 w 2706"/>
              <a:gd name="T61" fmla="*/ 714375 h 640"/>
              <a:gd name="T62" fmla="*/ 1394691 w 2706"/>
              <a:gd name="T63" fmla="*/ 714375 h 640"/>
              <a:gd name="T64" fmla="*/ 1490363 w 2706"/>
              <a:gd name="T65" fmla="*/ 712143 h 640"/>
              <a:gd name="T66" fmla="*/ 1583910 w 2706"/>
              <a:gd name="T67" fmla="*/ 709910 h 640"/>
              <a:gd name="T68" fmla="*/ 1673204 w 2706"/>
              <a:gd name="T69" fmla="*/ 705445 h 640"/>
              <a:gd name="T70" fmla="*/ 1760372 w 2706"/>
              <a:gd name="T71" fmla="*/ 698748 h 640"/>
              <a:gd name="T72" fmla="*/ 1843288 w 2706"/>
              <a:gd name="T73" fmla="*/ 692051 h 640"/>
              <a:gd name="T74" fmla="*/ 1926204 w 2706"/>
              <a:gd name="T75" fmla="*/ 683121 h 640"/>
              <a:gd name="T76" fmla="*/ 2004868 w 2706"/>
              <a:gd name="T77" fmla="*/ 671959 h 640"/>
              <a:gd name="T78" fmla="*/ 2083532 w 2706"/>
              <a:gd name="T79" fmla="*/ 660797 h 640"/>
              <a:gd name="T80" fmla="*/ 2157944 w 2706"/>
              <a:gd name="T81" fmla="*/ 647402 h 640"/>
              <a:gd name="T82" fmla="*/ 2232356 w 2706"/>
              <a:gd name="T83" fmla="*/ 634008 h 640"/>
              <a:gd name="T84" fmla="*/ 2302516 w 2706"/>
              <a:gd name="T85" fmla="*/ 618381 h 640"/>
              <a:gd name="T86" fmla="*/ 2372675 w 2706"/>
              <a:gd name="T87" fmla="*/ 602754 h 640"/>
              <a:gd name="T88" fmla="*/ 2440709 w 2706"/>
              <a:gd name="T89" fmla="*/ 584895 h 640"/>
              <a:gd name="T90" fmla="*/ 2506617 w 2706"/>
              <a:gd name="T91" fmla="*/ 567035 h 640"/>
              <a:gd name="T92" fmla="*/ 2570398 w 2706"/>
              <a:gd name="T93" fmla="*/ 546943 h 640"/>
              <a:gd name="T94" fmla="*/ 2634180 w 2706"/>
              <a:gd name="T95" fmla="*/ 526852 h 640"/>
              <a:gd name="T96" fmla="*/ 2755365 w 2706"/>
              <a:gd name="T97" fmla="*/ 482203 h 640"/>
              <a:gd name="T98" fmla="*/ 2872298 w 2706"/>
              <a:gd name="T99" fmla="*/ 435322 h 640"/>
              <a:gd name="T100" fmla="*/ 2872298 w 2706"/>
              <a:gd name="T101" fmla="*/ 435322 h 640"/>
              <a:gd name="T102" fmla="*/ 2876550 w 2706"/>
              <a:gd name="T103" fmla="*/ 433090 h 640"/>
              <a:gd name="T104" fmla="*/ 2876550 w 2706"/>
              <a:gd name="T105" fmla="*/ 433090 h 640"/>
              <a:gd name="T106" fmla="*/ 2876550 w 2706"/>
              <a:gd name="T107" fmla="*/ 0 h 640"/>
              <a:gd name="T108" fmla="*/ 2876550 w 2706"/>
              <a:gd name="T109" fmla="*/ 0 h 640"/>
              <a:gd name="T110" fmla="*/ 2870172 w 2706"/>
              <a:gd name="T111" fmla="*/ 0 h 640"/>
              <a:gd name="T112" fmla="*/ 2870172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18">
            <a:extLst>
              <a:ext uri="{FF2B5EF4-FFF2-40B4-BE49-F238E27FC236}">
                <a16:creationId xmlns:a16="http://schemas.microsoft.com/office/drawing/2014/main" id="{1F9E82CF-0AB9-4C64-A7AE-953896455FCC}"/>
              </a:ext>
            </a:extLst>
          </p:cNvPr>
          <p:cNvSpPr>
            <a:spLocks/>
          </p:cNvSpPr>
          <p:nvPr/>
        </p:nvSpPr>
        <p:spPr bwMode="hidden">
          <a:xfrm>
            <a:off x="2619375" y="4075113"/>
            <a:ext cx="5545138" cy="850900"/>
          </a:xfrm>
          <a:custGeom>
            <a:avLst/>
            <a:gdLst>
              <a:gd name="T0" fmla="*/ 5545138 w 5216"/>
              <a:gd name="T1" fmla="*/ 797300 h 762"/>
              <a:gd name="T2" fmla="*/ 5298498 w 5216"/>
              <a:gd name="T3" fmla="*/ 766033 h 762"/>
              <a:gd name="T4" fmla="*/ 4760569 w 5216"/>
              <a:gd name="T5" fmla="*/ 681167 h 762"/>
              <a:gd name="T6" fmla="*/ 4160980 w 5216"/>
              <a:gd name="T7" fmla="*/ 567267 h 762"/>
              <a:gd name="T8" fmla="*/ 3493352 w 5216"/>
              <a:gd name="T9" fmla="*/ 417633 h 762"/>
              <a:gd name="T10" fmla="*/ 3131897 w 5216"/>
              <a:gd name="T11" fmla="*/ 330533 h 762"/>
              <a:gd name="T12" fmla="*/ 2851239 w 5216"/>
              <a:gd name="T13" fmla="*/ 263533 h 762"/>
              <a:gd name="T14" fmla="*/ 2583337 w 5216"/>
              <a:gd name="T15" fmla="*/ 205467 h 762"/>
              <a:gd name="T16" fmla="*/ 2328193 w 5216"/>
              <a:gd name="T17" fmla="*/ 156333 h 762"/>
              <a:gd name="T18" fmla="*/ 2083679 w 5216"/>
              <a:gd name="T19" fmla="*/ 113900 h 762"/>
              <a:gd name="T20" fmla="*/ 1849797 w 5216"/>
              <a:gd name="T21" fmla="*/ 80400 h 762"/>
              <a:gd name="T22" fmla="*/ 1418178 w 5216"/>
              <a:gd name="T23" fmla="*/ 31267 h 762"/>
              <a:gd name="T24" fmla="*/ 1031209 w 5216"/>
              <a:gd name="T25" fmla="*/ 4467 h 762"/>
              <a:gd name="T26" fmla="*/ 684637 w 5216"/>
              <a:gd name="T27" fmla="*/ 0 h 762"/>
              <a:gd name="T28" fmla="*/ 380590 w 5216"/>
              <a:gd name="T29" fmla="*/ 11167 h 762"/>
              <a:gd name="T30" fmla="*/ 116941 w 5216"/>
              <a:gd name="T31" fmla="*/ 35733 h 762"/>
              <a:gd name="T32" fmla="*/ 0 w 5216"/>
              <a:gd name="T33" fmla="*/ 53600 h 762"/>
              <a:gd name="T34" fmla="*/ 333814 w 5216"/>
              <a:gd name="T35" fmla="*/ 96033 h 762"/>
              <a:gd name="T36" fmla="*/ 693142 w 5216"/>
              <a:gd name="T37" fmla="*/ 156333 h 762"/>
              <a:gd name="T38" fmla="*/ 1077985 w 5216"/>
              <a:gd name="T39" fmla="*/ 234500 h 762"/>
              <a:gd name="T40" fmla="*/ 1490468 w 5216"/>
              <a:gd name="T41" fmla="*/ 330533 h 762"/>
              <a:gd name="T42" fmla="*/ 1866806 w 5216"/>
              <a:gd name="T43" fmla="*/ 422100 h 762"/>
              <a:gd name="T44" fmla="*/ 2559949 w 5216"/>
              <a:gd name="T45" fmla="*/ 576200 h 762"/>
              <a:gd name="T46" fmla="*/ 2878879 w 5216"/>
              <a:gd name="T47" fmla="*/ 638733 h 762"/>
              <a:gd name="T48" fmla="*/ 3180800 w 5216"/>
              <a:gd name="T49" fmla="*/ 692333 h 762"/>
              <a:gd name="T50" fmla="*/ 3465711 w 5216"/>
              <a:gd name="T51" fmla="*/ 739233 h 762"/>
              <a:gd name="T52" fmla="*/ 3733613 w 5216"/>
              <a:gd name="T53" fmla="*/ 774967 h 762"/>
              <a:gd name="T54" fmla="*/ 3986631 w 5216"/>
              <a:gd name="T55" fmla="*/ 806233 h 762"/>
              <a:gd name="T56" fmla="*/ 4224766 w 5216"/>
              <a:gd name="T57" fmla="*/ 826333 h 762"/>
              <a:gd name="T58" fmla="*/ 4448017 w 5216"/>
              <a:gd name="T59" fmla="*/ 841967 h 762"/>
              <a:gd name="T60" fmla="*/ 4660637 w 5216"/>
              <a:gd name="T61" fmla="*/ 850900 h 762"/>
              <a:gd name="T62" fmla="*/ 4858374 w 5216"/>
              <a:gd name="T63" fmla="*/ 850900 h 762"/>
              <a:gd name="T64" fmla="*/ 5045480 w 5216"/>
              <a:gd name="T65" fmla="*/ 846433 h 762"/>
              <a:gd name="T66" fmla="*/ 5221955 w 5216"/>
              <a:gd name="T67" fmla="*/ 835267 h 762"/>
              <a:gd name="T68" fmla="*/ 5387799 w 5216"/>
              <a:gd name="T69" fmla="*/ 817400 h 762"/>
              <a:gd name="T70" fmla="*/ 5545138 w 5216"/>
              <a:gd name="T71" fmla="*/ 797300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22">
            <a:extLst>
              <a:ext uri="{FF2B5EF4-FFF2-40B4-BE49-F238E27FC236}">
                <a16:creationId xmlns:a16="http://schemas.microsoft.com/office/drawing/2014/main" id="{63328ABD-9A72-4842-B23F-BBE7325C92B4}"/>
              </a:ext>
            </a:extLst>
          </p:cNvPr>
          <p:cNvSpPr>
            <a:spLocks/>
          </p:cNvSpPr>
          <p:nvPr/>
        </p:nvSpPr>
        <p:spPr bwMode="hidden">
          <a:xfrm>
            <a:off x="2828925" y="4087813"/>
            <a:ext cx="5467350" cy="774700"/>
          </a:xfrm>
          <a:custGeom>
            <a:avLst/>
            <a:gdLst>
              <a:gd name="T0" fmla="*/ 0 w 5144"/>
              <a:gd name="T1" fmla="*/ 78140 h 694"/>
              <a:gd name="T2" fmla="*/ 0 w 5144"/>
              <a:gd name="T3" fmla="*/ 78140 h 694"/>
              <a:gd name="T4" fmla="*/ 19131 w 5144"/>
              <a:gd name="T5" fmla="*/ 73675 h 694"/>
              <a:gd name="T6" fmla="*/ 76526 w 5144"/>
              <a:gd name="T7" fmla="*/ 62512 h 694"/>
              <a:gd name="T8" fmla="*/ 174309 w 5144"/>
              <a:gd name="T9" fmla="*/ 46884 h 694"/>
              <a:gd name="T10" fmla="*/ 238081 w 5144"/>
              <a:gd name="T11" fmla="*/ 37954 h 694"/>
              <a:gd name="T12" fmla="*/ 312481 w 5144"/>
              <a:gd name="T13" fmla="*/ 29023 h 694"/>
              <a:gd name="T14" fmla="*/ 395384 w 5144"/>
              <a:gd name="T15" fmla="*/ 22326 h 694"/>
              <a:gd name="T16" fmla="*/ 491041 w 5144"/>
              <a:gd name="T17" fmla="*/ 15628 h 694"/>
              <a:gd name="T18" fmla="*/ 595201 w 5144"/>
              <a:gd name="T19" fmla="*/ 8930 h 694"/>
              <a:gd name="T20" fmla="*/ 712116 w 5144"/>
              <a:gd name="T21" fmla="*/ 4465 h 694"/>
              <a:gd name="T22" fmla="*/ 839659 w 5144"/>
              <a:gd name="T23" fmla="*/ 2233 h 694"/>
              <a:gd name="T24" fmla="*/ 977831 w 5144"/>
              <a:gd name="T25" fmla="*/ 0 h 694"/>
              <a:gd name="T26" fmla="*/ 1126631 w 5144"/>
              <a:gd name="T27" fmla="*/ 2233 h 694"/>
              <a:gd name="T28" fmla="*/ 1286060 w 5144"/>
              <a:gd name="T29" fmla="*/ 6698 h 694"/>
              <a:gd name="T30" fmla="*/ 1458243 w 5144"/>
              <a:gd name="T31" fmla="*/ 15628 h 694"/>
              <a:gd name="T32" fmla="*/ 1641055 w 5144"/>
              <a:gd name="T33" fmla="*/ 26791 h 694"/>
              <a:gd name="T34" fmla="*/ 1834496 w 5144"/>
              <a:gd name="T35" fmla="*/ 44651 h 694"/>
              <a:gd name="T36" fmla="*/ 2040691 w 5144"/>
              <a:gd name="T37" fmla="*/ 64744 h 694"/>
              <a:gd name="T38" fmla="*/ 2259640 w 5144"/>
              <a:gd name="T39" fmla="*/ 89303 h 694"/>
              <a:gd name="T40" fmla="*/ 2489217 w 5144"/>
              <a:gd name="T41" fmla="*/ 118326 h 694"/>
              <a:gd name="T42" fmla="*/ 2731549 w 5144"/>
              <a:gd name="T43" fmla="*/ 154047 h 694"/>
              <a:gd name="T44" fmla="*/ 2984510 w 5144"/>
              <a:gd name="T45" fmla="*/ 194233 h 694"/>
              <a:gd name="T46" fmla="*/ 3250225 w 5144"/>
              <a:gd name="T47" fmla="*/ 241117 h 694"/>
              <a:gd name="T48" fmla="*/ 3528694 w 5144"/>
              <a:gd name="T49" fmla="*/ 296931 h 694"/>
              <a:gd name="T50" fmla="*/ 3819918 w 5144"/>
              <a:gd name="T51" fmla="*/ 357210 h 694"/>
              <a:gd name="T52" fmla="*/ 4123895 w 5144"/>
              <a:gd name="T53" fmla="*/ 424187 h 694"/>
              <a:gd name="T54" fmla="*/ 4440628 w 5144"/>
              <a:gd name="T55" fmla="*/ 500095 h 694"/>
              <a:gd name="T56" fmla="*/ 4770114 w 5144"/>
              <a:gd name="T57" fmla="*/ 582699 h 694"/>
              <a:gd name="T58" fmla="*/ 5112355 w 5144"/>
              <a:gd name="T59" fmla="*/ 674235 h 694"/>
              <a:gd name="T60" fmla="*/ 5467350 w 5144"/>
              <a:gd name="T61" fmla="*/ 774700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Freeform 26">
            <a:extLst>
              <a:ext uri="{FF2B5EF4-FFF2-40B4-BE49-F238E27FC236}">
                <a16:creationId xmlns:a16="http://schemas.microsoft.com/office/drawing/2014/main" id="{E96036B9-BF4A-4F86-B744-07A8DB47D9F9}"/>
              </a:ext>
            </a:extLst>
          </p:cNvPr>
          <p:cNvSpPr>
            <a:spLocks/>
          </p:cNvSpPr>
          <p:nvPr/>
        </p:nvSpPr>
        <p:spPr bwMode="hidden">
          <a:xfrm>
            <a:off x="5610225" y="4073525"/>
            <a:ext cx="3306763" cy="652463"/>
          </a:xfrm>
          <a:custGeom>
            <a:avLst/>
            <a:gdLst>
              <a:gd name="T0" fmla="*/ 0 w 3112"/>
              <a:gd name="T1" fmla="*/ 652463 h 584"/>
              <a:gd name="T2" fmla="*/ 0 w 3112"/>
              <a:gd name="T3" fmla="*/ 652463 h 584"/>
              <a:gd name="T4" fmla="*/ 95633 w 3112"/>
              <a:gd name="T5" fmla="*/ 625649 h 584"/>
              <a:gd name="T6" fmla="*/ 357028 w 3112"/>
              <a:gd name="T7" fmla="*/ 556381 h 584"/>
              <a:gd name="T8" fmla="*/ 537668 w 3112"/>
              <a:gd name="T9" fmla="*/ 509457 h 584"/>
              <a:gd name="T10" fmla="*/ 745934 w 3112"/>
              <a:gd name="T11" fmla="*/ 458065 h 584"/>
              <a:gd name="T12" fmla="*/ 977578 w 3112"/>
              <a:gd name="T13" fmla="*/ 402203 h 584"/>
              <a:gd name="T14" fmla="*/ 1226223 w 3112"/>
              <a:gd name="T15" fmla="*/ 341873 h 584"/>
              <a:gd name="T16" fmla="*/ 1489743 w 3112"/>
              <a:gd name="T17" fmla="*/ 283777 h 584"/>
              <a:gd name="T18" fmla="*/ 1759640 w 3112"/>
              <a:gd name="T19" fmla="*/ 225681 h 584"/>
              <a:gd name="T20" fmla="*/ 2035912 w 3112"/>
              <a:gd name="T21" fmla="*/ 172054 h 584"/>
              <a:gd name="T22" fmla="*/ 2310059 w 3112"/>
              <a:gd name="T23" fmla="*/ 120661 h 584"/>
              <a:gd name="T24" fmla="*/ 2446070 w 3112"/>
              <a:gd name="T25" fmla="*/ 98316 h 584"/>
              <a:gd name="T26" fmla="*/ 2577830 w 3112"/>
              <a:gd name="T27" fmla="*/ 75972 h 584"/>
              <a:gd name="T28" fmla="*/ 2709591 w 3112"/>
              <a:gd name="T29" fmla="*/ 58096 h 584"/>
              <a:gd name="T30" fmla="*/ 2837101 w 3112"/>
              <a:gd name="T31" fmla="*/ 40220 h 584"/>
              <a:gd name="T32" fmla="*/ 2962486 w 3112"/>
              <a:gd name="T33" fmla="*/ 26814 h 584"/>
              <a:gd name="T34" fmla="*/ 3081495 w 3112"/>
              <a:gd name="T35" fmla="*/ 15641 h 584"/>
              <a:gd name="T36" fmla="*/ 3196254 w 3112"/>
              <a:gd name="T37" fmla="*/ 6703 h 584"/>
              <a:gd name="T38" fmla="*/ 3306763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9" name="Freeform 10">
            <a:extLst>
              <a:ext uri="{FF2B5EF4-FFF2-40B4-BE49-F238E27FC236}">
                <a16:creationId xmlns:a16="http://schemas.microsoft.com/office/drawing/2014/main" id="{24240C40-450C-4D9C-B627-9B4A9624F873}"/>
              </a:ext>
            </a:extLst>
          </p:cNvPr>
          <p:cNvSpPr>
            <a:spLocks/>
          </p:cNvSpPr>
          <p:nvPr/>
        </p:nvSpPr>
        <p:spPr bwMode="hidden">
          <a:xfrm>
            <a:off x="211138" y="4059238"/>
            <a:ext cx="8723312" cy="1328737"/>
          </a:xfrm>
          <a:custGeom>
            <a:avLst/>
            <a:gdLst>
              <a:gd name="T0" fmla="*/ 8719055 w 8196"/>
              <a:gd name="T1" fmla="*/ 570733 h 1192"/>
              <a:gd name="T2" fmla="*/ 8557275 w 8196"/>
              <a:gd name="T3" fmla="*/ 635386 h 1192"/>
              <a:gd name="T4" fmla="*/ 8384853 w 8196"/>
              <a:gd name="T5" fmla="*/ 691122 h 1192"/>
              <a:gd name="T6" fmla="*/ 8201787 w 8196"/>
              <a:gd name="T7" fmla="*/ 742398 h 1192"/>
              <a:gd name="T8" fmla="*/ 8005948 w 8196"/>
              <a:gd name="T9" fmla="*/ 782528 h 1192"/>
              <a:gd name="T10" fmla="*/ 7793081 w 8196"/>
              <a:gd name="T11" fmla="*/ 813740 h 1192"/>
              <a:gd name="T12" fmla="*/ 7563184 w 8196"/>
              <a:gd name="T13" fmla="*/ 836034 h 1192"/>
              <a:gd name="T14" fmla="*/ 7314129 w 8196"/>
              <a:gd name="T15" fmla="*/ 849411 h 1192"/>
              <a:gd name="T16" fmla="*/ 7043787 w 8196"/>
              <a:gd name="T17" fmla="*/ 847181 h 1192"/>
              <a:gd name="T18" fmla="*/ 6750030 w 8196"/>
              <a:gd name="T19" fmla="*/ 836034 h 1192"/>
              <a:gd name="T20" fmla="*/ 6430729 w 8196"/>
              <a:gd name="T21" fmla="*/ 809281 h 1192"/>
              <a:gd name="T22" fmla="*/ 6083754 w 8196"/>
              <a:gd name="T23" fmla="*/ 769151 h 1192"/>
              <a:gd name="T24" fmla="*/ 5709108 w 8196"/>
              <a:gd name="T25" fmla="*/ 715645 h 1192"/>
              <a:gd name="T26" fmla="*/ 5302531 w 8196"/>
              <a:gd name="T27" fmla="*/ 644304 h 1192"/>
              <a:gd name="T28" fmla="*/ 4861895 w 8196"/>
              <a:gd name="T29" fmla="*/ 557356 h 1192"/>
              <a:gd name="T30" fmla="*/ 4387200 w 8196"/>
              <a:gd name="T31" fmla="*/ 452573 h 1192"/>
              <a:gd name="T32" fmla="*/ 3874189 w 8196"/>
              <a:gd name="T33" fmla="*/ 329955 h 1192"/>
              <a:gd name="T34" fmla="*/ 3614491 w 8196"/>
              <a:gd name="T35" fmla="*/ 267531 h 1192"/>
              <a:gd name="T36" fmla="*/ 3122767 w 8196"/>
              <a:gd name="T37" fmla="*/ 164977 h 1192"/>
              <a:gd name="T38" fmla="*/ 2673616 w 8196"/>
              <a:gd name="T39" fmla="*/ 91406 h 1192"/>
              <a:gd name="T40" fmla="*/ 2262782 w 8196"/>
              <a:gd name="T41" fmla="*/ 40130 h 1192"/>
              <a:gd name="T42" fmla="*/ 1890264 w 8196"/>
              <a:gd name="T43" fmla="*/ 11147 h 1192"/>
              <a:gd name="T44" fmla="*/ 1556062 w 8196"/>
              <a:gd name="T45" fmla="*/ 0 h 1192"/>
              <a:gd name="T46" fmla="*/ 1258047 w 8196"/>
              <a:gd name="T47" fmla="*/ 4459 h 1192"/>
              <a:gd name="T48" fmla="*/ 994091 w 8196"/>
              <a:gd name="T49" fmla="*/ 22294 h 1192"/>
              <a:gd name="T50" fmla="*/ 762066 w 8196"/>
              <a:gd name="T51" fmla="*/ 49047 h 1192"/>
              <a:gd name="T52" fmla="*/ 564099 w 8196"/>
              <a:gd name="T53" fmla="*/ 82489 h 1192"/>
              <a:gd name="T54" fmla="*/ 398062 w 8196"/>
              <a:gd name="T55" fmla="*/ 120389 h 1192"/>
              <a:gd name="T56" fmla="*/ 263956 w 8196"/>
              <a:gd name="T57" fmla="*/ 160519 h 1192"/>
              <a:gd name="T58" fmla="*/ 157522 w 8196"/>
              <a:gd name="T59" fmla="*/ 196189 h 1192"/>
              <a:gd name="T60" fmla="*/ 51088 w 8196"/>
              <a:gd name="T61" fmla="*/ 240778 h 1192"/>
              <a:gd name="T62" fmla="*/ 0 w 8196"/>
              <a:gd name="T63" fmla="*/ 267531 h 1192"/>
              <a:gd name="T64" fmla="*/ 8719055 w 8196"/>
              <a:gd name="T65" fmla="*/ 1328737 h 1192"/>
              <a:gd name="T66" fmla="*/ 8723312 w 8196"/>
              <a:gd name="T67" fmla="*/ 1322049 h 1192"/>
              <a:gd name="T68" fmla="*/ 8723312 w 8196"/>
              <a:gd name="T69" fmla="*/ 568503 h 1192"/>
              <a:gd name="T70" fmla="*/ 8719055 w 8196"/>
              <a:gd name="T71" fmla="*/ 570733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49FE9CE9-CEA0-4BBF-8AD1-B3D6CE0DE6A6}"/>
              </a:ext>
            </a:extLst>
          </p:cNvPr>
          <p:cNvSpPr>
            <a:spLocks noGrp="1"/>
          </p:cNvSpPr>
          <p:nvPr>
            <p:ph type="dt" sz="half" idx="10"/>
          </p:nvPr>
        </p:nvSpPr>
        <p:spPr/>
        <p:txBody>
          <a:bodyPr/>
          <a:lstStyle>
            <a:lvl1pPr>
              <a:defRPr/>
            </a:lvl1pPr>
          </a:lstStyle>
          <a:p>
            <a:pPr>
              <a:defRPr/>
            </a:pPr>
            <a:fld id="{31CC9D06-1079-409E-B3E9-A01A3D6A23C6}" type="datetimeFigureOut">
              <a:rPr lang="en-US"/>
              <a:pPr>
                <a:defRPr/>
              </a:pPr>
              <a:t>7/13/2021</a:t>
            </a:fld>
            <a:endParaRPr lang="en-US"/>
          </a:p>
        </p:txBody>
      </p:sp>
      <p:sp>
        <p:nvSpPr>
          <p:cNvPr id="11" name="Footer Placeholder 4">
            <a:extLst>
              <a:ext uri="{FF2B5EF4-FFF2-40B4-BE49-F238E27FC236}">
                <a16:creationId xmlns:a16="http://schemas.microsoft.com/office/drawing/2014/main" id="{5FAF16D1-7D8F-47F2-8348-F65B27266FC0}"/>
              </a:ext>
            </a:extLst>
          </p:cNvPr>
          <p:cNvSpPr>
            <a:spLocks noGrp="1"/>
          </p:cNvSpPr>
          <p:nvPr>
            <p:ph type="ftr" sz="quarter" idx="11"/>
          </p:nvPr>
        </p:nvSpPr>
        <p:spPr/>
        <p:txBody>
          <a:bodyPr/>
          <a:lstStyle>
            <a:lvl1pPr>
              <a:defRPr/>
            </a:lvl1pPr>
          </a:lstStyle>
          <a:p>
            <a:pPr>
              <a:defRPr/>
            </a:pPr>
            <a:endParaRPr lang="en-US"/>
          </a:p>
        </p:txBody>
      </p:sp>
      <p:sp>
        <p:nvSpPr>
          <p:cNvPr id="12" name="Slide Number Placeholder 5">
            <a:extLst>
              <a:ext uri="{FF2B5EF4-FFF2-40B4-BE49-F238E27FC236}">
                <a16:creationId xmlns:a16="http://schemas.microsoft.com/office/drawing/2014/main" id="{9240409F-527A-4D92-90BC-EAF1D15B21A3}"/>
              </a:ext>
            </a:extLst>
          </p:cNvPr>
          <p:cNvSpPr>
            <a:spLocks noGrp="1"/>
          </p:cNvSpPr>
          <p:nvPr>
            <p:ph type="sldNum" sz="quarter" idx="12"/>
          </p:nvPr>
        </p:nvSpPr>
        <p:spPr/>
        <p:txBody>
          <a:bodyPr/>
          <a:lstStyle>
            <a:lvl1pPr>
              <a:defRPr/>
            </a:lvl1pPr>
          </a:lstStyle>
          <a:p>
            <a:fld id="{2CCA3DF9-77F9-497E-BD60-AC54A9A9E1A0}" type="slidenum">
              <a:rPr lang="en-US" altLang="en-US"/>
              <a:pPr/>
              <a:t>‹#›</a:t>
            </a:fld>
            <a:endParaRPr lang="en-US" altLang="en-US"/>
          </a:p>
        </p:txBody>
      </p:sp>
    </p:spTree>
    <p:extLst>
      <p:ext uri="{BB962C8B-B14F-4D97-AF65-F5344CB8AC3E}">
        <p14:creationId xmlns:p14="http://schemas.microsoft.com/office/powerpoint/2010/main" val="3215053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7ED676-68DC-411F-9237-8836B322CC3C}"/>
              </a:ext>
            </a:extLst>
          </p:cNvPr>
          <p:cNvSpPr>
            <a:spLocks noGrp="1"/>
          </p:cNvSpPr>
          <p:nvPr>
            <p:ph type="dt" sz="half" idx="15"/>
          </p:nvPr>
        </p:nvSpPr>
        <p:spPr/>
        <p:txBody>
          <a:bodyPr/>
          <a:lstStyle>
            <a:lvl1pPr>
              <a:defRPr/>
            </a:lvl1pPr>
          </a:lstStyle>
          <a:p>
            <a:pPr>
              <a:defRPr/>
            </a:pPr>
            <a:fld id="{AB2E6D94-EBD0-4405-A146-FF5190429C64}" type="datetimeFigureOut">
              <a:rPr lang="en-US"/>
              <a:pPr>
                <a:defRPr/>
              </a:pPr>
              <a:t>7/13/2021</a:t>
            </a:fld>
            <a:endParaRPr lang="en-US"/>
          </a:p>
        </p:txBody>
      </p:sp>
      <p:sp>
        <p:nvSpPr>
          <p:cNvPr id="6" name="Footer Placeholder 4">
            <a:extLst>
              <a:ext uri="{FF2B5EF4-FFF2-40B4-BE49-F238E27FC236}">
                <a16:creationId xmlns:a16="http://schemas.microsoft.com/office/drawing/2014/main" id="{AF879C1F-CD57-483C-82D1-39510F364B92}"/>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C9B0FD-7F6D-4E5E-880B-39B9BF682A10}"/>
              </a:ext>
            </a:extLst>
          </p:cNvPr>
          <p:cNvSpPr>
            <a:spLocks noGrp="1"/>
          </p:cNvSpPr>
          <p:nvPr>
            <p:ph type="sldNum" sz="quarter" idx="17"/>
          </p:nvPr>
        </p:nvSpPr>
        <p:spPr/>
        <p:txBody>
          <a:bodyPr/>
          <a:lstStyle>
            <a:lvl1pPr>
              <a:defRPr/>
            </a:lvl1pPr>
          </a:lstStyle>
          <a:p>
            <a:fld id="{4155F685-140D-47B7-83E0-231F0987131C}" type="slidenum">
              <a:rPr lang="en-US" altLang="en-US"/>
              <a:pPr/>
              <a:t>‹#›</a:t>
            </a:fld>
            <a:endParaRPr lang="en-US" altLang="en-US"/>
          </a:p>
        </p:txBody>
      </p:sp>
    </p:spTree>
    <p:extLst>
      <p:ext uri="{BB962C8B-B14F-4D97-AF65-F5344CB8AC3E}">
        <p14:creationId xmlns:p14="http://schemas.microsoft.com/office/powerpoint/2010/main" val="4223792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9BAD183A-D955-4D4F-81BE-3EA3A1A6BF5C}"/>
              </a:ext>
            </a:extLst>
          </p:cNvPr>
          <p:cNvSpPr>
            <a:spLocks noGrp="1"/>
          </p:cNvSpPr>
          <p:nvPr>
            <p:ph type="dt" sz="half" idx="10"/>
          </p:nvPr>
        </p:nvSpPr>
        <p:spPr/>
        <p:txBody>
          <a:bodyPr/>
          <a:lstStyle>
            <a:lvl1pPr>
              <a:defRPr/>
            </a:lvl1pPr>
          </a:lstStyle>
          <a:p>
            <a:pPr>
              <a:defRPr/>
            </a:pPr>
            <a:fld id="{ADD431B8-0D0D-43B1-B13F-026555F670AD}" type="datetimeFigureOut">
              <a:rPr lang="en-US"/>
              <a:pPr>
                <a:defRPr/>
              </a:pPr>
              <a:t>7/13/2021</a:t>
            </a:fld>
            <a:endParaRPr lang="en-US"/>
          </a:p>
        </p:txBody>
      </p:sp>
      <p:sp>
        <p:nvSpPr>
          <p:cNvPr id="8" name="Footer Placeholder 4">
            <a:extLst>
              <a:ext uri="{FF2B5EF4-FFF2-40B4-BE49-F238E27FC236}">
                <a16:creationId xmlns:a16="http://schemas.microsoft.com/office/drawing/2014/main" id="{E0B0B14A-4A53-497E-B4F7-7D107B61B0C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F6DE235-6006-4D76-82F5-6CEF52865A40}"/>
              </a:ext>
            </a:extLst>
          </p:cNvPr>
          <p:cNvSpPr>
            <a:spLocks noGrp="1"/>
          </p:cNvSpPr>
          <p:nvPr>
            <p:ph type="sldNum" sz="quarter" idx="12"/>
          </p:nvPr>
        </p:nvSpPr>
        <p:spPr/>
        <p:txBody>
          <a:bodyPr/>
          <a:lstStyle>
            <a:lvl1pPr>
              <a:defRPr/>
            </a:lvl1pPr>
          </a:lstStyle>
          <a:p>
            <a:fld id="{1584A078-2821-4136-B113-0F0AFA84F9D1}" type="slidenum">
              <a:rPr lang="en-US" altLang="en-US"/>
              <a:pPr/>
              <a:t>‹#›</a:t>
            </a:fld>
            <a:endParaRPr lang="en-US" altLang="en-US"/>
          </a:p>
        </p:txBody>
      </p:sp>
    </p:spTree>
    <p:extLst>
      <p:ext uri="{BB962C8B-B14F-4D97-AF65-F5344CB8AC3E}">
        <p14:creationId xmlns:p14="http://schemas.microsoft.com/office/powerpoint/2010/main" val="735487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C4D5F8D-8A4C-4100-9E9B-68AAED501BFC}"/>
              </a:ext>
            </a:extLst>
          </p:cNvPr>
          <p:cNvSpPr>
            <a:spLocks noGrp="1"/>
          </p:cNvSpPr>
          <p:nvPr>
            <p:ph type="dt" sz="half" idx="10"/>
          </p:nvPr>
        </p:nvSpPr>
        <p:spPr/>
        <p:txBody>
          <a:bodyPr/>
          <a:lstStyle>
            <a:lvl1pPr>
              <a:defRPr/>
            </a:lvl1pPr>
          </a:lstStyle>
          <a:p>
            <a:pPr>
              <a:defRPr/>
            </a:pPr>
            <a:fld id="{9990D6A3-D413-489F-8A07-38103D145C58}" type="datetimeFigureOut">
              <a:rPr lang="en-US"/>
              <a:pPr>
                <a:defRPr/>
              </a:pPr>
              <a:t>7/13/2021</a:t>
            </a:fld>
            <a:endParaRPr lang="en-US"/>
          </a:p>
        </p:txBody>
      </p:sp>
      <p:sp>
        <p:nvSpPr>
          <p:cNvPr id="4" name="Footer Placeholder 4">
            <a:extLst>
              <a:ext uri="{FF2B5EF4-FFF2-40B4-BE49-F238E27FC236}">
                <a16:creationId xmlns:a16="http://schemas.microsoft.com/office/drawing/2014/main" id="{6E984937-AD90-4FE6-B341-570D58F5106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25DD505-BDE5-4457-B442-7D80F3E10A8E}"/>
              </a:ext>
            </a:extLst>
          </p:cNvPr>
          <p:cNvSpPr>
            <a:spLocks noGrp="1"/>
          </p:cNvSpPr>
          <p:nvPr>
            <p:ph type="sldNum" sz="quarter" idx="12"/>
          </p:nvPr>
        </p:nvSpPr>
        <p:spPr/>
        <p:txBody>
          <a:bodyPr/>
          <a:lstStyle>
            <a:lvl1pPr>
              <a:defRPr/>
            </a:lvl1pPr>
          </a:lstStyle>
          <a:p>
            <a:fld id="{15A150BC-81F5-4E1B-8B46-A731A5DAA347}" type="slidenum">
              <a:rPr lang="en-US" altLang="en-US"/>
              <a:pPr/>
              <a:t>‹#›</a:t>
            </a:fld>
            <a:endParaRPr lang="en-US" altLang="en-US"/>
          </a:p>
        </p:txBody>
      </p:sp>
    </p:spTree>
    <p:extLst>
      <p:ext uri="{BB962C8B-B14F-4D97-AF65-F5344CB8AC3E}">
        <p14:creationId xmlns:p14="http://schemas.microsoft.com/office/powerpoint/2010/main" val="2212454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1">
            <a:extLst>
              <a:ext uri="{FF2B5EF4-FFF2-40B4-BE49-F238E27FC236}">
                <a16:creationId xmlns:a16="http://schemas.microsoft.com/office/drawing/2014/main" id="{1B5C7873-D4E4-48BC-801E-08F676A6A509}"/>
              </a:ext>
            </a:extLst>
          </p:cNvPr>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15">
            <a:extLst>
              <a:ext uri="{FF2B5EF4-FFF2-40B4-BE49-F238E27FC236}">
                <a16:creationId xmlns:a16="http://schemas.microsoft.com/office/drawing/2014/main" id="{4232EF71-ADE0-4986-9528-9EE452745888}"/>
              </a:ext>
            </a:extLst>
          </p:cNvPr>
          <p:cNvGrpSpPr>
            <a:grpSpLocks noChangeAspect="1"/>
          </p:cNvGrpSpPr>
          <p:nvPr/>
        </p:nvGrpSpPr>
        <p:grpSpPr bwMode="auto">
          <a:xfrm>
            <a:off x="211138" y="714375"/>
            <a:ext cx="8723312" cy="1330325"/>
            <a:chOff x="-3905251" y="4294188"/>
            <a:chExt cx="13027839" cy="1892300"/>
          </a:xfrm>
        </p:grpSpPr>
        <p:sp>
          <p:nvSpPr>
            <p:cNvPr id="4" name="Freeform 14">
              <a:extLst>
                <a:ext uri="{FF2B5EF4-FFF2-40B4-BE49-F238E27FC236}">
                  <a16:creationId xmlns:a16="http://schemas.microsoft.com/office/drawing/2014/main" id="{8DA6CE9C-C637-42BF-8DFE-41199EA6C1D8}"/>
                </a:ext>
              </a:extLst>
            </p:cNvPr>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18">
              <a:extLst>
                <a:ext uri="{FF2B5EF4-FFF2-40B4-BE49-F238E27FC236}">
                  <a16:creationId xmlns:a16="http://schemas.microsoft.com/office/drawing/2014/main" id="{EFABC16C-D746-4658-81D8-1C1C5315AB44}"/>
                </a:ext>
              </a:extLst>
            </p:cNvPr>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22">
              <a:extLst>
                <a:ext uri="{FF2B5EF4-FFF2-40B4-BE49-F238E27FC236}">
                  <a16:creationId xmlns:a16="http://schemas.microsoft.com/office/drawing/2014/main" id="{BB68457A-1AB1-49EB-BE89-2C8D1C9185F1}"/>
                </a:ext>
              </a:extLst>
            </p:cNvPr>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26">
              <a:extLst>
                <a:ext uri="{FF2B5EF4-FFF2-40B4-BE49-F238E27FC236}">
                  <a16:creationId xmlns:a16="http://schemas.microsoft.com/office/drawing/2014/main" id="{6A781EBD-D980-4B84-BA0B-FD5C2CFE6A79}"/>
                </a:ext>
              </a:extLst>
            </p:cNvPr>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8" name="Freeform 10">
              <a:extLst>
                <a:ext uri="{FF2B5EF4-FFF2-40B4-BE49-F238E27FC236}">
                  <a16:creationId xmlns:a16="http://schemas.microsoft.com/office/drawing/2014/main" id="{03B8B4C5-AD94-403D-9EE9-64680F8E5F21}"/>
                </a:ext>
              </a:extLst>
            </p:cNvPr>
            <p:cNvSpPr>
              <a:spLocks/>
            </p:cNvSpPr>
            <p:nvPr/>
          </p:nvSpPr>
          <p:spPr bwMode="hidden">
            <a:xfrm>
              <a:off x="-3905251" y="4294188"/>
              <a:ext cx="13027839" cy="1892300"/>
            </a:xfrm>
            <a:custGeom>
              <a:avLst/>
              <a:gdLst>
                <a:gd name="T0" fmla="*/ 13021481 w 8196"/>
                <a:gd name="T1" fmla="*/ 812800 h 1192"/>
                <a:gd name="T2" fmla="*/ 12779871 w 8196"/>
                <a:gd name="T3" fmla="*/ 904875 h 1192"/>
                <a:gd name="T4" fmla="*/ 12522366 w 8196"/>
                <a:gd name="T5" fmla="*/ 984250 h 1192"/>
                <a:gd name="T6" fmla="*/ 12248966 w 8196"/>
                <a:gd name="T7" fmla="*/ 1057275 h 1192"/>
                <a:gd name="T8" fmla="*/ 11956492 w 8196"/>
                <a:gd name="T9" fmla="*/ 1114425 h 1192"/>
                <a:gd name="T10" fmla="*/ 11638584 w 8196"/>
                <a:gd name="T11" fmla="*/ 1158875 h 1192"/>
                <a:gd name="T12" fmla="*/ 11295245 w 8196"/>
                <a:gd name="T13" fmla="*/ 1190625 h 1192"/>
                <a:gd name="T14" fmla="*/ 10923293 w 8196"/>
                <a:gd name="T15" fmla="*/ 1209675 h 1192"/>
                <a:gd name="T16" fmla="*/ 10519551 w 8196"/>
                <a:gd name="T17" fmla="*/ 1206500 h 1192"/>
                <a:gd name="T18" fmla="*/ 10080839 w 8196"/>
                <a:gd name="T19" fmla="*/ 1190625 h 1192"/>
                <a:gd name="T20" fmla="*/ 9603978 w 8196"/>
                <a:gd name="T21" fmla="*/ 1152525 h 1192"/>
                <a:gd name="T22" fmla="*/ 9085789 w 8196"/>
                <a:gd name="T23" fmla="*/ 1095375 h 1192"/>
                <a:gd name="T24" fmla="*/ 8526272 w 8196"/>
                <a:gd name="T25" fmla="*/ 1019175 h 1192"/>
                <a:gd name="T26" fmla="*/ 7919070 w 8196"/>
                <a:gd name="T27" fmla="*/ 917575 h 1192"/>
                <a:gd name="T28" fmla="*/ 7261002 w 8196"/>
                <a:gd name="T29" fmla="*/ 793750 h 1192"/>
                <a:gd name="T30" fmla="*/ 6552068 w 8196"/>
                <a:gd name="T31" fmla="*/ 644525 h 1192"/>
                <a:gd name="T32" fmla="*/ 5785912 w 8196"/>
                <a:gd name="T33" fmla="*/ 469900 h 1192"/>
                <a:gd name="T34" fmla="*/ 5398065 w 8196"/>
                <a:gd name="T35" fmla="*/ 381000 h 1192"/>
                <a:gd name="T36" fmla="*/ 4663699 w 8196"/>
                <a:gd name="T37" fmla="*/ 234950 h 1192"/>
                <a:gd name="T38" fmla="*/ 3992915 w 8196"/>
                <a:gd name="T39" fmla="*/ 130175 h 1192"/>
                <a:gd name="T40" fmla="*/ 3379354 w 8196"/>
                <a:gd name="T41" fmla="*/ 57150 h 1192"/>
                <a:gd name="T42" fmla="*/ 2823016 w 8196"/>
                <a:gd name="T43" fmla="*/ 15875 h 1192"/>
                <a:gd name="T44" fmla="*/ 2323902 w 8196"/>
                <a:gd name="T45" fmla="*/ 0 h 1192"/>
                <a:gd name="T46" fmla="*/ 1878832 w 8196"/>
                <a:gd name="T47" fmla="*/ 6350 h 1192"/>
                <a:gd name="T48" fmla="*/ 1484627 w 8196"/>
                <a:gd name="T49" fmla="*/ 31750 h 1192"/>
                <a:gd name="T50" fmla="*/ 1138108 w 8196"/>
                <a:gd name="T51" fmla="*/ 69850 h 1192"/>
                <a:gd name="T52" fmla="*/ 842454 w 8196"/>
                <a:gd name="T53" fmla="*/ 117475 h 1192"/>
                <a:gd name="T54" fmla="*/ 594487 w 8196"/>
                <a:gd name="T55" fmla="*/ 171450 h 1192"/>
                <a:gd name="T56" fmla="*/ 394205 w 8196"/>
                <a:gd name="T57" fmla="*/ 228600 h 1192"/>
                <a:gd name="T58" fmla="*/ 235251 w 8196"/>
                <a:gd name="T59" fmla="*/ 279400 h 1192"/>
                <a:gd name="T60" fmla="*/ 76298 w 8196"/>
                <a:gd name="T61" fmla="*/ 342900 h 1192"/>
                <a:gd name="T62" fmla="*/ 0 w 8196"/>
                <a:gd name="T63" fmla="*/ 381000 h 1192"/>
                <a:gd name="T64" fmla="*/ 13021481 w 8196"/>
                <a:gd name="T65" fmla="*/ 1892300 h 1192"/>
                <a:gd name="T66" fmla="*/ 13027839 w 8196"/>
                <a:gd name="T67" fmla="*/ 1882775 h 1192"/>
                <a:gd name="T68" fmla="*/ 13027839 w 8196"/>
                <a:gd name="T69" fmla="*/ 809625 h 1192"/>
                <a:gd name="T70" fmla="*/ 13021481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 name="Date Placeholder 1">
            <a:extLst>
              <a:ext uri="{FF2B5EF4-FFF2-40B4-BE49-F238E27FC236}">
                <a16:creationId xmlns:a16="http://schemas.microsoft.com/office/drawing/2014/main" id="{5816F3B1-8D57-4FDA-8B8A-7ACA43A92EA2}"/>
              </a:ext>
            </a:extLst>
          </p:cNvPr>
          <p:cNvSpPr>
            <a:spLocks noGrp="1"/>
          </p:cNvSpPr>
          <p:nvPr>
            <p:ph type="dt" sz="half" idx="10"/>
          </p:nvPr>
        </p:nvSpPr>
        <p:spPr/>
        <p:txBody>
          <a:bodyPr/>
          <a:lstStyle>
            <a:lvl1pPr>
              <a:defRPr/>
            </a:lvl1pPr>
          </a:lstStyle>
          <a:p>
            <a:pPr>
              <a:defRPr/>
            </a:pPr>
            <a:fld id="{DCED0CBB-73E4-4AF1-9FAC-DACF5B0F3B15}" type="datetimeFigureOut">
              <a:rPr lang="en-US"/>
              <a:pPr>
                <a:defRPr/>
              </a:pPr>
              <a:t>7/13/2021</a:t>
            </a:fld>
            <a:endParaRPr lang="en-US"/>
          </a:p>
        </p:txBody>
      </p:sp>
      <p:sp>
        <p:nvSpPr>
          <p:cNvPr id="10" name="Footer Placeholder 2">
            <a:extLst>
              <a:ext uri="{FF2B5EF4-FFF2-40B4-BE49-F238E27FC236}">
                <a16:creationId xmlns:a16="http://schemas.microsoft.com/office/drawing/2014/main" id="{AEA11C65-5509-4F9A-8C99-60B8177707EB}"/>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3">
            <a:extLst>
              <a:ext uri="{FF2B5EF4-FFF2-40B4-BE49-F238E27FC236}">
                <a16:creationId xmlns:a16="http://schemas.microsoft.com/office/drawing/2014/main" id="{F06AD159-AF8D-4173-B439-9CE80B9FDEE2}"/>
              </a:ext>
            </a:extLst>
          </p:cNvPr>
          <p:cNvSpPr>
            <a:spLocks noGrp="1"/>
          </p:cNvSpPr>
          <p:nvPr>
            <p:ph type="sldNum" sz="quarter" idx="12"/>
          </p:nvPr>
        </p:nvSpPr>
        <p:spPr/>
        <p:txBody>
          <a:bodyPr/>
          <a:lstStyle>
            <a:lvl1pPr>
              <a:defRPr/>
            </a:lvl1pPr>
          </a:lstStyle>
          <a:p>
            <a:fld id="{1B416A04-CC26-4560-8924-89B7F87CEFB0}" type="slidenum">
              <a:rPr lang="en-US" altLang="en-US"/>
              <a:pPr/>
              <a:t>‹#›</a:t>
            </a:fld>
            <a:endParaRPr lang="en-US" altLang="en-US"/>
          </a:p>
        </p:txBody>
      </p:sp>
    </p:spTree>
    <p:extLst>
      <p:ext uri="{BB962C8B-B14F-4D97-AF65-F5344CB8AC3E}">
        <p14:creationId xmlns:p14="http://schemas.microsoft.com/office/powerpoint/2010/main" val="1864805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59F7DF-E521-40CC-89AB-32F1FC0CE974}"/>
              </a:ext>
            </a:extLst>
          </p:cNvPr>
          <p:cNvSpPr>
            <a:spLocks noGrp="1"/>
          </p:cNvSpPr>
          <p:nvPr>
            <p:ph type="dt" sz="half" idx="10"/>
          </p:nvPr>
        </p:nvSpPr>
        <p:spPr/>
        <p:txBody>
          <a:bodyPr/>
          <a:lstStyle>
            <a:lvl1pPr>
              <a:defRPr/>
            </a:lvl1pPr>
          </a:lstStyle>
          <a:p>
            <a:pPr>
              <a:defRPr/>
            </a:pPr>
            <a:fld id="{23600482-CDC0-4429-958C-90751B6AF707}" type="datetimeFigureOut">
              <a:rPr lang="en-GB"/>
              <a:pPr>
                <a:defRPr/>
              </a:pPr>
              <a:t>13/07/2021</a:t>
            </a:fld>
            <a:endParaRPr lang="en-GB"/>
          </a:p>
        </p:txBody>
      </p:sp>
      <p:sp>
        <p:nvSpPr>
          <p:cNvPr id="5" name="Footer Placeholder 4">
            <a:extLst>
              <a:ext uri="{FF2B5EF4-FFF2-40B4-BE49-F238E27FC236}">
                <a16:creationId xmlns:a16="http://schemas.microsoft.com/office/drawing/2014/main" id="{96CD8E51-24C9-46AD-8BC2-7583D8544FC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FC5498C-FA32-49CC-A340-0637F11D8FDE}"/>
              </a:ext>
            </a:extLst>
          </p:cNvPr>
          <p:cNvSpPr>
            <a:spLocks noGrp="1"/>
          </p:cNvSpPr>
          <p:nvPr>
            <p:ph type="sldNum" sz="quarter" idx="12"/>
          </p:nvPr>
        </p:nvSpPr>
        <p:spPr/>
        <p:txBody>
          <a:bodyPr/>
          <a:lstStyle>
            <a:lvl1pPr>
              <a:defRPr/>
            </a:lvl1pPr>
          </a:lstStyle>
          <a:p>
            <a:fld id="{E35A3124-F90A-4B30-ACA9-334A632DA08F}" type="slidenum">
              <a:rPr lang="en-GB" altLang="en-US"/>
              <a:pPr/>
              <a:t>‹#›</a:t>
            </a:fld>
            <a:endParaRPr lang="en-GB" altLang="en-US"/>
          </a:p>
        </p:txBody>
      </p:sp>
    </p:spTree>
    <p:extLst>
      <p:ext uri="{BB962C8B-B14F-4D97-AF65-F5344CB8AC3E}">
        <p14:creationId xmlns:p14="http://schemas.microsoft.com/office/powerpoint/2010/main" val="839279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14">
            <a:extLst>
              <a:ext uri="{FF2B5EF4-FFF2-40B4-BE49-F238E27FC236}">
                <a16:creationId xmlns:a16="http://schemas.microsoft.com/office/drawing/2014/main" id="{15F5FEDB-0145-4257-8EA1-52CB03769EFB}"/>
              </a:ext>
            </a:extLst>
          </p:cNvPr>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23">
            <a:extLst>
              <a:ext uri="{FF2B5EF4-FFF2-40B4-BE49-F238E27FC236}">
                <a16:creationId xmlns:a16="http://schemas.microsoft.com/office/drawing/2014/main" id="{C241FEBF-CCFD-47D9-892C-6350BE96057D}"/>
              </a:ext>
            </a:extLst>
          </p:cNvPr>
          <p:cNvGrpSpPr>
            <a:grpSpLocks noChangeAspect="1"/>
          </p:cNvGrpSpPr>
          <p:nvPr/>
        </p:nvGrpSpPr>
        <p:grpSpPr bwMode="auto">
          <a:xfrm>
            <a:off x="211138" y="714375"/>
            <a:ext cx="8723312" cy="1331913"/>
            <a:chOff x="-3905250" y="4294188"/>
            <a:chExt cx="13011150" cy="1892300"/>
          </a:xfrm>
        </p:grpSpPr>
        <p:sp>
          <p:nvSpPr>
            <p:cNvPr id="7" name="Freeform 14">
              <a:extLst>
                <a:ext uri="{FF2B5EF4-FFF2-40B4-BE49-F238E27FC236}">
                  <a16:creationId xmlns:a16="http://schemas.microsoft.com/office/drawing/2014/main" id="{178351AE-7714-42C2-8D2C-744139B9A9CA}"/>
                </a:ext>
              </a:extLst>
            </p:cNvPr>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8">
              <a:extLst>
                <a:ext uri="{FF2B5EF4-FFF2-40B4-BE49-F238E27FC236}">
                  <a16:creationId xmlns:a16="http://schemas.microsoft.com/office/drawing/2014/main" id="{0405EE5F-2A3F-4459-988A-FF5A503571A3}"/>
                </a:ext>
              </a:extLst>
            </p:cNvPr>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22">
              <a:extLst>
                <a:ext uri="{FF2B5EF4-FFF2-40B4-BE49-F238E27FC236}">
                  <a16:creationId xmlns:a16="http://schemas.microsoft.com/office/drawing/2014/main" id="{F6BE6F11-BD12-4B0B-B1CA-4E46C316DB9D}"/>
                </a:ext>
              </a:extLst>
            </p:cNvPr>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26">
              <a:extLst>
                <a:ext uri="{FF2B5EF4-FFF2-40B4-BE49-F238E27FC236}">
                  <a16:creationId xmlns:a16="http://schemas.microsoft.com/office/drawing/2014/main" id="{4877FCA9-E7B4-4CF6-A4FC-8856303DBD81}"/>
                </a:ext>
              </a:extLst>
            </p:cNvPr>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1" name="Freeform 28">
              <a:extLst>
                <a:ext uri="{FF2B5EF4-FFF2-40B4-BE49-F238E27FC236}">
                  <a16:creationId xmlns:a16="http://schemas.microsoft.com/office/drawing/2014/main" id="{499210D6-E06E-40BC-909A-5D16F12755FC}"/>
                </a:ext>
              </a:extLst>
            </p:cNvPr>
            <p:cNvSpPr>
              <a:spLocks/>
            </p:cNvSpPr>
            <p:nvPr/>
          </p:nvSpPr>
          <p:spPr bwMode="hidden">
            <a:xfrm>
              <a:off x="-3905250" y="4294188"/>
              <a:ext cx="13011150" cy="1892300"/>
            </a:xfrm>
            <a:custGeom>
              <a:avLst/>
              <a:gdLst>
                <a:gd name="T0" fmla="*/ 13004800 w 8196"/>
                <a:gd name="T1" fmla="*/ 812800 h 1192"/>
                <a:gd name="T2" fmla="*/ 12763500 w 8196"/>
                <a:gd name="T3" fmla="*/ 904875 h 1192"/>
                <a:gd name="T4" fmla="*/ 12506325 w 8196"/>
                <a:gd name="T5" fmla="*/ 984250 h 1192"/>
                <a:gd name="T6" fmla="*/ 12233275 w 8196"/>
                <a:gd name="T7" fmla="*/ 1057275 h 1192"/>
                <a:gd name="T8" fmla="*/ 11941175 w 8196"/>
                <a:gd name="T9" fmla="*/ 1114425 h 1192"/>
                <a:gd name="T10" fmla="*/ 11623675 w 8196"/>
                <a:gd name="T11" fmla="*/ 1158875 h 1192"/>
                <a:gd name="T12" fmla="*/ 11280775 w 8196"/>
                <a:gd name="T13" fmla="*/ 1190625 h 1192"/>
                <a:gd name="T14" fmla="*/ 10909300 w 8196"/>
                <a:gd name="T15" fmla="*/ 1209675 h 1192"/>
                <a:gd name="T16" fmla="*/ 10506075 w 8196"/>
                <a:gd name="T17" fmla="*/ 1206500 h 1192"/>
                <a:gd name="T18" fmla="*/ 10067925 w 8196"/>
                <a:gd name="T19" fmla="*/ 1190625 h 1192"/>
                <a:gd name="T20" fmla="*/ 9591675 w 8196"/>
                <a:gd name="T21" fmla="*/ 1152525 h 1192"/>
                <a:gd name="T22" fmla="*/ 9074150 w 8196"/>
                <a:gd name="T23" fmla="*/ 1095375 h 1192"/>
                <a:gd name="T24" fmla="*/ 8515350 w 8196"/>
                <a:gd name="T25" fmla="*/ 1019175 h 1192"/>
                <a:gd name="T26" fmla="*/ 7908925 w 8196"/>
                <a:gd name="T27" fmla="*/ 917575 h 1192"/>
                <a:gd name="T28" fmla="*/ 7251700 w 8196"/>
                <a:gd name="T29" fmla="*/ 793750 h 1192"/>
                <a:gd name="T30" fmla="*/ 6543675 w 8196"/>
                <a:gd name="T31" fmla="*/ 644525 h 1192"/>
                <a:gd name="T32" fmla="*/ 5778500 w 8196"/>
                <a:gd name="T33" fmla="*/ 469900 h 1192"/>
                <a:gd name="T34" fmla="*/ 5391150 w 8196"/>
                <a:gd name="T35" fmla="*/ 381000 h 1192"/>
                <a:gd name="T36" fmla="*/ 4657725 w 8196"/>
                <a:gd name="T37" fmla="*/ 234950 h 1192"/>
                <a:gd name="T38" fmla="*/ 3987800 w 8196"/>
                <a:gd name="T39" fmla="*/ 130175 h 1192"/>
                <a:gd name="T40" fmla="*/ 3375025 w 8196"/>
                <a:gd name="T41" fmla="*/ 57150 h 1192"/>
                <a:gd name="T42" fmla="*/ 2819400 w 8196"/>
                <a:gd name="T43" fmla="*/ 15875 h 1192"/>
                <a:gd name="T44" fmla="*/ 2320925 w 8196"/>
                <a:gd name="T45" fmla="*/ 0 h 1192"/>
                <a:gd name="T46" fmla="*/ 1876425 w 8196"/>
                <a:gd name="T47" fmla="*/ 6350 h 1192"/>
                <a:gd name="T48" fmla="*/ 1482725 w 8196"/>
                <a:gd name="T49" fmla="*/ 31750 h 1192"/>
                <a:gd name="T50" fmla="*/ 1136650 w 8196"/>
                <a:gd name="T51" fmla="*/ 69850 h 1192"/>
                <a:gd name="T52" fmla="*/ 841375 w 8196"/>
                <a:gd name="T53" fmla="*/ 117475 h 1192"/>
                <a:gd name="T54" fmla="*/ 593725 w 8196"/>
                <a:gd name="T55" fmla="*/ 171450 h 1192"/>
                <a:gd name="T56" fmla="*/ 393700 w 8196"/>
                <a:gd name="T57" fmla="*/ 228600 h 1192"/>
                <a:gd name="T58" fmla="*/ 234950 w 8196"/>
                <a:gd name="T59" fmla="*/ 279400 h 1192"/>
                <a:gd name="T60" fmla="*/ 76200 w 8196"/>
                <a:gd name="T61" fmla="*/ 342900 h 1192"/>
                <a:gd name="T62" fmla="*/ 0 w 8196"/>
                <a:gd name="T63" fmla="*/ 381000 h 1192"/>
                <a:gd name="T64" fmla="*/ 13004800 w 8196"/>
                <a:gd name="T65" fmla="*/ 1892300 h 1192"/>
                <a:gd name="T66" fmla="*/ 13011150 w 8196"/>
                <a:gd name="T67" fmla="*/ 1882775 h 1192"/>
                <a:gd name="T68" fmla="*/ 13011150 w 8196"/>
                <a:gd name="T69" fmla="*/ 809625 h 1192"/>
                <a:gd name="T70" fmla="*/ 13004800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4">
            <a:extLst>
              <a:ext uri="{FF2B5EF4-FFF2-40B4-BE49-F238E27FC236}">
                <a16:creationId xmlns:a16="http://schemas.microsoft.com/office/drawing/2014/main" id="{E4489409-F8F6-435C-B186-389D8E6905CF}"/>
              </a:ext>
            </a:extLst>
          </p:cNvPr>
          <p:cNvSpPr>
            <a:spLocks noGrp="1"/>
          </p:cNvSpPr>
          <p:nvPr>
            <p:ph type="dt" sz="half" idx="10"/>
          </p:nvPr>
        </p:nvSpPr>
        <p:spPr/>
        <p:txBody>
          <a:bodyPr/>
          <a:lstStyle>
            <a:lvl1pPr>
              <a:defRPr/>
            </a:lvl1pPr>
          </a:lstStyle>
          <a:p>
            <a:pPr>
              <a:defRPr/>
            </a:pPr>
            <a:fld id="{7F9F2175-AF71-4854-9B79-D9AB39D224DC}" type="datetimeFigureOut">
              <a:rPr lang="en-US"/>
              <a:pPr>
                <a:defRPr/>
              </a:pPr>
              <a:t>7/13/2021</a:t>
            </a:fld>
            <a:endParaRPr lang="en-US"/>
          </a:p>
        </p:txBody>
      </p:sp>
      <p:sp>
        <p:nvSpPr>
          <p:cNvPr id="13" name="Footer Placeholder 5">
            <a:extLst>
              <a:ext uri="{FF2B5EF4-FFF2-40B4-BE49-F238E27FC236}">
                <a16:creationId xmlns:a16="http://schemas.microsoft.com/office/drawing/2014/main" id="{1117643F-2C47-4713-A2E6-AA42620EF8D6}"/>
              </a:ext>
            </a:extLst>
          </p:cNvPr>
          <p:cNvSpPr>
            <a:spLocks noGrp="1"/>
          </p:cNvSpPr>
          <p:nvPr>
            <p:ph type="ftr" sz="quarter" idx="11"/>
          </p:nvPr>
        </p:nvSpPr>
        <p:spPr/>
        <p:txBody>
          <a:bodyPr/>
          <a:lstStyle>
            <a:lvl1pPr>
              <a:defRPr/>
            </a:lvl1pPr>
          </a:lstStyle>
          <a:p>
            <a:pPr>
              <a:defRPr/>
            </a:pPr>
            <a:endParaRPr lang="en-US"/>
          </a:p>
        </p:txBody>
      </p:sp>
      <p:sp>
        <p:nvSpPr>
          <p:cNvPr id="14" name="Slide Number Placeholder 6">
            <a:extLst>
              <a:ext uri="{FF2B5EF4-FFF2-40B4-BE49-F238E27FC236}">
                <a16:creationId xmlns:a16="http://schemas.microsoft.com/office/drawing/2014/main" id="{84772B84-AEED-473F-BCA9-3509FBEC1DA8}"/>
              </a:ext>
            </a:extLst>
          </p:cNvPr>
          <p:cNvSpPr>
            <a:spLocks noGrp="1"/>
          </p:cNvSpPr>
          <p:nvPr>
            <p:ph type="sldNum" sz="quarter" idx="12"/>
          </p:nvPr>
        </p:nvSpPr>
        <p:spPr/>
        <p:txBody>
          <a:bodyPr/>
          <a:lstStyle>
            <a:lvl1pPr>
              <a:defRPr/>
            </a:lvl1pPr>
          </a:lstStyle>
          <a:p>
            <a:fld id="{C9B107B8-A755-4A33-98F9-D203BE3974A1}" type="slidenum">
              <a:rPr lang="en-US" altLang="en-US"/>
              <a:pPr/>
              <a:t>‹#›</a:t>
            </a:fld>
            <a:endParaRPr lang="en-US" altLang="en-US"/>
          </a:p>
        </p:txBody>
      </p:sp>
    </p:spTree>
    <p:extLst>
      <p:ext uri="{BB962C8B-B14F-4D97-AF65-F5344CB8AC3E}">
        <p14:creationId xmlns:p14="http://schemas.microsoft.com/office/powerpoint/2010/main" val="2606974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14">
            <a:extLst>
              <a:ext uri="{FF2B5EF4-FFF2-40B4-BE49-F238E27FC236}">
                <a16:creationId xmlns:a16="http://schemas.microsoft.com/office/drawing/2014/main" id="{33B18F4D-AC36-4E86-B095-DB2768274FDD}"/>
              </a:ext>
            </a:extLst>
          </p:cNvPr>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15">
            <a:extLst>
              <a:ext uri="{FF2B5EF4-FFF2-40B4-BE49-F238E27FC236}">
                <a16:creationId xmlns:a16="http://schemas.microsoft.com/office/drawing/2014/main" id="{D0108965-D816-4053-989A-E5899DC9D077}"/>
              </a:ext>
            </a:extLst>
          </p:cNvPr>
          <p:cNvGrpSpPr>
            <a:grpSpLocks noChangeAspect="1"/>
          </p:cNvGrpSpPr>
          <p:nvPr/>
        </p:nvGrpSpPr>
        <p:grpSpPr bwMode="auto">
          <a:xfrm>
            <a:off x="211138" y="5354638"/>
            <a:ext cx="8723312" cy="1330325"/>
            <a:chOff x="-3905250" y="4294188"/>
            <a:chExt cx="13011150" cy="1892300"/>
          </a:xfrm>
        </p:grpSpPr>
        <p:sp>
          <p:nvSpPr>
            <p:cNvPr id="7" name="Freeform 14">
              <a:extLst>
                <a:ext uri="{FF2B5EF4-FFF2-40B4-BE49-F238E27FC236}">
                  <a16:creationId xmlns:a16="http://schemas.microsoft.com/office/drawing/2014/main" id="{C0D3D9F3-0669-499E-B700-D51C68CA5C07}"/>
                </a:ext>
              </a:extLst>
            </p:cNvPr>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8">
              <a:extLst>
                <a:ext uri="{FF2B5EF4-FFF2-40B4-BE49-F238E27FC236}">
                  <a16:creationId xmlns:a16="http://schemas.microsoft.com/office/drawing/2014/main" id="{E44C3B94-4B07-4A2A-B4A8-2A25F6BDA305}"/>
                </a:ext>
              </a:extLst>
            </p:cNvPr>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22">
              <a:extLst>
                <a:ext uri="{FF2B5EF4-FFF2-40B4-BE49-F238E27FC236}">
                  <a16:creationId xmlns:a16="http://schemas.microsoft.com/office/drawing/2014/main" id="{E6893EED-CFED-425A-ACC5-7360B09203BA}"/>
                </a:ext>
              </a:extLst>
            </p:cNvPr>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26">
              <a:extLst>
                <a:ext uri="{FF2B5EF4-FFF2-40B4-BE49-F238E27FC236}">
                  <a16:creationId xmlns:a16="http://schemas.microsoft.com/office/drawing/2014/main" id="{AA0B9FE5-27AB-4746-9D4A-57C1723B039C}"/>
                </a:ext>
              </a:extLst>
            </p:cNvPr>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1" name="Freeform 20">
              <a:extLst>
                <a:ext uri="{FF2B5EF4-FFF2-40B4-BE49-F238E27FC236}">
                  <a16:creationId xmlns:a16="http://schemas.microsoft.com/office/drawing/2014/main" id="{2033F71A-B6DC-40D0-9FDB-2415B9654716}"/>
                </a:ext>
              </a:extLst>
            </p:cNvPr>
            <p:cNvSpPr>
              <a:spLocks/>
            </p:cNvSpPr>
            <p:nvPr/>
          </p:nvSpPr>
          <p:spPr bwMode="hidden">
            <a:xfrm>
              <a:off x="-3905250" y="4294188"/>
              <a:ext cx="13011150" cy="1892300"/>
            </a:xfrm>
            <a:custGeom>
              <a:avLst/>
              <a:gdLst>
                <a:gd name="T0" fmla="*/ 13004800 w 8196"/>
                <a:gd name="T1" fmla="*/ 812800 h 1192"/>
                <a:gd name="T2" fmla="*/ 12763500 w 8196"/>
                <a:gd name="T3" fmla="*/ 904875 h 1192"/>
                <a:gd name="T4" fmla="*/ 12506325 w 8196"/>
                <a:gd name="T5" fmla="*/ 984250 h 1192"/>
                <a:gd name="T6" fmla="*/ 12233275 w 8196"/>
                <a:gd name="T7" fmla="*/ 1057275 h 1192"/>
                <a:gd name="T8" fmla="*/ 11941175 w 8196"/>
                <a:gd name="T9" fmla="*/ 1114425 h 1192"/>
                <a:gd name="T10" fmla="*/ 11623675 w 8196"/>
                <a:gd name="T11" fmla="*/ 1158875 h 1192"/>
                <a:gd name="T12" fmla="*/ 11280775 w 8196"/>
                <a:gd name="T13" fmla="*/ 1190625 h 1192"/>
                <a:gd name="T14" fmla="*/ 10909300 w 8196"/>
                <a:gd name="T15" fmla="*/ 1209675 h 1192"/>
                <a:gd name="T16" fmla="*/ 10506075 w 8196"/>
                <a:gd name="T17" fmla="*/ 1206500 h 1192"/>
                <a:gd name="T18" fmla="*/ 10067925 w 8196"/>
                <a:gd name="T19" fmla="*/ 1190625 h 1192"/>
                <a:gd name="T20" fmla="*/ 9591675 w 8196"/>
                <a:gd name="T21" fmla="*/ 1152525 h 1192"/>
                <a:gd name="T22" fmla="*/ 9074150 w 8196"/>
                <a:gd name="T23" fmla="*/ 1095375 h 1192"/>
                <a:gd name="T24" fmla="*/ 8515350 w 8196"/>
                <a:gd name="T25" fmla="*/ 1019175 h 1192"/>
                <a:gd name="T26" fmla="*/ 7908925 w 8196"/>
                <a:gd name="T27" fmla="*/ 917575 h 1192"/>
                <a:gd name="T28" fmla="*/ 7251700 w 8196"/>
                <a:gd name="T29" fmla="*/ 793750 h 1192"/>
                <a:gd name="T30" fmla="*/ 6543675 w 8196"/>
                <a:gd name="T31" fmla="*/ 644525 h 1192"/>
                <a:gd name="T32" fmla="*/ 5778500 w 8196"/>
                <a:gd name="T33" fmla="*/ 469900 h 1192"/>
                <a:gd name="T34" fmla="*/ 5391150 w 8196"/>
                <a:gd name="T35" fmla="*/ 381000 h 1192"/>
                <a:gd name="T36" fmla="*/ 4657725 w 8196"/>
                <a:gd name="T37" fmla="*/ 234950 h 1192"/>
                <a:gd name="T38" fmla="*/ 3987800 w 8196"/>
                <a:gd name="T39" fmla="*/ 130175 h 1192"/>
                <a:gd name="T40" fmla="*/ 3375025 w 8196"/>
                <a:gd name="T41" fmla="*/ 57150 h 1192"/>
                <a:gd name="T42" fmla="*/ 2819400 w 8196"/>
                <a:gd name="T43" fmla="*/ 15875 h 1192"/>
                <a:gd name="T44" fmla="*/ 2320925 w 8196"/>
                <a:gd name="T45" fmla="*/ 0 h 1192"/>
                <a:gd name="T46" fmla="*/ 1876425 w 8196"/>
                <a:gd name="T47" fmla="*/ 6350 h 1192"/>
                <a:gd name="T48" fmla="*/ 1482725 w 8196"/>
                <a:gd name="T49" fmla="*/ 31750 h 1192"/>
                <a:gd name="T50" fmla="*/ 1136650 w 8196"/>
                <a:gd name="T51" fmla="*/ 69850 h 1192"/>
                <a:gd name="T52" fmla="*/ 841375 w 8196"/>
                <a:gd name="T53" fmla="*/ 117475 h 1192"/>
                <a:gd name="T54" fmla="*/ 593725 w 8196"/>
                <a:gd name="T55" fmla="*/ 171450 h 1192"/>
                <a:gd name="T56" fmla="*/ 393700 w 8196"/>
                <a:gd name="T57" fmla="*/ 228600 h 1192"/>
                <a:gd name="T58" fmla="*/ 234950 w 8196"/>
                <a:gd name="T59" fmla="*/ 279400 h 1192"/>
                <a:gd name="T60" fmla="*/ 76200 w 8196"/>
                <a:gd name="T61" fmla="*/ 342900 h 1192"/>
                <a:gd name="T62" fmla="*/ 0 w 8196"/>
                <a:gd name="T63" fmla="*/ 381000 h 1192"/>
                <a:gd name="T64" fmla="*/ 13004800 w 8196"/>
                <a:gd name="T65" fmla="*/ 1892300 h 1192"/>
                <a:gd name="T66" fmla="*/ 13011150 w 8196"/>
                <a:gd name="T67" fmla="*/ 1882775 h 1192"/>
                <a:gd name="T68" fmla="*/ 13011150 w 8196"/>
                <a:gd name="T69" fmla="*/ 809625 h 1192"/>
                <a:gd name="T70" fmla="*/ 13004800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2" name="Date Placeholder 4">
            <a:extLst>
              <a:ext uri="{FF2B5EF4-FFF2-40B4-BE49-F238E27FC236}">
                <a16:creationId xmlns:a16="http://schemas.microsoft.com/office/drawing/2014/main" id="{E9BC85C8-AD3B-43FF-B69D-5BE22B7E11D5}"/>
              </a:ext>
            </a:extLst>
          </p:cNvPr>
          <p:cNvSpPr>
            <a:spLocks noGrp="1"/>
          </p:cNvSpPr>
          <p:nvPr>
            <p:ph type="dt" sz="half" idx="10"/>
          </p:nvPr>
        </p:nvSpPr>
        <p:spPr/>
        <p:txBody>
          <a:bodyPr/>
          <a:lstStyle>
            <a:lvl1pPr>
              <a:defRPr/>
            </a:lvl1pPr>
          </a:lstStyle>
          <a:p>
            <a:pPr>
              <a:defRPr/>
            </a:pPr>
            <a:fld id="{DF4B53E2-7474-41C2-8D74-A40C7C6BF8C1}" type="datetimeFigureOut">
              <a:rPr lang="en-US"/>
              <a:pPr>
                <a:defRPr/>
              </a:pPr>
              <a:t>7/13/2021</a:t>
            </a:fld>
            <a:endParaRPr lang="en-US"/>
          </a:p>
        </p:txBody>
      </p:sp>
      <p:sp>
        <p:nvSpPr>
          <p:cNvPr id="13" name="Footer Placeholder 5">
            <a:extLst>
              <a:ext uri="{FF2B5EF4-FFF2-40B4-BE49-F238E27FC236}">
                <a16:creationId xmlns:a16="http://schemas.microsoft.com/office/drawing/2014/main" id="{2C8F0F22-DDC7-4B66-9179-AB850E1FF297}"/>
              </a:ext>
            </a:extLst>
          </p:cNvPr>
          <p:cNvSpPr>
            <a:spLocks noGrp="1"/>
          </p:cNvSpPr>
          <p:nvPr>
            <p:ph type="ftr" sz="quarter" idx="11"/>
          </p:nvPr>
        </p:nvSpPr>
        <p:spPr/>
        <p:txBody>
          <a:bodyPr/>
          <a:lstStyle>
            <a:lvl1pPr>
              <a:defRPr/>
            </a:lvl1pPr>
          </a:lstStyle>
          <a:p>
            <a:pPr>
              <a:defRPr/>
            </a:pPr>
            <a:endParaRPr lang="en-US"/>
          </a:p>
        </p:txBody>
      </p:sp>
      <p:sp>
        <p:nvSpPr>
          <p:cNvPr id="14" name="Slide Number Placeholder 6">
            <a:extLst>
              <a:ext uri="{FF2B5EF4-FFF2-40B4-BE49-F238E27FC236}">
                <a16:creationId xmlns:a16="http://schemas.microsoft.com/office/drawing/2014/main" id="{4ABDA616-04D3-4910-9EF4-9480DEB73126}"/>
              </a:ext>
            </a:extLst>
          </p:cNvPr>
          <p:cNvSpPr>
            <a:spLocks noGrp="1"/>
          </p:cNvSpPr>
          <p:nvPr>
            <p:ph type="sldNum" sz="quarter" idx="12"/>
          </p:nvPr>
        </p:nvSpPr>
        <p:spPr/>
        <p:txBody>
          <a:bodyPr/>
          <a:lstStyle>
            <a:lvl1pPr>
              <a:defRPr/>
            </a:lvl1pPr>
          </a:lstStyle>
          <a:p>
            <a:fld id="{D9BD9293-6011-4D33-B715-FB66F637D69F}" type="slidenum">
              <a:rPr lang="en-US" altLang="en-US"/>
              <a:pPr/>
              <a:t>‹#›</a:t>
            </a:fld>
            <a:endParaRPr lang="en-US" altLang="en-US"/>
          </a:p>
        </p:txBody>
      </p:sp>
    </p:spTree>
    <p:extLst>
      <p:ext uri="{BB962C8B-B14F-4D97-AF65-F5344CB8AC3E}">
        <p14:creationId xmlns:p14="http://schemas.microsoft.com/office/powerpoint/2010/main" val="1753089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0F1DEA-6143-4413-A1FD-6D509DCCC4CD}"/>
              </a:ext>
            </a:extLst>
          </p:cNvPr>
          <p:cNvSpPr>
            <a:spLocks noGrp="1"/>
          </p:cNvSpPr>
          <p:nvPr>
            <p:ph type="dt" sz="half" idx="10"/>
          </p:nvPr>
        </p:nvSpPr>
        <p:spPr/>
        <p:txBody>
          <a:bodyPr/>
          <a:lstStyle>
            <a:lvl1pPr>
              <a:defRPr/>
            </a:lvl1pPr>
          </a:lstStyle>
          <a:p>
            <a:pPr>
              <a:defRPr/>
            </a:pPr>
            <a:fld id="{38946F77-D98F-40AE-A35D-2DDCD9737F51}" type="datetimeFigureOut">
              <a:rPr lang="en-US"/>
              <a:pPr>
                <a:defRPr/>
              </a:pPr>
              <a:t>7/13/2021</a:t>
            </a:fld>
            <a:endParaRPr lang="en-US"/>
          </a:p>
        </p:txBody>
      </p:sp>
      <p:sp>
        <p:nvSpPr>
          <p:cNvPr id="5" name="Footer Placeholder 4">
            <a:extLst>
              <a:ext uri="{FF2B5EF4-FFF2-40B4-BE49-F238E27FC236}">
                <a16:creationId xmlns:a16="http://schemas.microsoft.com/office/drawing/2014/main" id="{A652BEBF-277C-4F7F-97F0-62794BD1A19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42FF5C7-C611-4BC2-9CBD-BD7F5434F204}"/>
              </a:ext>
            </a:extLst>
          </p:cNvPr>
          <p:cNvSpPr>
            <a:spLocks noGrp="1"/>
          </p:cNvSpPr>
          <p:nvPr>
            <p:ph type="sldNum" sz="quarter" idx="12"/>
          </p:nvPr>
        </p:nvSpPr>
        <p:spPr/>
        <p:txBody>
          <a:bodyPr/>
          <a:lstStyle>
            <a:lvl1pPr>
              <a:defRPr/>
            </a:lvl1pPr>
          </a:lstStyle>
          <a:p>
            <a:fld id="{67EF720A-A24C-48D0-8689-EE3F7CB32606}" type="slidenum">
              <a:rPr lang="en-US" altLang="en-US"/>
              <a:pPr/>
              <a:t>‹#›</a:t>
            </a:fld>
            <a:endParaRPr lang="en-US" altLang="en-US"/>
          </a:p>
        </p:txBody>
      </p:sp>
    </p:spTree>
    <p:extLst>
      <p:ext uri="{BB962C8B-B14F-4D97-AF65-F5344CB8AC3E}">
        <p14:creationId xmlns:p14="http://schemas.microsoft.com/office/powerpoint/2010/main" val="17350758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20">
            <a:extLst>
              <a:ext uri="{FF2B5EF4-FFF2-40B4-BE49-F238E27FC236}">
                <a16:creationId xmlns:a16="http://schemas.microsoft.com/office/drawing/2014/main" id="{89D01A57-E7A4-4DF6-8FB0-F759C9CB3B13}"/>
              </a:ext>
            </a:extLst>
          </p:cNvPr>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15">
            <a:extLst>
              <a:ext uri="{FF2B5EF4-FFF2-40B4-BE49-F238E27FC236}">
                <a16:creationId xmlns:a16="http://schemas.microsoft.com/office/drawing/2014/main" id="{973ED072-3CBA-40D7-84AF-AA25878B300A}"/>
              </a:ext>
            </a:extLst>
          </p:cNvPr>
          <p:cNvGrpSpPr>
            <a:grpSpLocks noChangeAspect="1"/>
          </p:cNvGrpSpPr>
          <p:nvPr/>
        </p:nvGrpSpPr>
        <p:grpSpPr bwMode="auto">
          <a:xfrm>
            <a:off x="211138" y="714375"/>
            <a:ext cx="8723312" cy="1331913"/>
            <a:chOff x="-3905250" y="4294188"/>
            <a:chExt cx="13011150" cy="1892300"/>
          </a:xfrm>
        </p:grpSpPr>
        <p:sp>
          <p:nvSpPr>
            <p:cNvPr id="6" name="Freeform 14">
              <a:extLst>
                <a:ext uri="{FF2B5EF4-FFF2-40B4-BE49-F238E27FC236}">
                  <a16:creationId xmlns:a16="http://schemas.microsoft.com/office/drawing/2014/main" id="{024EBDA1-AD38-44E2-8F0A-5EDF55D76191}"/>
                </a:ext>
              </a:extLst>
            </p:cNvPr>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a:extLst>
                <a:ext uri="{FF2B5EF4-FFF2-40B4-BE49-F238E27FC236}">
                  <a16:creationId xmlns:a16="http://schemas.microsoft.com/office/drawing/2014/main" id="{62B1AA18-679B-402D-B172-4F08546513FA}"/>
                </a:ext>
              </a:extLst>
            </p:cNvPr>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a:extLst>
                <a:ext uri="{FF2B5EF4-FFF2-40B4-BE49-F238E27FC236}">
                  <a16:creationId xmlns:a16="http://schemas.microsoft.com/office/drawing/2014/main" id="{448E8D0F-0ADF-421F-90F3-E0DA0CA53037}"/>
                </a:ext>
              </a:extLst>
            </p:cNvPr>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a:extLst>
                <a:ext uri="{FF2B5EF4-FFF2-40B4-BE49-F238E27FC236}">
                  <a16:creationId xmlns:a16="http://schemas.microsoft.com/office/drawing/2014/main" id="{4B83D6A5-343B-4848-AA0A-208AEF9AF02D}"/>
                </a:ext>
              </a:extLst>
            </p:cNvPr>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19">
              <a:extLst>
                <a:ext uri="{FF2B5EF4-FFF2-40B4-BE49-F238E27FC236}">
                  <a16:creationId xmlns:a16="http://schemas.microsoft.com/office/drawing/2014/main" id="{D76EC8C8-8D29-4C4C-9561-FA3EC48CD605}"/>
                </a:ext>
              </a:extLst>
            </p:cNvPr>
            <p:cNvSpPr>
              <a:spLocks/>
            </p:cNvSpPr>
            <p:nvPr/>
          </p:nvSpPr>
          <p:spPr bwMode="hidden">
            <a:xfrm>
              <a:off x="-3905250" y="4294188"/>
              <a:ext cx="13011150" cy="1892300"/>
            </a:xfrm>
            <a:custGeom>
              <a:avLst/>
              <a:gdLst>
                <a:gd name="T0" fmla="*/ 13004800 w 8196"/>
                <a:gd name="T1" fmla="*/ 812800 h 1192"/>
                <a:gd name="T2" fmla="*/ 12763500 w 8196"/>
                <a:gd name="T3" fmla="*/ 904875 h 1192"/>
                <a:gd name="T4" fmla="*/ 12506325 w 8196"/>
                <a:gd name="T5" fmla="*/ 984250 h 1192"/>
                <a:gd name="T6" fmla="*/ 12233275 w 8196"/>
                <a:gd name="T7" fmla="*/ 1057275 h 1192"/>
                <a:gd name="T8" fmla="*/ 11941175 w 8196"/>
                <a:gd name="T9" fmla="*/ 1114425 h 1192"/>
                <a:gd name="T10" fmla="*/ 11623675 w 8196"/>
                <a:gd name="T11" fmla="*/ 1158875 h 1192"/>
                <a:gd name="T12" fmla="*/ 11280775 w 8196"/>
                <a:gd name="T13" fmla="*/ 1190625 h 1192"/>
                <a:gd name="T14" fmla="*/ 10909300 w 8196"/>
                <a:gd name="T15" fmla="*/ 1209675 h 1192"/>
                <a:gd name="T16" fmla="*/ 10506075 w 8196"/>
                <a:gd name="T17" fmla="*/ 1206500 h 1192"/>
                <a:gd name="T18" fmla="*/ 10067925 w 8196"/>
                <a:gd name="T19" fmla="*/ 1190625 h 1192"/>
                <a:gd name="T20" fmla="*/ 9591675 w 8196"/>
                <a:gd name="T21" fmla="*/ 1152525 h 1192"/>
                <a:gd name="T22" fmla="*/ 9074150 w 8196"/>
                <a:gd name="T23" fmla="*/ 1095375 h 1192"/>
                <a:gd name="T24" fmla="*/ 8515350 w 8196"/>
                <a:gd name="T25" fmla="*/ 1019175 h 1192"/>
                <a:gd name="T26" fmla="*/ 7908925 w 8196"/>
                <a:gd name="T27" fmla="*/ 917575 h 1192"/>
                <a:gd name="T28" fmla="*/ 7251700 w 8196"/>
                <a:gd name="T29" fmla="*/ 793750 h 1192"/>
                <a:gd name="T30" fmla="*/ 6543675 w 8196"/>
                <a:gd name="T31" fmla="*/ 644525 h 1192"/>
                <a:gd name="T32" fmla="*/ 5778500 w 8196"/>
                <a:gd name="T33" fmla="*/ 469900 h 1192"/>
                <a:gd name="T34" fmla="*/ 5391150 w 8196"/>
                <a:gd name="T35" fmla="*/ 381000 h 1192"/>
                <a:gd name="T36" fmla="*/ 4657725 w 8196"/>
                <a:gd name="T37" fmla="*/ 234950 h 1192"/>
                <a:gd name="T38" fmla="*/ 3987800 w 8196"/>
                <a:gd name="T39" fmla="*/ 130175 h 1192"/>
                <a:gd name="T40" fmla="*/ 3375025 w 8196"/>
                <a:gd name="T41" fmla="*/ 57150 h 1192"/>
                <a:gd name="T42" fmla="*/ 2819400 w 8196"/>
                <a:gd name="T43" fmla="*/ 15875 h 1192"/>
                <a:gd name="T44" fmla="*/ 2320925 w 8196"/>
                <a:gd name="T45" fmla="*/ 0 h 1192"/>
                <a:gd name="T46" fmla="*/ 1876425 w 8196"/>
                <a:gd name="T47" fmla="*/ 6350 h 1192"/>
                <a:gd name="T48" fmla="*/ 1482725 w 8196"/>
                <a:gd name="T49" fmla="*/ 31750 h 1192"/>
                <a:gd name="T50" fmla="*/ 1136650 w 8196"/>
                <a:gd name="T51" fmla="*/ 69850 h 1192"/>
                <a:gd name="T52" fmla="*/ 841375 w 8196"/>
                <a:gd name="T53" fmla="*/ 117475 h 1192"/>
                <a:gd name="T54" fmla="*/ 593725 w 8196"/>
                <a:gd name="T55" fmla="*/ 171450 h 1192"/>
                <a:gd name="T56" fmla="*/ 393700 w 8196"/>
                <a:gd name="T57" fmla="*/ 228600 h 1192"/>
                <a:gd name="T58" fmla="*/ 234950 w 8196"/>
                <a:gd name="T59" fmla="*/ 279400 h 1192"/>
                <a:gd name="T60" fmla="*/ 76200 w 8196"/>
                <a:gd name="T61" fmla="*/ 342900 h 1192"/>
                <a:gd name="T62" fmla="*/ 0 w 8196"/>
                <a:gd name="T63" fmla="*/ 381000 h 1192"/>
                <a:gd name="T64" fmla="*/ 13004800 w 8196"/>
                <a:gd name="T65" fmla="*/ 1892300 h 1192"/>
                <a:gd name="T66" fmla="*/ 13011150 w 8196"/>
                <a:gd name="T67" fmla="*/ 1882775 h 1192"/>
                <a:gd name="T68" fmla="*/ 13011150 w 8196"/>
                <a:gd name="T69" fmla="*/ 809625 h 1192"/>
                <a:gd name="T70" fmla="*/ 13004800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a:extLst>
              <a:ext uri="{FF2B5EF4-FFF2-40B4-BE49-F238E27FC236}">
                <a16:creationId xmlns:a16="http://schemas.microsoft.com/office/drawing/2014/main" id="{162B3EDD-F116-4374-A783-AD5DA541C220}"/>
              </a:ext>
            </a:extLst>
          </p:cNvPr>
          <p:cNvSpPr>
            <a:spLocks noGrp="1"/>
          </p:cNvSpPr>
          <p:nvPr>
            <p:ph type="dt" sz="half" idx="10"/>
          </p:nvPr>
        </p:nvSpPr>
        <p:spPr/>
        <p:txBody>
          <a:bodyPr/>
          <a:lstStyle>
            <a:lvl1pPr>
              <a:defRPr/>
            </a:lvl1pPr>
          </a:lstStyle>
          <a:p>
            <a:pPr>
              <a:defRPr/>
            </a:pPr>
            <a:fld id="{0EA8CD3F-C814-420C-98C5-13462862F4E4}" type="datetimeFigureOut">
              <a:rPr lang="en-US"/>
              <a:pPr>
                <a:defRPr/>
              </a:pPr>
              <a:t>7/13/2021</a:t>
            </a:fld>
            <a:endParaRPr lang="en-US"/>
          </a:p>
        </p:txBody>
      </p:sp>
      <p:sp>
        <p:nvSpPr>
          <p:cNvPr id="12" name="Footer Placeholder 4">
            <a:extLst>
              <a:ext uri="{FF2B5EF4-FFF2-40B4-BE49-F238E27FC236}">
                <a16:creationId xmlns:a16="http://schemas.microsoft.com/office/drawing/2014/main" id="{79E1D704-BC92-4149-8D54-02963D8EED64}"/>
              </a:ext>
            </a:extLst>
          </p:cNvPr>
          <p:cNvSpPr>
            <a:spLocks noGrp="1"/>
          </p:cNvSpPr>
          <p:nvPr>
            <p:ph type="ftr" sz="quarter" idx="11"/>
          </p:nvPr>
        </p:nvSpPr>
        <p:spPr/>
        <p:txBody>
          <a:bodyPr/>
          <a:lstStyle>
            <a:lvl1pPr>
              <a:defRPr/>
            </a:lvl1pPr>
          </a:lstStyle>
          <a:p>
            <a:pPr>
              <a:defRPr/>
            </a:pPr>
            <a:endParaRPr lang="en-US"/>
          </a:p>
        </p:txBody>
      </p:sp>
      <p:sp>
        <p:nvSpPr>
          <p:cNvPr id="13" name="Slide Number Placeholder 5">
            <a:extLst>
              <a:ext uri="{FF2B5EF4-FFF2-40B4-BE49-F238E27FC236}">
                <a16:creationId xmlns:a16="http://schemas.microsoft.com/office/drawing/2014/main" id="{E938130B-EF2D-430D-8F38-CEAABACCCF9B}"/>
              </a:ext>
            </a:extLst>
          </p:cNvPr>
          <p:cNvSpPr>
            <a:spLocks noGrp="1"/>
          </p:cNvSpPr>
          <p:nvPr>
            <p:ph type="sldNum" sz="quarter" idx="12"/>
          </p:nvPr>
        </p:nvSpPr>
        <p:spPr/>
        <p:txBody>
          <a:bodyPr/>
          <a:lstStyle>
            <a:lvl1pPr>
              <a:defRPr/>
            </a:lvl1pPr>
          </a:lstStyle>
          <a:p>
            <a:fld id="{6B30DEEA-9755-4056-B978-D399EE8EE2DA}" type="slidenum">
              <a:rPr lang="en-US" altLang="en-US"/>
              <a:pPr/>
              <a:t>‹#›</a:t>
            </a:fld>
            <a:endParaRPr lang="en-US" altLang="en-US"/>
          </a:p>
        </p:txBody>
      </p:sp>
    </p:spTree>
    <p:extLst>
      <p:ext uri="{BB962C8B-B14F-4D97-AF65-F5344CB8AC3E}">
        <p14:creationId xmlns:p14="http://schemas.microsoft.com/office/powerpoint/2010/main" val="2573250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24B581-0BE5-4762-8B91-5A18FCE027DA}"/>
              </a:ext>
            </a:extLst>
          </p:cNvPr>
          <p:cNvSpPr>
            <a:spLocks noGrp="1"/>
          </p:cNvSpPr>
          <p:nvPr>
            <p:ph type="dt" sz="half" idx="10"/>
          </p:nvPr>
        </p:nvSpPr>
        <p:spPr/>
        <p:txBody>
          <a:bodyPr/>
          <a:lstStyle>
            <a:lvl1pPr>
              <a:defRPr/>
            </a:lvl1pPr>
          </a:lstStyle>
          <a:p>
            <a:pPr>
              <a:defRPr/>
            </a:pPr>
            <a:fld id="{5C738B73-3D66-4EE3-960F-B22F7BD3C68B}" type="datetimeFigureOut">
              <a:rPr lang="en-GB"/>
              <a:pPr>
                <a:defRPr/>
              </a:pPr>
              <a:t>13/07/2021</a:t>
            </a:fld>
            <a:endParaRPr lang="en-GB"/>
          </a:p>
        </p:txBody>
      </p:sp>
      <p:sp>
        <p:nvSpPr>
          <p:cNvPr id="5" name="Footer Placeholder 4">
            <a:extLst>
              <a:ext uri="{FF2B5EF4-FFF2-40B4-BE49-F238E27FC236}">
                <a16:creationId xmlns:a16="http://schemas.microsoft.com/office/drawing/2014/main" id="{B5F3C041-EFE6-4E31-B245-7B88451EE82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EEBDDDE-CE6A-4AC8-9CA7-CF94177BE874}"/>
              </a:ext>
            </a:extLst>
          </p:cNvPr>
          <p:cNvSpPr>
            <a:spLocks noGrp="1"/>
          </p:cNvSpPr>
          <p:nvPr>
            <p:ph type="sldNum" sz="quarter" idx="12"/>
          </p:nvPr>
        </p:nvSpPr>
        <p:spPr/>
        <p:txBody>
          <a:bodyPr/>
          <a:lstStyle>
            <a:lvl1pPr>
              <a:defRPr/>
            </a:lvl1pPr>
          </a:lstStyle>
          <a:p>
            <a:fld id="{DCB396ED-F2A2-4797-966C-FD48C3AF89BA}" type="slidenum">
              <a:rPr lang="en-GB" altLang="en-US"/>
              <a:pPr/>
              <a:t>‹#›</a:t>
            </a:fld>
            <a:endParaRPr lang="en-GB" altLang="en-US"/>
          </a:p>
        </p:txBody>
      </p:sp>
    </p:spTree>
    <p:extLst>
      <p:ext uri="{BB962C8B-B14F-4D97-AF65-F5344CB8AC3E}">
        <p14:creationId xmlns:p14="http://schemas.microsoft.com/office/powerpoint/2010/main" val="3277274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A9397975-FE1B-42C8-A47E-1B1A213096D2}"/>
              </a:ext>
            </a:extLst>
          </p:cNvPr>
          <p:cNvSpPr>
            <a:spLocks noGrp="1"/>
          </p:cNvSpPr>
          <p:nvPr>
            <p:ph type="dt" sz="half" idx="10"/>
          </p:nvPr>
        </p:nvSpPr>
        <p:spPr/>
        <p:txBody>
          <a:bodyPr/>
          <a:lstStyle>
            <a:lvl1pPr>
              <a:defRPr/>
            </a:lvl1pPr>
          </a:lstStyle>
          <a:p>
            <a:pPr>
              <a:defRPr/>
            </a:pPr>
            <a:fld id="{EE849FBA-F8F5-42BC-9BCA-1DA1AE1F2D6D}" type="datetimeFigureOut">
              <a:rPr lang="en-GB"/>
              <a:pPr>
                <a:defRPr/>
              </a:pPr>
              <a:t>13/07/2021</a:t>
            </a:fld>
            <a:endParaRPr lang="en-GB"/>
          </a:p>
        </p:txBody>
      </p:sp>
      <p:sp>
        <p:nvSpPr>
          <p:cNvPr id="6" name="Footer Placeholder 4">
            <a:extLst>
              <a:ext uri="{FF2B5EF4-FFF2-40B4-BE49-F238E27FC236}">
                <a16:creationId xmlns:a16="http://schemas.microsoft.com/office/drawing/2014/main" id="{9370A09F-537D-4F82-BB71-7510698FD07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0F8E868-53FF-4C97-AA3F-8641D0768955}"/>
              </a:ext>
            </a:extLst>
          </p:cNvPr>
          <p:cNvSpPr>
            <a:spLocks noGrp="1"/>
          </p:cNvSpPr>
          <p:nvPr>
            <p:ph type="sldNum" sz="quarter" idx="12"/>
          </p:nvPr>
        </p:nvSpPr>
        <p:spPr/>
        <p:txBody>
          <a:bodyPr/>
          <a:lstStyle>
            <a:lvl1pPr>
              <a:defRPr/>
            </a:lvl1pPr>
          </a:lstStyle>
          <a:p>
            <a:fld id="{0EE22C05-FE9A-40B9-B2B4-119AB5EA1A55}" type="slidenum">
              <a:rPr lang="en-GB" altLang="en-US"/>
              <a:pPr/>
              <a:t>‹#›</a:t>
            </a:fld>
            <a:endParaRPr lang="en-GB" altLang="en-US"/>
          </a:p>
        </p:txBody>
      </p:sp>
    </p:spTree>
    <p:extLst>
      <p:ext uri="{BB962C8B-B14F-4D97-AF65-F5344CB8AC3E}">
        <p14:creationId xmlns:p14="http://schemas.microsoft.com/office/powerpoint/2010/main" val="1596547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7C14D1B4-DB57-4474-BB91-BA3817CAB60D}"/>
              </a:ext>
            </a:extLst>
          </p:cNvPr>
          <p:cNvSpPr>
            <a:spLocks noGrp="1"/>
          </p:cNvSpPr>
          <p:nvPr>
            <p:ph type="dt" sz="half" idx="10"/>
          </p:nvPr>
        </p:nvSpPr>
        <p:spPr/>
        <p:txBody>
          <a:bodyPr/>
          <a:lstStyle>
            <a:lvl1pPr>
              <a:defRPr/>
            </a:lvl1pPr>
          </a:lstStyle>
          <a:p>
            <a:pPr>
              <a:defRPr/>
            </a:pPr>
            <a:fld id="{FC33A40A-3A0C-4C6C-92BD-84573BEE8C97}" type="datetimeFigureOut">
              <a:rPr lang="en-GB"/>
              <a:pPr>
                <a:defRPr/>
              </a:pPr>
              <a:t>13/07/2021</a:t>
            </a:fld>
            <a:endParaRPr lang="en-GB"/>
          </a:p>
        </p:txBody>
      </p:sp>
      <p:sp>
        <p:nvSpPr>
          <p:cNvPr id="8" name="Footer Placeholder 4">
            <a:extLst>
              <a:ext uri="{FF2B5EF4-FFF2-40B4-BE49-F238E27FC236}">
                <a16:creationId xmlns:a16="http://schemas.microsoft.com/office/drawing/2014/main" id="{35FA85CA-C5FA-4B10-9242-169253AAF391}"/>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D08011B2-895C-4185-B9DF-D39ECC45CCBE}"/>
              </a:ext>
            </a:extLst>
          </p:cNvPr>
          <p:cNvSpPr>
            <a:spLocks noGrp="1"/>
          </p:cNvSpPr>
          <p:nvPr>
            <p:ph type="sldNum" sz="quarter" idx="12"/>
          </p:nvPr>
        </p:nvSpPr>
        <p:spPr/>
        <p:txBody>
          <a:bodyPr/>
          <a:lstStyle>
            <a:lvl1pPr>
              <a:defRPr/>
            </a:lvl1pPr>
          </a:lstStyle>
          <a:p>
            <a:fld id="{C30A878B-E6BF-4EA2-B1E4-464778AB76B1}" type="slidenum">
              <a:rPr lang="en-GB" altLang="en-US"/>
              <a:pPr/>
              <a:t>‹#›</a:t>
            </a:fld>
            <a:endParaRPr lang="en-GB" altLang="en-US"/>
          </a:p>
        </p:txBody>
      </p:sp>
    </p:spTree>
    <p:extLst>
      <p:ext uri="{BB962C8B-B14F-4D97-AF65-F5344CB8AC3E}">
        <p14:creationId xmlns:p14="http://schemas.microsoft.com/office/powerpoint/2010/main" val="1762248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03E42EA8-9B75-4E54-AD8E-A2E1448B0C1A}"/>
              </a:ext>
            </a:extLst>
          </p:cNvPr>
          <p:cNvSpPr>
            <a:spLocks noGrp="1"/>
          </p:cNvSpPr>
          <p:nvPr>
            <p:ph type="dt" sz="half" idx="10"/>
          </p:nvPr>
        </p:nvSpPr>
        <p:spPr/>
        <p:txBody>
          <a:bodyPr/>
          <a:lstStyle>
            <a:lvl1pPr>
              <a:defRPr/>
            </a:lvl1pPr>
          </a:lstStyle>
          <a:p>
            <a:pPr>
              <a:defRPr/>
            </a:pPr>
            <a:fld id="{37F3B6DB-65FD-456D-AFD2-93FFFF3ABC6D}" type="datetimeFigureOut">
              <a:rPr lang="en-GB"/>
              <a:pPr>
                <a:defRPr/>
              </a:pPr>
              <a:t>13/07/2021</a:t>
            </a:fld>
            <a:endParaRPr lang="en-GB"/>
          </a:p>
        </p:txBody>
      </p:sp>
      <p:sp>
        <p:nvSpPr>
          <p:cNvPr id="4" name="Footer Placeholder 4">
            <a:extLst>
              <a:ext uri="{FF2B5EF4-FFF2-40B4-BE49-F238E27FC236}">
                <a16:creationId xmlns:a16="http://schemas.microsoft.com/office/drawing/2014/main" id="{02B7DA33-E3A7-4D55-B90E-2DAFAD900D13}"/>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03D7878E-560A-48D5-B769-A9ED5479EEA7}"/>
              </a:ext>
            </a:extLst>
          </p:cNvPr>
          <p:cNvSpPr>
            <a:spLocks noGrp="1"/>
          </p:cNvSpPr>
          <p:nvPr>
            <p:ph type="sldNum" sz="quarter" idx="12"/>
          </p:nvPr>
        </p:nvSpPr>
        <p:spPr/>
        <p:txBody>
          <a:bodyPr/>
          <a:lstStyle>
            <a:lvl1pPr>
              <a:defRPr/>
            </a:lvl1pPr>
          </a:lstStyle>
          <a:p>
            <a:fld id="{09B244A1-B336-44C9-9EF6-2C25D551A210}" type="slidenum">
              <a:rPr lang="en-GB" altLang="en-US"/>
              <a:pPr/>
              <a:t>‹#›</a:t>
            </a:fld>
            <a:endParaRPr lang="en-GB" altLang="en-US"/>
          </a:p>
        </p:txBody>
      </p:sp>
    </p:spTree>
    <p:extLst>
      <p:ext uri="{BB962C8B-B14F-4D97-AF65-F5344CB8AC3E}">
        <p14:creationId xmlns:p14="http://schemas.microsoft.com/office/powerpoint/2010/main" val="1252294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39C9CA9-ED3D-4191-B0FD-6BF75A8233D6}"/>
              </a:ext>
            </a:extLst>
          </p:cNvPr>
          <p:cNvSpPr>
            <a:spLocks noGrp="1"/>
          </p:cNvSpPr>
          <p:nvPr>
            <p:ph type="dt" sz="half" idx="10"/>
          </p:nvPr>
        </p:nvSpPr>
        <p:spPr/>
        <p:txBody>
          <a:bodyPr/>
          <a:lstStyle>
            <a:lvl1pPr>
              <a:defRPr/>
            </a:lvl1pPr>
          </a:lstStyle>
          <a:p>
            <a:pPr>
              <a:defRPr/>
            </a:pPr>
            <a:fld id="{A8425209-B1A1-4DED-AD8C-D124DA9242EA}" type="datetimeFigureOut">
              <a:rPr lang="en-GB"/>
              <a:pPr>
                <a:defRPr/>
              </a:pPr>
              <a:t>13/07/2021</a:t>
            </a:fld>
            <a:endParaRPr lang="en-GB"/>
          </a:p>
        </p:txBody>
      </p:sp>
      <p:sp>
        <p:nvSpPr>
          <p:cNvPr id="3" name="Footer Placeholder 4">
            <a:extLst>
              <a:ext uri="{FF2B5EF4-FFF2-40B4-BE49-F238E27FC236}">
                <a16:creationId xmlns:a16="http://schemas.microsoft.com/office/drawing/2014/main" id="{09BD8BF3-C1CA-4CA2-BCD6-319EE5DB2F70}"/>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9C3FCFC5-8A19-4ABD-9EDB-0DFC788F575A}"/>
              </a:ext>
            </a:extLst>
          </p:cNvPr>
          <p:cNvSpPr>
            <a:spLocks noGrp="1"/>
          </p:cNvSpPr>
          <p:nvPr>
            <p:ph type="sldNum" sz="quarter" idx="12"/>
          </p:nvPr>
        </p:nvSpPr>
        <p:spPr/>
        <p:txBody>
          <a:bodyPr/>
          <a:lstStyle>
            <a:lvl1pPr>
              <a:defRPr/>
            </a:lvl1pPr>
          </a:lstStyle>
          <a:p>
            <a:fld id="{0F346187-F40D-4848-BEFE-3B23DBBC085C}" type="slidenum">
              <a:rPr lang="en-GB" altLang="en-US"/>
              <a:pPr/>
              <a:t>‹#›</a:t>
            </a:fld>
            <a:endParaRPr lang="en-GB" altLang="en-US"/>
          </a:p>
        </p:txBody>
      </p:sp>
    </p:spTree>
    <p:extLst>
      <p:ext uri="{BB962C8B-B14F-4D97-AF65-F5344CB8AC3E}">
        <p14:creationId xmlns:p14="http://schemas.microsoft.com/office/powerpoint/2010/main" val="64806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77C2A29-F85B-4A29-AB2A-E7DDA2AFA866}"/>
              </a:ext>
            </a:extLst>
          </p:cNvPr>
          <p:cNvSpPr>
            <a:spLocks noGrp="1"/>
          </p:cNvSpPr>
          <p:nvPr>
            <p:ph type="dt" sz="half" idx="10"/>
          </p:nvPr>
        </p:nvSpPr>
        <p:spPr/>
        <p:txBody>
          <a:bodyPr/>
          <a:lstStyle>
            <a:lvl1pPr>
              <a:defRPr/>
            </a:lvl1pPr>
          </a:lstStyle>
          <a:p>
            <a:pPr>
              <a:defRPr/>
            </a:pPr>
            <a:fld id="{64B95D29-8A4A-42A8-A31F-3BC8005D16CF}" type="datetimeFigureOut">
              <a:rPr lang="en-GB"/>
              <a:pPr>
                <a:defRPr/>
              </a:pPr>
              <a:t>13/07/2021</a:t>
            </a:fld>
            <a:endParaRPr lang="en-GB"/>
          </a:p>
        </p:txBody>
      </p:sp>
      <p:sp>
        <p:nvSpPr>
          <p:cNvPr id="6" name="Footer Placeholder 4">
            <a:extLst>
              <a:ext uri="{FF2B5EF4-FFF2-40B4-BE49-F238E27FC236}">
                <a16:creationId xmlns:a16="http://schemas.microsoft.com/office/drawing/2014/main" id="{5D66D19D-4162-451A-B7DB-A7020771C27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09874109-F424-421B-9275-EA7FD9B5DF5C}"/>
              </a:ext>
            </a:extLst>
          </p:cNvPr>
          <p:cNvSpPr>
            <a:spLocks noGrp="1"/>
          </p:cNvSpPr>
          <p:nvPr>
            <p:ph type="sldNum" sz="quarter" idx="12"/>
          </p:nvPr>
        </p:nvSpPr>
        <p:spPr/>
        <p:txBody>
          <a:bodyPr/>
          <a:lstStyle>
            <a:lvl1pPr>
              <a:defRPr/>
            </a:lvl1pPr>
          </a:lstStyle>
          <a:p>
            <a:fld id="{B8804577-95FF-4C14-A932-404F17579F01}" type="slidenum">
              <a:rPr lang="en-GB" altLang="en-US"/>
              <a:pPr/>
              <a:t>‹#›</a:t>
            </a:fld>
            <a:endParaRPr lang="en-GB" altLang="en-US"/>
          </a:p>
        </p:txBody>
      </p:sp>
    </p:spTree>
    <p:extLst>
      <p:ext uri="{BB962C8B-B14F-4D97-AF65-F5344CB8AC3E}">
        <p14:creationId xmlns:p14="http://schemas.microsoft.com/office/powerpoint/2010/main" val="2875828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CDE3E35-E65F-4D87-9783-1B24EFA171DB}"/>
              </a:ext>
            </a:extLst>
          </p:cNvPr>
          <p:cNvSpPr>
            <a:spLocks noGrp="1"/>
          </p:cNvSpPr>
          <p:nvPr>
            <p:ph type="dt" sz="half" idx="10"/>
          </p:nvPr>
        </p:nvSpPr>
        <p:spPr/>
        <p:txBody>
          <a:bodyPr/>
          <a:lstStyle>
            <a:lvl1pPr>
              <a:defRPr/>
            </a:lvl1pPr>
          </a:lstStyle>
          <a:p>
            <a:pPr>
              <a:defRPr/>
            </a:pPr>
            <a:fld id="{9D917CC9-AE94-4174-94ED-950730311578}" type="datetimeFigureOut">
              <a:rPr lang="en-GB"/>
              <a:pPr>
                <a:defRPr/>
              </a:pPr>
              <a:t>13/07/2021</a:t>
            </a:fld>
            <a:endParaRPr lang="en-GB"/>
          </a:p>
        </p:txBody>
      </p:sp>
      <p:sp>
        <p:nvSpPr>
          <p:cNvPr id="6" name="Footer Placeholder 4">
            <a:extLst>
              <a:ext uri="{FF2B5EF4-FFF2-40B4-BE49-F238E27FC236}">
                <a16:creationId xmlns:a16="http://schemas.microsoft.com/office/drawing/2014/main" id="{A2ABF7B6-93A2-4200-8BF5-A27E7E13661C}"/>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6DB885B-C3AA-448D-B253-AED7A2AF721C}"/>
              </a:ext>
            </a:extLst>
          </p:cNvPr>
          <p:cNvSpPr>
            <a:spLocks noGrp="1"/>
          </p:cNvSpPr>
          <p:nvPr>
            <p:ph type="sldNum" sz="quarter" idx="12"/>
          </p:nvPr>
        </p:nvSpPr>
        <p:spPr/>
        <p:txBody>
          <a:bodyPr/>
          <a:lstStyle>
            <a:lvl1pPr>
              <a:defRPr/>
            </a:lvl1pPr>
          </a:lstStyle>
          <a:p>
            <a:fld id="{0964FA19-C138-4144-9667-82E1254CD88B}" type="slidenum">
              <a:rPr lang="en-GB" altLang="en-US"/>
              <a:pPr/>
              <a:t>‹#›</a:t>
            </a:fld>
            <a:endParaRPr lang="en-GB" altLang="en-US"/>
          </a:p>
        </p:txBody>
      </p:sp>
    </p:spTree>
    <p:extLst>
      <p:ext uri="{BB962C8B-B14F-4D97-AF65-F5344CB8AC3E}">
        <p14:creationId xmlns:p14="http://schemas.microsoft.com/office/powerpoint/2010/main" val="2591238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E2F5E80-EB3B-4272-B69B-5A84DB35D88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F90A83B7-DB7C-4BC5-85A5-C32544848CD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5CBAC135-A6D5-4C79-9990-AAF22B7F398B}"/>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92294A5C-8AD1-4F78-8594-8D2918AACFBD}" type="datetimeFigureOut">
              <a:rPr lang="en-GB"/>
              <a:pPr>
                <a:defRPr/>
              </a:pPr>
              <a:t>13/07/2021</a:t>
            </a:fld>
            <a:endParaRPr lang="en-GB"/>
          </a:p>
        </p:txBody>
      </p:sp>
      <p:sp>
        <p:nvSpPr>
          <p:cNvPr id="5" name="Footer Placeholder 4">
            <a:extLst>
              <a:ext uri="{FF2B5EF4-FFF2-40B4-BE49-F238E27FC236}">
                <a16:creationId xmlns:a16="http://schemas.microsoft.com/office/drawing/2014/main" id="{EFDC6278-8B63-4E5C-99A1-676714AE118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002A0B2A-8468-47B1-8A5C-82F7AECE6AF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E59FFCD7-B437-4BE3-8119-DA9853220612}"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5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EBA0402D-E898-4D03-B46A-09ECC82BDD93}"/>
              </a:ext>
            </a:extLst>
          </p:cNvPr>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051" name="Group 15">
            <a:extLst>
              <a:ext uri="{FF2B5EF4-FFF2-40B4-BE49-F238E27FC236}">
                <a16:creationId xmlns:a16="http://schemas.microsoft.com/office/drawing/2014/main" id="{57DB3CE6-1122-4ABA-979E-2C5F7379E267}"/>
              </a:ext>
            </a:extLst>
          </p:cNvPr>
          <p:cNvGrpSpPr>
            <a:grpSpLocks noChangeAspect="1"/>
          </p:cNvGrpSpPr>
          <p:nvPr/>
        </p:nvGrpSpPr>
        <p:grpSpPr bwMode="auto">
          <a:xfrm>
            <a:off x="211138" y="1679575"/>
            <a:ext cx="8723312" cy="1330325"/>
            <a:chOff x="-3905251" y="4294188"/>
            <a:chExt cx="13027839" cy="1892300"/>
          </a:xfrm>
        </p:grpSpPr>
        <p:sp>
          <p:nvSpPr>
            <p:cNvPr id="2057" name="Freeform 14">
              <a:extLst>
                <a:ext uri="{FF2B5EF4-FFF2-40B4-BE49-F238E27FC236}">
                  <a16:creationId xmlns:a16="http://schemas.microsoft.com/office/drawing/2014/main" id="{E50246D0-8154-428B-808D-B4320F9BAD6C}"/>
                </a:ext>
              </a:extLst>
            </p:cNvPr>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8" name="Freeform 18">
              <a:extLst>
                <a:ext uri="{FF2B5EF4-FFF2-40B4-BE49-F238E27FC236}">
                  <a16:creationId xmlns:a16="http://schemas.microsoft.com/office/drawing/2014/main" id="{FAB1685A-CCC4-45C5-8719-58EBB4D30EDC}"/>
                </a:ext>
              </a:extLst>
            </p:cNvPr>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9" name="Freeform 22">
              <a:extLst>
                <a:ext uri="{FF2B5EF4-FFF2-40B4-BE49-F238E27FC236}">
                  <a16:creationId xmlns:a16="http://schemas.microsoft.com/office/drawing/2014/main" id="{0A3250ED-2850-432B-92B6-473F63E6D1AB}"/>
                </a:ext>
              </a:extLst>
            </p:cNvPr>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0" name="Freeform 26">
              <a:extLst>
                <a:ext uri="{FF2B5EF4-FFF2-40B4-BE49-F238E27FC236}">
                  <a16:creationId xmlns:a16="http://schemas.microsoft.com/office/drawing/2014/main" id="{C54B01A5-4FE4-4766-AFD5-0321BB0910F4}"/>
                </a:ext>
              </a:extLst>
            </p:cNvPr>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2061" name="Freeform 10">
              <a:extLst>
                <a:ext uri="{FF2B5EF4-FFF2-40B4-BE49-F238E27FC236}">
                  <a16:creationId xmlns:a16="http://schemas.microsoft.com/office/drawing/2014/main" id="{67141228-8480-49F5-A25D-371D49E1018F}"/>
                </a:ext>
              </a:extLst>
            </p:cNvPr>
            <p:cNvSpPr>
              <a:spLocks/>
            </p:cNvSpPr>
            <p:nvPr/>
          </p:nvSpPr>
          <p:spPr bwMode="hidden">
            <a:xfrm>
              <a:off x="-3905251" y="4294188"/>
              <a:ext cx="13027839" cy="1892300"/>
            </a:xfrm>
            <a:custGeom>
              <a:avLst/>
              <a:gdLst>
                <a:gd name="T0" fmla="*/ 13021481 w 8196"/>
                <a:gd name="T1" fmla="*/ 812800 h 1192"/>
                <a:gd name="T2" fmla="*/ 12779871 w 8196"/>
                <a:gd name="T3" fmla="*/ 904875 h 1192"/>
                <a:gd name="T4" fmla="*/ 12522366 w 8196"/>
                <a:gd name="T5" fmla="*/ 984250 h 1192"/>
                <a:gd name="T6" fmla="*/ 12248966 w 8196"/>
                <a:gd name="T7" fmla="*/ 1057275 h 1192"/>
                <a:gd name="T8" fmla="*/ 11956492 w 8196"/>
                <a:gd name="T9" fmla="*/ 1114425 h 1192"/>
                <a:gd name="T10" fmla="*/ 11638584 w 8196"/>
                <a:gd name="T11" fmla="*/ 1158875 h 1192"/>
                <a:gd name="T12" fmla="*/ 11295245 w 8196"/>
                <a:gd name="T13" fmla="*/ 1190625 h 1192"/>
                <a:gd name="T14" fmla="*/ 10923293 w 8196"/>
                <a:gd name="T15" fmla="*/ 1209675 h 1192"/>
                <a:gd name="T16" fmla="*/ 10519551 w 8196"/>
                <a:gd name="T17" fmla="*/ 1206500 h 1192"/>
                <a:gd name="T18" fmla="*/ 10080839 w 8196"/>
                <a:gd name="T19" fmla="*/ 1190625 h 1192"/>
                <a:gd name="T20" fmla="*/ 9603978 w 8196"/>
                <a:gd name="T21" fmla="*/ 1152525 h 1192"/>
                <a:gd name="T22" fmla="*/ 9085789 w 8196"/>
                <a:gd name="T23" fmla="*/ 1095375 h 1192"/>
                <a:gd name="T24" fmla="*/ 8526272 w 8196"/>
                <a:gd name="T25" fmla="*/ 1019175 h 1192"/>
                <a:gd name="T26" fmla="*/ 7919070 w 8196"/>
                <a:gd name="T27" fmla="*/ 917575 h 1192"/>
                <a:gd name="T28" fmla="*/ 7261002 w 8196"/>
                <a:gd name="T29" fmla="*/ 793750 h 1192"/>
                <a:gd name="T30" fmla="*/ 6552068 w 8196"/>
                <a:gd name="T31" fmla="*/ 644525 h 1192"/>
                <a:gd name="T32" fmla="*/ 5785912 w 8196"/>
                <a:gd name="T33" fmla="*/ 469900 h 1192"/>
                <a:gd name="T34" fmla="*/ 5398065 w 8196"/>
                <a:gd name="T35" fmla="*/ 381000 h 1192"/>
                <a:gd name="T36" fmla="*/ 4663699 w 8196"/>
                <a:gd name="T37" fmla="*/ 234950 h 1192"/>
                <a:gd name="T38" fmla="*/ 3992915 w 8196"/>
                <a:gd name="T39" fmla="*/ 130175 h 1192"/>
                <a:gd name="T40" fmla="*/ 3379354 w 8196"/>
                <a:gd name="T41" fmla="*/ 57150 h 1192"/>
                <a:gd name="T42" fmla="*/ 2823016 w 8196"/>
                <a:gd name="T43" fmla="*/ 15875 h 1192"/>
                <a:gd name="T44" fmla="*/ 2323902 w 8196"/>
                <a:gd name="T45" fmla="*/ 0 h 1192"/>
                <a:gd name="T46" fmla="*/ 1878832 w 8196"/>
                <a:gd name="T47" fmla="*/ 6350 h 1192"/>
                <a:gd name="T48" fmla="*/ 1484627 w 8196"/>
                <a:gd name="T49" fmla="*/ 31750 h 1192"/>
                <a:gd name="T50" fmla="*/ 1138108 w 8196"/>
                <a:gd name="T51" fmla="*/ 69850 h 1192"/>
                <a:gd name="T52" fmla="*/ 842454 w 8196"/>
                <a:gd name="T53" fmla="*/ 117475 h 1192"/>
                <a:gd name="T54" fmla="*/ 594487 w 8196"/>
                <a:gd name="T55" fmla="*/ 171450 h 1192"/>
                <a:gd name="T56" fmla="*/ 394205 w 8196"/>
                <a:gd name="T57" fmla="*/ 228600 h 1192"/>
                <a:gd name="T58" fmla="*/ 235251 w 8196"/>
                <a:gd name="T59" fmla="*/ 279400 h 1192"/>
                <a:gd name="T60" fmla="*/ 76298 w 8196"/>
                <a:gd name="T61" fmla="*/ 342900 h 1192"/>
                <a:gd name="T62" fmla="*/ 0 w 8196"/>
                <a:gd name="T63" fmla="*/ 381000 h 1192"/>
                <a:gd name="T64" fmla="*/ 13021481 w 8196"/>
                <a:gd name="T65" fmla="*/ 1892300 h 1192"/>
                <a:gd name="T66" fmla="*/ 13027839 w 8196"/>
                <a:gd name="T67" fmla="*/ 1882775 h 1192"/>
                <a:gd name="T68" fmla="*/ 13027839 w 8196"/>
                <a:gd name="T69" fmla="*/ 809625 h 1192"/>
                <a:gd name="T70" fmla="*/ 13021481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052" name="Title Placeholder 1">
            <a:extLst>
              <a:ext uri="{FF2B5EF4-FFF2-40B4-BE49-F238E27FC236}">
                <a16:creationId xmlns:a16="http://schemas.microsoft.com/office/drawing/2014/main" id="{CF491532-EA1C-4E13-B22A-64CA884E3DD5}"/>
              </a:ext>
            </a:extLst>
          </p:cNvPr>
          <p:cNvSpPr>
            <a:spLocks noGrp="1" noChangeArrowheads="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 name="Date Placeholder 3">
            <a:extLst>
              <a:ext uri="{FF2B5EF4-FFF2-40B4-BE49-F238E27FC236}">
                <a16:creationId xmlns:a16="http://schemas.microsoft.com/office/drawing/2014/main" id="{EB076167-662E-4D5F-B181-0F92B8ED32E0}"/>
              </a:ext>
            </a:extLst>
          </p:cNvPr>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defRPr sz="1000">
                <a:solidFill>
                  <a:schemeClr val="tx2"/>
                </a:solidFill>
              </a:defRPr>
            </a:lvl1pPr>
          </a:lstStyle>
          <a:p>
            <a:pPr>
              <a:defRPr/>
            </a:pPr>
            <a:fld id="{6948ED6F-BE16-4529-9677-9CE6A587ABE6}" type="datetimeFigureOut">
              <a:rPr lang="en-US"/>
              <a:pPr>
                <a:defRPr/>
              </a:pPr>
              <a:t>7/13/2021</a:t>
            </a:fld>
            <a:endParaRPr lang="en-US"/>
          </a:p>
        </p:txBody>
      </p:sp>
      <p:sp>
        <p:nvSpPr>
          <p:cNvPr id="5" name="Footer Placeholder 4">
            <a:extLst>
              <a:ext uri="{FF2B5EF4-FFF2-40B4-BE49-F238E27FC236}">
                <a16:creationId xmlns:a16="http://schemas.microsoft.com/office/drawing/2014/main" id="{05C81387-8EC7-4512-8118-8826AA202C83}"/>
              </a:ext>
            </a:extLst>
          </p:cNvPr>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en-US"/>
          </a:p>
        </p:txBody>
      </p:sp>
      <p:sp>
        <p:nvSpPr>
          <p:cNvPr id="6" name="Slide Number Placeholder 5">
            <a:extLst>
              <a:ext uri="{FF2B5EF4-FFF2-40B4-BE49-F238E27FC236}">
                <a16:creationId xmlns:a16="http://schemas.microsoft.com/office/drawing/2014/main" id="{FC7FDB20-B887-4179-BC23-D791D3EB4A69}"/>
              </a:ext>
            </a:extLst>
          </p:cNvPr>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chemeClr val="tx2"/>
                </a:solidFill>
              </a:defRPr>
            </a:lvl1pPr>
          </a:lstStyle>
          <a:p>
            <a:fld id="{A3E7B3C7-9041-47EA-9F94-9C1A22D0722C}" type="slidenum">
              <a:rPr lang="en-US" altLang="en-US"/>
              <a:pPr/>
              <a:t>‹#›</a:t>
            </a:fld>
            <a:endParaRPr lang="en-US" altLang="en-US"/>
          </a:p>
        </p:txBody>
      </p:sp>
      <p:sp>
        <p:nvSpPr>
          <p:cNvPr id="2056" name="Text Placeholder 2">
            <a:extLst>
              <a:ext uri="{FF2B5EF4-FFF2-40B4-BE49-F238E27FC236}">
                <a16:creationId xmlns:a16="http://schemas.microsoft.com/office/drawing/2014/main" id="{361E0C8F-3753-4BBC-9CB2-354F3EA67B8E}"/>
              </a:ext>
            </a:extLst>
          </p:cNvPr>
          <p:cNvSpPr>
            <a:spLocks noGrp="1" noChangeArrowheads="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53" r:id="rId1"/>
    <p:sldLayoutId id="2147483747" r:id="rId2"/>
    <p:sldLayoutId id="2147483754" r:id="rId3"/>
    <p:sldLayoutId id="2147483748" r:id="rId4"/>
    <p:sldLayoutId id="2147483749" r:id="rId5"/>
    <p:sldLayoutId id="2147483750" r:id="rId6"/>
    <p:sldLayoutId id="2147483755" r:id="rId7"/>
    <p:sldLayoutId id="2147483756" r:id="rId8"/>
    <p:sldLayoutId id="2147483757" r:id="rId9"/>
    <p:sldLayoutId id="2147483751" r:id="rId10"/>
    <p:sldLayoutId id="2147483758" r:id="rId11"/>
  </p:sldLayoutIdLst>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anose="020E0502030303020204" pitchFamily="34" charset="0"/>
        </a:defRPr>
      </a:lvl2pPr>
      <a:lvl3pPr algn="ctr" rtl="0" eaLnBrk="0" fontAlgn="base" hangingPunct="0">
        <a:spcBef>
          <a:spcPct val="0"/>
        </a:spcBef>
        <a:spcAft>
          <a:spcPct val="0"/>
        </a:spcAft>
        <a:defRPr sz="4400">
          <a:solidFill>
            <a:srgbClr val="FFFFFF"/>
          </a:solidFill>
          <a:latin typeface="Candara" panose="020E0502030303020204" pitchFamily="34" charset="0"/>
        </a:defRPr>
      </a:lvl3pPr>
      <a:lvl4pPr algn="ctr" rtl="0" eaLnBrk="0" fontAlgn="base" hangingPunct="0">
        <a:spcBef>
          <a:spcPct val="0"/>
        </a:spcBef>
        <a:spcAft>
          <a:spcPct val="0"/>
        </a:spcAft>
        <a:defRPr sz="4400">
          <a:solidFill>
            <a:srgbClr val="FFFFFF"/>
          </a:solidFill>
          <a:latin typeface="Candara" panose="020E0502030303020204" pitchFamily="34" charset="0"/>
        </a:defRPr>
      </a:lvl4pPr>
      <a:lvl5pPr algn="ctr" rtl="0" eaLnBrk="0" fontAlgn="base" hangingPunct="0">
        <a:spcBef>
          <a:spcPct val="0"/>
        </a:spcBef>
        <a:spcAft>
          <a:spcPct val="0"/>
        </a:spcAft>
        <a:defRPr sz="4400">
          <a:solidFill>
            <a:srgbClr val="FFFFFF"/>
          </a:solidFill>
          <a:latin typeface="Candara" panose="020E0502030303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estream.godalming.ac.uk/View.aspx?id=16022~58~PtuPhmd3y9"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ZxWXCT9wVoI"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hyperlink" Target="https://innocenceproject.org/cases/josiah-sutton/"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www.youtube.com/watch?v=8q79raZQsgU&amp;feature=emb_logo"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www.yourgenome.org/facts/what-is-the-uk-national-dna-database"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news.bbc.co.uk/1/hi/uk/7532856.s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estream.godalming.ac.uk/View.aspx?id=16022~58~PtuPhmd3y9"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estream.godalming.ac.uk/View.aspx?id=16022~58~PtuPhmd3y9"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4h9y4_EMsL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8CAFC290-5911-4601-B5E8-339178FB561A}"/>
              </a:ext>
            </a:extLst>
          </p:cNvPr>
          <p:cNvSpPr>
            <a:spLocks noGrp="1"/>
          </p:cNvSpPr>
          <p:nvPr>
            <p:ph type="ctrTitle"/>
          </p:nvPr>
        </p:nvSpPr>
        <p:spPr/>
        <p:txBody>
          <a:bodyPr/>
          <a:lstStyle/>
          <a:p>
            <a:pPr eaLnBrk="1" hangingPunct="1"/>
            <a:r>
              <a:rPr lang="en-GB" altLang="en-US" sz="7200">
                <a:latin typeface="Arial" panose="020B0604020202020204" pitchFamily="34" charset="0"/>
                <a:cs typeface="Arial" panose="020B0604020202020204" pitchFamily="34" charset="0"/>
              </a:rPr>
              <a:t>Genes and Variety</a:t>
            </a:r>
          </a:p>
        </p:txBody>
      </p:sp>
      <p:sp>
        <p:nvSpPr>
          <p:cNvPr id="3" name="Subtitle 2">
            <a:extLst>
              <a:ext uri="{FF2B5EF4-FFF2-40B4-BE49-F238E27FC236}">
                <a16:creationId xmlns:a16="http://schemas.microsoft.com/office/drawing/2014/main" id="{E56EC2B1-55B0-4577-A3CF-3E7D1BD223D1}"/>
              </a:ext>
            </a:extLst>
          </p:cNvPr>
          <p:cNvSpPr>
            <a:spLocks noGrp="1"/>
          </p:cNvSpPr>
          <p:nvPr>
            <p:ph type="subTitle" idx="1"/>
          </p:nvPr>
        </p:nvSpPr>
        <p:spPr>
          <a:xfrm>
            <a:off x="5292725" y="5589588"/>
            <a:ext cx="3382963" cy="696912"/>
          </a:xfrm>
        </p:spPr>
        <p:txBody>
          <a:bodyPr rtlCol="0">
            <a:normAutofit lnSpcReduction="10000"/>
          </a:bodyPr>
          <a:lstStyle/>
          <a:p>
            <a:pPr algn="l" eaLnBrk="1" fontAlgn="auto" hangingPunct="1">
              <a:lnSpc>
                <a:spcPct val="80000"/>
              </a:lnSpc>
              <a:spcAft>
                <a:spcPts val="0"/>
              </a:spcAft>
              <a:defRPr/>
            </a:pPr>
            <a:r>
              <a:rPr lang="en-GB" sz="2400" dirty="0">
                <a:solidFill>
                  <a:schemeClr val="tx1"/>
                </a:solidFill>
                <a:latin typeface="Arial" pitchFamily="34" charset="0"/>
                <a:cs typeface="Arial" pitchFamily="34" charset="0"/>
              </a:rPr>
              <a:t>WJEC GCSE Science</a:t>
            </a:r>
          </a:p>
          <a:p>
            <a:pPr algn="l" eaLnBrk="1" fontAlgn="auto" hangingPunct="1">
              <a:lnSpc>
                <a:spcPct val="80000"/>
              </a:lnSpc>
              <a:spcAft>
                <a:spcPts val="0"/>
              </a:spcAft>
              <a:defRPr/>
            </a:pPr>
            <a:r>
              <a:rPr lang="en-GB" sz="2400" dirty="0">
                <a:solidFill>
                  <a:schemeClr val="tx1"/>
                </a:solidFill>
                <a:latin typeface="Arial" pitchFamily="34" charset="0"/>
                <a:cs typeface="Arial" pitchFamily="34" charset="0"/>
              </a:rPr>
              <a:t>Biology Module 1</a:t>
            </a:r>
          </a:p>
          <a:p>
            <a:pPr eaLnBrk="1" fontAlgn="auto" hangingPunct="1">
              <a:spcAft>
                <a:spcPts val="0"/>
              </a:spcAft>
              <a:defRPr/>
            </a:pPr>
            <a:endParaRPr lang="en-GB" dirty="0"/>
          </a:p>
        </p:txBody>
      </p:sp>
      <p:pic>
        <p:nvPicPr>
          <p:cNvPr id="11268" name="Picture 2" descr="http://www.bio.davidson.edu/Courses/genomics/2008/Lau/dna_500.jpg">
            <a:extLst>
              <a:ext uri="{FF2B5EF4-FFF2-40B4-BE49-F238E27FC236}">
                <a16:creationId xmlns:a16="http://schemas.microsoft.com/office/drawing/2014/main" id="{61749B67-202F-4E61-8441-2E0F1B4175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3716338"/>
            <a:ext cx="27813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4" descr="http://sites.google.com/site/dhruvbiotech/_/rsrc/1252322902365/Home/CHROMOSOME.jpg">
            <a:extLst>
              <a:ext uri="{FF2B5EF4-FFF2-40B4-BE49-F238E27FC236}">
                <a16:creationId xmlns:a16="http://schemas.microsoft.com/office/drawing/2014/main" id="{59F7FA7A-646E-41BE-9171-D9E528236D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60350"/>
            <a:ext cx="2663825"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descr="http://maa.cam.ac.uk/assemblingbodies/library/images/143.jpg">
            <a:extLst>
              <a:ext uri="{FF2B5EF4-FFF2-40B4-BE49-F238E27FC236}">
                <a16:creationId xmlns:a16="http://schemas.microsoft.com/office/drawing/2014/main" id="{0FF89777-1B05-4E1E-B9B9-E0CF04E17D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3716338"/>
            <a:ext cx="1844675" cy="257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8" descr="http://dartmed.dartmouth.edu/summer09/images/disc_division_01.jpg">
            <a:extLst>
              <a:ext uri="{FF2B5EF4-FFF2-40B4-BE49-F238E27FC236}">
                <a16:creationId xmlns:a16="http://schemas.microsoft.com/office/drawing/2014/main" id="{85A319FC-B0D2-4327-9BE0-0B04E5B9F1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525" y="260350"/>
            <a:ext cx="2492375"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96122C05-EB3F-4F72-95AD-FD4390A39888}"/>
              </a:ext>
            </a:extLst>
          </p:cNvPr>
          <p:cNvSpPr>
            <a:spLocks noGrp="1"/>
          </p:cNvSpPr>
          <p:nvPr>
            <p:ph type="title"/>
          </p:nvPr>
        </p:nvSpPr>
        <p:spPr/>
        <p:txBody>
          <a:bodyPr/>
          <a:lstStyle/>
          <a:p>
            <a:r>
              <a:rPr lang="en-GB" altLang="en-US"/>
              <a:t>You can do this at home!</a:t>
            </a:r>
          </a:p>
        </p:txBody>
      </p:sp>
      <p:sp>
        <p:nvSpPr>
          <p:cNvPr id="20483" name="Content Placeholder 2">
            <a:extLst>
              <a:ext uri="{FF2B5EF4-FFF2-40B4-BE49-F238E27FC236}">
                <a16:creationId xmlns:a16="http://schemas.microsoft.com/office/drawing/2014/main" id="{0E4BA3F5-8CDD-44BC-B222-CE42C932E0B4}"/>
              </a:ext>
            </a:extLst>
          </p:cNvPr>
          <p:cNvSpPr>
            <a:spLocks noGrp="1"/>
          </p:cNvSpPr>
          <p:nvPr>
            <p:ph idx="1"/>
          </p:nvPr>
        </p:nvSpPr>
        <p:spPr/>
        <p:txBody>
          <a:bodyPr/>
          <a:lstStyle/>
          <a:p>
            <a:r>
              <a:rPr lang="en-GB" altLang="en-US"/>
              <a:t>Just make sure the alcohol you use is 70% proof – ask your parents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was genetic fingerprinting discovered? </a:t>
            </a:r>
            <a:endParaRPr lang="en-GB" dirty="0"/>
          </a:p>
        </p:txBody>
      </p:sp>
      <p:sp>
        <p:nvSpPr>
          <p:cNvPr id="3" name="Content Placeholder 2"/>
          <p:cNvSpPr>
            <a:spLocks noGrp="1"/>
          </p:cNvSpPr>
          <p:nvPr>
            <p:ph idx="1"/>
          </p:nvPr>
        </p:nvSpPr>
        <p:spPr/>
        <p:txBody>
          <a:bodyPr/>
          <a:lstStyle/>
          <a:p>
            <a:r>
              <a:rPr lang="en-GB" dirty="0" smtClean="0"/>
              <a:t>Watch Part 1 of documentary</a:t>
            </a:r>
          </a:p>
          <a:p>
            <a:r>
              <a:rPr lang="en-GB" dirty="0">
                <a:hlinkClick r:id="rId2"/>
              </a:rPr>
              <a:t>https://</a:t>
            </a:r>
            <a:r>
              <a:rPr lang="en-GB" dirty="0" smtClean="0">
                <a:hlinkClick r:id="rId2"/>
              </a:rPr>
              <a:t>estream.godalming.ac.uk/View.aspx?id=16022~58~PtuPhmd3y9</a:t>
            </a:r>
            <a:endParaRPr lang="en-GB" dirty="0" smtClean="0"/>
          </a:p>
          <a:p>
            <a:endParaRPr lang="en-GB" dirty="0"/>
          </a:p>
        </p:txBody>
      </p:sp>
    </p:spTree>
    <p:extLst>
      <p:ext uri="{BB962C8B-B14F-4D97-AF65-F5344CB8AC3E}">
        <p14:creationId xmlns:p14="http://schemas.microsoft.com/office/powerpoint/2010/main" val="1311620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2</a:t>
            </a:r>
            <a:endParaRPr lang="en-GB" dirty="0"/>
          </a:p>
        </p:txBody>
      </p:sp>
      <p:sp>
        <p:nvSpPr>
          <p:cNvPr id="3" name="Content Placeholder 2"/>
          <p:cNvSpPr>
            <a:spLocks noGrp="1"/>
          </p:cNvSpPr>
          <p:nvPr>
            <p:ph type="body" idx="1"/>
          </p:nvPr>
        </p:nvSpPr>
        <p:spPr/>
        <p:txBody>
          <a:bodyPr/>
          <a:lstStyle/>
          <a:p>
            <a:r>
              <a:rPr lang="en-GB" dirty="0" smtClean="0"/>
              <a:t>Finish documentary and discuss</a:t>
            </a:r>
            <a:endParaRPr lang="en-GB" dirty="0"/>
          </a:p>
        </p:txBody>
      </p:sp>
    </p:spTree>
    <p:extLst>
      <p:ext uri="{BB962C8B-B14F-4D97-AF65-F5344CB8AC3E}">
        <p14:creationId xmlns:p14="http://schemas.microsoft.com/office/powerpoint/2010/main" val="3943838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C91E5462-C01F-4449-B22D-1DC192C74B87}"/>
              </a:ext>
            </a:extLst>
          </p:cNvPr>
          <p:cNvSpPr>
            <a:spLocks noGrp="1"/>
          </p:cNvSpPr>
          <p:nvPr>
            <p:ph type="body" idx="1"/>
          </p:nvPr>
        </p:nvSpPr>
        <p:spPr>
          <a:xfrm>
            <a:off x="0" y="3860800"/>
            <a:ext cx="5003800" cy="2160588"/>
          </a:xfrm>
        </p:spPr>
        <p:txBody>
          <a:bodyPr/>
          <a:lstStyle/>
          <a:p>
            <a:pPr>
              <a:buFontTx/>
              <a:buNone/>
            </a:pPr>
            <a:r>
              <a:rPr lang="en-GB" altLang="en-US">
                <a:solidFill>
                  <a:srgbClr val="000066"/>
                </a:solidFill>
              </a:rPr>
              <a:t>	</a:t>
            </a:r>
            <a:r>
              <a:rPr lang="en-GB" altLang="en-US" sz="2400">
                <a:solidFill>
                  <a:srgbClr val="000066"/>
                </a:solidFill>
              </a:rPr>
              <a:t>DNA fingerprinting uses differences in DNA sequences to identify a specific individual. It is also known as genetic fingerprinting or DNA profiling. </a:t>
            </a:r>
            <a:endParaRPr lang="en-GB" altLang="en-US" sz="2400"/>
          </a:p>
        </p:txBody>
      </p:sp>
      <p:sp>
        <p:nvSpPr>
          <p:cNvPr id="10250" name="Rectangle 10">
            <a:extLst>
              <a:ext uri="{FF2B5EF4-FFF2-40B4-BE49-F238E27FC236}">
                <a16:creationId xmlns:a16="http://schemas.microsoft.com/office/drawing/2014/main" id="{90ABE32E-83DB-49C9-98F8-0506EE89D5B1}"/>
              </a:ext>
            </a:extLst>
          </p:cNvPr>
          <p:cNvSpPr>
            <a:spLocks noChangeArrowheads="1"/>
          </p:cNvSpPr>
          <p:nvPr/>
        </p:nvSpPr>
        <p:spPr bwMode="auto">
          <a:xfrm>
            <a:off x="0" y="765175"/>
            <a:ext cx="50038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GB" altLang="en-US" sz="2400">
                <a:solidFill>
                  <a:srgbClr val="000066"/>
                </a:solidFill>
                <a:latin typeface="Arial" panose="020B0604020202020204" pitchFamily="34" charset="0"/>
              </a:rPr>
              <a:t>	The chemical structure of everyone's DNA is the same - the only difference is the order of the base pairs. There are so many millions of base pairs in each person's DNA that every person has a different sequence.</a:t>
            </a:r>
          </a:p>
        </p:txBody>
      </p:sp>
      <p:pic>
        <p:nvPicPr>
          <p:cNvPr id="10252" name="Picture 12" descr="V6PBF00Z">
            <a:extLst>
              <a:ext uri="{FF2B5EF4-FFF2-40B4-BE49-F238E27FC236}">
                <a16:creationId xmlns:a16="http://schemas.microsoft.com/office/drawing/2014/main" id="{0AB2C141-F40A-47B9-9C17-6F6226FB4B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34290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13">
            <a:extLst>
              <a:ext uri="{FF2B5EF4-FFF2-40B4-BE49-F238E27FC236}">
                <a16:creationId xmlns:a16="http://schemas.microsoft.com/office/drawing/2014/main" id="{DA384515-7374-4E78-AB8D-5EE47703A9C0}"/>
              </a:ext>
            </a:extLst>
          </p:cNvPr>
          <p:cNvSpPr>
            <a:spLocks noGrp="1"/>
          </p:cNvSpPr>
          <p:nvPr>
            <p:ph type="title"/>
          </p:nvPr>
        </p:nvSpPr>
        <p:spPr>
          <a:xfrm>
            <a:off x="468313" y="-242888"/>
            <a:ext cx="8229600" cy="1143001"/>
          </a:xfrm>
          <a:noFill/>
        </p:spPr>
        <p:txBody>
          <a:bodyPr/>
          <a:lstStyle/>
          <a:p>
            <a:r>
              <a:rPr lang="en-GB" altLang="en-US"/>
              <a:t>What is DNA fingerprinting?</a:t>
            </a:r>
          </a:p>
        </p:txBody>
      </p:sp>
      <p:pic>
        <p:nvPicPr>
          <p:cNvPr id="10255" name="Picture 15" descr="DNA shown as a double twisted string with interlinking parts ">
            <a:extLst>
              <a:ext uri="{FF2B5EF4-FFF2-40B4-BE49-F238E27FC236}">
                <a16:creationId xmlns:a16="http://schemas.microsoft.com/office/drawing/2014/main" id="{E169FCB3-B379-4EAC-932E-9E92BA4846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836613"/>
            <a:ext cx="328612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250"/>
                                        </p:tgtEl>
                                        <p:attrNameLst>
                                          <p:attrName>style.visibility</p:attrName>
                                        </p:attrNameLst>
                                      </p:cBhvr>
                                      <p:to>
                                        <p:strVal val="visible"/>
                                      </p:to>
                                    </p:set>
                                    <p:animEffect transition="in" filter="dissolve">
                                      <p:cBhvr>
                                        <p:cTn id="7" dur="500"/>
                                        <p:tgtEl>
                                          <p:spTgt spid="10250"/>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0255"/>
                                        </p:tgtEl>
                                        <p:attrNameLst>
                                          <p:attrName>style.visibility</p:attrName>
                                        </p:attrNameLst>
                                      </p:cBhvr>
                                      <p:to>
                                        <p:strVal val="visible"/>
                                      </p:to>
                                    </p:set>
                                    <p:animEffect transition="in" filter="dissolve">
                                      <p:cBhvr>
                                        <p:cTn id="11" dur="500"/>
                                        <p:tgtEl>
                                          <p:spTgt spid="1025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0243">
                                            <p:txEl>
                                              <p:pRg st="0" end="0"/>
                                            </p:txEl>
                                          </p:spTgt>
                                        </p:tgtEl>
                                        <p:attrNameLst>
                                          <p:attrName>style.visibility</p:attrName>
                                        </p:attrNameLst>
                                      </p:cBhvr>
                                      <p:to>
                                        <p:strVal val="visible"/>
                                      </p:to>
                                    </p:set>
                                    <p:animEffect transition="in" filter="dissolve">
                                      <p:cBhvr>
                                        <p:cTn id="16" dur="500"/>
                                        <p:tgtEl>
                                          <p:spTgt spid="10243">
                                            <p:txEl>
                                              <p:pRg st="0" end="0"/>
                                            </p:txEl>
                                          </p:spTgt>
                                        </p:tgtEl>
                                      </p:cBhvr>
                                    </p:animEffect>
                                  </p:childTnLst>
                                </p:cTn>
                              </p:par>
                            </p:childTnLst>
                          </p:cTn>
                        </p:par>
                        <p:par>
                          <p:cTn id="17" fill="hold" nodeType="afterGroup">
                            <p:stCondLst>
                              <p:cond delay="500"/>
                            </p:stCondLst>
                            <p:childTnLst>
                              <p:par>
                                <p:cTn id="18" presetID="9" presetClass="entr" presetSubtype="0" fill="hold" nodeType="afterEffect">
                                  <p:stCondLst>
                                    <p:cond delay="0"/>
                                  </p:stCondLst>
                                  <p:childTnLst>
                                    <p:set>
                                      <p:cBhvr>
                                        <p:cTn id="19" dur="1" fill="hold">
                                          <p:stCondLst>
                                            <p:cond delay="0"/>
                                          </p:stCondLst>
                                        </p:cTn>
                                        <p:tgtEl>
                                          <p:spTgt spid="10252"/>
                                        </p:tgtEl>
                                        <p:attrNameLst>
                                          <p:attrName>style.visibility</p:attrName>
                                        </p:attrNameLst>
                                      </p:cBhvr>
                                      <p:to>
                                        <p:strVal val="visible"/>
                                      </p:to>
                                    </p:set>
                                    <p:animEffect transition="in" filter="dissolve">
                                      <p:cBhvr>
                                        <p:cTn id="20" dur="500"/>
                                        <p:tgtEl>
                                          <p:spTgt spid="10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102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566B551A-C996-43EC-8042-F937EDF16AB4}"/>
              </a:ext>
            </a:extLst>
          </p:cNvPr>
          <p:cNvSpPr>
            <a:spLocks noGrp="1"/>
          </p:cNvSpPr>
          <p:nvPr>
            <p:ph type="title"/>
          </p:nvPr>
        </p:nvSpPr>
        <p:spPr>
          <a:xfrm>
            <a:off x="1143000" y="674688"/>
            <a:ext cx="6858000" cy="857250"/>
          </a:xfrm>
          <a:noFill/>
        </p:spPr>
        <p:txBody>
          <a:bodyPr/>
          <a:lstStyle/>
          <a:p>
            <a:r>
              <a:rPr lang="en-GB" altLang="en-US"/>
              <a:t>How is DNA fingerprinting used?</a:t>
            </a:r>
          </a:p>
        </p:txBody>
      </p:sp>
      <p:sp>
        <p:nvSpPr>
          <p:cNvPr id="11277" name="Text Box 13">
            <a:extLst>
              <a:ext uri="{FF2B5EF4-FFF2-40B4-BE49-F238E27FC236}">
                <a16:creationId xmlns:a16="http://schemas.microsoft.com/office/drawing/2014/main" id="{FB7BA716-9FB4-422B-908A-3A2AA24987CB}"/>
              </a:ext>
            </a:extLst>
          </p:cNvPr>
          <p:cNvSpPr txBox="1">
            <a:spLocks noChangeArrowheads="1"/>
          </p:cNvSpPr>
          <p:nvPr/>
        </p:nvSpPr>
        <p:spPr bwMode="auto">
          <a:xfrm>
            <a:off x="4787900" y="3105150"/>
            <a:ext cx="3079750" cy="9239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GB" altLang="en-US" sz="1800">
                <a:solidFill>
                  <a:srgbClr val="000066"/>
                </a:solidFill>
                <a:latin typeface="Arial" panose="020B0604020202020204" pitchFamily="34" charset="0"/>
              </a:rPr>
              <a:t>DNA fingerprinting is also used for identifying criminals or victims of crime</a:t>
            </a:r>
          </a:p>
        </p:txBody>
      </p:sp>
      <p:pic>
        <p:nvPicPr>
          <p:cNvPr id="11279" name="Picture 15" descr="crime scene house">
            <a:extLst>
              <a:ext uri="{FF2B5EF4-FFF2-40B4-BE49-F238E27FC236}">
                <a16:creationId xmlns:a16="http://schemas.microsoft.com/office/drawing/2014/main" id="{C4E1A7EE-209B-446B-A9D6-400116C376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4022725"/>
            <a:ext cx="136048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6" descr="c476b339_d45a_459b_9251_12f03cd29ed3">
            <a:extLst>
              <a:ext uri="{FF2B5EF4-FFF2-40B4-BE49-F238E27FC236}">
                <a16:creationId xmlns:a16="http://schemas.microsoft.com/office/drawing/2014/main" id="{B5B28B4B-1817-4EA3-9B1C-9CBAAFD9E9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5263" y="1431925"/>
            <a:ext cx="205105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82" name="Group 18">
            <a:extLst>
              <a:ext uri="{FF2B5EF4-FFF2-40B4-BE49-F238E27FC236}">
                <a16:creationId xmlns:a16="http://schemas.microsoft.com/office/drawing/2014/main" id="{FC943C37-D374-441B-B12F-C710C36C4B1B}"/>
              </a:ext>
            </a:extLst>
          </p:cNvPr>
          <p:cNvGrpSpPr>
            <a:grpSpLocks/>
          </p:cNvGrpSpPr>
          <p:nvPr/>
        </p:nvGrpSpPr>
        <p:grpSpPr bwMode="auto">
          <a:xfrm>
            <a:off x="1439863" y="3321050"/>
            <a:ext cx="3348037" cy="2540000"/>
            <a:chOff x="249" y="2069"/>
            <a:chExt cx="2812" cy="2134"/>
          </a:xfrm>
        </p:grpSpPr>
        <p:pic>
          <p:nvPicPr>
            <p:cNvPr id="22537" name="Picture 6" descr="paternity test gifts, paternity test gift, paternity test merchandise, gifts for paternity test, gift for paternity test">
              <a:extLst>
                <a:ext uri="{FF2B5EF4-FFF2-40B4-BE49-F238E27FC236}">
                  <a16:creationId xmlns:a16="http://schemas.microsoft.com/office/drawing/2014/main" id="{BD869A02-E592-4403-BCA5-37C6E66493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 y="2069"/>
              <a:ext cx="2763" cy="2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Rectangle 17">
              <a:extLst>
                <a:ext uri="{FF2B5EF4-FFF2-40B4-BE49-F238E27FC236}">
                  <a16:creationId xmlns:a16="http://schemas.microsoft.com/office/drawing/2014/main" id="{E7994602-9690-48F6-A3D0-B3E384FF4C11}"/>
                </a:ext>
              </a:extLst>
            </p:cNvPr>
            <p:cNvSpPr>
              <a:spLocks noChangeArrowheads="1"/>
            </p:cNvSpPr>
            <p:nvPr/>
          </p:nvSpPr>
          <p:spPr bwMode="auto">
            <a:xfrm>
              <a:off x="2789" y="2069"/>
              <a:ext cx="272" cy="27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1800">
                <a:solidFill>
                  <a:srgbClr val="000000"/>
                </a:solidFill>
                <a:latin typeface="Arial" panose="020B0604020202020204" pitchFamily="34" charset="0"/>
              </a:endParaRPr>
            </a:p>
          </p:txBody>
        </p:sp>
      </p:grpSp>
      <p:sp>
        <p:nvSpPr>
          <p:cNvPr id="22535" name="Text Box 19">
            <a:extLst>
              <a:ext uri="{FF2B5EF4-FFF2-40B4-BE49-F238E27FC236}">
                <a16:creationId xmlns:a16="http://schemas.microsoft.com/office/drawing/2014/main" id="{BD30B217-C466-4096-8B95-36DB3819DAF2}"/>
              </a:ext>
            </a:extLst>
          </p:cNvPr>
          <p:cNvSpPr txBox="1">
            <a:spLocks noChangeArrowheads="1"/>
          </p:cNvSpPr>
          <p:nvPr/>
        </p:nvSpPr>
        <p:spPr bwMode="auto">
          <a:xfrm>
            <a:off x="2951163" y="1646238"/>
            <a:ext cx="1512887" cy="2032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GB" altLang="en-US" sz="1800">
                <a:solidFill>
                  <a:srgbClr val="000066"/>
                </a:solidFill>
                <a:latin typeface="Arial" panose="020B0604020202020204" pitchFamily="34" charset="0"/>
              </a:rPr>
              <a:t>DNA fingerprinting is currently used for identifying paternity or maternity</a:t>
            </a:r>
          </a:p>
        </p:txBody>
      </p:sp>
      <p:pic>
        <p:nvPicPr>
          <p:cNvPr id="11284" name="Picture 20" descr="THE_JEREMY_KYLE_SHOW">
            <a:extLst>
              <a:ext uri="{FF2B5EF4-FFF2-40B4-BE49-F238E27FC236}">
                <a16:creationId xmlns:a16="http://schemas.microsoft.com/office/drawing/2014/main" id="{EF33C7C5-EF74-4F5D-83BA-D925C57C78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9863" y="1484313"/>
            <a:ext cx="1511300"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284"/>
                                        </p:tgtEl>
                                        <p:attrNameLst>
                                          <p:attrName>style.visibility</p:attrName>
                                        </p:attrNameLst>
                                      </p:cBhvr>
                                      <p:to>
                                        <p:strVal val="visible"/>
                                      </p:to>
                                    </p:set>
                                    <p:animEffect transition="in" filter="dissolve">
                                      <p:cBhvr>
                                        <p:cTn id="7" dur="500"/>
                                        <p:tgtEl>
                                          <p:spTgt spid="11284"/>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1282"/>
                                        </p:tgtEl>
                                        <p:attrNameLst>
                                          <p:attrName>style.visibility</p:attrName>
                                        </p:attrNameLst>
                                      </p:cBhvr>
                                      <p:to>
                                        <p:strVal val="visible"/>
                                      </p:to>
                                    </p:set>
                                    <p:animEffect transition="in" filter="dissolve">
                                      <p:cBhvr>
                                        <p:cTn id="11" dur="500"/>
                                        <p:tgtEl>
                                          <p:spTgt spid="1128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1277"/>
                                        </p:tgtEl>
                                        <p:attrNameLst>
                                          <p:attrName>style.visibility</p:attrName>
                                        </p:attrNameLst>
                                      </p:cBhvr>
                                      <p:to>
                                        <p:strVal val="visible"/>
                                      </p:to>
                                    </p:set>
                                    <p:animEffect transition="in" filter="dissolve">
                                      <p:cBhvr>
                                        <p:cTn id="16" dur="500"/>
                                        <p:tgtEl>
                                          <p:spTgt spid="11277"/>
                                        </p:tgtEl>
                                      </p:cBhvr>
                                    </p:animEffect>
                                  </p:childTnLst>
                                </p:cTn>
                              </p:par>
                            </p:childTnLst>
                          </p:cTn>
                        </p:par>
                        <p:par>
                          <p:cTn id="17" fill="hold" nodeType="afterGroup">
                            <p:stCondLst>
                              <p:cond delay="500"/>
                            </p:stCondLst>
                            <p:childTnLst>
                              <p:par>
                                <p:cTn id="18" presetID="9" presetClass="entr" presetSubtype="0" fill="hold" nodeType="afterEffect">
                                  <p:stCondLst>
                                    <p:cond delay="0"/>
                                  </p:stCondLst>
                                  <p:childTnLst>
                                    <p:set>
                                      <p:cBhvr>
                                        <p:cTn id="19" dur="1" fill="hold">
                                          <p:stCondLst>
                                            <p:cond delay="0"/>
                                          </p:stCondLst>
                                        </p:cTn>
                                        <p:tgtEl>
                                          <p:spTgt spid="11279"/>
                                        </p:tgtEl>
                                        <p:attrNameLst>
                                          <p:attrName>style.visibility</p:attrName>
                                        </p:attrNameLst>
                                      </p:cBhvr>
                                      <p:to>
                                        <p:strVal val="visible"/>
                                      </p:to>
                                    </p:set>
                                    <p:animEffect transition="in" filter="dissolve">
                                      <p:cBhvr>
                                        <p:cTn id="20" dur="500"/>
                                        <p:tgtEl>
                                          <p:spTgt spid="11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DF1D3345-774A-4700-8D6F-F32756FD3550}"/>
              </a:ext>
            </a:extLst>
          </p:cNvPr>
          <p:cNvSpPr>
            <a:spLocks noGrp="1"/>
          </p:cNvSpPr>
          <p:nvPr>
            <p:ph idx="1"/>
          </p:nvPr>
        </p:nvSpPr>
        <p:spPr>
          <a:xfrm>
            <a:off x="323850" y="1201738"/>
            <a:ext cx="8567738" cy="5111750"/>
          </a:xfrm>
        </p:spPr>
        <p:txBody>
          <a:bodyPr/>
          <a:lstStyle/>
          <a:p>
            <a:r>
              <a:rPr lang="en-GB" altLang="en-US" dirty="0"/>
              <a:t>1987 – Forensic scientist first used </a:t>
            </a:r>
            <a:r>
              <a:rPr lang="en-GB" altLang="en-US" b="1" dirty="0"/>
              <a:t>DNA profiling </a:t>
            </a:r>
            <a:r>
              <a:rPr lang="en-GB" altLang="en-US" dirty="0"/>
              <a:t>(</a:t>
            </a:r>
            <a:r>
              <a:rPr lang="en-GB" altLang="en-US" b="1" dirty="0"/>
              <a:t>genetic profiling</a:t>
            </a:r>
            <a:r>
              <a:rPr lang="en-GB" altLang="en-US" dirty="0"/>
              <a:t>) to solve a rape case. It was discovered in the UK by Alec Jefferies.</a:t>
            </a:r>
          </a:p>
        </p:txBody>
      </p:sp>
      <p:pic>
        <p:nvPicPr>
          <p:cNvPr id="23555" name="Picture 2" descr="http://4.bp.blogspot.com/_-duNXKYHFa0/SWrckazWGPI/AAAAAAAAAZ0/I7-q4r1JmoM/s400/DNA_fingerprint.jpg">
            <a:extLst>
              <a:ext uri="{FF2B5EF4-FFF2-40B4-BE49-F238E27FC236}">
                <a16:creationId xmlns:a16="http://schemas.microsoft.com/office/drawing/2014/main" id="{EECC9E3E-0285-417A-AB84-62D5FBEF9E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2867025"/>
            <a:ext cx="310197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itle 1">
            <a:extLst>
              <a:ext uri="{FF2B5EF4-FFF2-40B4-BE49-F238E27FC236}">
                <a16:creationId xmlns:a16="http://schemas.microsoft.com/office/drawing/2014/main" id="{2B9C5977-8A61-49E0-B4D0-A0C7658C10D0}"/>
              </a:ext>
            </a:extLst>
          </p:cNvPr>
          <p:cNvSpPr>
            <a:spLocks noGrp="1"/>
          </p:cNvSpPr>
          <p:nvPr>
            <p:ph type="title"/>
          </p:nvPr>
        </p:nvSpPr>
        <p:spPr/>
        <p:txBody>
          <a:bodyPr/>
          <a:lstStyle/>
          <a:p>
            <a:r>
              <a:rPr lang="en-GB" altLang="en-US"/>
              <a:t>DNA Fingerprinting</a:t>
            </a:r>
          </a:p>
        </p:txBody>
      </p:sp>
      <p:sp>
        <p:nvSpPr>
          <p:cNvPr id="23557" name="Rectangle 1">
            <a:extLst>
              <a:ext uri="{FF2B5EF4-FFF2-40B4-BE49-F238E27FC236}">
                <a16:creationId xmlns:a16="http://schemas.microsoft.com/office/drawing/2014/main" id="{8F951CC7-F9E4-4559-8288-8DE0F885C372}"/>
              </a:ext>
            </a:extLst>
          </p:cNvPr>
          <p:cNvSpPr>
            <a:spLocks noChangeArrowheads="1"/>
          </p:cNvSpPr>
          <p:nvPr/>
        </p:nvSpPr>
        <p:spPr bwMode="auto">
          <a:xfrm>
            <a:off x="539750" y="6092825"/>
            <a:ext cx="792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dirty="0">
                <a:latin typeface="Arial" panose="020B0604020202020204" pitchFamily="34" charset="0"/>
                <a:hlinkClick r:id="rId3"/>
              </a:rPr>
              <a:t>How does DNA fingerprinting work? - Naked Science Scrapbook - YouTube</a:t>
            </a:r>
            <a:endParaRPr lang="en-GB" altLang="en-US" sz="1800" dirty="0">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753A32EE-53AB-4081-8FF0-DD27F3E10575}"/>
              </a:ext>
            </a:extLst>
          </p:cNvPr>
          <p:cNvSpPr>
            <a:spLocks noGrp="1"/>
          </p:cNvSpPr>
          <p:nvPr>
            <p:ph type="title"/>
          </p:nvPr>
        </p:nvSpPr>
        <p:spPr/>
        <p:txBody>
          <a:bodyPr/>
          <a:lstStyle/>
          <a:p>
            <a:r>
              <a:rPr lang="en-GB" altLang="en-US"/>
              <a:t>What contains DNA?</a:t>
            </a:r>
          </a:p>
        </p:txBody>
      </p:sp>
      <p:sp>
        <p:nvSpPr>
          <p:cNvPr id="24579" name="Content Placeholder 2">
            <a:extLst>
              <a:ext uri="{FF2B5EF4-FFF2-40B4-BE49-F238E27FC236}">
                <a16:creationId xmlns:a16="http://schemas.microsoft.com/office/drawing/2014/main" id="{DC33C782-37AB-439E-8213-8B6808D69E6A}"/>
              </a:ext>
            </a:extLst>
          </p:cNvPr>
          <p:cNvSpPr>
            <a:spLocks noGrp="1"/>
          </p:cNvSpPr>
          <p:nvPr>
            <p:ph idx="1"/>
          </p:nvPr>
        </p:nvSpPr>
        <p:spPr>
          <a:xfrm>
            <a:off x="249238" y="1731963"/>
            <a:ext cx="8748712" cy="3394075"/>
          </a:xfrm>
        </p:spPr>
        <p:txBody>
          <a:bodyPr/>
          <a:lstStyle/>
          <a:p>
            <a:r>
              <a:rPr lang="en-GB" altLang="en-US"/>
              <a:t>Generally, DNA can be extracted from any of the biological samples. </a:t>
            </a:r>
          </a:p>
          <a:p>
            <a:pPr lvl="1"/>
            <a:r>
              <a:rPr lang="en-GB" altLang="en-US"/>
              <a:t>Buccal smear, </a:t>
            </a:r>
          </a:p>
          <a:p>
            <a:pPr lvl="1"/>
            <a:r>
              <a:rPr lang="en-GB" altLang="en-US"/>
              <a:t>saliva, </a:t>
            </a:r>
          </a:p>
          <a:p>
            <a:pPr lvl="1"/>
            <a:r>
              <a:rPr lang="en-GB" altLang="en-US"/>
              <a:t>blood, </a:t>
            </a:r>
          </a:p>
          <a:p>
            <a:pPr lvl="1"/>
            <a:r>
              <a:rPr lang="en-GB" altLang="en-US"/>
              <a:t>amniotic fluid, </a:t>
            </a:r>
          </a:p>
          <a:p>
            <a:pPr lvl="1"/>
            <a:r>
              <a:rPr lang="en-GB" altLang="en-US"/>
              <a:t>skin, </a:t>
            </a:r>
          </a:p>
          <a:p>
            <a:pPr lvl="1"/>
            <a:r>
              <a:rPr lang="en-GB" altLang="en-US"/>
              <a:t>hair, </a:t>
            </a:r>
          </a:p>
          <a:p>
            <a:pPr lvl="1"/>
            <a:r>
              <a:rPr lang="en-GB" altLang="en-US"/>
              <a:t>body fluid and other tissue are the major types of the sample used for DNA fingerprinting. </a:t>
            </a:r>
          </a:p>
          <a:p>
            <a:endParaRPr lang="en-GB"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4298693-FAF5-432F-A2B7-1EEBC29FA95B}"/>
              </a:ext>
            </a:extLst>
          </p:cNvPr>
          <p:cNvSpPr>
            <a:spLocks noGrp="1"/>
          </p:cNvSpPr>
          <p:nvPr>
            <p:ph type="title"/>
          </p:nvPr>
        </p:nvSpPr>
        <p:spPr>
          <a:xfrm>
            <a:off x="1493838" y="674688"/>
            <a:ext cx="6172200" cy="857250"/>
          </a:xfrm>
        </p:spPr>
        <p:txBody>
          <a:bodyPr/>
          <a:lstStyle/>
          <a:p>
            <a:r>
              <a:rPr lang="en-GB" altLang="en-US"/>
              <a:t>How it works</a:t>
            </a:r>
          </a:p>
        </p:txBody>
      </p:sp>
      <p:sp>
        <p:nvSpPr>
          <p:cNvPr id="3076" name="Rectangle 4">
            <a:extLst>
              <a:ext uri="{FF2B5EF4-FFF2-40B4-BE49-F238E27FC236}">
                <a16:creationId xmlns:a16="http://schemas.microsoft.com/office/drawing/2014/main" id="{BCA69201-76A0-4079-8C25-D48D48C168F0}"/>
              </a:ext>
            </a:extLst>
          </p:cNvPr>
          <p:cNvSpPr>
            <a:spLocks noGrp="1" noChangeArrowheads="1"/>
          </p:cNvSpPr>
          <p:nvPr>
            <p:ph type="body" idx="1"/>
          </p:nvPr>
        </p:nvSpPr>
        <p:spPr>
          <a:xfrm>
            <a:off x="611560" y="1376363"/>
            <a:ext cx="7146553" cy="1189037"/>
          </a:xfrm>
        </p:spPr>
        <p:txBody>
          <a:bodyPr/>
          <a:lstStyle/>
          <a:p>
            <a:pPr>
              <a:defRPr/>
            </a:pPr>
            <a:r>
              <a:rPr lang="en-GB" altLang="en-US" sz="1725" dirty="0">
                <a:solidFill>
                  <a:srgbClr val="000066"/>
                </a:solidFill>
              </a:rPr>
              <a:t>Only 0.1% of DNA (about 3 million bases) differs from one person to the next. These different regions are used to generate a DNA profile of an individual, using samples from blood, bone, hair, and other body tissues and products.</a:t>
            </a:r>
          </a:p>
        </p:txBody>
      </p:sp>
      <p:pic>
        <p:nvPicPr>
          <p:cNvPr id="3079" name="Picture 7" descr="DNA-genetic-fingerprinting-">
            <a:extLst>
              <a:ext uri="{FF2B5EF4-FFF2-40B4-BE49-F238E27FC236}">
                <a16:creationId xmlns:a16="http://schemas.microsoft.com/office/drawing/2014/main" id="{9A799898-CACD-41D8-9C99-36E94FAF23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3925" y="3213100"/>
            <a:ext cx="308610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Rectangle 8">
            <a:extLst>
              <a:ext uri="{FF2B5EF4-FFF2-40B4-BE49-F238E27FC236}">
                <a16:creationId xmlns:a16="http://schemas.microsoft.com/office/drawing/2014/main" id="{FA980D9F-4526-4F09-92FC-150778CC95D7}"/>
              </a:ext>
            </a:extLst>
          </p:cNvPr>
          <p:cNvSpPr>
            <a:spLocks noChangeArrowheads="1"/>
          </p:cNvSpPr>
          <p:nvPr/>
        </p:nvSpPr>
        <p:spPr bwMode="auto">
          <a:xfrm>
            <a:off x="539552" y="2563813"/>
            <a:ext cx="4140398" cy="3316287"/>
          </a:xfrm>
          <a:prstGeom prst="rect">
            <a:avLst/>
          </a:prstGeom>
          <a:noFill/>
          <a:ln>
            <a:noFill/>
          </a:ln>
          <a:effec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Tx/>
              <a:buChar char="•"/>
              <a:defRPr/>
            </a:pPr>
            <a:r>
              <a:rPr lang="en-GB" altLang="en-US" sz="1725" dirty="0">
                <a:solidFill>
                  <a:srgbClr val="000066"/>
                </a:solidFill>
                <a:latin typeface="Arial" panose="020B0604020202020204" pitchFamily="34" charset="0"/>
              </a:rPr>
              <a:t>Enzymes are used to cut out specific sequences of DNA. The different lengths are then arranged in order of length using electrophoresis  (RFLP) </a:t>
            </a:r>
          </a:p>
          <a:p>
            <a:pPr>
              <a:buFontTx/>
              <a:buChar char="•"/>
              <a:defRPr/>
            </a:pPr>
            <a:r>
              <a:rPr lang="en-GB" altLang="en-US" sz="1725" dirty="0">
                <a:solidFill>
                  <a:srgbClr val="000066"/>
                </a:solidFill>
                <a:latin typeface="Arial" panose="020B0604020202020204" pitchFamily="34" charset="0"/>
              </a:rPr>
              <a:t>Once the DNA sequences are ordered, they are labelled so that they show up when photographed. This produces the 'fingerprint' - a series of black lines corresponding to the DNA sequences present.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blinds(horizontal)">
                                      <p:cBhvr>
                                        <p:cTn id="7" dur="500"/>
                                        <p:tgtEl>
                                          <p:spTgt spid="307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080">
                                            <p:txEl>
                                              <p:pRg st="0" end="0"/>
                                            </p:txEl>
                                          </p:spTgt>
                                        </p:tgtEl>
                                        <p:attrNameLst>
                                          <p:attrName>style.visibility</p:attrName>
                                        </p:attrNameLst>
                                      </p:cBhvr>
                                      <p:to>
                                        <p:strVal val="visible"/>
                                      </p:to>
                                    </p:set>
                                    <p:animEffect transition="in" filter="blinds(horizontal)">
                                      <p:cBhvr>
                                        <p:cTn id="12" dur="500"/>
                                        <p:tgtEl>
                                          <p:spTgt spid="308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079"/>
                                        </p:tgtEl>
                                        <p:attrNameLst>
                                          <p:attrName>style.visibility</p:attrName>
                                        </p:attrNameLst>
                                      </p:cBhvr>
                                      <p:to>
                                        <p:strVal val="visible"/>
                                      </p:to>
                                    </p:set>
                                    <p:animEffect transition="in" filter="blinds(horizontal)">
                                      <p:cBhvr>
                                        <p:cTn id="17" dur="500"/>
                                        <p:tgtEl>
                                          <p:spTgt spid="3079"/>
                                        </p:tgtEl>
                                      </p:cBhvr>
                                    </p:animEffect>
                                  </p:childTnLst>
                                </p:cTn>
                              </p:par>
                            </p:childTnLst>
                          </p:cTn>
                        </p:par>
                        <p:par>
                          <p:cTn id="18" fill="hold" nodeType="afterGroup">
                            <p:stCondLst>
                              <p:cond delay="500"/>
                            </p:stCondLst>
                            <p:childTnLst>
                              <p:par>
                                <p:cTn id="19" presetID="3" presetClass="entr" presetSubtype="10" fill="hold" nodeType="afterEffect">
                                  <p:stCondLst>
                                    <p:cond delay="0"/>
                                  </p:stCondLst>
                                  <p:childTnLst>
                                    <p:set>
                                      <p:cBhvr>
                                        <p:cTn id="20" dur="1" fill="hold">
                                          <p:stCondLst>
                                            <p:cond delay="0"/>
                                          </p:stCondLst>
                                        </p:cTn>
                                        <p:tgtEl>
                                          <p:spTgt spid="3080">
                                            <p:txEl>
                                              <p:pRg st="1" end="1"/>
                                            </p:txEl>
                                          </p:spTgt>
                                        </p:tgtEl>
                                        <p:attrNameLst>
                                          <p:attrName>style.visibility</p:attrName>
                                        </p:attrNameLst>
                                      </p:cBhvr>
                                      <p:to>
                                        <p:strVal val="visible"/>
                                      </p:to>
                                    </p:set>
                                    <p:animEffect transition="in" filter="blinds(horizontal)">
                                      <p:cBhvr>
                                        <p:cTn id="21" dur="500"/>
                                        <p:tgtEl>
                                          <p:spTgt spid="308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0AF5A3-964B-4FC4-9F35-2C041A5668FD}"/>
              </a:ext>
            </a:extLst>
          </p:cNvPr>
          <p:cNvSpPr>
            <a:spLocks noGrp="1"/>
          </p:cNvSpPr>
          <p:nvPr>
            <p:ph idx="1"/>
          </p:nvPr>
        </p:nvSpPr>
        <p:spPr>
          <a:xfrm>
            <a:off x="692150" y="908050"/>
            <a:ext cx="7408863" cy="3451225"/>
          </a:xfrm>
        </p:spPr>
        <p:txBody>
          <a:bodyPr/>
          <a:lstStyle/>
          <a:p>
            <a:r>
              <a:rPr lang="en-US" altLang="en-US" sz="2800"/>
              <a:t>New technique that is becoming more common than RFLP because it takes less time, less of a sample size, and is more exclusionary.</a:t>
            </a:r>
          </a:p>
          <a:p>
            <a:endParaRPr lang="en-US" altLang="en-US" sz="2800"/>
          </a:p>
          <a:p>
            <a:r>
              <a:rPr lang="en-US" altLang="en-US" sz="2800" b="1"/>
              <a:t>STRs are locations on the chromosome that repeats a specific sequence of two to ten base pairs.</a:t>
            </a:r>
          </a:p>
        </p:txBody>
      </p:sp>
      <p:sp>
        <p:nvSpPr>
          <p:cNvPr id="26627" name="Title 2">
            <a:extLst>
              <a:ext uri="{FF2B5EF4-FFF2-40B4-BE49-F238E27FC236}">
                <a16:creationId xmlns:a16="http://schemas.microsoft.com/office/drawing/2014/main" id="{992ACFE6-037B-4BBD-B4F2-EDC8EB38B217}"/>
              </a:ext>
            </a:extLst>
          </p:cNvPr>
          <p:cNvSpPr>
            <a:spLocks noGrp="1"/>
          </p:cNvSpPr>
          <p:nvPr>
            <p:ph type="title"/>
          </p:nvPr>
        </p:nvSpPr>
        <p:spPr>
          <a:xfrm>
            <a:off x="457200" y="274638"/>
            <a:ext cx="8229600" cy="561975"/>
          </a:xfrm>
        </p:spPr>
        <p:txBody>
          <a:bodyPr/>
          <a:lstStyle/>
          <a:p>
            <a:r>
              <a:rPr lang="en-US" altLang="en-US"/>
              <a:t>Short Tandem Repeats</a:t>
            </a:r>
          </a:p>
        </p:txBody>
      </p:sp>
      <p:pic>
        <p:nvPicPr>
          <p:cNvPr id="26628" name="Picture 3">
            <a:extLst>
              <a:ext uri="{FF2B5EF4-FFF2-40B4-BE49-F238E27FC236}">
                <a16:creationId xmlns:a16="http://schemas.microsoft.com/office/drawing/2014/main" id="{D27D677C-AD81-478D-AA45-C5026D02EA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860800"/>
            <a:ext cx="6732587"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77C53E-3F42-4AD8-83AB-216665B1D71F}"/>
              </a:ext>
            </a:extLst>
          </p:cNvPr>
          <p:cNvSpPr>
            <a:spLocks noGrp="1"/>
          </p:cNvSpPr>
          <p:nvPr>
            <p:ph idx="1"/>
          </p:nvPr>
        </p:nvSpPr>
        <p:spPr>
          <a:xfrm>
            <a:off x="684213" y="1989138"/>
            <a:ext cx="4495800" cy="3451225"/>
          </a:xfrm>
        </p:spPr>
        <p:txBody>
          <a:bodyPr>
            <a:normAutofit fontScale="77500" lnSpcReduction="20000"/>
          </a:bodyPr>
          <a:lstStyle/>
          <a:p>
            <a:pPr>
              <a:defRPr/>
            </a:pPr>
            <a:r>
              <a:rPr lang="en-US" dirty="0"/>
              <a:t>Thousands of STR sites have been identified</a:t>
            </a:r>
          </a:p>
          <a:p>
            <a:pPr>
              <a:defRPr/>
            </a:pPr>
            <a:endParaRPr lang="en-US" dirty="0"/>
          </a:p>
          <a:p>
            <a:pPr>
              <a:defRPr/>
            </a:pPr>
            <a:r>
              <a:rPr lang="en-US" dirty="0"/>
              <a:t>They are located on almost every chromosome in the body</a:t>
            </a:r>
          </a:p>
          <a:p>
            <a:pPr>
              <a:defRPr/>
            </a:pPr>
            <a:endParaRPr lang="en-US" dirty="0"/>
          </a:p>
          <a:p>
            <a:pPr>
              <a:defRPr/>
            </a:pPr>
            <a:r>
              <a:rPr lang="en-US" dirty="0"/>
              <a:t>Easily amplified using a amplification technique known as PCR</a:t>
            </a:r>
          </a:p>
          <a:p>
            <a:pPr>
              <a:defRPr/>
            </a:pPr>
            <a:endParaRPr lang="en-US" dirty="0"/>
          </a:p>
          <a:p>
            <a:pPr>
              <a:defRPr/>
            </a:pPr>
            <a:endParaRPr lang="en-US" dirty="0"/>
          </a:p>
        </p:txBody>
      </p:sp>
      <p:sp>
        <p:nvSpPr>
          <p:cNvPr id="27651" name="Title 2">
            <a:extLst>
              <a:ext uri="{FF2B5EF4-FFF2-40B4-BE49-F238E27FC236}">
                <a16:creationId xmlns:a16="http://schemas.microsoft.com/office/drawing/2014/main" id="{D6CCB733-3045-4810-8FC8-EEB4100BF646}"/>
              </a:ext>
            </a:extLst>
          </p:cNvPr>
          <p:cNvSpPr>
            <a:spLocks noGrp="1"/>
          </p:cNvSpPr>
          <p:nvPr>
            <p:ph type="title"/>
          </p:nvPr>
        </p:nvSpPr>
        <p:spPr/>
        <p:txBody>
          <a:bodyPr/>
          <a:lstStyle/>
          <a:p>
            <a:r>
              <a:rPr lang="en-US" altLang="en-US"/>
              <a:t>STR</a:t>
            </a:r>
          </a:p>
        </p:txBody>
      </p:sp>
      <p:pic>
        <p:nvPicPr>
          <p:cNvPr id="27652" name="Picture 2">
            <a:extLst>
              <a:ext uri="{FF2B5EF4-FFF2-40B4-BE49-F238E27FC236}">
                <a16:creationId xmlns:a16="http://schemas.microsoft.com/office/drawing/2014/main" id="{6C94148B-370C-44E6-A371-0AFED84476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38775" y="2133600"/>
            <a:ext cx="3224213"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3D9BAD97-CA18-40CB-86EF-6CAD55F2687D}"/>
              </a:ext>
            </a:extLst>
          </p:cNvPr>
          <p:cNvSpPr>
            <a:spLocks noGrp="1"/>
          </p:cNvSpPr>
          <p:nvPr>
            <p:ph type="title"/>
          </p:nvPr>
        </p:nvSpPr>
        <p:spPr/>
        <p:txBody>
          <a:bodyPr/>
          <a:lstStyle/>
          <a:p>
            <a:r>
              <a:rPr lang="en-GB" altLang="en-US"/>
              <a:t>What do you know about DNA???</a:t>
            </a:r>
          </a:p>
        </p:txBody>
      </p:sp>
      <p:sp>
        <p:nvSpPr>
          <p:cNvPr id="12291" name="Content Placeholder 2">
            <a:extLst>
              <a:ext uri="{FF2B5EF4-FFF2-40B4-BE49-F238E27FC236}">
                <a16:creationId xmlns:a16="http://schemas.microsoft.com/office/drawing/2014/main" id="{59C92BA7-D503-4C87-BD00-1C0E02B7602D}"/>
              </a:ext>
            </a:extLst>
          </p:cNvPr>
          <p:cNvSpPr>
            <a:spLocks noGrp="1"/>
          </p:cNvSpPr>
          <p:nvPr>
            <p:ph idx="1"/>
          </p:nvPr>
        </p:nvSpPr>
        <p:spPr/>
        <p:txBody>
          <a:bodyPr/>
          <a:lstStyle/>
          <a:p>
            <a:r>
              <a:rPr lang="en-GB" altLang="en-US" dirty="0">
                <a:cs typeface="Calibri"/>
              </a:rPr>
              <a:t>MWB you have 5 mins</a:t>
            </a:r>
            <a:endParaRPr lang="en-GB"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0E61C5-37BE-4546-81FC-080C876CAA2F}"/>
              </a:ext>
            </a:extLst>
          </p:cNvPr>
          <p:cNvSpPr>
            <a:spLocks noGrp="1"/>
          </p:cNvSpPr>
          <p:nvPr>
            <p:ph idx="1"/>
          </p:nvPr>
        </p:nvSpPr>
        <p:spPr>
          <a:xfrm>
            <a:off x="539750" y="1557338"/>
            <a:ext cx="7713663" cy="3449637"/>
          </a:xfrm>
        </p:spPr>
        <p:txBody>
          <a:bodyPr/>
          <a:lstStyle/>
          <a:p>
            <a:r>
              <a:rPr lang="en-US" altLang="en-US" sz="2800" b="1"/>
              <a:t>Forensic scientists scan 13 DNA regions that vary from person to person</a:t>
            </a:r>
          </a:p>
          <a:p>
            <a:endParaRPr lang="en-US" altLang="en-US" sz="2800" b="1"/>
          </a:p>
          <a:p>
            <a:r>
              <a:rPr lang="en-US" altLang="en-US" sz="2800" b="1"/>
              <a:t>They use the data to create a DNA profile of that individual</a:t>
            </a:r>
          </a:p>
          <a:p>
            <a:endParaRPr lang="en-US" altLang="en-US" sz="2800" b="1"/>
          </a:p>
          <a:p>
            <a:r>
              <a:rPr lang="en-US" altLang="en-US" sz="2800" b="1"/>
              <a:t>There is an extremely small chance that another person has the same DNA profile for a particular set of regions</a:t>
            </a:r>
          </a:p>
        </p:txBody>
      </p:sp>
      <p:sp>
        <p:nvSpPr>
          <p:cNvPr id="28675" name="Title 2">
            <a:extLst>
              <a:ext uri="{FF2B5EF4-FFF2-40B4-BE49-F238E27FC236}">
                <a16:creationId xmlns:a16="http://schemas.microsoft.com/office/drawing/2014/main" id="{AA90CDC0-9517-4D00-8EEE-76B4D5B5F45D}"/>
              </a:ext>
            </a:extLst>
          </p:cNvPr>
          <p:cNvSpPr>
            <a:spLocks noGrp="1"/>
          </p:cNvSpPr>
          <p:nvPr>
            <p:ph type="title"/>
          </p:nvPr>
        </p:nvSpPr>
        <p:spPr/>
        <p:txBody>
          <a:bodyPr/>
          <a:lstStyle/>
          <a:p>
            <a:r>
              <a:rPr lang="en-US" altLang="en-US"/>
              <a:t>STR</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B3E879-2F1F-4887-B881-5C79FCA9895B}"/>
              </a:ext>
            </a:extLst>
          </p:cNvPr>
          <p:cNvSpPr>
            <a:spLocks noGrp="1"/>
          </p:cNvSpPr>
          <p:nvPr>
            <p:ph idx="1"/>
          </p:nvPr>
        </p:nvSpPr>
        <p:spPr/>
        <p:txBody>
          <a:bodyPr/>
          <a:lstStyle/>
          <a:p>
            <a:r>
              <a:rPr lang="en-US" altLang="en-US" sz="2800" b="1"/>
              <a:t>STR analysis is now the primary method for genetic profiling</a:t>
            </a:r>
          </a:p>
          <a:p>
            <a:endParaRPr lang="en-US" altLang="en-US" sz="2800"/>
          </a:p>
          <a:p>
            <a:r>
              <a:rPr lang="en-US" altLang="en-US" sz="2800"/>
              <a:t>In 1992 the Innocence Project at the Cardozo School of Law started using STR tests to free wrongfully convicted people from jail.</a:t>
            </a:r>
          </a:p>
          <a:p>
            <a:pPr lvl="1"/>
            <a:r>
              <a:rPr lang="en-US" altLang="en-US" sz="2400"/>
              <a:t>As of January 7</a:t>
            </a:r>
            <a:r>
              <a:rPr lang="en-US" altLang="en-US" sz="2400" baseline="30000"/>
              <a:t>th</a:t>
            </a:r>
            <a:r>
              <a:rPr lang="en-US" altLang="en-US" sz="2400"/>
              <a:t>, 2014 312 have been exonerated</a:t>
            </a:r>
          </a:p>
          <a:p>
            <a:pPr lvl="1"/>
            <a:r>
              <a:rPr lang="en-US" altLang="en-US" sz="2400"/>
              <a:t>As of May 29</a:t>
            </a:r>
            <a:r>
              <a:rPr lang="en-US" altLang="en-US" sz="2400" baseline="30000"/>
              <a:t>th</a:t>
            </a:r>
            <a:r>
              <a:rPr lang="en-US" altLang="en-US" sz="2400"/>
              <a:t> , 2014 316 have been exonerated</a:t>
            </a:r>
          </a:p>
        </p:txBody>
      </p:sp>
      <p:sp>
        <p:nvSpPr>
          <p:cNvPr id="29699" name="Title 2">
            <a:extLst>
              <a:ext uri="{FF2B5EF4-FFF2-40B4-BE49-F238E27FC236}">
                <a16:creationId xmlns:a16="http://schemas.microsoft.com/office/drawing/2014/main" id="{773A80CD-E442-4C3A-B3F1-FD5152C1D5B5}"/>
              </a:ext>
            </a:extLst>
          </p:cNvPr>
          <p:cNvSpPr>
            <a:spLocks noGrp="1"/>
          </p:cNvSpPr>
          <p:nvPr>
            <p:ph type="title"/>
          </p:nvPr>
        </p:nvSpPr>
        <p:spPr/>
        <p:txBody>
          <a:bodyPr/>
          <a:lstStyle/>
          <a:p>
            <a:r>
              <a:rPr lang="en-US" altLang="en-US"/>
              <a:t>STR</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0A7FE7E7-6E2D-48B0-A382-3CB7ED9AC6B1}"/>
              </a:ext>
            </a:extLst>
          </p:cNvPr>
          <p:cNvSpPr>
            <a:spLocks noGrp="1"/>
          </p:cNvSpPr>
          <p:nvPr>
            <p:ph type="title"/>
          </p:nvPr>
        </p:nvSpPr>
        <p:spPr>
          <a:xfrm>
            <a:off x="1493838" y="674688"/>
            <a:ext cx="6172200" cy="857250"/>
          </a:xfrm>
        </p:spPr>
        <p:txBody>
          <a:bodyPr/>
          <a:lstStyle/>
          <a:p>
            <a:r>
              <a:rPr lang="en-GB" altLang="en-US"/>
              <a:t>How it works</a:t>
            </a:r>
          </a:p>
        </p:txBody>
      </p:sp>
      <p:sp>
        <p:nvSpPr>
          <p:cNvPr id="12291" name="Rectangle 3">
            <a:extLst>
              <a:ext uri="{FF2B5EF4-FFF2-40B4-BE49-F238E27FC236}">
                <a16:creationId xmlns:a16="http://schemas.microsoft.com/office/drawing/2014/main" id="{D3B8819E-0D34-4216-8D1F-8A44EA491CA1}"/>
              </a:ext>
            </a:extLst>
          </p:cNvPr>
          <p:cNvSpPr>
            <a:spLocks noGrp="1"/>
          </p:cNvSpPr>
          <p:nvPr>
            <p:ph type="body" idx="1"/>
          </p:nvPr>
        </p:nvSpPr>
        <p:spPr>
          <a:xfrm>
            <a:off x="179512" y="1700808"/>
            <a:ext cx="8712968" cy="4392488"/>
          </a:xfrm>
        </p:spPr>
        <p:txBody>
          <a:bodyPr/>
          <a:lstStyle/>
          <a:p>
            <a:r>
              <a:rPr lang="en-GB" altLang="en-US" sz="1800" dirty="0">
                <a:solidFill>
                  <a:srgbClr val="000066"/>
                </a:solidFill>
              </a:rPr>
              <a:t>In criminal cases, DNA samples from crime-scene evidence and a suspect are compared. If the sample profiles don't match, the person did not contribute the DNA at the crime scene.</a:t>
            </a:r>
          </a:p>
          <a:p>
            <a:r>
              <a:rPr lang="en-GB" altLang="en-US" sz="1800" dirty="0">
                <a:solidFill>
                  <a:srgbClr val="000066"/>
                </a:solidFill>
              </a:rPr>
              <a:t>If the patterns match, the suspect may have contributed the evidence sample.</a:t>
            </a:r>
          </a:p>
          <a:p>
            <a:endParaRPr lang="en-GB" altLang="en-US" sz="1800" dirty="0">
              <a:solidFill>
                <a:srgbClr val="000066"/>
              </a:solidFill>
            </a:endParaRPr>
          </a:p>
          <a:p>
            <a:endParaRPr lang="en-GB" altLang="en-US" sz="1800" dirty="0">
              <a:solidFill>
                <a:srgbClr val="000066"/>
              </a:solidFill>
            </a:endParaRPr>
          </a:p>
          <a:p>
            <a:endParaRPr lang="en-GB" altLang="en-US" sz="1800" dirty="0">
              <a:solidFill>
                <a:srgbClr val="000066"/>
              </a:solidFill>
            </a:endParaRPr>
          </a:p>
          <a:p>
            <a:endParaRPr lang="en-GB" altLang="en-US" sz="1800" dirty="0">
              <a:solidFill>
                <a:srgbClr val="000066"/>
              </a:solidFill>
            </a:endParaRPr>
          </a:p>
          <a:p>
            <a:endParaRPr lang="en-GB" altLang="en-US" sz="1800" dirty="0">
              <a:solidFill>
                <a:srgbClr val="000066"/>
              </a:solidFill>
            </a:endParaRPr>
          </a:p>
          <a:p>
            <a:endParaRPr lang="en-GB" altLang="en-US" sz="1800" dirty="0">
              <a:solidFill>
                <a:srgbClr val="000066"/>
              </a:solidFill>
            </a:endParaRPr>
          </a:p>
          <a:p>
            <a:endParaRPr lang="en-GB" altLang="en-US" sz="1800" dirty="0">
              <a:solidFill>
                <a:srgbClr val="000066"/>
              </a:solidFill>
            </a:endParaRPr>
          </a:p>
          <a:p>
            <a:r>
              <a:rPr lang="en-GB" altLang="en-US" sz="1800" dirty="0">
                <a:solidFill>
                  <a:srgbClr val="000066"/>
                </a:solidFill>
              </a:rPr>
              <a:t>DNA from crime scenes also can be compared to profiles stored in a database.</a:t>
            </a:r>
            <a:endParaRPr lang="en-GB" altLang="en-US" sz="1800" b="1" dirty="0">
              <a:solidFill>
                <a:srgbClr val="000066"/>
              </a:solidFill>
            </a:endParaRPr>
          </a:p>
        </p:txBody>
      </p:sp>
      <p:pic>
        <p:nvPicPr>
          <p:cNvPr id="12296" name="Picture 8" descr="DNA fingerprinting using material collected at the scene of a crime can be used to identify the guilty party (Gel electrophoresis adapted from Iowa State University teaching materials).">
            <a:extLst>
              <a:ext uri="{FF2B5EF4-FFF2-40B4-BE49-F238E27FC236}">
                <a16:creationId xmlns:a16="http://schemas.microsoft.com/office/drawing/2014/main" id="{107B44BB-B3C0-417A-A5BB-3F53C94DC2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1788" y="3213100"/>
            <a:ext cx="3455987"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Rectangle 9">
            <a:extLst>
              <a:ext uri="{FF2B5EF4-FFF2-40B4-BE49-F238E27FC236}">
                <a16:creationId xmlns:a16="http://schemas.microsoft.com/office/drawing/2014/main" id="{E3531ADE-8A19-4960-AF5C-47594F5A1587}"/>
              </a:ext>
            </a:extLst>
          </p:cNvPr>
          <p:cNvSpPr>
            <a:spLocks noChangeArrowheads="1"/>
          </p:cNvSpPr>
          <p:nvPr/>
        </p:nvSpPr>
        <p:spPr bwMode="auto">
          <a:xfrm>
            <a:off x="5327650" y="2921000"/>
            <a:ext cx="2376488" cy="21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500">
                <a:solidFill>
                  <a:srgbClr val="C0504D"/>
                </a:solidFill>
                <a:latin typeface="Arial" panose="020B0604020202020204" pitchFamily="34" charset="0"/>
              </a:rPr>
              <a:t>DNA collected at the scene of a crime is compared with DNA samples collected from 4 possible suspects. The fragments from suspect 3 match those left at the scene of the crime, betraying the guilty party.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linds(horizontal)">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blinds(horizontal)">
                                      <p:cBhvr>
                                        <p:cTn id="12" dur="500"/>
                                        <p:tgtEl>
                                          <p:spTgt spid="12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2296"/>
                                        </p:tgtEl>
                                        <p:attrNameLst>
                                          <p:attrName>style.visibility</p:attrName>
                                        </p:attrNameLst>
                                      </p:cBhvr>
                                      <p:to>
                                        <p:strVal val="visible"/>
                                      </p:to>
                                    </p:set>
                                    <p:animEffect transition="in" filter="dissolve">
                                      <p:cBhvr>
                                        <p:cTn id="17" dur="500"/>
                                        <p:tgtEl>
                                          <p:spTgt spid="12296"/>
                                        </p:tgtEl>
                                      </p:cBhvr>
                                    </p:animEffect>
                                  </p:childTnLst>
                                </p:cTn>
                              </p:par>
                            </p:childTnLst>
                          </p:cTn>
                        </p:par>
                        <p:par>
                          <p:cTn id="18" fill="hold" nodeType="afterGroup">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12297"/>
                                        </p:tgtEl>
                                        <p:attrNameLst>
                                          <p:attrName>style.visibility</p:attrName>
                                        </p:attrNameLst>
                                      </p:cBhvr>
                                      <p:to>
                                        <p:strVal val="visible"/>
                                      </p:to>
                                    </p:set>
                                    <p:animEffect transition="in" filter="dissolve">
                                      <p:cBhvr>
                                        <p:cTn id="21" dur="500"/>
                                        <p:tgtEl>
                                          <p:spTgt spid="1229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12291">
                                            <p:txEl>
                                              <p:pRg st="9" end="9"/>
                                            </p:txEl>
                                          </p:spTgt>
                                        </p:tgtEl>
                                        <p:attrNameLst>
                                          <p:attrName>style.visibility</p:attrName>
                                        </p:attrNameLst>
                                      </p:cBhvr>
                                      <p:to>
                                        <p:strVal val="visible"/>
                                      </p:to>
                                    </p:set>
                                    <p:animEffect transition="in" filter="blinds(horizontal)">
                                      <p:cBhvr>
                                        <p:cTn id="26" dur="500"/>
                                        <p:tgtEl>
                                          <p:spTgt spid="1229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73431753-2117-49AB-96F8-43F0DD4D9028}"/>
              </a:ext>
            </a:extLst>
          </p:cNvPr>
          <p:cNvSpPr>
            <a:spLocks noGrp="1"/>
          </p:cNvSpPr>
          <p:nvPr>
            <p:ph type="title"/>
          </p:nvPr>
        </p:nvSpPr>
        <p:spPr/>
        <p:txBody>
          <a:bodyPr/>
          <a:lstStyle/>
          <a:p>
            <a:r>
              <a:rPr lang="en-GB" altLang="en-US"/>
              <a:t>How do you compare parentage?</a:t>
            </a:r>
          </a:p>
        </p:txBody>
      </p:sp>
      <p:pic>
        <p:nvPicPr>
          <p:cNvPr id="31747" name="Content Placeholder 4">
            <a:extLst>
              <a:ext uri="{FF2B5EF4-FFF2-40B4-BE49-F238E27FC236}">
                <a16:creationId xmlns:a16="http://schemas.microsoft.com/office/drawing/2014/main" id="{373F6CCE-41B3-49AF-984A-0518CA504B5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31913" y="1700213"/>
            <a:ext cx="6264275" cy="4027487"/>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457200" y="1557338"/>
            <a:ext cx="8229600" cy="4568825"/>
          </a:xfrm>
        </p:spPr>
        <p:txBody>
          <a:bodyPr/>
          <a:lstStyle/>
          <a:p>
            <a:pPr>
              <a:buFont typeface="Arial" panose="020B0604020202020204" pitchFamily="34" charset="0"/>
              <a:buNone/>
            </a:pPr>
            <a:r>
              <a:rPr lang="en-GB" altLang="en-US" smtClean="0"/>
              <a:t>	Here are six different DNA tests. Suppose these DNA tests are of a couple who are married and their possible children. </a:t>
            </a:r>
          </a:p>
          <a:p>
            <a:pPr>
              <a:buFont typeface="Arial" panose="020B0604020202020204" pitchFamily="34" charset="0"/>
              <a:buNone/>
            </a:pPr>
            <a:endParaRPr lang="en-GB" altLang="en-US" smtClean="0"/>
          </a:p>
          <a:p>
            <a:pPr>
              <a:buFont typeface="Arial" panose="020B0604020202020204" pitchFamily="34" charset="0"/>
              <a:buNone/>
            </a:pPr>
            <a:r>
              <a:rPr lang="en-GB" altLang="en-US" smtClean="0"/>
              <a:t>	Which of the kids belong to both parents? </a:t>
            </a:r>
          </a:p>
          <a:p>
            <a:pPr>
              <a:buFont typeface="Arial" panose="020B0604020202020204" pitchFamily="34" charset="0"/>
              <a:buNone/>
            </a:pPr>
            <a:r>
              <a:rPr lang="en-GB" altLang="en-US" smtClean="0"/>
              <a:t>	Which of the kids belong to only the mother? </a:t>
            </a:r>
          </a:p>
          <a:p>
            <a:pPr>
              <a:buFont typeface="Arial" panose="020B0604020202020204" pitchFamily="34" charset="0"/>
              <a:buNone/>
            </a:pPr>
            <a:r>
              <a:rPr lang="en-GB" altLang="en-US" smtClean="0"/>
              <a:t>	Which of the kids belong to only the father? </a:t>
            </a:r>
          </a:p>
          <a:p>
            <a:pPr>
              <a:buFont typeface="Arial" panose="020B0604020202020204" pitchFamily="34" charset="0"/>
              <a:buNone/>
            </a:pPr>
            <a:r>
              <a:rPr lang="en-GB" altLang="en-US" smtClean="0"/>
              <a:t>	Which of the kids belong to neither parent? </a:t>
            </a:r>
          </a:p>
          <a:p>
            <a:endParaRPr lang="en-GB" altLang="en-US" smtClean="0"/>
          </a:p>
        </p:txBody>
      </p:sp>
      <p:sp>
        <p:nvSpPr>
          <p:cNvPr id="23555" name="Title 1"/>
          <p:cNvSpPr>
            <a:spLocks noGrp="1"/>
          </p:cNvSpPr>
          <p:nvPr>
            <p:ph type="title"/>
          </p:nvPr>
        </p:nvSpPr>
        <p:spPr>
          <a:xfrm>
            <a:off x="468313" y="333375"/>
            <a:ext cx="8229600" cy="935038"/>
          </a:xfrm>
        </p:spPr>
        <p:txBody>
          <a:bodyPr/>
          <a:lstStyle/>
          <a:p>
            <a:r>
              <a:rPr lang="en-GB" altLang="en-US" dirty="0" smtClean="0"/>
              <a:t>Activity </a:t>
            </a:r>
            <a:r>
              <a:rPr lang="en-GB" altLang="en-US" dirty="0" smtClean="0"/>
              <a:t>1</a:t>
            </a:r>
            <a:endParaRPr lang="en-GB" altLang="en-US" dirty="0" smtClean="0"/>
          </a:p>
        </p:txBody>
      </p:sp>
    </p:spTree>
    <p:extLst>
      <p:ext uri="{BB962C8B-B14F-4D97-AF65-F5344CB8AC3E}">
        <p14:creationId xmlns:p14="http://schemas.microsoft.com/office/powerpoint/2010/main" val="37400263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692150"/>
            <a:ext cx="5562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Box 4"/>
          <p:cNvSpPr txBox="1">
            <a:spLocks noChangeArrowheads="1"/>
          </p:cNvSpPr>
          <p:nvPr/>
        </p:nvSpPr>
        <p:spPr bwMode="auto">
          <a:xfrm>
            <a:off x="1835150" y="5516563"/>
            <a:ext cx="5400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latin typeface="Arial" panose="020B0604020202020204" pitchFamily="34" charset="0"/>
              </a:rPr>
              <a:t>Mum      Dad           1             2              3             4    </a:t>
            </a:r>
          </a:p>
        </p:txBody>
      </p:sp>
    </p:spTree>
    <p:extLst>
      <p:ext uri="{BB962C8B-B14F-4D97-AF65-F5344CB8AC3E}">
        <p14:creationId xmlns:p14="http://schemas.microsoft.com/office/powerpoint/2010/main" val="31937107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0"/>
            <a:ext cx="333057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Box 2"/>
          <p:cNvSpPr txBox="1">
            <a:spLocks noChangeArrowheads="1"/>
          </p:cNvSpPr>
          <p:nvPr/>
        </p:nvSpPr>
        <p:spPr bwMode="auto">
          <a:xfrm>
            <a:off x="250825" y="2879725"/>
            <a:ext cx="33131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a:latin typeface="Arial" panose="020B0604020202020204" pitchFamily="34" charset="0"/>
              </a:rPr>
              <a:t>Mum     Dad         1           2            3            4    </a:t>
            </a:r>
          </a:p>
        </p:txBody>
      </p:sp>
      <p:pic>
        <p:nvPicPr>
          <p:cNvPr id="2560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0"/>
            <a:ext cx="3328988"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Box 4"/>
          <p:cNvSpPr txBox="1">
            <a:spLocks noChangeArrowheads="1"/>
          </p:cNvSpPr>
          <p:nvPr/>
        </p:nvSpPr>
        <p:spPr bwMode="auto">
          <a:xfrm>
            <a:off x="5508625" y="2879725"/>
            <a:ext cx="33115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a:latin typeface="Arial" panose="020B0604020202020204" pitchFamily="34" charset="0"/>
              </a:rPr>
              <a:t>Mum     Dad         1           2            3            4    </a:t>
            </a:r>
          </a:p>
        </p:txBody>
      </p:sp>
      <p:pic>
        <p:nvPicPr>
          <p:cNvPr id="2560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700463"/>
            <a:ext cx="3330575"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Box 6"/>
          <p:cNvSpPr txBox="1">
            <a:spLocks noChangeArrowheads="1"/>
          </p:cNvSpPr>
          <p:nvPr/>
        </p:nvSpPr>
        <p:spPr bwMode="auto">
          <a:xfrm>
            <a:off x="323850" y="6581775"/>
            <a:ext cx="3311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a:latin typeface="Arial" panose="020B0604020202020204" pitchFamily="34" charset="0"/>
              </a:rPr>
              <a:t>Mum     Dad         1           2            3            4    </a:t>
            </a:r>
          </a:p>
        </p:txBody>
      </p:sp>
      <p:pic>
        <p:nvPicPr>
          <p:cNvPr id="2560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3700463"/>
            <a:ext cx="3330575"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TextBox 8"/>
          <p:cNvSpPr txBox="1">
            <a:spLocks noChangeArrowheads="1"/>
          </p:cNvSpPr>
          <p:nvPr/>
        </p:nvSpPr>
        <p:spPr bwMode="auto">
          <a:xfrm>
            <a:off x="5580063" y="6581775"/>
            <a:ext cx="33131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200">
                <a:latin typeface="Arial" panose="020B0604020202020204" pitchFamily="34" charset="0"/>
              </a:rPr>
              <a:t>Mum     Dad         1           2            3            4    </a:t>
            </a:r>
          </a:p>
        </p:txBody>
      </p:sp>
    </p:spTree>
    <p:extLst>
      <p:ext uri="{BB962C8B-B14F-4D97-AF65-F5344CB8AC3E}">
        <p14:creationId xmlns:p14="http://schemas.microsoft.com/office/powerpoint/2010/main" val="17944257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DNA-genetic-fingerprinting-">
            <a:extLst>
              <a:ext uri="{FF2B5EF4-FFF2-40B4-BE49-F238E27FC236}">
                <a16:creationId xmlns:a16="http://schemas.microsoft.com/office/drawing/2014/main" id="{4CDFC507-3587-4E62-A9B7-45069928366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47813" y="1106488"/>
            <a:ext cx="2363787" cy="1816100"/>
          </a:xfrm>
        </p:spPr>
      </p:pic>
      <p:sp>
        <p:nvSpPr>
          <p:cNvPr id="22531" name="TextBox 4">
            <a:extLst>
              <a:ext uri="{FF2B5EF4-FFF2-40B4-BE49-F238E27FC236}">
                <a16:creationId xmlns:a16="http://schemas.microsoft.com/office/drawing/2014/main" id="{F7247005-036B-454B-BF14-B29FA8668561}"/>
              </a:ext>
            </a:extLst>
          </p:cNvPr>
          <p:cNvSpPr txBox="1">
            <a:spLocks noChangeArrowheads="1"/>
          </p:cNvSpPr>
          <p:nvPr/>
        </p:nvSpPr>
        <p:spPr bwMode="auto">
          <a:xfrm>
            <a:off x="4086225" y="1160463"/>
            <a:ext cx="291623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r>
              <a:rPr lang="en-GB" altLang="en-US" sz="2700">
                <a:solidFill>
                  <a:srgbClr val="000000"/>
                </a:solidFill>
                <a:latin typeface="Arial" panose="020B0604020202020204" pitchFamily="34" charset="0"/>
              </a:rPr>
              <a:t>DNA fingerprint</a:t>
            </a:r>
          </a:p>
        </p:txBody>
      </p:sp>
      <p:pic>
        <p:nvPicPr>
          <p:cNvPr id="22532" name="Picture 2">
            <a:extLst>
              <a:ext uri="{FF2B5EF4-FFF2-40B4-BE49-F238E27FC236}">
                <a16:creationId xmlns:a16="http://schemas.microsoft.com/office/drawing/2014/main" id="{E3D1DFB0-A48F-4D0D-BE50-10A8F34FA0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2239963"/>
            <a:ext cx="2360613"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a:extLst>
              <a:ext uri="{FF2B5EF4-FFF2-40B4-BE49-F238E27FC236}">
                <a16:creationId xmlns:a16="http://schemas.microsoft.com/office/drawing/2014/main" id="{26091BD0-4E4C-494A-A558-56442BD2B5A5}"/>
              </a:ext>
            </a:extLst>
          </p:cNvPr>
          <p:cNvSpPr txBox="1">
            <a:spLocks noChangeArrowheads="1"/>
          </p:cNvSpPr>
          <p:nvPr/>
        </p:nvSpPr>
        <p:spPr bwMode="auto">
          <a:xfrm>
            <a:off x="1655763" y="3644900"/>
            <a:ext cx="313213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r>
              <a:rPr lang="en-GB" altLang="en-US" sz="2400">
                <a:solidFill>
                  <a:srgbClr val="000000"/>
                </a:solidFill>
                <a:latin typeface="Arial" panose="020B0604020202020204" pitchFamily="34" charset="0"/>
              </a:rPr>
              <a:t>Forensic comparison</a:t>
            </a:r>
          </a:p>
          <a:p>
            <a:pPr>
              <a:spcBef>
                <a:spcPct val="0"/>
              </a:spcBef>
              <a:buFont typeface="Arial" panose="020B0604020202020204" pitchFamily="34" charset="0"/>
              <a:buNone/>
            </a:pPr>
            <a:endParaRPr lang="en-GB" altLang="en-US" sz="2400">
              <a:solidFill>
                <a:srgbClr val="000000"/>
              </a:solidFill>
              <a:latin typeface="Arial" panose="020B0604020202020204" pitchFamily="34" charset="0"/>
            </a:endParaRPr>
          </a:p>
          <a:p>
            <a:pPr>
              <a:spcBef>
                <a:spcPct val="0"/>
              </a:spcBef>
              <a:buFont typeface="Arial" panose="020B0604020202020204" pitchFamily="34" charset="0"/>
              <a:buNone/>
            </a:pPr>
            <a:r>
              <a:rPr lang="en-GB" altLang="en-US" sz="2100">
                <a:solidFill>
                  <a:srgbClr val="000000"/>
                </a:solidFill>
                <a:latin typeface="Arial" panose="020B0604020202020204" pitchFamily="34" charset="0"/>
              </a:rPr>
              <a:t>Which sample matches the blood stain? Do the work sheet on chat</a:t>
            </a:r>
          </a:p>
        </p:txBody>
      </p:sp>
      <p:sp>
        <p:nvSpPr>
          <p:cNvPr id="22534" name="TextBox 7">
            <a:extLst>
              <a:ext uri="{FF2B5EF4-FFF2-40B4-BE49-F238E27FC236}">
                <a16:creationId xmlns:a16="http://schemas.microsoft.com/office/drawing/2014/main" id="{962AE25E-A09F-455A-8A83-511B28F2BA8E}"/>
              </a:ext>
            </a:extLst>
          </p:cNvPr>
          <p:cNvSpPr txBox="1">
            <a:spLocks noChangeArrowheads="1"/>
          </p:cNvSpPr>
          <p:nvPr/>
        </p:nvSpPr>
        <p:spPr bwMode="auto">
          <a:xfrm>
            <a:off x="4464050" y="5481638"/>
            <a:ext cx="11350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r>
              <a:rPr lang="en-GB" altLang="en-US" sz="1800">
                <a:solidFill>
                  <a:srgbClr val="000000"/>
                </a:solidFill>
                <a:latin typeface="Arial" panose="020B0604020202020204" pitchFamily="34" charset="0"/>
              </a:rPr>
              <a:t>Sample A</a:t>
            </a:r>
          </a:p>
        </p:txBody>
      </p:sp>
      <p:sp>
        <p:nvSpPr>
          <p:cNvPr id="22535" name="TextBox 8">
            <a:extLst>
              <a:ext uri="{FF2B5EF4-FFF2-40B4-BE49-F238E27FC236}">
                <a16:creationId xmlns:a16="http://schemas.microsoft.com/office/drawing/2014/main" id="{46E120CC-A398-49A7-A141-E86D3EF32593}"/>
              </a:ext>
            </a:extLst>
          </p:cNvPr>
          <p:cNvSpPr txBox="1">
            <a:spLocks noChangeArrowheads="1"/>
          </p:cNvSpPr>
          <p:nvPr/>
        </p:nvSpPr>
        <p:spPr bwMode="auto">
          <a:xfrm>
            <a:off x="6192838" y="5481638"/>
            <a:ext cx="1187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r>
              <a:rPr lang="en-GB" altLang="en-US" sz="1800">
                <a:solidFill>
                  <a:srgbClr val="000000"/>
                </a:solidFill>
                <a:latin typeface="Arial" panose="020B0604020202020204" pitchFamily="34" charset="0"/>
              </a:rPr>
              <a:t>Sample 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fade">
                                      <p:cBhvr>
                                        <p:cTn id="7" dur="2000"/>
                                        <p:tgtEl>
                                          <p:spTgt spid="225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2532"/>
                                        </p:tgtEl>
                                        <p:attrNameLst>
                                          <p:attrName>style.visibility</p:attrName>
                                        </p:attrNameLst>
                                      </p:cBhvr>
                                      <p:to>
                                        <p:strVal val="visible"/>
                                      </p:to>
                                    </p:set>
                                    <p:animEffect transition="in" filter="fade">
                                      <p:cBhvr>
                                        <p:cTn id="17" dur="2000"/>
                                        <p:tgtEl>
                                          <p:spTgt spid="2253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534"/>
                                        </p:tgtEl>
                                        <p:attrNameLst>
                                          <p:attrName>style.visibility</p:attrName>
                                        </p:attrNameLst>
                                      </p:cBhvr>
                                      <p:to>
                                        <p:strVal val="visible"/>
                                      </p:to>
                                    </p:set>
                                    <p:animEffect transition="in" filter="fade">
                                      <p:cBhvr>
                                        <p:cTn id="22" dur="2000"/>
                                        <p:tgtEl>
                                          <p:spTgt spid="2253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535"/>
                                        </p:tgtEl>
                                        <p:attrNameLst>
                                          <p:attrName>style.visibility</p:attrName>
                                        </p:attrNameLst>
                                      </p:cBhvr>
                                      <p:to>
                                        <p:strVal val="visible"/>
                                      </p:to>
                                    </p:set>
                                    <p:animEffect transition="in" filter="fade">
                                      <p:cBhvr>
                                        <p:cTn id="27" dur="2000"/>
                                        <p:tgtEl>
                                          <p:spTgt spid="2253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533"/>
                                        </p:tgtEl>
                                        <p:attrNameLst>
                                          <p:attrName>style.visibility</p:attrName>
                                        </p:attrNameLst>
                                      </p:cBhvr>
                                      <p:to>
                                        <p:strVal val="visible"/>
                                      </p:to>
                                    </p:set>
                                    <p:animEffect transition="in" filter="fade">
                                      <p:cBhvr>
                                        <p:cTn id="32" dur="20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22533" grpId="0"/>
      <p:bldP spid="22534" grpId="0"/>
      <p:bldP spid="2253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17EE8903-20AD-4B65-9AB2-5A356D11CD9A}"/>
              </a:ext>
            </a:extLst>
          </p:cNvPr>
          <p:cNvSpPr>
            <a:spLocks noGrp="1"/>
          </p:cNvSpPr>
          <p:nvPr>
            <p:ph type="title"/>
          </p:nvPr>
        </p:nvSpPr>
        <p:spPr/>
        <p:txBody>
          <a:bodyPr/>
          <a:lstStyle/>
          <a:p>
            <a:r>
              <a:rPr lang="en-GB" altLang="en-US"/>
              <a:t>Activity sheet-</a:t>
            </a:r>
          </a:p>
        </p:txBody>
      </p:sp>
      <p:pic>
        <p:nvPicPr>
          <p:cNvPr id="33795" name="Content Placeholder 3">
            <a:extLst>
              <a:ext uri="{FF2B5EF4-FFF2-40B4-BE49-F238E27FC236}">
                <a16:creationId xmlns:a16="http://schemas.microsoft.com/office/drawing/2014/main" id="{7BD46386-598E-477A-9497-999F29ABED6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27188" y="2035175"/>
            <a:ext cx="5583237" cy="3294063"/>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6B373978-BF23-4D4A-B5A7-BF749D07B6CA}"/>
              </a:ext>
            </a:extLst>
          </p:cNvPr>
          <p:cNvSpPr>
            <a:spLocks noGrp="1"/>
          </p:cNvSpPr>
          <p:nvPr>
            <p:ph type="title"/>
          </p:nvPr>
        </p:nvSpPr>
        <p:spPr/>
        <p:txBody>
          <a:bodyPr/>
          <a:lstStyle/>
          <a:p>
            <a:r>
              <a:rPr lang="en-GB" altLang="en-US"/>
              <a:t>Teacher Answers</a:t>
            </a:r>
          </a:p>
        </p:txBody>
      </p:sp>
      <p:pic>
        <p:nvPicPr>
          <p:cNvPr id="34819" name="Content Placeholder 3">
            <a:extLst>
              <a:ext uri="{FF2B5EF4-FFF2-40B4-BE49-F238E27FC236}">
                <a16:creationId xmlns:a16="http://schemas.microsoft.com/office/drawing/2014/main" id="{82A2B297-F296-4FF8-A6FB-3F0ABDCDA73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38313" y="1966913"/>
            <a:ext cx="5626100" cy="299085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82B7BC-C53C-4AEA-97CC-A44E108FBB22}"/>
              </a:ext>
            </a:extLst>
          </p:cNvPr>
          <p:cNvSpPr>
            <a:spLocks noGrp="1"/>
          </p:cNvSpPr>
          <p:nvPr>
            <p:ph idx="1"/>
          </p:nvPr>
        </p:nvSpPr>
        <p:spPr>
          <a:xfrm>
            <a:off x="871538" y="2674938"/>
            <a:ext cx="3624262" cy="3451225"/>
          </a:xfrm>
        </p:spPr>
        <p:txBody>
          <a:bodyPr rtlCol="0">
            <a:normAutofit fontScale="92500"/>
          </a:bodyPr>
          <a:lstStyle/>
          <a:p>
            <a:pPr marL="274320" indent="-274320" eaLnBrk="1" fontAlgn="auto" hangingPunct="1">
              <a:spcAft>
                <a:spcPts val="0"/>
              </a:spcAft>
              <a:defRPr/>
            </a:pPr>
            <a:r>
              <a:rPr lang="en-US" sz="3200" dirty="0"/>
              <a:t>If all of the DNA in your body was stretched out and put end to end, it would reach to the sun and back more than 600 times!</a:t>
            </a:r>
          </a:p>
          <a:p>
            <a:pPr marL="274320" indent="-274320" eaLnBrk="1" fontAlgn="auto" hangingPunct="1">
              <a:spcAft>
                <a:spcPts val="0"/>
              </a:spcAft>
              <a:defRPr/>
            </a:pPr>
            <a:endParaRPr lang="en-US" dirty="0"/>
          </a:p>
          <a:p>
            <a:pPr marL="274320" indent="-274320" eaLnBrk="1" fontAlgn="auto" hangingPunct="1">
              <a:spcAft>
                <a:spcPts val="0"/>
              </a:spcAft>
              <a:defRPr/>
            </a:pPr>
            <a:endParaRPr lang="en-US" dirty="0"/>
          </a:p>
        </p:txBody>
      </p:sp>
      <p:sp>
        <p:nvSpPr>
          <p:cNvPr id="13315" name="Title 2">
            <a:extLst>
              <a:ext uri="{FF2B5EF4-FFF2-40B4-BE49-F238E27FC236}">
                <a16:creationId xmlns:a16="http://schemas.microsoft.com/office/drawing/2014/main" id="{45193311-CDA7-46A4-B1E5-980701701107}"/>
              </a:ext>
            </a:extLst>
          </p:cNvPr>
          <p:cNvSpPr>
            <a:spLocks noGrp="1" noChangeArrowheads="1"/>
          </p:cNvSpPr>
          <p:nvPr>
            <p:ph type="title"/>
          </p:nvPr>
        </p:nvSpPr>
        <p:spPr/>
        <p:txBody>
          <a:bodyPr/>
          <a:lstStyle/>
          <a:p>
            <a:pPr eaLnBrk="1" hangingPunct="1"/>
            <a:r>
              <a:rPr lang="en-US" altLang="en-US"/>
              <a:t>Fun Fact</a:t>
            </a:r>
          </a:p>
        </p:txBody>
      </p:sp>
      <p:pic>
        <p:nvPicPr>
          <p:cNvPr id="13316" name="Picture 2" descr="http://www.bostonbakesforbreastcancer.org/wp-content/uploads/2012/03/sun.jpg">
            <a:extLst>
              <a:ext uri="{FF2B5EF4-FFF2-40B4-BE49-F238E27FC236}">
                <a16:creationId xmlns:a16="http://schemas.microsoft.com/office/drawing/2014/main" id="{8561D01F-C94B-4720-8639-45D60D8E10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7725" y="2057400"/>
            <a:ext cx="44862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2727A8BB-91CE-4177-ABD1-75AEBAD44E3E}"/>
              </a:ext>
            </a:extLst>
          </p:cNvPr>
          <p:cNvSpPr>
            <a:spLocks noGrp="1"/>
          </p:cNvSpPr>
          <p:nvPr>
            <p:ph type="title"/>
          </p:nvPr>
        </p:nvSpPr>
        <p:spPr/>
        <p:txBody>
          <a:bodyPr/>
          <a:lstStyle/>
          <a:p>
            <a:r>
              <a:rPr lang="en-GB" altLang="en-US"/>
              <a:t>DNA evidence is not the be and end all</a:t>
            </a:r>
          </a:p>
        </p:txBody>
      </p:sp>
      <p:sp>
        <p:nvSpPr>
          <p:cNvPr id="35843" name="Content Placeholder 2">
            <a:extLst>
              <a:ext uri="{FF2B5EF4-FFF2-40B4-BE49-F238E27FC236}">
                <a16:creationId xmlns:a16="http://schemas.microsoft.com/office/drawing/2014/main" id="{1587763D-DB43-4993-9A18-D728B7BFF725}"/>
              </a:ext>
            </a:extLst>
          </p:cNvPr>
          <p:cNvSpPr>
            <a:spLocks noGrp="1"/>
          </p:cNvSpPr>
          <p:nvPr>
            <p:ph idx="1"/>
          </p:nvPr>
        </p:nvSpPr>
        <p:spPr/>
        <p:txBody>
          <a:bodyPr/>
          <a:lstStyle/>
          <a:p>
            <a:r>
              <a:rPr lang="en-GB" altLang="en-US"/>
              <a:t>Houston Police department Crime Laboratory</a:t>
            </a:r>
          </a:p>
          <a:p>
            <a:pPr lvl="1"/>
            <a:r>
              <a:rPr lang="en-GB" altLang="en-US"/>
              <a:t>Josiah Sutton accused of Kidnap and Rape 1998</a:t>
            </a:r>
          </a:p>
          <a:p>
            <a:pPr lvl="1"/>
            <a:r>
              <a:rPr lang="en-GB" altLang="en-US"/>
              <a:t>Convicted Using DNA evidence for 25yrs</a:t>
            </a:r>
          </a:p>
          <a:p>
            <a:pPr lvl="1"/>
            <a:r>
              <a:rPr lang="en-GB" altLang="en-US"/>
              <a:t>4 years later a private company re looked at the DNA evidence – he was not a match</a:t>
            </a:r>
          </a:p>
          <a:p>
            <a:pPr lvl="1"/>
            <a:r>
              <a:rPr lang="en-GB" altLang="en-US"/>
              <a:t>2006 Donnie Young Confessed to the rape</a:t>
            </a:r>
          </a:p>
          <a:p>
            <a:pPr lvl="1"/>
            <a:endParaRPr lang="en-GB" altLang="en-US"/>
          </a:p>
          <a:p>
            <a:pPr lvl="1"/>
            <a:r>
              <a:rPr lang="en-GB" altLang="en-US">
                <a:hlinkClick r:id="rId2"/>
              </a:rPr>
              <a:t>Josiah Sutton - Innocence Project</a:t>
            </a:r>
            <a:endParaRPr lang="en-GB"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Content Placeholder 3">
            <a:extLst>
              <a:ext uri="{FF2B5EF4-FFF2-40B4-BE49-F238E27FC236}">
                <a16:creationId xmlns:a16="http://schemas.microsoft.com/office/drawing/2014/main" id="{B93CE339-074D-46F8-8A0D-9802B8A64BB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71550" y="541338"/>
            <a:ext cx="6408738" cy="5913437"/>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F0588D3B-95FE-422A-AFFD-E42D4FA6D2D3}"/>
              </a:ext>
            </a:extLst>
          </p:cNvPr>
          <p:cNvSpPr>
            <a:spLocks noGrp="1"/>
          </p:cNvSpPr>
          <p:nvPr>
            <p:ph type="title"/>
          </p:nvPr>
        </p:nvSpPr>
        <p:spPr>
          <a:xfrm>
            <a:off x="457200" y="1063625"/>
            <a:ext cx="8229600" cy="993775"/>
          </a:xfrm>
        </p:spPr>
        <p:txBody>
          <a:bodyPr/>
          <a:lstStyle/>
          <a:p>
            <a:r>
              <a:rPr lang="en-GB" altLang="en-US" b="1"/>
              <a:t>Forensics gone wrong: When DNA snares the innocent</a:t>
            </a:r>
            <a:br>
              <a:rPr lang="en-GB" altLang="en-US" b="1"/>
            </a:br>
            <a:endParaRPr lang="en-GB" altLang="en-US"/>
          </a:p>
        </p:txBody>
      </p:sp>
      <p:sp>
        <p:nvSpPr>
          <p:cNvPr id="37891" name="Content Placeholder 2">
            <a:extLst>
              <a:ext uri="{FF2B5EF4-FFF2-40B4-BE49-F238E27FC236}">
                <a16:creationId xmlns:a16="http://schemas.microsoft.com/office/drawing/2014/main" id="{190085D1-4AF8-45E9-B4F4-C76B5D472261}"/>
              </a:ext>
            </a:extLst>
          </p:cNvPr>
          <p:cNvSpPr>
            <a:spLocks noGrp="1"/>
          </p:cNvSpPr>
          <p:nvPr>
            <p:ph idx="1"/>
          </p:nvPr>
        </p:nvSpPr>
        <p:spPr>
          <a:xfrm>
            <a:off x="179388" y="1968500"/>
            <a:ext cx="4392612" cy="3394075"/>
          </a:xfrm>
        </p:spPr>
        <p:txBody>
          <a:bodyPr/>
          <a:lstStyle/>
          <a:p>
            <a:r>
              <a:rPr lang="en-GB" altLang="en-US" sz="1800"/>
              <a:t>Thanks to a series of advances it’s now possible to detect DNA at levels hundreds or even thousands of times lower than when DNA fingerprinting was developed in the 1980s.</a:t>
            </a:r>
          </a:p>
          <a:p>
            <a:r>
              <a:rPr lang="en-GB" altLang="en-US" sz="1800"/>
              <a:t> Investigators can even collect “touch DNA” from fingerprints on, say, a glass or a doorknob. A mere 25 or 30 cells will sometimes suffice.</a:t>
            </a:r>
          </a:p>
          <a:p>
            <a:r>
              <a:rPr lang="en-GB" altLang="en-US" sz="1800"/>
              <a:t>Can create false positives</a:t>
            </a:r>
          </a:p>
        </p:txBody>
      </p:sp>
      <p:sp>
        <p:nvSpPr>
          <p:cNvPr id="37892" name="Rectangle 3">
            <a:extLst>
              <a:ext uri="{FF2B5EF4-FFF2-40B4-BE49-F238E27FC236}">
                <a16:creationId xmlns:a16="http://schemas.microsoft.com/office/drawing/2014/main" id="{906CE08D-4923-4DC8-9192-EFB75BEBD081}"/>
              </a:ext>
            </a:extLst>
          </p:cNvPr>
          <p:cNvSpPr>
            <a:spLocks noChangeArrowheads="1"/>
          </p:cNvSpPr>
          <p:nvPr/>
        </p:nvSpPr>
        <p:spPr bwMode="auto">
          <a:xfrm>
            <a:off x="179388" y="5056188"/>
            <a:ext cx="89090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a:latin typeface="Arial" panose="020B0604020202020204" pitchFamily="34" charset="0"/>
              </a:rPr>
              <a:t>A </a:t>
            </a:r>
            <a:r>
              <a:rPr lang="en-GB" altLang="en-US" sz="1800" u="sng">
                <a:latin typeface="Arial" panose="020B0604020202020204" pitchFamily="34" charset="0"/>
              </a:rPr>
              <a:t>Baltimore</a:t>
            </a:r>
            <a:r>
              <a:rPr lang="en-GB" altLang="en-US" sz="1800">
                <a:latin typeface="Arial" panose="020B0604020202020204" pitchFamily="34" charset="0"/>
              </a:rPr>
              <a:t> man named Malcolm Jabbar </a:t>
            </a:r>
            <a:r>
              <a:rPr lang="en-GB" altLang="en-US" sz="1800" u="sng">
                <a:latin typeface="Arial" panose="020B0604020202020204" pitchFamily="34" charset="0"/>
              </a:rPr>
              <a:t>Bryant</a:t>
            </a:r>
            <a:r>
              <a:rPr lang="en-GB" altLang="en-US" sz="1800">
                <a:latin typeface="Arial" panose="020B0604020202020204" pitchFamily="34" charset="0"/>
              </a:rPr>
              <a:t> has been exonerated and set free </a:t>
            </a:r>
          </a:p>
          <a:p>
            <a:pPr>
              <a:spcBef>
                <a:spcPct val="0"/>
              </a:spcBef>
              <a:buFontTx/>
              <a:buNone/>
            </a:pPr>
            <a:r>
              <a:rPr lang="en-GB" altLang="en-US" sz="1800">
                <a:latin typeface="Arial" panose="020B0604020202020204" pitchFamily="34" charset="0"/>
              </a:rPr>
              <a:t> spending 17 years in prison for a murder that new DNA evidence has finally shown </a:t>
            </a:r>
          </a:p>
          <a:p>
            <a:pPr>
              <a:spcBef>
                <a:spcPct val="0"/>
              </a:spcBef>
              <a:buFontTx/>
              <a:buNone/>
            </a:pPr>
            <a:r>
              <a:rPr lang="en-GB" altLang="en-US" sz="1800">
                <a:latin typeface="Arial" panose="020B0604020202020204" pitchFamily="34" charset="0"/>
              </a:rPr>
              <a:t>he did not commit. Malcom was arrested in 1998 when a ‘single eyewitness’ identified</a:t>
            </a:r>
          </a:p>
          <a:p>
            <a:pPr>
              <a:spcBef>
                <a:spcPct val="0"/>
              </a:spcBef>
              <a:buFontTx/>
              <a:buNone/>
            </a:pPr>
            <a:r>
              <a:rPr lang="en-GB" altLang="en-US" sz="1800">
                <a:latin typeface="Arial" panose="020B0604020202020204" pitchFamily="34" charset="0"/>
              </a:rPr>
              <a:t> him as the man who stabbed a 16-year-old girl named Toni Bullock to death</a:t>
            </a:r>
          </a:p>
          <a:p>
            <a:pPr>
              <a:spcBef>
                <a:spcPct val="0"/>
              </a:spcBef>
              <a:buFontTx/>
              <a:buNone/>
            </a:pPr>
            <a:r>
              <a:rPr lang="en-GB" altLang="en-US" sz="1800">
                <a:latin typeface="Arial" panose="020B0604020202020204" pitchFamily="34" charset="0"/>
              </a:rPr>
              <a:t> on November 20, 1998</a:t>
            </a:r>
          </a:p>
        </p:txBody>
      </p:sp>
      <p:pic>
        <p:nvPicPr>
          <p:cNvPr id="37893" name="Picture 2">
            <a:extLst>
              <a:ext uri="{FF2B5EF4-FFF2-40B4-BE49-F238E27FC236}">
                <a16:creationId xmlns:a16="http://schemas.microsoft.com/office/drawing/2014/main" id="{0552CB4B-806D-421E-AC89-97D01971CA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968500"/>
            <a:ext cx="3775075"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77B0AC1D-6231-4BA7-94C0-83ED7C0FB0A1}"/>
              </a:ext>
            </a:extLst>
          </p:cNvPr>
          <p:cNvSpPr>
            <a:spLocks noGrp="1"/>
          </p:cNvSpPr>
          <p:nvPr>
            <p:ph type="title"/>
          </p:nvPr>
        </p:nvSpPr>
        <p:spPr/>
        <p:txBody>
          <a:bodyPr/>
          <a:lstStyle/>
          <a:p>
            <a:r>
              <a:rPr lang="en-GB" altLang="en-US"/>
              <a:t>However</a:t>
            </a:r>
          </a:p>
        </p:txBody>
      </p:sp>
      <p:sp>
        <p:nvSpPr>
          <p:cNvPr id="39939" name="Content Placeholder 2">
            <a:extLst>
              <a:ext uri="{FF2B5EF4-FFF2-40B4-BE49-F238E27FC236}">
                <a16:creationId xmlns:a16="http://schemas.microsoft.com/office/drawing/2014/main" id="{4EE9C807-C265-4935-9E00-30F044B0AFD5}"/>
              </a:ext>
            </a:extLst>
          </p:cNvPr>
          <p:cNvSpPr>
            <a:spLocks noGrp="1"/>
          </p:cNvSpPr>
          <p:nvPr>
            <p:ph idx="1"/>
          </p:nvPr>
        </p:nvSpPr>
        <p:spPr/>
        <p:txBody>
          <a:bodyPr/>
          <a:lstStyle/>
          <a:p>
            <a:r>
              <a:rPr lang="en-GB" altLang="en-US"/>
              <a:t>305 people wrongfully convicted of crimes have been exonerated due to DNA evidence. </a:t>
            </a:r>
          </a:p>
          <a:p>
            <a:r>
              <a:rPr lang="en-GB" altLang="en-US"/>
              <a:t>DNA remains the same in all the body parts, tissue and cells in our body (except germ cell). Even, after the death of the individual, the DNA remains as well. </a:t>
            </a:r>
          </a:p>
          <a:p>
            <a:r>
              <a:rPr lang="en-GB" altLang="en-US"/>
              <a:t>It can remain stable even after 1000 years. </a:t>
            </a:r>
          </a:p>
          <a:p>
            <a:endParaRPr lang="en-GB" altLang="en-US"/>
          </a:p>
          <a:p>
            <a:endParaRPr lang="en-GB"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4">
            <a:extLst>
              <a:ext uri="{FF2B5EF4-FFF2-40B4-BE49-F238E27FC236}">
                <a16:creationId xmlns:a16="http://schemas.microsoft.com/office/drawing/2014/main" id="{059052C9-A359-4EF3-985A-DC03C2253ABF}"/>
              </a:ext>
            </a:extLst>
          </p:cNvPr>
          <p:cNvSpPr>
            <a:spLocks noGrp="1"/>
          </p:cNvSpPr>
          <p:nvPr>
            <p:ph type="title"/>
          </p:nvPr>
        </p:nvSpPr>
        <p:spPr>
          <a:xfrm>
            <a:off x="457200" y="277813"/>
            <a:ext cx="8229600" cy="1139825"/>
          </a:xfrm>
        </p:spPr>
        <p:txBody>
          <a:bodyPr/>
          <a:lstStyle/>
          <a:p>
            <a:pPr eaLnBrk="1" hangingPunct="1"/>
            <a:r>
              <a:rPr lang="en-IE" altLang="en-US" sz="2100">
                <a:latin typeface="Arial" panose="020B0604020202020204" pitchFamily="34" charset="0"/>
                <a:cs typeface="Arial" panose="020B0604020202020204" pitchFamily="34" charset="0"/>
              </a:rPr>
              <a:t>Famous Cases</a:t>
            </a:r>
            <a:endParaRPr lang="en-GB" altLang="en-US" sz="2100">
              <a:latin typeface="Arial" panose="020B0604020202020204" pitchFamily="34" charset="0"/>
              <a:cs typeface="Arial" panose="020B0604020202020204" pitchFamily="34" charset="0"/>
            </a:endParaRPr>
          </a:p>
        </p:txBody>
      </p:sp>
      <p:sp>
        <p:nvSpPr>
          <p:cNvPr id="40963" name="Rectangle 5">
            <a:extLst>
              <a:ext uri="{FF2B5EF4-FFF2-40B4-BE49-F238E27FC236}">
                <a16:creationId xmlns:a16="http://schemas.microsoft.com/office/drawing/2014/main" id="{01DCF93D-6F63-4641-91BC-2F970C2E41FC}"/>
              </a:ext>
            </a:extLst>
          </p:cNvPr>
          <p:cNvSpPr>
            <a:spLocks noGrp="1"/>
          </p:cNvSpPr>
          <p:nvPr>
            <p:ph type="body" sz="half" idx="1"/>
          </p:nvPr>
        </p:nvSpPr>
        <p:spPr>
          <a:xfrm>
            <a:off x="682625" y="1125538"/>
            <a:ext cx="3832225" cy="4038600"/>
          </a:xfrm>
        </p:spPr>
        <p:txBody>
          <a:bodyPr/>
          <a:lstStyle/>
          <a:p>
            <a:pPr eaLnBrk="1" hangingPunct="1">
              <a:lnSpc>
                <a:spcPct val="90000"/>
              </a:lnSpc>
            </a:pPr>
            <a:r>
              <a:rPr lang="en-IE" altLang="en-US" sz="1800">
                <a:latin typeface="Arial" panose="020B0604020202020204" pitchFamily="34" charset="0"/>
                <a:cs typeface="Arial" panose="020B0604020202020204" pitchFamily="34" charset="0"/>
              </a:rPr>
              <a:t>In 1994 O.J Simpson was cleared of murder charges which relied heavily on DNA evidence.</a:t>
            </a:r>
          </a:p>
          <a:p>
            <a:pPr eaLnBrk="1" hangingPunct="1">
              <a:lnSpc>
                <a:spcPct val="90000"/>
              </a:lnSpc>
            </a:pPr>
            <a:endParaRPr lang="en-IE" altLang="en-US" sz="1800">
              <a:latin typeface="Arial" panose="020B0604020202020204" pitchFamily="34" charset="0"/>
              <a:cs typeface="Arial" panose="020B0604020202020204" pitchFamily="34" charset="0"/>
            </a:endParaRPr>
          </a:p>
          <a:p>
            <a:pPr eaLnBrk="1" hangingPunct="1">
              <a:lnSpc>
                <a:spcPct val="90000"/>
              </a:lnSpc>
            </a:pPr>
            <a:r>
              <a:rPr lang="en-IE" altLang="en-US" sz="1800">
                <a:latin typeface="Arial" panose="020B0604020202020204" pitchFamily="34" charset="0"/>
                <a:cs typeface="Arial" panose="020B0604020202020204" pitchFamily="34" charset="0"/>
              </a:rPr>
              <a:t>The new technology, and the jury’s lack of confidence with it, formed a major part of the case.</a:t>
            </a:r>
          </a:p>
          <a:p>
            <a:pPr eaLnBrk="1" hangingPunct="1">
              <a:lnSpc>
                <a:spcPct val="90000"/>
              </a:lnSpc>
            </a:pPr>
            <a:endParaRPr lang="en-IE" altLang="en-US" sz="1800">
              <a:latin typeface="Arial" panose="020B0604020202020204" pitchFamily="34" charset="0"/>
              <a:cs typeface="Arial" panose="020B0604020202020204" pitchFamily="34" charset="0"/>
            </a:endParaRPr>
          </a:p>
          <a:p>
            <a:pPr eaLnBrk="1" hangingPunct="1">
              <a:lnSpc>
                <a:spcPct val="90000"/>
              </a:lnSpc>
            </a:pPr>
            <a:r>
              <a:rPr lang="en-IE" altLang="en-US" sz="1800">
                <a:latin typeface="Arial" panose="020B0604020202020204" pitchFamily="34" charset="0"/>
                <a:cs typeface="Arial" panose="020B0604020202020204" pitchFamily="34" charset="0"/>
              </a:rPr>
              <a:t>This was later parodied in SouthPark as the Chewbacca Defence – it has become a technical term.</a:t>
            </a:r>
            <a:endParaRPr lang="en-GB" altLang="en-US" sz="1800">
              <a:latin typeface="Arial" panose="020B0604020202020204" pitchFamily="34" charset="0"/>
              <a:cs typeface="Arial" panose="020B0604020202020204" pitchFamily="34" charset="0"/>
            </a:endParaRPr>
          </a:p>
        </p:txBody>
      </p:sp>
      <p:pic>
        <p:nvPicPr>
          <p:cNvPr id="40964" name="Picture 2" descr="http://www.arogundade.com/Resources/oj-simpson-murde.jpeg">
            <a:extLst>
              <a:ext uri="{FF2B5EF4-FFF2-40B4-BE49-F238E27FC236}">
                <a16:creationId xmlns:a16="http://schemas.microsoft.com/office/drawing/2014/main" id="{16426787-EA39-4486-B4B5-41158A3BE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6950" y="996950"/>
            <a:ext cx="3027363"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2">
            <a:extLst>
              <a:ext uri="{FF2B5EF4-FFF2-40B4-BE49-F238E27FC236}">
                <a16:creationId xmlns:a16="http://schemas.microsoft.com/office/drawing/2014/main" id="{56C94337-2B40-4B00-A37D-01657F05F87C}"/>
              </a:ext>
            </a:extLst>
          </p:cNvPr>
          <p:cNvSpPr>
            <a:spLocks noChangeArrowheads="1"/>
          </p:cNvSpPr>
          <p:nvPr/>
        </p:nvSpPr>
        <p:spPr bwMode="auto">
          <a:xfrm>
            <a:off x="1682750" y="5164138"/>
            <a:ext cx="5121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a:hlinkClick r:id="rId4"/>
              </a:rPr>
              <a:t>South Park - Chewbacca Defense – YouTube</a:t>
            </a:r>
            <a:endParaRPr lang="en-GB" altLang="en-US" sz="1800"/>
          </a:p>
          <a:p>
            <a:pPr>
              <a:spcBef>
                <a:spcPct val="0"/>
              </a:spcBef>
              <a:buFontTx/>
              <a:buNone/>
            </a:pPr>
            <a:endParaRPr lang="en-GB" altLang="en-US" sz="1800"/>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93C24377-5A00-41D6-B59A-113C8098487A}"/>
              </a:ext>
            </a:extLst>
          </p:cNvPr>
          <p:cNvSpPr>
            <a:spLocks noGrp="1"/>
          </p:cNvSpPr>
          <p:nvPr>
            <p:ph type="title"/>
          </p:nvPr>
        </p:nvSpPr>
        <p:spPr>
          <a:xfrm>
            <a:off x="457200" y="277813"/>
            <a:ext cx="8229600" cy="1139825"/>
          </a:xfrm>
        </p:spPr>
        <p:txBody>
          <a:bodyPr/>
          <a:lstStyle/>
          <a:p>
            <a:r>
              <a:rPr lang="en-GB" altLang="en-US"/>
              <a:t>Group work you have 20 mins</a:t>
            </a:r>
          </a:p>
        </p:txBody>
      </p:sp>
      <p:sp>
        <p:nvSpPr>
          <p:cNvPr id="43011" name="Text Placeholder 2">
            <a:extLst>
              <a:ext uri="{FF2B5EF4-FFF2-40B4-BE49-F238E27FC236}">
                <a16:creationId xmlns:a16="http://schemas.microsoft.com/office/drawing/2014/main" id="{31581F10-9767-47F5-968B-DB49F1FDC2DD}"/>
              </a:ext>
            </a:extLst>
          </p:cNvPr>
          <p:cNvSpPr>
            <a:spLocks noGrp="1"/>
          </p:cNvSpPr>
          <p:nvPr>
            <p:ph type="body" sz="half" idx="1"/>
          </p:nvPr>
        </p:nvSpPr>
        <p:spPr>
          <a:xfrm>
            <a:off x="457200" y="1600200"/>
            <a:ext cx="4038600" cy="4530725"/>
          </a:xfrm>
        </p:spPr>
        <p:txBody>
          <a:bodyPr/>
          <a:lstStyle/>
          <a:p>
            <a:r>
              <a:rPr lang="en-GB" altLang="en-US"/>
              <a:t>To find a case where DNA evidence helped to prove innocence</a:t>
            </a:r>
          </a:p>
        </p:txBody>
      </p:sp>
      <p:sp>
        <p:nvSpPr>
          <p:cNvPr id="43012" name="Content Placeholder 3">
            <a:extLst>
              <a:ext uri="{FF2B5EF4-FFF2-40B4-BE49-F238E27FC236}">
                <a16:creationId xmlns:a16="http://schemas.microsoft.com/office/drawing/2014/main" id="{E4A2B4CB-1E1F-4DA3-A3E0-4BA3636F81A0}"/>
              </a:ext>
            </a:extLst>
          </p:cNvPr>
          <p:cNvSpPr>
            <a:spLocks noGrp="1"/>
          </p:cNvSpPr>
          <p:nvPr>
            <p:ph sz="half" idx="2"/>
          </p:nvPr>
        </p:nvSpPr>
        <p:spPr>
          <a:xfrm>
            <a:off x="4648200" y="1600200"/>
            <a:ext cx="4038600" cy="4530725"/>
          </a:xfrm>
        </p:spPr>
        <p:txBody>
          <a:bodyPr/>
          <a:lstStyle/>
          <a:p>
            <a:r>
              <a:rPr lang="en-GB" altLang="en-US"/>
              <a:t>To find a case where DNA evidence was flawed and an innocent person was convicted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2C0FFD4E-EF72-4F36-AB62-8D5355F7C04B}"/>
              </a:ext>
            </a:extLst>
          </p:cNvPr>
          <p:cNvSpPr>
            <a:spLocks noGrp="1"/>
          </p:cNvSpPr>
          <p:nvPr>
            <p:ph type="title"/>
          </p:nvPr>
        </p:nvSpPr>
        <p:spPr/>
        <p:txBody>
          <a:bodyPr/>
          <a:lstStyle/>
          <a:p>
            <a:r>
              <a:rPr lang="en-GB" altLang="en-US"/>
              <a:t>Gene Ownership – A National Database</a:t>
            </a:r>
          </a:p>
        </p:txBody>
      </p:sp>
      <p:sp>
        <p:nvSpPr>
          <p:cNvPr id="44035" name="Content Placeholder 2">
            <a:extLst>
              <a:ext uri="{FF2B5EF4-FFF2-40B4-BE49-F238E27FC236}">
                <a16:creationId xmlns:a16="http://schemas.microsoft.com/office/drawing/2014/main" id="{DAEBB1F6-FBC6-47BA-8E7A-C10A274A4056}"/>
              </a:ext>
            </a:extLst>
          </p:cNvPr>
          <p:cNvSpPr>
            <a:spLocks noGrp="1"/>
          </p:cNvSpPr>
          <p:nvPr>
            <p:ph idx="1"/>
          </p:nvPr>
        </p:nvSpPr>
        <p:spPr>
          <a:xfrm>
            <a:off x="457200" y="2132013"/>
            <a:ext cx="8229600" cy="3394075"/>
          </a:xfrm>
        </p:spPr>
        <p:txBody>
          <a:bodyPr/>
          <a:lstStyle/>
          <a:p>
            <a:r>
              <a:rPr lang="en-GB" altLang="en-US"/>
              <a:t>Britain has the largest DNA database of its citizens in the world. It holds details of over 4 million people – </a:t>
            </a:r>
            <a:r>
              <a:rPr lang="en-US" altLang="en-US"/>
              <a:t>5.2% of the UK population</a:t>
            </a:r>
          </a:p>
          <a:p>
            <a:r>
              <a:rPr lang="en-GB" altLang="en-US"/>
              <a:t>These include people who have been found guilty of a crime as well as those suspected of a crime but eventually cleared.</a:t>
            </a:r>
          </a:p>
          <a:p>
            <a:pPr>
              <a:buFont typeface="Arial" panose="020B0604020202020204" pitchFamily="34" charset="0"/>
              <a:buNone/>
            </a:pPr>
            <a:endParaRPr lang="en-GB" altLang="en-US"/>
          </a:p>
          <a:p>
            <a:r>
              <a:rPr lang="en-GB" altLang="en-US" b="1">
                <a:solidFill>
                  <a:srgbClr val="7030A0"/>
                </a:solidFill>
              </a:rPr>
              <a:t>Should there be a database?</a:t>
            </a:r>
          </a:p>
          <a:p>
            <a:pPr>
              <a:buFont typeface="Arial" panose="020B0604020202020204" pitchFamily="34" charset="0"/>
              <a:buNone/>
            </a:pPr>
            <a:endParaRPr lang="en-US" altLang="en-US"/>
          </a:p>
          <a:p>
            <a:r>
              <a:rPr lang="en-GB" altLang="en-US" sz="1500">
                <a:hlinkClick r:id="rId2"/>
              </a:rPr>
              <a:t>https://www.yourgenome.org/facts/what-is-the-uk-national-dna-database</a:t>
            </a:r>
            <a:endParaRPr lang="en-GB" altLang="en-US" sz="1500"/>
          </a:p>
          <a:p>
            <a:endParaRPr lang="en-GB" altLang="en-US"/>
          </a:p>
        </p:txBody>
      </p:sp>
      <p:pic>
        <p:nvPicPr>
          <p:cNvPr id="44036" name="Picture 6" descr="dna">
            <a:extLst>
              <a:ext uri="{FF2B5EF4-FFF2-40B4-BE49-F238E27FC236}">
                <a16:creationId xmlns:a16="http://schemas.microsoft.com/office/drawing/2014/main" id="{8CDA24E8-1730-4D83-BC80-70FE89E56A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4941888"/>
            <a:ext cx="194310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DA3CBAD3-BDAA-4A96-9B68-6D4737D0C7C7}"/>
              </a:ext>
            </a:extLst>
          </p:cNvPr>
          <p:cNvSpPr>
            <a:spLocks noGrp="1"/>
          </p:cNvSpPr>
          <p:nvPr>
            <p:ph type="title"/>
          </p:nvPr>
        </p:nvSpPr>
        <p:spPr/>
        <p:txBody>
          <a:bodyPr/>
          <a:lstStyle/>
          <a:p>
            <a:r>
              <a:rPr lang="en-GB" altLang="en-US"/>
              <a:t>Activity</a:t>
            </a:r>
          </a:p>
        </p:txBody>
      </p:sp>
      <p:sp>
        <p:nvSpPr>
          <p:cNvPr id="45059" name="Content Placeholder 2">
            <a:extLst>
              <a:ext uri="{FF2B5EF4-FFF2-40B4-BE49-F238E27FC236}">
                <a16:creationId xmlns:a16="http://schemas.microsoft.com/office/drawing/2014/main" id="{0FC8A555-FE3A-4A1C-8B42-E955056EF0B0}"/>
              </a:ext>
            </a:extLst>
          </p:cNvPr>
          <p:cNvSpPr>
            <a:spLocks noGrp="1"/>
          </p:cNvSpPr>
          <p:nvPr>
            <p:ph idx="1"/>
          </p:nvPr>
        </p:nvSpPr>
        <p:spPr/>
        <p:txBody>
          <a:bodyPr/>
          <a:lstStyle/>
          <a:p>
            <a:r>
              <a:rPr lang="en-GB" altLang="en-US"/>
              <a:t>In pairs think of as many arguments in favour and against having a National database of DNA profiles and arguments against.</a:t>
            </a:r>
          </a:p>
        </p:txBody>
      </p:sp>
      <p:pic>
        <p:nvPicPr>
          <p:cNvPr id="45060" name="Picture 1">
            <a:extLst>
              <a:ext uri="{FF2B5EF4-FFF2-40B4-BE49-F238E27FC236}">
                <a16:creationId xmlns:a16="http://schemas.microsoft.com/office/drawing/2014/main" id="{03CC55AA-5D33-4FA6-879B-6744EB016D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0588" y="3309938"/>
            <a:ext cx="2282825"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55F2CA56-3512-49A2-82D9-8F990E78B173}"/>
              </a:ext>
            </a:extLst>
          </p:cNvPr>
          <p:cNvSpPr>
            <a:spLocks noGrp="1"/>
          </p:cNvSpPr>
          <p:nvPr>
            <p:ph type="title"/>
          </p:nvPr>
        </p:nvSpPr>
        <p:spPr>
          <a:xfrm>
            <a:off x="1485900" y="1063625"/>
            <a:ext cx="6172200" cy="638175"/>
          </a:xfrm>
        </p:spPr>
        <p:txBody>
          <a:bodyPr/>
          <a:lstStyle/>
          <a:p>
            <a:r>
              <a:rPr lang="en-GB" altLang="en-US"/>
              <a:t>Arguments in favour</a:t>
            </a:r>
          </a:p>
        </p:txBody>
      </p:sp>
      <p:sp>
        <p:nvSpPr>
          <p:cNvPr id="3" name="Content Placeholder 2">
            <a:extLst>
              <a:ext uri="{FF2B5EF4-FFF2-40B4-BE49-F238E27FC236}">
                <a16:creationId xmlns:a16="http://schemas.microsoft.com/office/drawing/2014/main" id="{AE689362-D9BB-4F75-A345-5F8F3F350314}"/>
              </a:ext>
            </a:extLst>
          </p:cNvPr>
          <p:cNvSpPr>
            <a:spLocks noGrp="1"/>
          </p:cNvSpPr>
          <p:nvPr>
            <p:ph idx="1"/>
          </p:nvPr>
        </p:nvSpPr>
        <p:spPr>
          <a:xfrm>
            <a:off x="467544" y="1701800"/>
            <a:ext cx="8676456" cy="4751535"/>
          </a:xfrm>
        </p:spPr>
        <p:txBody>
          <a:bodyPr/>
          <a:lstStyle/>
          <a:p>
            <a:r>
              <a:rPr lang="en-GB" altLang="en-US" sz="2100" dirty="0">
                <a:solidFill>
                  <a:srgbClr val="C00000"/>
                </a:solidFill>
              </a:rPr>
              <a:t>Each person's DNA is unique so, DNA evidence collected from a crime scene can implicate or eliminate a suspect (like fingerprints)</a:t>
            </a:r>
          </a:p>
          <a:p>
            <a:r>
              <a:rPr lang="en-GB" altLang="en-US" sz="2100" dirty="0">
                <a:solidFill>
                  <a:srgbClr val="00B050"/>
                </a:solidFill>
              </a:rPr>
              <a:t>It also can analyse unidentified remains through comparisons with DNA from relatives </a:t>
            </a:r>
          </a:p>
          <a:p>
            <a:r>
              <a:rPr lang="en-GB" altLang="en-US" sz="2100" dirty="0"/>
              <a:t> </a:t>
            </a:r>
            <a:r>
              <a:rPr lang="en-GB" altLang="en-US" sz="2100" dirty="0">
                <a:solidFill>
                  <a:srgbClr val="0070C0"/>
                </a:solidFill>
              </a:rPr>
              <a:t>When evidence from one crime scenes are compared, there may be a link to the same perpetrator, so helping to solve crimes </a:t>
            </a:r>
          </a:p>
          <a:p>
            <a:r>
              <a:rPr lang="en-GB" altLang="en-US" sz="2100" dirty="0">
                <a:solidFill>
                  <a:srgbClr val="FF0066"/>
                </a:solidFill>
              </a:rPr>
              <a:t>If biological evidence from crime scenes is collected and stored properly, forensically valuable DNA, that may be decades old, could help solve an unsolved crime</a:t>
            </a:r>
          </a:p>
          <a:p>
            <a:endParaRPr lang="en-GB" altLang="en-US" dirty="0">
              <a:solidFill>
                <a:srgbClr val="000066"/>
              </a:solidFill>
            </a:endParaRPr>
          </a:p>
          <a:p>
            <a:endParaRPr lang="en-GB" altLang="en-US" dirty="0">
              <a:solidFill>
                <a:srgbClr val="000066"/>
              </a:solidFill>
            </a:endParaRPr>
          </a:p>
          <a:p>
            <a:endParaRPr lang="en-GB"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8FFB4505-463E-4C7A-9A5D-51759FE328D8}"/>
              </a:ext>
            </a:extLst>
          </p:cNvPr>
          <p:cNvSpPr>
            <a:spLocks noGrp="1"/>
          </p:cNvSpPr>
          <p:nvPr>
            <p:ph type="title"/>
          </p:nvPr>
        </p:nvSpPr>
        <p:spPr>
          <a:xfrm>
            <a:off x="1452756" y="188640"/>
            <a:ext cx="6172200" cy="339502"/>
          </a:xfrm>
        </p:spPr>
        <p:txBody>
          <a:bodyPr/>
          <a:lstStyle/>
          <a:p>
            <a:r>
              <a:rPr lang="en-GB" altLang="en-US" dirty="0"/>
              <a:t>Arguments against</a:t>
            </a:r>
          </a:p>
        </p:txBody>
      </p:sp>
      <p:sp>
        <p:nvSpPr>
          <p:cNvPr id="3" name="Content Placeholder 2">
            <a:extLst>
              <a:ext uri="{FF2B5EF4-FFF2-40B4-BE49-F238E27FC236}">
                <a16:creationId xmlns:a16="http://schemas.microsoft.com/office/drawing/2014/main" id="{360607E2-1DB9-4850-A112-81C4FED4AADD}"/>
              </a:ext>
            </a:extLst>
          </p:cNvPr>
          <p:cNvSpPr>
            <a:spLocks noGrp="1"/>
          </p:cNvSpPr>
          <p:nvPr>
            <p:ph idx="1"/>
          </p:nvPr>
        </p:nvSpPr>
        <p:spPr>
          <a:xfrm>
            <a:off x="827584" y="980728"/>
            <a:ext cx="7920880" cy="5040559"/>
          </a:xfrm>
        </p:spPr>
        <p:txBody>
          <a:bodyPr/>
          <a:lstStyle/>
          <a:p>
            <a:r>
              <a:rPr lang="en-GB" altLang="en-US" sz="2100" dirty="0">
                <a:solidFill>
                  <a:srgbClr val="C00000"/>
                </a:solidFill>
              </a:rPr>
              <a:t>It is possible for an innocent person’s DNA to be planted at a crime scene</a:t>
            </a:r>
          </a:p>
          <a:p>
            <a:r>
              <a:rPr lang="en-GB" altLang="en-US" sz="2100" dirty="0">
                <a:solidFill>
                  <a:srgbClr val="00B050"/>
                </a:solidFill>
              </a:rPr>
              <a:t>An innocent person’s DNA may also be at a crime scene even though they weren’t involved in the crime</a:t>
            </a:r>
          </a:p>
          <a:p>
            <a:r>
              <a:rPr lang="en-US" altLang="en-US" sz="2100" dirty="0">
                <a:solidFill>
                  <a:srgbClr val="0070C0"/>
                </a:solidFill>
              </a:rPr>
              <a:t>High cost to maintain and develop the database</a:t>
            </a:r>
            <a:endParaRPr lang="en-GB" altLang="en-US" sz="2100" dirty="0">
              <a:solidFill>
                <a:srgbClr val="0070C0"/>
              </a:solidFill>
            </a:endParaRPr>
          </a:p>
          <a:p>
            <a:r>
              <a:rPr lang="en-GB" altLang="en-US" sz="2100" dirty="0">
                <a:solidFill>
                  <a:srgbClr val="FF0066"/>
                </a:solidFill>
              </a:rPr>
              <a:t>It invades our right to privacy.</a:t>
            </a:r>
          </a:p>
          <a:p>
            <a:r>
              <a:rPr lang="en-GB" altLang="en-US" sz="2100" dirty="0">
                <a:solidFill>
                  <a:srgbClr val="660066"/>
                </a:solidFill>
              </a:rPr>
              <a:t>The data might get into the hands of  commercial companies such as insurance, loan and employers.  If it were used to identify that you had a genetic risk for a serious disease, could you find yourself refused life insurance, a loan, or even a job?</a:t>
            </a:r>
          </a:p>
          <a:p>
            <a:r>
              <a:rPr lang="en-GB" altLang="en-US" sz="2100" dirty="0">
                <a:solidFill>
                  <a:srgbClr val="660066"/>
                </a:solidFill>
                <a:hlinkClick r:id="rId2"/>
              </a:rPr>
              <a:t>http://news.bbc.co.uk/1/hi/uk/7532856.stm</a:t>
            </a:r>
            <a:endParaRPr lang="en-GB" altLang="en-US" sz="2100" dirty="0">
              <a:solidFill>
                <a:srgbClr val="660066"/>
              </a:solidFill>
            </a:endParaRPr>
          </a:p>
          <a:p>
            <a:endParaRPr lang="en-GB" altLang="en-US" sz="2100" dirty="0">
              <a:solidFill>
                <a:srgbClr val="66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543290-29FB-4512-83C7-E0771F7D1DF6}"/>
              </a:ext>
            </a:extLst>
          </p:cNvPr>
          <p:cNvSpPr>
            <a:spLocks noGrp="1" noChangeArrowheads="1"/>
          </p:cNvSpPr>
          <p:nvPr>
            <p:ph idx="1"/>
          </p:nvPr>
        </p:nvSpPr>
        <p:spPr>
          <a:xfrm>
            <a:off x="838200" y="2362200"/>
            <a:ext cx="7408863" cy="3451225"/>
          </a:xfrm>
        </p:spPr>
        <p:txBody>
          <a:bodyPr/>
          <a:lstStyle/>
          <a:p>
            <a:pPr eaLnBrk="1" hangingPunct="1"/>
            <a:r>
              <a:rPr lang="en-GB" altLang="en-US" b="1"/>
              <a:t>1-2 per cent of human DNA</a:t>
            </a:r>
            <a:r>
              <a:rPr lang="en-GB" altLang="en-US"/>
              <a:t> is coding DNA (</a:t>
            </a:r>
            <a:r>
              <a:rPr lang="en-GB" altLang="en-US" b="1"/>
              <a:t>GENES</a:t>
            </a:r>
            <a:r>
              <a:rPr lang="en-GB" altLang="en-US"/>
              <a:t>) and </a:t>
            </a:r>
            <a:r>
              <a:rPr lang="en-GB" altLang="en-US" b="1"/>
              <a:t>98.5 per cent</a:t>
            </a:r>
            <a:r>
              <a:rPr lang="en-GB" altLang="en-US"/>
              <a:t> is non-coding DNA. </a:t>
            </a:r>
            <a:endParaRPr lang="en-US" altLang="en-US" sz="2800"/>
          </a:p>
          <a:p>
            <a:pPr eaLnBrk="1" hangingPunct="1"/>
            <a:r>
              <a:rPr lang="en-US" altLang="en-US" sz="2800" b="1" u="sng"/>
              <a:t>Genes</a:t>
            </a:r>
            <a:r>
              <a:rPr lang="en-US" altLang="en-US" sz="2800" u="sng"/>
              <a:t> are simply portions of the DNA</a:t>
            </a:r>
            <a:r>
              <a:rPr lang="en-US" altLang="en-US" sz="2800"/>
              <a:t> that code the information required to make specific proteins.</a:t>
            </a:r>
          </a:p>
          <a:p>
            <a:pPr eaLnBrk="1" hangingPunct="1"/>
            <a:r>
              <a:rPr lang="en-US" altLang="en-US" sz="2800"/>
              <a:t>The human body has approximately </a:t>
            </a:r>
            <a:r>
              <a:rPr lang="en-US" altLang="en-US" sz="2800" u="sng"/>
              <a:t>20,000 genes</a:t>
            </a:r>
            <a:endParaRPr lang="en-US" altLang="en-US" sz="2800" b="1"/>
          </a:p>
          <a:p>
            <a:pPr eaLnBrk="1" hangingPunct="1"/>
            <a:r>
              <a:rPr lang="en-US" altLang="en-US" sz="2800"/>
              <a:t>.</a:t>
            </a:r>
            <a:endParaRPr lang="en-US" altLang="en-US" sz="2800" b="1"/>
          </a:p>
        </p:txBody>
      </p:sp>
      <p:sp>
        <p:nvSpPr>
          <p:cNvPr id="14339" name="Title 2">
            <a:extLst>
              <a:ext uri="{FF2B5EF4-FFF2-40B4-BE49-F238E27FC236}">
                <a16:creationId xmlns:a16="http://schemas.microsoft.com/office/drawing/2014/main" id="{A2968774-C93F-4E34-B748-0C45C3DDF74D}"/>
              </a:ext>
            </a:extLst>
          </p:cNvPr>
          <p:cNvSpPr>
            <a:spLocks noGrp="1" noChangeArrowheads="1"/>
          </p:cNvSpPr>
          <p:nvPr>
            <p:ph type="title"/>
          </p:nvPr>
        </p:nvSpPr>
        <p:spPr/>
        <p:txBody>
          <a:bodyPr/>
          <a:lstStyle/>
          <a:p>
            <a:pPr eaLnBrk="1" hangingPunct="1"/>
            <a:r>
              <a:rPr lang="en-US" altLang="en-US"/>
              <a:t>DNA</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1F126B28-BC4D-43E0-AF30-8FCAF55E521D}"/>
              </a:ext>
            </a:extLst>
          </p:cNvPr>
          <p:cNvSpPr>
            <a:spLocks noGrp="1"/>
          </p:cNvSpPr>
          <p:nvPr>
            <p:ph type="title"/>
          </p:nvPr>
        </p:nvSpPr>
        <p:spPr/>
        <p:txBody>
          <a:bodyPr/>
          <a:lstStyle/>
          <a:p>
            <a:r>
              <a:rPr lang="en-GB" altLang="en-US"/>
              <a:t>What use is a national database?</a:t>
            </a:r>
          </a:p>
        </p:txBody>
      </p:sp>
      <p:sp>
        <p:nvSpPr>
          <p:cNvPr id="48131" name="Content Placeholder 2">
            <a:extLst>
              <a:ext uri="{FF2B5EF4-FFF2-40B4-BE49-F238E27FC236}">
                <a16:creationId xmlns:a16="http://schemas.microsoft.com/office/drawing/2014/main" id="{5993EBE6-4ED5-4B12-AA8D-74AB47FBEF15}"/>
              </a:ext>
            </a:extLst>
          </p:cNvPr>
          <p:cNvSpPr>
            <a:spLocks noGrp="1"/>
          </p:cNvSpPr>
          <p:nvPr>
            <p:ph idx="1"/>
          </p:nvPr>
        </p:nvSpPr>
        <p:spPr>
          <a:xfrm>
            <a:off x="65088" y="1835150"/>
            <a:ext cx="4302125" cy="3395663"/>
          </a:xfrm>
        </p:spPr>
        <p:txBody>
          <a:bodyPr/>
          <a:lstStyle/>
          <a:p>
            <a:r>
              <a:rPr lang="en-GB" altLang="en-US" sz="1500"/>
              <a:t>When it was first created in 1995, the UK National DNA Database only held records from convicted criminals or people awaiting trial.</a:t>
            </a:r>
          </a:p>
          <a:p>
            <a:r>
              <a:rPr lang="en-GB" altLang="en-US" sz="1500"/>
              <a:t>The samples were then destroyed if the individual was later declared innocent.</a:t>
            </a:r>
          </a:p>
          <a:p>
            <a:r>
              <a:rPr lang="en-GB" altLang="en-US" sz="1500"/>
              <a:t>However, over the years, the laws concerning the taking, use and storing of genetic information has changed.</a:t>
            </a:r>
          </a:p>
          <a:p>
            <a:r>
              <a:rPr lang="en-GB" altLang="en-US" sz="1500"/>
              <a:t>As a result, the database rapidly expanded to include increasing numbers of innocent people and children, as well as the guilty.</a:t>
            </a:r>
          </a:p>
          <a:p>
            <a:r>
              <a:rPr lang="en-GB" altLang="en-US" sz="1500"/>
              <a:t>By 2008, the police in England, Wales and Northern Ireland could take samples, without consent, from anyone arrested for all but the most minor offences. Unlike before, the samples and profiles were kept permanently.</a:t>
            </a:r>
          </a:p>
          <a:p>
            <a:endParaRPr lang="en-GB" altLang="en-US"/>
          </a:p>
          <a:p>
            <a:endParaRPr lang="en-GB" altLang="en-US"/>
          </a:p>
        </p:txBody>
      </p:sp>
      <p:pic>
        <p:nvPicPr>
          <p:cNvPr id="48132" name="Picture 3">
            <a:extLst>
              <a:ext uri="{FF2B5EF4-FFF2-40B4-BE49-F238E27FC236}">
                <a16:creationId xmlns:a16="http://schemas.microsoft.com/office/drawing/2014/main" id="{0A22657B-9308-47C1-8A19-15EBE263AF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8013" y="2195513"/>
            <a:ext cx="4379912"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B33CDC3E-4B23-4836-B307-2D02F80B9828}"/>
              </a:ext>
            </a:extLst>
          </p:cNvPr>
          <p:cNvSpPr>
            <a:spLocks noGrp="1"/>
          </p:cNvSpPr>
          <p:nvPr>
            <p:ph type="title"/>
          </p:nvPr>
        </p:nvSpPr>
        <p:spPr/>
        <p:txBody>
          <a:bodyPr/>
          <a:lstStyle/>
          <a:p>
            <a:r>
              <a:rPr lang="en-GB" altLang="en-US"/>
              <a:t>European Court of Human rights</a:t>
            </a:r>
          </a:p>
        </p:txBody>
      </p:sp>
      <p:sp>
        <p:nvSpPr>
          <p:cNvPr id="49155" name="Content Placeholder 2">
            <a:extLst>
              <a:ext uri="{FF2B5EF4-FFF2-40B4-BE49-F238E27FC236}">
                <a16:creationId xmlns:a16="http://schemas.microsoft.com/office/drawing/2014/main" id="{1E20E8C9-2D10-486C-824F-2C7AAB6BB5A2}"/>
              </a:ext>
            </a:extLst>
          </p:cNvPr>
          <p:cNvSpPr>
            <a:spLocks noGrp="1"/>
          </p:cNvSpPr>
          <p:nvPr>
            <p:ph idx="1"/>
          </p:nvPr>
        </p:nvSpPr>
        <p:spPr>
          <a:xfrm>
            <a:off x="457200" y="2057400"/>
            <a:ext cx="5818188" cy="3394075"/>
          </a:xfrm>
        </p:spPr>
        <p:txBody>
          <a:bodyPr/>
          <a:lstStyle/>
          <a:p>
            <a:r>
              <a:rPr lang="en-GB" altLang="en-US" sz="1800"/>
              <a:t>In December 2008, the European Court of Human Rights made the decision that DNA from innocent people should not be kept on the database.</a:t>
            </a:r>
          </a:p>
          <a:p>
            <a:r>
              <a:rPr lang="en-GB" altLang="en-US" sz="1800"/>
              <a:t>However, over the course of 2012 and 2013, the Protection of Freedoms Act ensured that 1,766,000 DNA profiles taken from innocent adults and children were deleted from the UK National DNA Database, along with 1,672,000 fingerprint records.</a:t>
            </a:r>
          </a:p>
          <a:p>
            <a:r>
              <a:rPr lang="en-GB" altLang="en-US" sz="1800"/>
              <a:t>In addition to this, 6,800 convicted murderers and sex offenders, not previously on the database, have had DNA samples taken and the information added to the database. </a:t>
            </a:r>
            <a:r>
              <a:rPr lang="en-GB" altLang="en-US"/>
              <a:t> </a:t>
            </a:r>
          </a:p>
          <a:p>
            <a:endParaRPr lang="en-GB" altLang="en-US"/>
          </a:p>
        </p:txBody>
      </p:sp>
      <p:pic>
        <p:nvPicPr>
          <p:cNvPr id="49156" name="Picture 3">
            <a:extLst>
              <a:ext uri="{FF2B5EF4-FFF2-40B4-BE49-F238E27FC236}">
                <a16:creationId xmlns:a16="http://schemas.microsoft.com/office/drawing/2014/main" id="{0C167A8C-504E-4FE0-AD55-0B83F05E86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6825" y="2735263"/>
            <a:ext cx="246697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0DA3FB73-C7EC-4069-8075-5887F3B4E5E9}"/>
              </a:ext>
            </a:extLst>
          </p:cNvPr>
          <p:cNvSpPr>
            <a:spLocks noGrp="1"/>
          </p:cNvSpPr>
          <p:nvPr>
            <p:ph type="title"/>
          </p:nvPr>
        </p:nvSpPr>
        <p:spPr/>
        <p:txBody>
          <a:bodyPr/>
          <a:lstStyle/>
          <a:p>
            <a:r>
              <a:rPr lang="en-GB" altLang="en-US"/>
              <a:t>The UK database</a:t>
            </a:r>
          </a:p>
        </p:txBody>
      </p:sp>
      <p:sp>
        <p:nvSpPr>
          <p:cNvPr id="50179" name="Content Placeholder 2">
            <a:extLst>
              <a:ext uri="{FF2B5EF4-FFF2-40B4-BE49-F238E27FC236}">
                <a16:creationId xmlns:a16="http://schemas.microsoft.com/office/drawing/2014/main" id="{CA127D92-25B4-4BB7-B608-027DBF5BDFBC}"/>
              </a:ext>
            </a:extLst>
          </p:cNvPr>
          <p:cNvSpPr>
            <a:spLocks noGrp="1"/>
          </p:cNvSpPr>
          <p:nvPr>
            <p:ph idx="1"/>
          </p:nvPr>
        </p:nvSpPr>
        <p:spPr>
          <a:xfrm>
            <a:off x="407988" y="1854200"/>
            <a:ext cx="8229600" cy="3394075"/>
          </a:xfrm>
        </p:spPr>
        <p:txBody>
          <a:bodyPr/>
          <a:lstStyle/>
          <a:p>
            <a:r>
              <a:rPr lang="en-GB" altLang="en-US" sz="1800"/>
              <a:t>In 2013, the UK National DNA Database comprised (National DNA Database statistics): </a:t>
            </a:r>
          </a:p>
          <a:p>
            <a:pPr lvl="1"/>
            <a:r>
              <a:rPr lang="en-GB" altLang="en-US" sz="1800"/>
              <a:t>4.8 million profiles (nearly 8 per cent of the UK's population)</a:t>
            </a:r>
          </a:p>
          <a:p>
            <a:pPr lvl="1"/>
            <a:r>
              <a:rPr lang="en-GB" altLang="en-US" sz="1800"/>
              <a:t>80 per cent of profiles from men</a:t>
            </a:r>
          </a:p>
          <a:p>
            <a:pPr lvl="1"/>
            <a:r>
              <a:rPr lang="en-GB" altLang="en-US" sz="1800"/>
              <a:t>76 per cent of profiles from white North European individuals</a:t>
            </a:r>
          </a:p>
          <a:p>
            <a:pPr lvl="1"/>
            <a:r>
              <a:rPr lang="en-GB" altLang="en-US" sz="1800"/>
              <a:t>7 per cent of profiles from black individuals</a:t>
            </a:r>
          </a:p>
          <a:p>
            <a:pPr lvl="1"/>
            <a:r>
              <a:rPr lang="en-GB" altLang="en-US" sz="1800"/>
              <a:t>5 per cent of profiles from Asian individuals</a:t>
            </a:r>
          </a:p>
          <a:p>
            <a:pPr lvl="1"/>
            <a:r>
              <a:rPr lang="en-GB" altLang="en-US" sz="1800"/>
              <a:t>0.77 per cent of profiles from Middle Eastern individuals</a:t>
            </a:r>
          </a:p>
          <a:p>
            <a:pPr lvl="1"/>
            <a:r>
              <a:rPr lang="en-GB" altLang="en-US" sz="1800"/>
              <a:t>73 per cent of profiles from individuals currently aged between 25 and 54</a:t>
            </a:r>
          </a:p>
          <a:p>
            <a:pPr lvl="1"/>
            <a:r>
              <a:rPr lang="en-GB" altLang="en-US" sz="1800"/>
              <a:t>17 per cent of profiles taken from under 18s</a:t>
            </a:r>
          </a:p>
          <a:p>
            <a:pPr lvl="1"/>
            <a:r>
              <a:rPr lang="en-GB" altLang="en-US" sz="1800"/>
              <a:t>14 per cent of profiles are replicated (more than one profile is held from the same individual)</a:t>
            </a:r>
          </a:p>
          <a:p>
            <a:endParaRPr lang="en-GB"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E8D686C7-3D8D-4951-AFCB-AB1F18EA058D}"/>
              </a:ext>
            </a:extLst>
          </p:cNvPr>
          <p:cNvSpPr>
            <a:spLocks noGrp="1"/>
          </p:cNvSpPr>
          <p:nvPr>
            <p:ph type="title"/>
          </p:nvPr>
        </p:nvSpPr>
        <p:spPr/>
        <p:txBody>
          <a:bodyPr/>
          <a:lstStyle/>
          <a:p>
            <a:r>
              <a:rPr lang="en-GB" altLang="en-US"/>
              <a:t>Quizz – MWB A,B,C or D</a:t>
            </a:r>
          </a:p>
        </p:txBody>
      </p:sp>
      <p:sp>
        <p:nvSpPr>
          <p:cNvPr id="51203" name="Content Placeholder 2">
            <a:extLst>
              <a:ext uri="{FF2B5EF4-FFF2-40B4-BE49-F238E27FC236}">
                <a16:creationId xmlns:a16="http://schemas.microsoft.com/office/drawing/2014/main" id="{11AC24EB-34AA-41ED-AE70-340478A170E7}"/>
              </a:ext>
            </a:extLst>
          </p:cNvPr>
          <p:cNvSpPr>
            <a:spLocks noGrp="1"/>
          </p:cNvSpPr>
          <p:nvPr>
            <p:ph idx="1"/>
          </p:nvPr>
        </p:nvSpPr>
        <p:spPr/>
        <p:txBody>
          <a:bodyPr/>
          <a:lstStyle/>
          <a:p>
            <a:endParaRPr lang="en-GB"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D89682F8-5075-4A6D-90EF-C65B5AC3A739}"/>
              </a:ext>
            </a:extLst>
          </p:cNvPr>
          <p:cNvSpPr>
            <a:spLocks noGrp="1"/>
          </p:cNvSpPr>
          <p:nvPr>
            <p:ph type="title"/>
          </p:nvPr>
        </p:nvSpPr>
        <p:spPr/>
        <p:txBody>
          <a:bodyPr/>
          <a:lstStyle/>
          <a:p>
            <a:r>
              <a:rPr lang="en-GB" altLang="en-US"/>
              <a:t>Question 1- DNA fingerprinting was developed by?</a:t>
            </a:r>
          </a:p>
        </p:txBody>
      </p:sp>
      <p:sp>
        <p:nvSpPr>
          <p:cNvPr id="52227" name="Content Placeholder 2">
            <a:extLst>
              <a:ext uri="{FF2B5EF4-FFF2-40B4-BE49-F238E27FC236}">
                <a16:creationId xmlns:a16="http://schemas.microsoft.com/office/drawing/2014/main" id="{5A03ABDE-428C-4A19-BC2A-049A60932FAC}"/>
              </a:ext>
            </a:extLst>
          </p:cNvPr>
          <p:cNvSpPr>
            <a:spLocks noGrp="1"/>
          </p:cNvSpPr>
          <p:nvPr>
            <p:ph idx="1"/>
          </p:nvPr>
        </p:nvSpPr>
        <p:spPr/>
        <p:txBody>
          <a:bodyPr/>
          <a:lstStyle/>
          <a:p>
            <a:pPr marL="385763" indent="-385763">
              <a:buFont typeface="Calibri" panose="020F0502020204030204" pitchFamily="34" charset="0"/>
              <a:buAutoNum type="alphaUcPeriod"/>
            </a:pPr>
            <a:r>
              <a:rPr lang="en-GB" altLang="en-US"/>
              <a:t>Francis Crick</a:t>
            </a:r>
          </a:p>
          <a:p>
            <a:pPr marL="385763" indent="-385763">
              <a:buFont typeface="Calibri" panose="020F0502020204030204" pitchFamily="34" charset="0"/>
              <a:buAutoNum type="alphaUcPeriod"/>
            </a:pPr>
            <a:r>
              <a:rPr lang="en-GB" altLang="en-US"/>
              <a:t>Khorrana</a:t>
            </a:r>
          </a:p>
          <a:p>
            <a:pPr marL="385763" indent="-385763">
              <a:buFont typeface="Calibri" panose="020F0502020204030204" pitchFamily="34" charset="0"/>
              <a:buAutoNum type="alphaUcPeriod"/>
            </a:pPr>
            <a:r>
              <a:rPr lang="en-GB" altLang="en-US"/>
              <a:t>Alec Jeffrey</a:t>
            </a:r>
          </a:p>
          <a:p>
            <a:pPr marL="385763" indent="-385763">
              <a:buFont typeface="Calibri" panose="020F0502020204030204" pitchFamily="34" charset="0"/>
              <a:buAutoNum type="alphaUcPeriod"/>
            </a:pPr>
            <a:r>
              <a:rPr lang="en-GB" altLang="en-US"/>
              <a:t>James Watson</a:t>
            </a:r>
          </a:p>
        </p:txBody>
      </p:sp>
      <p:pic>
        <p:nvPicPr>
          <p:cNvPr id="52228" name="Picture 3">
            <a:extLst>
              <a:ext uri="{FF2B5EF4-FFF2-40B4-BE49-F238E27FC236}">
                <a16:creationId xmlns:a16="http://schemas.microsoft.com/office/drawing/2014/main" id="{25F4C7E5-9876-49DB-8D3A-607AAB59A0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3413" y="2154238"/>
            <a:ext cx="2359025"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00489584-EFE3-4333-B54B-72EE450F1EA0}"/>
              </a:ext>
            </a:extLst>
          </p:cNvPr>
          <p:cNvSpPr>
            <a:spLocks noGrp="1"/>
          </p:cNvSpPr>
          <p:nvPr>
            <p:ph type="title"/>
          </p:nvPr>
        </p:nvSpPr>
        <p:spPr/>
        <p:txBody>
          <a:bodyPr/>
          <a:lstStyle/>
          <a:p>
            <a:r>
              <a:rPr lang="en-GB" altLang="en-US"/>
              <a:t>Q2 – DNA finger printing relies on</a:t>
            </a:r>
          </a:p>
        </p:txBody>
      </p:sp>
      <p:sp>
        <p:nvSpPr>
          <p:cNvPr id="53251" name="Content Placeholder 2">
            <a:extLst>
              <a:ext uri="{FF2B5EF4-FFF2-40B4-BE49-F238E27FC236}">
                <a16:creationId xmlns:a16="http://schemas.microsoft.com/office/drawing/2014/main" id="{351F0936-085D-4A78-A04A-AE81E5AD17AA}"/>
              </a:ext>
            </a:extLst>
          </p:cNvPr>
          <p:cNvSpPr>
            <a:spLocks noGrp="1"/>
          </p:cNvSpPr>
          <p:nvPr>
            <p:ph idx="1"/>
          </p:nvPr>
        </p:nvSpPr>
        <p:spPr/>
        <p:txBody>
          <a:bodyPr/>
          <a:lstStyle/>
          <a:p>
            <a:pPr marL="385763" indent="-385763">
              <a:buFont typeface="Calibri" panose="020F0502020204030204" pitchFamily="34" charset="0"/>
              <a:buAutoNum type="alphaUcPeriod"/>
            </a:pPr>
            <a:r>
              <a:rPr lang="en-GB" altLang="en-US"/>
              <a:t>Difference in patterns of genes between individuals</a:t>
            </a:r>
          </a:p>
          <a:p>
            <a:pPr marL="385763" indent="-385763">
              <a:buFont typeface="Calibri" panose="020F0502020204030204" pitchFamily="34" charset="0"/>
              <a:buAutoNum type="alphaUcPeriod"/>
            </a:pPr>
            <a:r>
              <a:rPr lang="en-GB" altLang="en-US"/>
              <a:t>Difference in order of genes between individuals</a:t>
            </a:r>
          </a:p>
          <a:p>
            <a:pPr marL="385763" indent="-385763">
              <a:buFont typeface="Calibri" panose="020F0502020204030204" pitchFamily="34" charset="0"/>
              <a:buAutoNum type="alphaUcPeriod"/>
            </a:pPr>
            <a:r>
              <a:rPr lang="en-GB" altLang="en-US"/>
              <a:t>Difference in Junk DNA between individuals</a:t>
            </a:r>
          </a:p>
          <a:p>
            <a:pPr marL="385763" indent="-385763">
              <a:buFont typeface="Calibri" panose="020F0502020204030204" pitchFamily="34" charset="0"/>
              <a:buAutoNum type="alphaUcPeriod"/>
            </a:pPr>
            <a:r>
              <a:rPr lang="en-GB" altLang="en-US"/>
              <a:t>All of these</a:t>
            </a:r>
          </a:p>
          <a:p>
            <a:pPr marL="385763" indent="-385763">
              <a:buFont typeface="Calibri" panose="020F0502020204030204" pitchFamily="34" charset="0"/>
              <a:buAutoNum type="alphaUcPeriod"/>
            </a:pPr>
            <a:endParaRPr lang="en-GB" altLang="en-US"/>
          </a:p>
          <a:p>
            <a:pPr marL="385763" indent="-385763">
              <a:buFont typeface="Calibri" panose="020F0502020204030204" pitchFamily="34" charset="0"/>
              <a:buAutoNum type="alphaUcPeriod"/>
            </a:pPr>
            <a:endParaRPr lang="en-GB" altLang="en-US"/>
          </a:p>
          <a:p>
            <a:pPr marL="385763" indent="-385763">
              <a:buFont typeface="Calibri" panose="020F0502020204030204" pitchFamily="34" charset="0"/>
              <a:buAutoNum type="alphaUcPeriod"/>
            </a:pPr>
            <a:endParaRPr lang="en-GB" altLang="en-US"/>
          </a:p>
        </p:txBody>
      </p:sp>
      <p:pic>
        <p:nvPicPr>
          <p:cNvPr id="53252" name="Picture 3">
            <a:extLst>
              <a:ext uri="{FF2B5EF4-FFF2-40B4-BE49-F238E27FC236}">
                <a16:creationId xmlns:a16="http://schemas.microsoft.com/office/drawing/2014/main" id="{A72DE0FF-47D2-40AB-B04C-5540111391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7775" y="3636963"/>
            <a:ext cx="2359025"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7FBE8D5F-FCF4-491A-969D-0C65D12B5AE0}"/>
              </a:ext>
            </a:extLst>
          </p:cNvPr>
          <p:cNvSpPr>
            <a:spLocks noGrp="1"/>
          </p:cNvSpPr>
          <p:nvPr>
            <p:ph type="title"/>
          </p:nvPr>
        </p:nvSpPr>
        <p:spPr/>
        <p:txBody>
          <a:bodyPr/>
          <a:lstStyle/>
          <a:p>
            <a:r>
              <a:rPr lang="en-GB" altLang="en-US"/>
              <a:t>Q3 – The DNA fingerprint pattern of a child is</a:t>
            </a:r>
          </a:p>
        </p:txBody>
      </p:sp>
      <p:sp>
        <p:nvSpPr>
          <p:cNvPr id="54275" name="Content Placeholder 2">
            <a:extLst>
              <a:ext uri="{FF2B5EF4-FFF2-40B4-BE49-F238E27FC236}">
                <a16:creationId xmlns:a16="http://schemas.microsoft.com/office/drawing/2014/main" id="{48ADA0D0-6A0A-427F-BA33-BFDF12332F69}"/>
              </a:ext>
            </a:extLst>
          </p:cNvPr>
          <p:cNvSpPr>
            <a:spLocks noGrp="1"/>
          </p:cNvSpPr>
          <p:nvPr>
            <p:ph idx="1"/>
          </p:nvPr>
        </p:nvSpPr>
        <p:spPr/>
        <p:txBody>
          <a:bodyPr/>
          <a:lstStyle/>
          <a:p>
            <a:pPr marL="385763" indent="-385763">
              <a:buFont typeface="Calibri" panose="020F0502020204030204" pitchFamily="34" charset="0"/>
              <a:buAutoNum type="alphaUcPeriod"/>
            </a:pPr>
            <a:r>
              <a:rPr lang="en-GB" altLang="en-US"/>
              <a:t>Exactly similar to both parents</a:t>
            </a:r>
          </a:p>
          <a:p>
            <a:pPr marL="385763" indent="-385763">
              <a:buFont typeface="Calibri" panose="020F0502020204030204" pitchFamily="34" charset="0"/>
              <a:buAutoNum type="alphaUcPeriod"/>
            </a:pPr>
            <a:r>
              <a:rPr lang="en-GB" altLang="en-US"/>
              <a:t>100% similar to father’s DNA print</a:t>
            </a:r>
          </a:p>
          <a:p>
            <a:pPr marL="385763" indent="-385763">
              <a:buFont typeface="Calibri" panose="020F0502020204030204" pitchFamily="34" charset="0"/>
              <a:buAutoNum type="alphaUcPeriod"/>
            </a:pPr>
            <a:r>
              <a:rPr lang="en-GB" altLang="en-US"/>
              <a:t>100% similar to mother’s DNA print</a:t>
            </a:r>
          </a:p>
          <a:p>
            <a:pPr marL="385763" indent="-385763">
              <a:buFont typeface="Calibri" panose="020F0502020204030204" pitchFamily="34" charset="0"/>
              <a:buAutoNum type="alphaUcPeriod"/>
            </a:pPr>
            <a:r>
              <a:rPr lang="en-GB" altLang="en-US"/>
              <a:t>50% bands similar to father and the rest similar to mother</a:t>
            </a:r>
          </a:p>
          <a:p>
            <a:pPr marL="385763" indent="-385763">
              <a:buFont typeface="Calibri" panose="020F0502020204030204" pitchFamily="34" charset="0"/>
              <a:buAutoNum type="alphaUcPeriod"/>
            </a:pPr>
            <a:endParaRPr lang="en-GB" altLang="en-US"/>
          </a:p>
          <a:p>
            <a:pPr marL="385763" indent="-385763">
              <a:buFont typeface="Calibri" panose="020F0502020204030204" pitchFamily="34" charset="0"/>
              <a:buAutoNum type="alphaUcPeriod"/>
            </a:pPr>
            <a:endParaRPr lang="en-GB" altLang="en-US"/>
          </a:p>
          <a:p>
            <a:pPr marL="385763" indent="-385763">
              <a:buFont typeface="Calibri" panose="020F0502020204030204" pitchFamily="34" charset="0"/>
              <a:buAutoNum type="alphaUcPeriod"/>
            </a:pPr>
            <a:endParaRPr lang="en-GB" altLang="en-US"/>
          </a:p>
        </p:txBody>
      </p:sp>
      <p:pic>
        <p:nvPicPr>
          <p:cNvPr id="54276" name="Picture 3">
            <a:extLst>
              <a:ext uri="{FF2B5EF4-FFF2-40B4-BE49-F238E27FC236}">
                <a16:creationId xmlns:a16="http://schemas.microsoft.com/office/drawing/2014/main" id="{4DB0D75D-337F-4BA5-A714-14F43C018E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7775" y="3892550"/>
            <a:ext cx="23590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8AB841A6-CED8-470D-B9D2-A51F2DF90F19}"/>
              </a:ext>
            </a:extLst>
          </p:cNvPr>
          <p:cNvSpPr>
            <a:spLocks noGrp="1"/>
          </p:cNvSpPr>
          <p:nvPr>
            <p:ph type="title"/>
          </p:nvPr>
        </p:nvSpPr>
        <p:spPr/>
        <p:txBody>
          <a:bodyPr/>
          <a:lstStyle/>
          <a:p>
            <a:r>
              <a:rPr lang="en-GB" altLang="en-US"/>
              <a:t>Q4 – A DNA profile is generated by</a:t>
            </a:r>
          </a:p>
        </p:txBody>
      </p:sp>
      <p:sp>
        <p:nvSpPr>
          <p:cNvPr id="55299" name="Content Placeholder 2">
            <a:extLst>
              <a:ext uri="{FF2B5EF4-FFF2-40B4-BE49-F238E27FC236}">
                <a16:creationId xmlns:a16="http://schemas.microsoft.com/office/drawing/2014/main" id="{C9CF70AE-E3EF-40E4-A0C0-30460F32216A}"/>
              </a:ext>
            </a:extLst>
          </p:cNvPr>
          <p:cNvSpPr>
            <a:spLocks noGrp="1"/>
          </p:cNvSpPr>
          <p:nvPr>
            <p:ph idx="1"/>
          </p:nvPr>
        </p:nvSpPr>
        <p:spPr/>
        <p:txBody>
          <a:bodyPr/>
          <a:lstStyle/>
          <a:p>
            <a:pPr marL="385763" indent="-385763">
              <a:buFont typeface="Calibri" panose="020F0502020204030204" pitchFamily="34" charset="0"/>
              <a:buAutoNum type="alphaUcPeriod"/>
            </a:pPr>
            <a:r>
              <a:rPr lang="en-GB" altLang="en-US"/>
              <a:t>Separating DNA fragments by size</a:t>
            </a:r>
          </a:p>
          <a:p>
            <a:pPr marL="385763" indent="-385763">
              <a:buFont typeface="Calibri" panose="020F0502020204030204" pitchFamily="34" charset="0"/>
              <a:buAutoNum type="alphaUcPeriod"/>
            </a:pPr>
            <a:r>
              <a:rPr lang="en-GB" altLang="en-US"/>
              <a:t>Separating out DNA fragments by their charge</a:t>
            </a:r>
          </a:p>
          <a:p>
            <a:pPr marL="385763" indent="-385763">
              <a:buFont typeface="Calibri" panose="020F0502020204030204" pitchFamily="34" charset="0"/>
              <a:buAutoNum type="alphaUcPeriod"/>
            </a:pPr>
            <a:r>
              <a:rPr lang="en-GB" altLang="en-US"/>
              <a:t>Chopping up the DNA</a:t>
            </a:r>
          </a:p>
          <a:p>
            <a:pPr marL="385763" indent="-385763">
              <a:buFont typeface="Calibri" panose="020F0502020204030204" pitchFamily="34" charset="0"/>
              <a:buAutoNum type="alphaUcPeriod"/>
            </a:pPr>
            <a:r>
              <a:rPr lang="en-GB" altLang="en-US"/>
              <a:t>Separates DNA fragments by weight</a:t>
            </a:r>
          </a:p>
          <a:p>
            <a:pPr marL="385763" indent="-385763">
              <a:buFont typeface="Calibri" panose="020F0502020204030204" pitchFamily="34" charset="0"/>
              <a:buAutoNum type="alphaUcPeriod"/>
            </a:pPr>
            <a:endParaRPr lang="en-GB" altLang="en-US"/>
          </a:p>
          <a:p>
            <a:pPr marL="385763" indent="-385763">
              <a:buFont typeface="Calibri" panose="020F0502020204030204" pitchFamily="34" charset="0"/>
              <a:buAutoNum type="alphaUcPeriod"/>
            </a:pPr>
            <a:endParaRPr lang="en-GB" altLang="en-US"/>
          </a:p>
          <a:p>
            <a:pPr marL="385763" indent="-385763">
              <a:buFont typeface="Calibri" panose="020F0502020204030204" pitchFamily="34" charset="0"/>
              <a:buAutoNum type="alphaUcPeriod"/>
            </a:pPr>
            <a:endParaRPr lang="en-GB" altLang="en-US"/>
          </a:p>
          <a:p>
            <a:pPr marL="385763" indent="-385763">
              <a:buFont typeface="Calibri" panose="020F0502020204030204" pitchFamily="34" charset="0"/>
              <a:buAutoNum type="alphaUcPeriod"/>
            </a:pPr>
            <a:endParaRPr lang="en-GB" altLang="en-US"/>
          </a:p>
        </p:txBody>
      </p:sp>
      <p:pic>
        <p:nvPicPr>
          <p:cNvPr id="55300" name="Picture 3">
            <a:extLst>
              <a:ext uri="{FF2B5EF4-FFF2-40B4-BE49-F238E27FC236}">
                <a16:creationId xmlns:a16="http://schemas.microsoft.com/office/drawing/2014/main" id="{2B56F3B7-074B-4731-942A-5CA9AF5CD2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7775" y="3892550"/>
            <a:ext cx="23590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05F9C05B-8049-4C38-BC1E-04E4D3A095EB}"/>
              </a:ext>
            </a:extLst>
          </p:cNvPr>
          <p:cNvSpPr>
            <a:spLocks noGrp="1"/>
          </p:cNvSpPr>
          <p:nvPr>
            <p:ph type="title"/>
          </p:nvPr>
        </p:nvSpPr>
        <p:spPr/>
        <p:txBody>
          <a:bodyPr/>
          <a:lstStyle/>
          <a:p>
            <a:r>
              <a:rPr lang="en-GB" altLang="en-US"/>
              <a:t>Q5 – The oldest sample a DNA profile was obtained from</a:t>
            </a:r>
          </a:p>
        </p:txBody>
      </p:sp>
      <p:sp>
        <p:nvSpPr>
          <p:cNvPr id="56323" name="Content Placeholder 2">
            <a:extLst>
              <a:ext uri="{FF2B5EF4-FFF2-40B4-BE49-F238E27FC236}">
                <a16:creationId xmlns:a16="http://schemas.microsoft.com/office/drawing/2014/main" id="{71378605-9D3D-4599-B40F-28079CA45603}"/>
              </a:ext>
            </a:extLst>
          </p:cNvPr>
          <p:cNvSpPr>
            <a:spLocks noGrp="1"/>
          </p:cNvSpPr>
          <p:nvPr>
            <p:ph idx="1"/>
          </p:nvPr>
        </p:nvSpPr>
        <p:spPr/>
        <p:txBody>
          <a:bodyPr/>
          <a:lstStyle/>
          <a:p>
            <a:pPr marL="385763" indent="-385763">
              <a:buFont typeface="Calibri" panose="020F0502020204030204" pitchFamily="34" charset="0"/>
              <a:buAutoNum type="alphaUcPeriod"/>
            </a:pPr>
            <a:r>
              <a:rPr lang="en-GB" altLang="en-US"/>
              <a:t>Human origin 1000 years</a:t>
            </a:r>
          </a:p>
          <a:p>
            <a:pPr marL="385763" indent="-385763">
              <a:buFont typeface="Calibri" panose="020F0502020204030204" pitchFamily="34" charset="0"/>
              <a:buAutoNum type="alphaUcPeriod"/>
            </a:pPr>
            <a:r>
              <a:rPr lang="en-GB" altLang="en-US"/>
              <a:t>700,000 year old horse</a:t>
            </a:r>
          </a:p>
          <a:p>
            <a:pPr marL="385763" indent="-385763">
              <a:buFont typeface="Calibri" panose="020F0502020204030204" pitchFamily="34" charset="0"/>
              <a:buAutoNum type="alphaUcPeriod"/>
            </a:pPr>
            <a:r>
              <a:rPr lang="en-GB" altLang="en-US"/>
              <a:t>500,000 year old bacterium</a:t>
            </a:r>
          </a:p>
          <a:p>
            <a:pPr marL="385763" indent="-385763">
              <a:buFont typeface="Calibri" panose="020F0502020204030204" pitchFamily="34" charset="0"/>
              <a:buAutoNum type="alphaUcPeriod"/>
            </a:pPr>
            <a:r>
              <a:rPr lang="en-GB" altLang="en-US"/>
              <a:t>Homo erectus 50,000 years to mother</a:t>
            </a:r>
          </a:p>
          <a:p>
            <a:pPr marL="385763" indent="-385763">
              <a:buFont typeface="Calibri" panose="020F0502020204030204" pitchFamily="34" charset="0"/>
              <a:buAutoNum type="alphaUcPeriod"/>
            </a:pPr>
            <a:endParaRPr lang="en-GB" altLang="en-US"/>
          </a:p>
          <a:p>
            <a:pPr marL="385763" indent="-385763">
              <a:buFont typeface="Calibri" panose="020F0502020204030204" pitchFamily="34" charset="0"/>
              <a:buAutoNum type="alphaUcPeriod"/>
            </a:pPr>
            <a:endParaRPr lang="en-GB" altLang="en-US"/>
          </a:p>
          <a:p>
            <a:pPr marL="385763" indent="-385763">
              <a:buFont typeface="Calibri" panose="020F0502020204030204" pitchFamily="34" charset="0"/>
              <a:buAutoNum type="alphaUcPeriod"/>
            </a:pPr>
            <a:endParaRPr lang="en-GB" altLang="en-US"/>
          </a:p>
        </p:txBody>
      </p:sp>
      <p:pic>
        <p:nvPicPr>
          <p:cNvPr id="56324" name="Picture 3">
            <a:extLst>
              <a:ext uri="{FF2B5EF4-FFF2-40B4-BE49-F238E27FC236}">
                <a16:creationId xmlns:a16="http://schemas.microsoft.com/office/drawing/2014/main" id="{8F870888-E032-456C-8F53-C91794B729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4738" y="3892550"/>
            <a:ext cx="23590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FC1CDC77-8EE2-4480-B189-98A46F584500}"/>
              </a:ext>
            </a:extLst>
          </p:cNvPr>
          <p:cNvSpPr>
            <a:spLocks noGrp="1"/>
          </p:cNvSpPr>
          <p:nvPr>
            <p:ph type="title"/>
          </p:nvPr>
        </p:nvSpPr>
        <p:spPr/>
        <p:txBody>
          <a:bodyPr/>
          <a:lstStyle/>
          <a:p>
            <a:r>
              <a:rPr lang="en-GB" altLang="en-US"/>
              <a:t>Q 6 Who’s guilty?</a:t>
            </a:r>
          </a:p>
        </p:txBody>
      </p:sp>
      <p:pic>
        <p:nvPicPr>
          <p:cNvPr id="58371" name="Content Placeholder 3">
            <a:extLst>
              <a:ext uri="{FF2B5EF4-FFF2-40B4-BE49-F238E27FC236}">
                <a16:creationId xmlns:a16="http://schemas.microsoft.com/office/drawing/2014/main" id="{63FC3233-8FA5-483B-8D31-077557774C5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44550" y="2241550"/>
            <a:ext cx="3892550" cy="2773363"/>
          </a:xfrm>
        </p:spPr>
      </p:pic>
      <p:sp>
        <p:nvSpPr>
          <p:cNvPr id="58372" name="TextBox 4">
            <a:extLst>
              <a:ext uri="{FF2B5EF4-FFF2-40B4-BE49-F238E27FC236}">
                <a16:creationId xmlns:a16="http://schemas.microsoft.com/office/drawing/2014/main" id="{C76CCD46-D61A-423C-A3E8-A7E26D322838}"/>
              </a:ext>
            </a:extLst>
          </p:cNvPr>
          <p:cNvSpPr txBox="1">
            <a:spLocks noChangeArrowheads="1"/>
          </p:cNvSpPr>
          <p:nvPr/>
        </p:nvSpPr>
        <p:spPr bwMode="auto">
          <a:xfrm>
            <a:off x="5202238" y="2354263"/>
            <a:ext cx="263207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7175" indent="-2571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Calibri" panose="020F0502020204030204" pitchFamily="34" charset="0"/>
              <a:buAutoNum type="alphaUcPeriod"/>
            </a:pPr>
            <a:r>
              <a:rPr lang="en-GB" altLang="en-US" sz="2400">
                <a:latin typeface="Arial" panose="020B0604020202020204" pitchFamily="34" charset="0"/>
              </a:rPr>
              <a:t>Suspect 1</a:t>
            </a:r>
          </a:p>
          <a:p>
            <a:pPr>
              <a:spcBef>
                <a:spcPct val="0"/>
              </a:spcBef>
              <a:buFont typeface="Calibri" panose="020F0502020204030204" pitchFamily="34" charset="0"/>
              <a:buAutoNum type="alphaUcPeriod"/>
            </a:pPr>
            <a:r>
              <a:rPr lang="en-GB" altLang="en-US" sz="2400">
                <a:latin typeface="Arial" panose="020B0604020202020204" pitchFamily="34" charset="0"/>
              </a:rPr>
              <a:t>Suspect 2</a:t>
            </a:r>
          </a:p>
          <a:p>
            <a:pPr>
              <a:spcBef>
                <a:spcPct val="0"/>
              </a:spcBef>
              <a:buFont typeface="Calibri" panose="020F0502020204030204" pitchFamily="34" charset="0"/>
              <a:buAutoNum type="alphaUcPeriod"/>
            </a:pPr>
            <a:r>
              <a:rPr lang="en-GB" altLang="en-US" sz="2400">
                <a:latin typeface="Arial" panose="020B0604020202020204" pitchFamily="34" charset="0"/>
              </a:rPr>
              <a:t>Suspect 3</a:t>
            </a:r>
          </a:p>
          <a:p>
            <a:pPr>
              <a:spcBef>
                <a:spcPct val="0"/>
              </a:spcBef>
              <a:buFont typeface="Calibri" panose="020F0502020204030204" pitchFamily="34" charset="0"/>
              <a:buAutoNum type="alphaUcPeriod"/>
            </a:pPr>
            <a:r>
              <a:rPr lang="en-GB" altLang="en-US" sz="2400">
                <a:latin typeface="Arial" panose="020B0604020202020204" pitchFamily="34" charset="0"/>
              </a:rPr>
              <a:t>Suspect 4</a:t>
            </a:r>
          </a:p>
          <a:p>
            <a:pPr>
              <a:spcBef>
                <a:spcPct val="0"/>
              </a:spcBef>
              <a:buFont typeface="Calibri" panose="020F0502020204030204" pitchFamily="34" charset="0"/>
              <a:buAutoNum type="alphaUcPeriod"/>
            </a:pPr>
            <a:endParaRPr lang="en-GB" altLang="en-US" sz="1800">
              <a:latin typeface="Arial" panose="020B0604020202020204" pitchFamily="34" charset="0"/>
            </a:endParaRPr>
          </a:p>
          <a:p>
            <a:pPr>
              <a:spcBef>
                <a:spcPct val="0"/>
              </a:spcBef>
              <a:buFont typeface="Calibri" panose="020F0502020204030204" pitchFamily="34" charset="0"/>
              <a:buAutoNum type="alphaUcPeriod"/>
            </a:pPr>
            <a:endParaRPr lang="en-GB" altLang="en-US" sz="1800">
              <a:latin typeface="Arial" panose="020B0604020202020204" pitchFamily="34" charset="0"/>
            </a:endParaRPr>
          </a:p>
          <a:p>
            <a:pPr>
              <a:spcBef>
                <a:spcPct val="0"/>
              </a:spcBef>
              <a:buFont typeface="Calibri" panose="020F0502020204030204" pitchFamily="34" charset="0"/>
              <a:buAutoNum type="alphaUcPeriod"/>
            </a:pPr>
            <a:endParaRPr lang="en-GB" altLang="en-US" sz="1800">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279452-022F-4303-B949-02E2983A7DC9}"/>
              </a:ext>
            </a:extLst>
          </p:cNvPr>
          <p:cNvSpPr>
            <a:spLocks noGrp="1"/>
          </p:cNvSpPr>
          <p:nvPr>
            <p:ph idx="1"/>
          </p:nvPr>
        </p:nvSpPr>
        <p:spPr/>
        <p:txBody>
          <a:bodyPr/>
          <a:lstStyle/>
          <a:p>
            <a:pPr eaLnBrk="1" hangingPunct="1"/>
            <a:r>
              <a:rPr lang="en-GB" altLang="en-US"/>
              <a:t>Chimpanzee?</a:t>
            </a:r>
          </a:p>
          <a:p>
            <a:pPr lvl="1" eaLnBrk="1" hangingPunct="1"/>
            <a:r>
              <a:rPr lang="en-GB" altLang="en-US"/>
              <a:t>96%</a:t>
            </a:r>
          </a:p>
          <a:p>
            <a:pPr eaLnBrk="1" hangingPunct="1"/>
            <a:r>
              <a:rPr lang="en-GB" altLang="en-US"/>
              <a:t>Cat</a:t>
            </a:r>
          </a:p>
          <a:p>
            <a:pPr lvl="1" eaLnBrk="1" hangingPunct="1"/>
            <a:r>
              <a:rPr lang="en-GB" altLang="en-US"/>
              <a:t>90%</a:t>
            </a:r>
          </a:p>
          <a:p>
            <a:pPr eaLnBrk="1" hangingPunct="1"/>
            <a:r>
              <a:rPr lang="en-GB" altLang="en-US"/>
              <a:t>Fruit fly</a:t>
            </a:r>
          </a:p>
          <a:p>
            <a:pPr lvl="1" eaLnBrk="1" hangingPunct="1"/>
            <a:r>
              <a:rPr lang="en-GB" altLang="en-US"/>
              <a:t>62%</a:t>
            </a:r>
          </a:p>
          <a:p>
            <a:pPr eaLnBrk="1" hangingPunct="1"/>
            <a:r>
              <a:rPr lang="en-GB" altLang="en-US"/>
              <a:t>Banana</a:t>
            </a:r>
          </a:p>
          <a:p>
            <a:pPr lvl="1" eaLnBrk="1" hangingPunct="1"/>
            <a:r>
              <a:rPr lang="en-GB" altLang="en-US"/>
              <a:t>60%</a:t>
            </a:r>
          </a:p>
        </p:txBody>
      </p:sp>
      <p:sp>
        <p:nvSpPr>
          <p:cNvPr id="15363" name="Title 2">
            <a:extLst>
              <a:ext uri="{FF2B5EF4-FFF2-40B4-BE49-F238E27FC236}">
                <a16:creationId xmlns:a16="http://schemas.microsoft.com/office/drawing/2014/main" id="{10E46389-D63D-49D1-8A94-BCDFB2162009}"/>
              </a:ext>
            </a:extLst>
          </p:cNvPr>
          <p:cNvSpPr>
            <a:spLocks noGrp="1"/>
          </p:cNvSpPr>
          <p:nvPr>
            <p:ph type="title"/>
          </p:nvPr>
        </p:nvSpPr>
        <p:spPr/>
        <p:txBody>
          <a:bodyPr/>
          <a:lstStyle/>
          <a:p>
            <a:pPr eaLnBrk="1" hangingPunct="1"/>
            <a:r>
              <a:rPr lang="en-GB" altLang="en-US"/>
              <a:t>How much DNA do we share with………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4AFB0AEE-3262-47ED-912C-3A7FE3B4FBD5}"/>
              </a:ext>
            </a:extLst>
          </p:cNvPr>
          <p:cNvSpPr>
            <a:spLocks noGrp="1"/>
          </p:cNvSpPr>
          <p:nvPr>
            <p:ph type="title"/>
          </p:nvPr>
        </p:nvSpPr>
        <p:spPr/>
        <p:txBody>
          <a:bodyPr/>
          <a:lstStyle/>
          <a:p>
            <a:r>
              <a:rPr lang="en-GB" altLang="en-US"/>
              <a:t>Q 7-How did OJ Simpson’s lawyer manage to refute the DNA evidence</a:t>
            </a:r>
          </a:p>
        </p:txBody>
      </p:sp>
      <p:sp>
        <p:nvSpPr>
          <p:cNvPr id="59395" name="Content Placeholder 2">
            <a:extLst>
              <a:ext uri="{FF2B5EF4-FFF2-40B4-BE49-F238E27FC236}">
                <a16:creationId xmlns:a16="http://schemas.microsoft.com/office/drawing/2014/main" id="{779AC0FF-0310-477A-8B57-6E163C004C72}"/>
              </a:ext>
            </a:extLst>
          </p:cNvPr>
          <p:cNvSpPr>
            <a:spLocks noGrp="1"/>
          </p:cNvSpPr>
          <p:nvPr>
            <p:ph idx="1"/>
          </p:nvPr>
        </p:nvSpPr>
        <p:spPr/>
        <p:txBody>
          <a:bodyPr/>
          <a:lstStyle/>
          <a:p>
            <a:pPr marL="385763" indent="-385763">
              <a:buFont typeface="Calibri" panose="020F0502020204030204" pitchFamily="34" charset="0"/>
              <a:buAutoNum type="alphaUcPeriod"/>
            </a:pPr>
            <a:r>
              <a:rPr lang="en-GB" altLang="en-US"/>
              <a:t>The C3P0 Defence</a:t>
            </a:r>
          </a:p>
          <a:p>
            <a:pPr marL="385763" indent="-385763">
              <a:buFont typeface="Calibri" panose="020F0502020204030204" pitchFamily="34" charset="0"/>
              <a:buAutoNum type="alphaUcPeriod"/>
            </a:pPr>
            <a:r>
              <a:rPr lang="en-GB" altLang="en-US"/>
              <a:t>The Luke Skywalker Defence</a:t>
            </a:r>
          </a:p>
          <a:p>
            <a:pPr marL="385763" indent="-385763">
              <a:buFont typeface="Calibri" panose="020F0502020204030204" pitchFamily="34" charset="0"/>
              <a:buAutoNum type="alphaUcPeriod"/>
            </a:pPr>
            <a:r>
              <a:rPr lang="en-GB" altLang="en-US"/>
              <a:t>The Chewbacca Defence</a:t>
            </a:r>
          </a:p>
          <a:p>
            <a:pPr marL="385763" indent="-385763">
              <a:buFont typeface="Calibri" panose="020F0502020204030204" pitchFamily="34" charset="0"/>
              <a:buAutoNum type="alphaUcPeriod"/>
            </a:pPr>
            <a:r>
              <a:rPr lang="en-GB" altLang="en-US"/>
              <a:t>The Leah Defence</a:t>
            </a:r>
          </a:p>
        </p:txBody>
      </p:sp>
      <p:pic>
        <p:nvPicPr>
          <p:cNvPr id="59396" name="Picture 3">
            <a:extLst>
              <a:ext uri="{FF2B5EF4-FFF2-40B4-BE49-F238E27FC236}">
                <a16:creationId xmlns:a16="http://schemas.microsoft.com/office/drawing/2014/main" id="{1D7767FC-43F3-4162-A3AC-8F65892B84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050" y="3117850"/>
            <a:ext cx="2359025"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a:extLst>
              <a:ext uri="{FF2B5EF4-FFF2-40B4-BE49-F238E27FC236}">
                <a16:creationId xmlns:a16="http://schemas.microsoft.com/office/drawing/2014/main" id="{BFFEFD8A-9825-4606-86F6-7BF721F03999}"/>
              </a:ext>
            </a:extLst>
          </p:cNvPr>
          <p:cNvSpPr>
            <a:spLocks noGrp="1"/>
          </p:cNvSpPr>
          <p:nvPr>
            <p:ph idx="1"/>
          </p:nvPr>
        </p:nvSpPr>
        <p:spPr>
          <a:xfrm>
            <a:off x="539750" y="476250"/>
            <a:ext cx="8229600" cy="5721350"/>
          </a:xfrm>
        </p:spPr>
        <p:txBody>
          <a:bodyPr/>
          <a:lstStyle/>
          <a:p>
            <a:r>
              <a:rPr lang="en-GB" altLang="en-US" sz="4000"/>
              <a:t>DNA fingerprinting uses differences in DNA sequences to identify a specific individual.</a:t>
            </a:r>
          </a:p>
          <a:p>
            <a:r>
              <a:rPr lang="en-GB" altLang="en-US">
                <a:hlinkClick r:id="rId2"/>
              </a:rPr>
              <a:t>http://estream.godalming.ac.uk/View.aspx?id=16022~58~PtuPhmd3y9</a:t>
            </a:r>
            <a:endParaRPr lang="en-GB" altLang="en-US"/>
          </a:p>
          <a:p>
            <a:r>
              <a:rPr lang="en-GB" altLang="en-US"/>
              <a:t>Upto 40 mins </a:t>
            </a:r>
          </a:p>
          <a:p>
            <a:endParaRPr lang="en-GB" altLang="en-US"/>
          </a:p>
        </p:txBody>
      </p:sp>
      <p:pic>
        <p:nvPicPr>
          <p:cNvPr id="4" name="Picture 12" descr="V6PBF00Z">
            <a:extLst>
              <a:ext uri="{FF2B5EF4-FFF2-40B4-BE49-F238E27FC236}">
                <a16:creationId xmlns:a16="http://schemas.microsoft.com/office/drawing/2014/main" id="{E4DB17F9-2073-4DA7-A29E-024DF97A9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3500438"/>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83F1E65C-F983-4221-9A75-85F7D16EB77F}"/>
              </a:ext>
            </a:extLst>
          </p:cNvPr>
          <p:cNvSpPr>
            <a:spLocks noGrp="1"/>
          </p:cNvSpPr>
          <p:nvPr>
            <p:ph type="title"/>
          </p:nvPr>
        </p:nvSpPr>
        <p:spPr/>
        <p:txBody>
          <a:bodyPr/>
          <a:lstStyle/>
          <a:p>
            <a:r>
              <a:rPr lang="en-GB" altLang="en-US"/>
              <a:t>What can you remember???</a:t>
            </a:r>
          </a:p>
        </p:txBody>
      </p:sp>
      <p:sp>
        <p:nvSpPr>
          <p:cNvPr id="61443" name="Content Placeholder 2">
            <a:extLst>
              <a:ext uri="{FF2B5EF4-FFF2-40B4-BE49-F238E27FC236}">
                <a16:creationId xmlns:a16="http://schemas.microsoft.com/office/drawing/2014/main" id="{D8837857-82AD-4433-BCFD-30766E2641E0}"/>
              </a:ext>
            </a:extLst>
          </p:cNvPr>
          <p:cNvSpPr>
            <a:spLocks noGrp="1"/>
          </p:cNvSpPr>
          <p:nvPr>
            <p:ph idx="1"/>
          </p:nvPr>
        </p:nvSpPr>
        <p:spPr/>
        <p:txBody>
          <a:bodyPr/>
          <a:lstStyle/>
          <a:p>
            <a:r>
              <a:rPr lang="en-GB" altLang="en-US"/>
              <a:t>Finish programme</a:t>
            </a:r>
          </a:p>
          <a:p>
            <a:r>
              <a:rPr lang="en-GB" altLang="en-US">
                <a:hlinkClick r:id="rId2"/>
              </a:rPr>
              <a:t>http://estream.godalming.ac.uk/View.aspx?id=16022~58~PtuPhmd3y9</a:t>
            </a:r>
            <a:endParaRPr lang="en-GB" altLang="en-US"/>
          </a:p>
          <a:p>
            <a:r>
              <a:rPr lang="en-GB" altLang="en-US"/>
              <a:t>From 40 mins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a:extLst>
              <a:ext uri="{FF2B5EF4-FFF2-40B4-BE49-F238E27FC236}">
                <a16:creationId xmlns:a16="http://schemas.microsoft.com/office/drawing/2014/main" id="{3ACBEF97-5E51-455B-B122-F626BEEAD61E}"/>
              </a:ext>
            </a:extLst>
          </p:cNvPr>
          <p:cNvSpPr>
            <a:spLocks noGrp="1"/>
          </p:cNvSpPr>
          <p:nvPr>
            <p:ph idx="1"/>
          </p:nvPr>
        </p:nvSpPr>
        <p:spPr/>
        <p:txBody>
          <a:bodyPr/>
          <a:lstStyle/>
          <a:p>
            <a:pPr eaLnBrk="1" hangingPunct="1"/>
            <a:r>
              <a:rPr lang="en-GB" altLang="en-US" dirty="0"/>
              <a:t>Whilst over 99.99% of human DNA is common between individuals, this minute variance is more than sufficient to allow comparative testing between subjects </a:t>
            </a:r>
            <a:endParaRPr lang="en-US" dirty="0"/>
          </a:p>
          <a:p>
            <a:r>
              <a:rPr lang="en-GB" altLang="en-US" dirty="0"/>
              <a:t> A technique referred to as DNA testing, DNA typing, DNA evidence, or genetic fingerprinting</a:t>
            </a:r>
            <a:endParaRPr lang="en-GB"/>
          </a:p>
        </p:txBody>
      </p:sp>
      <p:sp>
        <p:nvSpPr>
          <p:cNvPr id="16387" name="Title 2">
            <a:extLst>
              <a:ext uri="{FF2B5EF4-FFF2-40B4-BE49-F238E27FC236}">
                <a16:creationId xmlns:a16="http://schemas.microsoft.com/office/drawing/2014/main" id="{E0A4A532-2878-474C-9EB3-6C9742A27714}"/>
              </a:ext>
            </a:extLst>
          </p:cNvPr>
          <p:cNvSpPr>
            <a:spLocks noGrp="1"/>
          </p:cNvSpPr>
          <p:nvPr>
            <p:ph type="title"/>
          </p:nvPr>
        </p:nvSpPr>
        <p:spPr/>
        <p:txBody>
          <a:bodyPr/>
          <a:lstStyle/>
          <a:p>
            <a:pPr eaLnBrk="1" hangingPunct="1"/>
            <a:r>
              <a:rPr lang="en-GB" altLang="en-US"/>
              <a:t>How much of my DNA is the same as yours?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40846CAD-32F2-4B08-A636-6539BE099D45}"/>
              </a:ext>
            </a:extLst>
          </p:cNvPr>
          <p:cNvSpPr>
            <a:spLocks noGrp="1"/>
          </p:cNvSpPr>
          <p:nvPr>
            <p:ph type="title"/>
          </p:nvPr>
        </p:nvSpPr>
        <p:spPr/>
        <p:txBody>
          <a:bodyPr/>
          <a:lstStyle/>
          <a:p>
            <a:r>
              <a:rPr lang="en-GB" altLang="en-US"/>
              <a:t>DNA extraction</a:t>
            </a:r>
          </a:p>
        </p:txBody>
      </p:sp>
      <p:sp>
        <p:nvSpPr>
          <p:cNvPr id="17411" name="Content Placeholder 2">
            <a:extLst>
              <a:ext uri="{FF2B5EF4-FFF2-40B4-BE49-F238E27FC236}">
                <a16:creationId xmlns:a16="http://schemas.microsoft.com/office/drawing/2014/main" id="{621DAEDA-EF5E-412D-8A54-0CB4F8F1F104}"/>
              </a:ext>
            </a:extLst>
          </p:cNvPr>
          <p:cNvSpPr>
            <a:spLocks noGrp="1"/>
          </p:cNvSpPr>
          <p:nvPr>
            <p:ph idx="1"/>
          </p:nvPr>
        </p:nvSpPr>
        <p:spPr/>
        <p:txBody>
          <a:bodyPr/>
          <a:lstStyle/>
          <a:p>
            <a:r>
              <a:rPr lang="en-GB" altLang="en-US" u="sng">
                <a:hlinkClick r:id="rId2"/>
              </a:rPr>
              <a:t>https://www.youtube.com/watch?v=4h9y4_EMsL4</a:t>
            </a:r>
            <a:endParaRPr lang="en-GB" altLang="en-US" u="sng"/>
          </a:p>
          <a:p>
            <a:endParaRPr lang="en-GB" altLang="en-US" u="sng"/>
          </a:p>
          <a:p>
            <a:endParaRPr lang="en-GB"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FC01D89E-AF47-4788-AFD8-ED74420CCB8C}"/>
              </a:ext>
            </a:extLst>
          </p:cNvPr>
          <p:cNvSpPr>
            <a:spLocks noGrp="1"/>
          </p:cNvSpPr>
          <p:nvPr>
            <p:ph type="title"/>
          </p:nvPr>
        </p:nvSpPr>
        <p:spPr/>
        <p:txBody>
          <a:bodyPr/>
          <a:lstStyle/>
          <a:p>
            <a:r>
              <a:rPr lang="en-GB" altLang="en-US"/>
              <a:t>Extraction of DNA</a:t>
            </a:r>
          </a:p>
        </p:txBody>
      </p:sp>
      <p:sp>
        <p:nvSpPr>
          <p:cNvPr id="18435" name="Content Placeholder 2">
            <a:extLst>
              <a:ext uri="{FF2B5EF4-FFF2-40B4-BE49-F238E27FC236}">
                <a16:creationId xmlns:a16="http://schemas.microsoft.com/office/drawing/2014/main" id="{9FF0D0D0-463C-43E7-8148-1BE1B1A5BAF5}"/>
              </a:ext>
            </a:extLst>
          </p:cNvPr>
          <p:cNvSpPr>
            <a:spLocks noGrp="1"/>
          </p:cNvSpPr>
          <p:nvPr>
            <p:ph idx="1"/>
          </p:nvPr>
        </p:nvSpPr>
        <p:spPr>
          <a:xfrm>
            <a:off x="390525" y="1631950"/>
            <a:ext cx="8362950" cy="4681538"/>
          </a:xfrm>
        </p:spPr>
        <p:txBody>
          <a:bodyPr/>
          <a:lstStyle/>
          <a:p>
            <a:pPr>
              <a:lnSpc>
                <a:spcPct val="107000"/>
              </a:lnSpc>
              <a:buFont typeface="Calibri" panose="020F0502020204030204" pitchFamily="34" charset="0"/>
              <a:buAutoNum type="arabicPeriod"/>
            </a:pPr>
            <a:r>
              <a:rPr lang="en-GB" altLang="en-US" sz="1800">
                <a:ea typeface="Calibri" panose="020F0502020204030204" pitchFamily="34" charset="0"/>
                <a:cs typeface="Times New Roman" panose="02020603050405020304" pitchFamily="18" charset="0"/>
              </a:rPr>
              <a:t>Add 5g of salt and 5g of washing up liquid to the 50 ml beaker of water.  Stir carefully to avoid too much froth forming – this is your extraction buffer. </a:t>
            </a:r>
          </a:p>
          <a:p>
            <a:pPr>
              <a:lnSpc>
                <a:spcPct val="107000"/>
              </a:lnSpc>
              <a:buFont typeface="Calibri" panose="020F0502020204030204" pitchFamily="34" charset="0"/>
              <a:buAutoNum type="arabicPeriod"/>
            </a:pPr>
            <a:r>
              <a:rPr lang="en-GB" altLang="en-US" sz="1800">
                <a:ea typeface="Calibri" panose="020F0502020204030204" pitchFamily="34" charset="0"/>
                <a:cs typeface="Times New Roman" panose="02020603050405020304" pitchFamily="18" charset="0"/>
              </a:rPr>
              <a:t>Strawberries – add strawberries to zip lock bag and carefully add your extraction buffer.</a:t>
            </a:r>
          </a:p>
          <a:p>
            <a:pPr>
              <a:lnSpc>
                <a:spcPct val="107000"/>
              </a:lnSpc>
              <a:buFont typeface="Calibri" panose="020F0502020204030204" pitchFamily="34" charset="0"/>
              <a:buAutoNum type="arabicPeriod"/>
            </a:pPr>
            <a:r>
              <a:rPr lang="en-GB" altLang="en-US" sz="1800">
                <a:ea typeface="Calibri" panose="020F0502020204030204" pitchFamily="34" charset="0"/>
                <a:cs typeface="Times New Roman" panose="02020603050405020304" pitchFamily="18" charset="0"/>
              </a:rPr>
              <a:t>Kiwi – gently mash with a fork before adding to zip lock bag.  Add your extraction buffer. </a:t>
            </a:r>
          </a:p>
          <a:p>
            <a:pPr>
              <a:lnSpc>
                <a:spcPct val="107000"/>
              </a:lnSpc>
              <a:buFont typeface="Calibri" panose="020F0502020204030204" pitchFamily="34" charset="0"/>
              <a:buAutoNum type="arabicPeriod"/>
            </a:pPr>
            <a:r>
              <a:rPr lang="en-GB" altLang="en-US" sz="1800">
                <a:ea typeface="Calibri" panose="020F0502020204030204" pitchFamily="34" charset="0"/>
                <a:cs typeface="Times New Roman" panose="02020603050405020304" pitchFamily="18" charset="0"/>
              </a:rPr>
              <a:t>Carefully squeeze out excess air from the bag and ensure it is sealed properly. </a:t>
            </a:r>
          </a:p>
          <a:p>
            <a:pPr>
              <a:lnSpc>
                <a:spcPct val="107000"/>
              </a:lnSpc>
              <a:buFont typeface="Calibri" panose="020F0502020204030204" pitchFamily="34" charset="0"/>
              <a:buAutoNum type="arabicPeriod"/>
            </a:pPr>
            <a:r>
              <a:rPr lang="en-GB" altLang="en-US" sz="1800">
                <a:ea typeface="Calibri" panose="020F0502020204030204" pitchFamily="34" charset="0"/>
                <a:cs typeface="Times New Roman" panose="02020603050405020304" pitchFamily="18" charset="0"/>
              </a:rPr>
              <a:t>Using your hands gently squeeze the bag to mechanically break up the cells for a couple of minutes. </a:t>
            </a:r>
          </a:p>
          <a:p>
            <a:pPr>
              <a:lnSpc>
                <a:spcPct val="107000"/>
              </a:lnSpc>
              <a:buFont typeface="Calibri" panose="020F0502020204030204" pitchFamily="34" charset="0"/>
              <a:buAutoNum type="arabicPeriod"/>
            </a:pPr>
            <a:r>
              <a:rPr lang="en-GB" altLang="en-US" sz="1800">
                <a:ea typeface="Calibri" panose="020F0502020204030204" pitchFamily="34" charset="0"/>
                <a:cs typeface="Times New Roman" panose="02020603050405020304" pitchFamily="18" charset="0"/>
              </a:rPr>
              <a:t>Leave to stand for 10 minutes. </a:t>
            </a:r>
          </a:p>
          <a:p>
            <a:pPr>
              <a:lnSpc>
                <a:spcPct val="107000"/>
              </a:lnSpc>
              <a:buFont typeface="Calibri" panose="020F0502020204030204" pitchFamily="34" charset="0"/>
              <a:buAutoNum type="arabicPeriod"/>
            </a:pPr>
            <a:r>
              <a:rPr lang="en-GB" altLang="en-US" sz="1800">
                <a:ea typeface="Calibri" panose="020F0502020204030204" pitchFamily="34" charset="0"/>
                <a:cs typeface="Times New Roman" panose="02020603050405020304" pitchFamily="18" charset="0"/>
              </a:rPr>
              <a:t>Pour the bagged mixture through a sieve into a clean beaker. </a:t>
            </a:r>
          </a:p>
          <a:p>
            <a:pPr>
              <a:lnSpc>
                <a:spcPct val="107000"/>
              </a:lnSpc>
              <a:buFont typeface="Calibri" panose="020F0502020204030204" pitchFamily="34" charset="0"/>
              <a:buAutoNum type="arabicPeriod"/>
            </a:pPr>
            <a:r>
              <a:rPr lang="en-GB" altLang="en-US" sz="1800">
                <a:ea typeface="Calibri" panose="020F0502020204030204" pitchFamily="34" charset="0"/>
                <a:cs typeface="Times New Roman" panose="02020603050405020304" pitchFamily="18" charset="0"/>
              </a:rPr>
              <a:t>Slightly tilting the beaker, use a pipette slowly add 3 – 5ml of the cold alcohol allowing it to run down the sides of the beaker. </a:t>
            </a:r>
          </a:p>
          <a:p>
            <a:pPr>
              <a:lnSpc>
                <a:spcPct val="107000"/>
              </a:lnSpc>
              <a:buFont typeface="Calibri" panose="020F0502020204030204" pitchFamily="34" charset="0"/>
              <a:buAutoNum type="arabicPeriod"/>
            </a:pPr>
            <a:r>
              <a:rPr lang="en-GB" altLang="en-US" sz="1800">
                <a:ea typeface="Calibri" panose="020F0502020204030204" pitchFamily="34" charset="0"/>
                <a:cs typeface="Times New Roman" panose="02020603050405020304" pitchFamily="18" charset="0"/>
              </a:rPr>
              <a:t>The mixtures will separate and you should see a string-like layer form on the surface – this is your DNA! </a:t>
            </a:r>
          </a:p>
          <a:p>
            <a:pPr>
              <a:lnSpc>
                <a:spcPct val="107000"/>
              </a:lnSpc>
              <a:spcAft>
                <a:spcPts val="800"/>
              </a:spcAft>
              <a:buFont typeface="Calibri" panose="020F0502020204030204" pitchFamily="34" charset="0"/>
              <a:buAutoNum type="arabicPeriod"/>
            </a:pPr>
            <a:r>
              <a:rPr lang="en-GB" altLang="en-US" sz="1800">
                <a:ea typeface="Calibri" panose="020F0502020204030204" pitchFamily="34" charset="0"/>
                <a:cs typeface="Times New Roman" panose="02020603050405020304" pitchFamily="18" charset="0"/>
              </a:rPr>
              <a:t>The DNA can be lifted out using the cocktail stick.</a:t>
            </a:r>
          </a:p>
          <a:p>
            <a:endParaRPr lang="en-GB" altLang="en-US">
              <a:ea typeface="Calibri" panose="020F0502020204030204" pitchFamily="34" charset="0"/>
              <a:cs typeface="Times New Roman" panose="02020603050405020304" pitchFamily="18" charset="0"/>
            </a:endParaRPr>
          </a:p>
        </p:txBody>
      </p:sp>
      <p:pic>
        <p:nvPicPr>
          <p:cNvPr id="18436" name="Picture 1">
            <a:extLst>
              <a:ext uri="{FF2B5EF4-FFF2-40B4-BE49-F238E27FC236}">
                <a16:creationId xmlns:a16="http://schemas.microsoft.com/office/drawing/2014/main" id="{7FBF4B3B-82FC-4555-A00B-EE26DF02A7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115888"/>
            <a:ext cx="2035175" cy="15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Content Placeholder 3">
            <a:extLst>
              <a:ext uri="{FF2B5EF4-FFF2-40B4-BE49-F238E27FC236}">
                <a16:creationId xmlns:a16="http://schemas.microsoft.com/office/drawing/2014/main" id="{39FE2C16-4A1C-449A-A4EF-5B58E05F1F9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4213" y="404813"/>
            <a:ext cx="5016500" cy="3344862"/>
          </a:xfrm>
        </p:spPr>
      </p:pic>
      <p:pic>
        <p:nvPicPr>
          <p:cNvPr id="19459" name="Picture 5" descr="Image result for extraction DNA from kiwi">
            <a:extLst>
              <a:ext uri="{FF2B5EF4-FFF2-40B4-BE49-F238E27FC236}">
                <a16:creationId xmlns:a16="http://schemas.microsoft.com/office/drawing/2014/main" id="{B2E7149F-E856-4D94-9236-31A2F7A1DC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3644900"/>
            <a:ext cx="4522787"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C77F0570B79142AEE6038CBAA79122" ma:contentTypeVersion="13" ma:contentTypeDescription="Create a new document." ma:contentTypeScope="" ma:versionID="a577a70452897cd33a92b78a5cf27f12">
  <xsd:schema xmlns:xsd="http://www.w3.org/2001/XMLSchema" xmlns:xs="http://www.w3.org/2001/XMLSchema" xmlns:p="http://schemas.microsoft.com/office/2006/metadata/properties" xmlns:ns3="86ba288d-3f9c-4d8b-be7b-903b0651c0f8" xmlns:ns4="fa19d338-a64c-4557-a024-fef87139e170" targetNamespace="http://schemas.microsoft.com/office/2006/metadata/properties" ma:root="true" ma:fieldsID="c70dfcef1eea3765047ecd7e0625faea" ns3:_="" ns4:_="">
    <xsd:import namespace="86ba288d-3f9c-4d8b-be7b-903b0651c0f8"/>
    <xsd:import namespace="fa19d338-a64c-4557-a024-fef87139e17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ba288d-3f9c-4d8b-be7b-903b0651c0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19d338-a64c-4557-a024-fef87139e17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BE4F29-9CA0-4F25-96A6-86565A60A5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ba288d-3f9c-4d8b-be7b-903b0651c0f8"/>
    <ds:schemaRef ds:uri="fa19d338-a64c-4557-a024-fef87139e1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D69794-1AD7-4EDB-813B-1768DFDF0B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66</TotalTime>
  <Words>2710</Words>
  <Application>Microsoft Office PowerPoint</Application>
  <PresentationFormat>On-screen Show (4:3)</PresentationFormat>
  <Paragraphs>252</Paragraphs>
  <Slides>52</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52</vt:i4>
      </vt:variant>
    </vt:vector>
  </HeadingPairs>
  <TitlesOfParts>
    <vt:vector size="60" baseType="lpstr">
      <vt:lpstr>Arial</vt:lpstr>
      <vt:lpstr>Calibri</vt:lpstr>
      <vt:lpstr>Candara</vt:lpstr>
      <vt:lpstr>Symbol</vt:lpstr>
      <vt:lpstr>Times New Roman</vt:lpstr>
      <vt:lpstr>Verdana</vt:lpstr>
      <vt:lpstr>Office Theme</vt:lpstr>
      <vt:lpstr>Waveform</vt:lpstr>
      <vt:lpstr>Genes and Variety</vt:lpstr>
      <vt:lpstr>What do you know about DNA???</vt:lpstr>
      <vt:lpstr>Fun Fact</vt:lpstr>
      <vt:lpstr>DNA</vt:lpstr>
      <vt:lpstr>How much DNA do we share with………</vt:lpstr>
      <vt:lpstr>How much of my DNA is the same as yours?</vt:lpstr>
      <vt:lpstr>DNA extraction</vt:lpstr>
      <vt:lpstr>Extraction of DNA</vt:lpstr>
      <vt:lpstr>PowerPoint Presentation</vt:lpstr>
      <vt:lpstr>You can do this at home!</vt:lpstr>
      <vt:lpstr>How was genetic fingerprinting discovered? </vt:lpstr>
      <vt:lpstr>Lesson 2</vt:lpstr>
      <vt:lpstr>What is DNA fingerprinting?</vt:lpstr>
      <vt:lpstr>How is DNA fingerprinting used?</vt:lpstr>
      <vt:lpstr>DNA Fingerprinting</vt:lpstr>
      <vt:lpstr>What contains DNA?</vt:lpstr>
      <vt:lpstr>How it works</vt:lpstr>
      <vt:lpstr>Short Tandem Repeats</vt:lpstr>
      <vt:lpstr>STR</vt:lpstr>
      <vt:lpstr>STR</vt:lpstr>
      <vt:lpstr>STR</vt:lpstr>
      <vt:lpstr>How it works</vt:lpstr>
      <vt:lpstr>How do you compare parentage?</vt:lpstr>
      <vt:lpstr>Activity 1</vt:lpstr>
      <vt:lpstr>PowerPoint Presentation</vt:lpstr>
      <vt:lpstr>PowerPoint Presentation</vt:lpstr>
      <vt:lpstr>PowerPoint Presentation</vt:lpstr>
      <vt:lpstr>Activity sheet-</vt:lpstr>
      <vt:lpstr>Teacher Answers</vt:lpstr>
      <vt:lpstr>DNA evidence is not the be and end all</vt:lpstr>
      <vt:lpstr>PowerPoint Presentation</vt:lpstr>
      <vt:lpstr>Forensics gone wrong: When DNA snares the innocent </vt:lpstr>
      <vt:lpstr>However</vt:lpstr>
      <vt:lpstr>Famous Cases</vt:lpstr>
      <vt:lpstr>Group work you have 20 mins</vt:lpstr>
      <vt:lpstr>Gene Ownership – A National Database</vt:lpstr>
      <vt:lpstr>Activity</vt:lpstr>
      <vt:lpstr>Arguments in favour</vt:lpstr>
      <vt:lpstr>Arguments against</vt:lpstr>
      <vt:lpstr>What use is a national database?</vt:lpstr>
      <vt:lpstr>European Court of Human rights</vt:lpstr>
      <vt:lpstr>The UK database</vt:lpstr>
      <vt:lpstr>Quizz – MWB A,B,C or D</vt:lpstr>
      <vt:lpstr>Question 1- DNA fingerprinting was developed by?</vt:lpstr>
      <vt:lpstr>Q2 – DNA finger printing relies on</vt:lpstr>
      <vt:lpstr>Q3 – The DNA fingerprint pattern of a child is</vt:lpstr>
      <vt:lpstr>Q4 – A DNA profile is generated by</vt:lpstr>
      <vt:lpstr>Q5 – The oldest sample a DNA profile was obtained from</vt:lpstr>
      <vt:lpstr>Q 6 Who’s guilty?</vt:lpstr>
      <vt:lpstr>Q 7-How did OJ Simpson’s lawyer manage to refute the DNA evidence</vt:lpstr>
      <vt:lpstr>PowerPoint Presentation</vt:lpstr>
      <vt:lpstr>What can you remember???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 and Variety</dc:title>
  <dc:creator>Carol</dc:creator>
  <cp:lastModifiedBy>Jacqueline Glen</cp:lastModifiedBy>
  <cp:revision>98</cp:revision>
  <dcterms:created xsi:type="dcterms:W3CDTF">2010-10-20T12:16:19Z</dcterms:created>
  <dcterms:modified xsi:type="dcterms:W3CDTF">2021-07-13T13:25:47Z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0x01010019C77F0570B79142AEE6038CBAA79122</vt:lpwstr>
  </property>
</Properties>
</file>