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9" r:id="rId1"/>
  </p:sldMasterIdLst>
  <p:sldIdLst>
    <p:sldId id="256" r:id="rId2"/>
    <p:sldId id="258" r:id="rId3"/>
    <p:sldId id="257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9" autoAdjust="0"/>
    <p:restoredTop sz="94660"/>
  </p:normalViewPr>
  <p:slideViewPr>
    <p:cSldViewPr snapToGrid="0">
      <p:cViewPr>
        <p:scale>
          <a:sx n="110" d="100"/>
          <a:sy n="110" d="100"/>
        </p:scale>
        <p:origin x="630" y="24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Title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62399" y="1964267"/>
            <a:ext cx="7197726" cy="2421464"/>
          </a:xfrm>
        </p:spPr>
        <p:txBody>
          <a:bodyPr anchor="b">
            <a:normAutofit/>
          </a:bodyPr>
          <a:lstStyle>
            <a:lvl1pPr algn="r">
              <a:defRPr sz="480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2399" y="4385732"/>
            <a:ext cx="7197726" cy="1405467"/>
          </a:xfrm>
        </p:spPr>
        <p:txBody>
          <a:bodyPr anchor="t">
            <a:normAutofit/>
          </a:bodyPr>
          <a:lstStyle>
            <a:lvl1pPr marL="0" indent="0" algn="r">
              <a:buNone/>
              <a:defRPr sz="1800" cap="all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32558" y="5870575"/>
            <a:ext cx="1600200" cy="377825"/>
          </a:xfrm>
        </p:spPr>
        <p:txBody>
          <a:bodyPr/>
          <a:lstStyle/>
          <a:p>
            <a:fld id="{48A87A34-81AB-432B-8DAE-1953F412C126}" type="datetimeFigureOut">
              <a:rPr lang="en-US" smtClean="0"/>
              <a:t>9/7/2016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2399" y="5870575"/>
            <a:ext cx="4893958" cy="3778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08958" y="5870575"/>
            <a:ext cx="551167" cy="377825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201715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732865"/>
            <a:ext cx="1013142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1600" y="932112"/>
            <a:ext cx="8759827" cy="3164976"/>
          </a:xfrm>
          <a:prstGeom prst="roundRect">
            <a:avLst>
              <a:gd name="adj" fmla="val 43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299603"/>
            <a:ext cx="10131427" cy="49371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9/7/2016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29654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3124199"/>
          </a:xfrm>
        </p:spPr>
        <p:txBody>
          <a:bodyPr anchor="ctr">
            <a:normAutofit/>
          </a:bodyPr>
          <a:lstStyle>
            <a:lvl1pPr algn="l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9/7/2016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46474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97875" y="3352800"/>
            <a:ext cx="9339184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7465" y="4343400"/>
            <a:ext cx="10152367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9/7/2016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69941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2" y="3308581"/>
            <a:ext cx="10131425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4777381"/>
            <a:ext cx="10131426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9/7/2016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274895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0" y="3886200"/>
            <a:ext cx="10135436" cy="8890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5200"/>
            <a:ext cx="10135436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9/7/2016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952393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2743199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1" y="3505200"/>
            <a:ext cx="10131428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9/7/2016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258054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9/7/2016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663016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8675" y="609599"/>
            <a:ext cx="2158552" cy="518160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7832116" cy="5181600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9/7/2016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53700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9/7/2016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82976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308581"/>
            <a:ext cx="10131427" cy="1468800"/>
          </a:xfrm>
        </p:spPr>
        <p:txBody>
          <a:bodyPr anchor="b"/>
          <a:lstStyle>
            <a:lvl1pPr algn="l">
              <a:defRPr sz="40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7381"/>
            <a:ext cx="10131428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 cap="all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9/7/2016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73081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2" y="2142067"/>
            <a:ext cx="4995334" cy="3649134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21895" y="2142067"/>
            <a:ext cx="4995332" cy="3649133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9/7/2016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68608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3670" y="2218267"/>
            <a:ext cx="470905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1" y="2870201"/>
            <a:ext cx="4996923" cy="292099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96003" y="2226734"/>
            <a:ext cx="4722813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23483" y="2870201"/>
            <a:ext cx="4995334" cy="292099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9/7/2016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35792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9/7/2016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037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9/7/2016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08974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074333"/>
            <a:ext cx="3680885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8201" y="609601"/>
            <a:ext cx="6169026" cy="51816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445933"/>
            <a:ext cx="3680885" cy="1828800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9/7/2016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63782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600200"/>
            <a:ext cx="6164653" cy="13716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36253" y="914400"/>
            <a:ext cx="3280974" cy="4572000"/>
          </a:xfrm>
          <a:prstGeom prst="roundRect">
            <a:avLst>
              <a:gd name="adj" fmla="val 42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2971800"/>
            <a:ext cx="6164653" cy="1828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9/7/2016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10967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2142067"/>
            <a:ext cx="10131425" cy="3649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89660" y="5870575"/>
            <a:ext cx="1600200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48A87A34-81AB-432B-8DAE-1953F412C126}" type="datetimeFigureOut">
              <a:rPr lang="en-US" smtClean="0"/>
              <a:pPr/>
              <a:t>9/7/2016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5870575"/>
            <a:ext cx="7827659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66060" y="5870575"/>
            <a:ext cx="551167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171697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  <p:sldLayoutId id="2147483681" r:id="rId12"/>
    <p:sldLayoutId id="2147483682" r:id="rId13"/>
    <p:sldLayoutId id="2147483683" r:id="rId14"/>
    <p:sldLayoutId id="2147483684" r:id="rId15"/>
    <p:sldLayoutId id="2147483685" r:id="rId16"/>
    <p:sldLayoutId id="2147483686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oxforddictionaries.com/definition/english/calibrate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Unit 2: practical scientific techniques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Coursework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996943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Course structure</a:t>
            </a:r>
            <a:endParaRPr lang="en-GB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67062996"/>
              </p:ext>
            </p:extLst>
          </p:nvPr>
        </p:nvGraphicFramePr>
        <p:xfrm>
          <a:off x="685800" y="2141538"/>
          <a:ext cx="10131426" cy="3672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77142"/>
                <a:gridCol w="3377142"/>
                <a:gridCol w="3377142"/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Units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Type of assessment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Percentage of course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 gridSpan="3">
                  <a:txBody>
                    <a:bodyPr/>
                    <a:lstStyle/>
                    <a:p>
                      <a:pPr algn="ctr"/>
                      <a:r>
                        <a:rPr lang="en-GB" b="1" dirty="0" smtClean="0"/>
                        <a:t>Year 1</a:t>
                      </a:r>
                      <a:endParaRPr lang="en-GB" b="1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1.</a:t>
                      </a:r>
                      <a:r>
                        <a:rPr lang="en-GB" baseline="0" dirty="0" smtClean="0"/>
                        <a:t> Principles and applications of Science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Exam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25%</a:t>
                      </a:r>
                      <a:endParaRPr lang="en-GB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2. Practical scientific</a:t>
                      </a:r>
                      <a:r>
                        <a:rPr lang="en-GB" baseline="0" dirty="0" smtClean="0"/>
                        <a:t> </a:t>
                      </a:r>
                      <a:r>
                        <a:rPr lang="en-GB" dirty="0" smtClean="0"/>
                        <a:t>procedures and techniques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Coursework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25%</a:t>
                      </a:r>
                      <a:endParaRPr lang="en-GB" dirty="0"/>
                    </a:p>
                  </a:txBody>
                  <a:tcPr anchor="ctr"/>
                </a:tc>
              </a:tr>
              <a:tr h="370840">
                <a:tc gridSpan="3">
                  <a:txBody>
                    <a:bodyPr/>
                    <a:lstStyle/>
                    <a:p>
                      <a:pPr algn="ctr"/>
                      <a:r>
                        <a:rPr lang="en-GB" b="1" dirty="0" smtClean="0"/>
                        <a:t>Year 2</a:t>
                      </a: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3. Science investigation skills</a:t>
                      </a:r>
                    </a:p>
                    <a:p>
                      <a:endParaRPr lang="en-GB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Practical exam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33.3%</a:t>
                      </a:r>
                      <a:endParaRPr lang="en-GB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12. Diseases and infection</a:t>
                      </a:r>
                    </a:p>
                    <a:p>
                      <a:endParaRPr lang="en-GB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Coursework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16.6%</a:t>
                      </a:r>
                      <a:endParaRPr lang="en-GB" dirty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232787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80" y="0"/>
            <a:ext cx="10364451" cy="1596177"/>
          </a:xfrm>
        </p:spPr>
        <p:txBody>
          <a:bodyPr/>
          <a:lstStyle/>
          <a:p>
            <a:r>
              <a:rPr lang="en-GB" dirty="0" smtClean="0"/>
              <a:t>Unit 2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8280" y="1935893"/>
            <a:ext cx="11813059" cy="4044777"/>
          </a:xfrm>
        </p:spPr>
        <p:txBody>
          <a:bodyPr>
            <a:noAutofit/>
          </a:bodyPr>
          <a:lstStyle/>
          <a:p>
            <a:r>
              <a:rPr lang="en-GB" sz="2800" cap="none" dirty="0" smtClean="0"/>
              <a:t>There are 4 assignments/pieces of coursework to complete in this unit over the year.</a:t>
            </a:r>
          </a:p>
          <a:p>
            <a:r>
              <a:rPr lang="en-GB" sz="2800" cap="none" dirty="0" smtClean="0"/>
              <a:t>We shall learn a topic first and then following the topic there will be an assignment</a:t>
            </a:r>
          </a:p>
          <a:p>
            <a:r>
              <a:rPr lang="en-GB" sz="2800" cap="none" dirty="0" smtClean="0"/>
              <a:t>Most assignments will consist of practical's and write ups in which you have to be very thorough, accurate and precise. </a:t>
            </a:r>
          </a:p>
          <a:p>
            <a:r>
              <a:rPr lang="en-GB" sz="2800" cap="none" dirty="0" smtClean="0"/>
              <a:t>You must hand assignments in on time – failure to do so may mean you fail the unit and therefore the course.</a:t>
            </a:r>
          </a:p>
          <a:p>
            <a:r>
              <a:rPr lang="en-GB" sz="2800" cap="none" dirty="0" smtClean="0"/>
              <a:t>Keep all of your notes together throughout the course as they will help you greatly with your assignments.</a:t>
            </a:r>
            <a:endParaRPr lang="en-GB" sz="2800" cap="none" dirty="0"/>
          </a:p>
        </p:txBody>
      </p:sp>
    </p:spTree>
    <p:extLst>
      <p:ext uri="{BB962C8B-B14F-4D97-AF65-F5344CB8AC3E}">
        <p14:creationId xmlns:p14="http://schemas.microsoft.com/office/powerpoint/2010/main" val="23469864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Scientific Instruments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3200" dirty="0" smtClean="0"/>
              <a:t>What do we use to weigh things/measure volume?</a:t>
            </a:r>
          </a:p>
          <a:p>
            <a:r>
              <a:rPr lang="en-GB" sz="3200" dirty="0" smtClean="0"/>
              <a:t>Why do we use them?</a:t>
            </a:r>
          </a:p>
          <a:p>
            <a:r>
              <a:rPr lang="en-GB" sz="3200" dirty="0" smtClean="0"/>
              <a:t>Are they any good?</a:t>
            </a: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12053438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Calibrating equipment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2217" y="1837509"/>
            <a:ext cx="11547566" cy="4841965"/>
          </a:xfrm>
        </p:spPr>
        <p:txBody>
          <a:bodyPr>
            <a:norm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GB" sz="2000" dirty="0"/>
              <a:t>Mark (a gauge or instrument) with a standard scale of readings: </a:t>
            </a:r>
            <a:r>
              <a:rPr lang="en-GB" sz="2000" i="1" dirty="0"/>
              <a:t>the depth gauge is calibrated in </a:t>
            </a:r>
            <a:r>
              <a:rPr lang="en-GB" sz="2000" i="1" dirty="0" smtClean="0"/>
              <a:t>centimetres</a:t>
            </a:r>
          </a:p>
          <a:p>
            <a:pPr marL="342900" indent="-342900">
              <a:buFont typeface="+mj-lt"/>
              <a:buAutoNum type="arabicPeriod"/>
            </a:pPr>
            <a:r>
              <a:rPr lang="en-GB" sz="2000" dirty="0"/>
              <a:t>Correlate the readings of (an instrument) with those of a standard in order to check the instrument’s accuracy: </a:t>
            </a:r>
            <a:r>
              <a:rPr lang="en-GB" sz="2000" i="1" dirty="0"/>
              <a:t>a separate control experiment is then carried out to </a:t>
            </a:r>
            <a:r>
              <a:rPr lang="en-GB" sz="2000" i="1" dirty="0" smtClean="0"/>
              <a:t>calibrate </a:t>
            </a:r>
            <a:r>
              <a:rPr lang="en-GB" sz="2000" i="1" dirty="0"/>
              <a:t>the </a:t>
            </a:r>
            <a:r>
              <a:rPr lang="en-GB" sz="2000" i="1" dirty="0" smtClean="0"/>
              <a:t>calorimeter</a:t>
            </a:r>
          </a:p>
          <a:p>
            <a:pPr marL="342900" indent="-342900">
              <a:buFont typeface="+mj-lt"/>
              <a:buAutoNum type="arabicPeriod"/>
            </a:pPr>
            <a:r>
              <a:rPr lang="en-GB" sz="2000" dirty="0"/>
              <a:t>Adjust (experimental results) to take external factors into account or to allow comparison with other data: </a:t>
            </a:r>
            <a:r>
              <a:rPr lang="en-GB" sz="2000" i="1" dirty="0"/>
              <a:t>the radiocarbon results would need to be calibrated to convert them to calendar </a:t>
            </a:r>
            <a:r>
              <a:rPr lang="en-GB" sz="2000" i="1" dirty="0" smtClean="0"/>
              <a:t>ages</a:t>
            </a:r>
          </a:p>
          <a:p>
            <a:pPr marL="342900" indent="-342900">
              <a:buFont typeface="+mj-lt"/>
              <a:buAutoNum type="arabicPeriod"/>
            </a:pPr>
            <a:r>
              <a:rPr lang="en-GB" sz="2000" dirty="0"/>
              <a:t>Carefully assess, set, or adjust (something abstract): </a:t>
            </a:r>
            <a:r>
              <a:rPr lang="en-GB" sz="2000" i="1" dirty="0"/>
              <a:t>the regulators cannot properly calibrate the risks involved</a:t>
            </a:r>
            <a:r>
              <a:rPr lang="en-GB" sz="2000" dirty="0"/>
              <a:t> (as adjective </a:t>
            </a:r>
            <a:r>
              <a:rPr lang="en-GB" sz="2000" b="1" dirty="0"/>
              <a:t>calibrated</a:t>
            </a:r>
            <a:r>
              <a:rPr lang="en-GB" sz="2000" dirty="0"/>
              <a:t>) </a:t>
            </a:r>
            <a:r>
              <a:rPr lang="en-GB" sz="2000" i="1" dirty="0"/>
              <a:t>their carefully calibrated economic </a:t>
            </a:r>
            <a:r>
              <a:rPr lang="en-GB" sz="2000" i="1" dirty="0" smtClean="0"/>
              <a:t>policies</a:t>
            </a:r>
          </a:p>
          <a:p>
            <a:pPr marL="342900" indent="-342900">
              <a:buFont typeface="+mj-lt"/>
              <a:buAutoNum type="arabicPeriod"/>
            </a:pPr>
            <a:endParaRPr lang="en-GB" sz="2000" i="1" dirty="0"/>
          </a:p>
          <a:p>
            <a:pPr marL="0" indent="0">
              <a:buNone/>
            </a:pPr>
            <a:r>
              <a:rPr lang="en-GB" sz="2000" i="1" dirty="0" smtClean="0"/>
              <a:t>Reference: </a:t>
            </a:r>
            <a:r>
              <a:rPr lang="en-GB" sz="2000" i="1" dirty="0"/>
              <a:t>Oxford dictionaries </a:t>
            </a:r>
            <a:r>
              <a:rPr lang="en-GB" sz="2000" i="1" dirty="0">
                <a:hlinkClick r:id="rId2"/>
              </a:rPr>
              <a:t>http://</a:t>
            </a:r>
            <a:r>
              <a:rPr lang="en-GB" sz="2000" i="1" dirty="0" smtClean="0">
                <a:hlinkClick r:id="rId2"/>
              </a:rPr>
              <a:t>www.oxforddictionaries.com/definition/english/calibrate</a:t>
            </a:r>
            <a:endParaRPr lang="en-GB" sz="2000" dirty="0" smtClean="0"/>
          </a:p>
          <a:p>
            <a:pPr marL="0" indent="0">
              <a:buNone/>
            </a:pPr>
            <a:endParaRPr lang="en-GB" sz="2000" i="1" dirty="0" smtClean="0"/>
          </a:p>
        </p:txBody>
      </p:sp>
    </p:spTree>
    <p:extLst>
      <p:ext uri="{BB962C8B-B14F-4D97-AF65-F5344CB8AC3E}">
        <p14:creationId xmlns:p14="http://schemas.microsoft.com/office/powerpoint/2010/main" val="11617452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Evaluating calibrations*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3200" dirty="0" smtClean="0"/>
              <a:t>What was difficult?</a:t>
            </a:r>
          </a:p>
          <a:p>
            <a:r>
              <a:rPr lang="en-GB" sz="3200" dirty="0" smtClean="0"/>
              <a:t>How do your results compare with your neighbours?</a:t>
            </a:r>
          </a:p>
          <a:p>
            <a:r>
              <a:rPr lang="en-GB" sz="3200" dirty="0" smtClean="0"/>
              <a:t>If they are different, why?</a:t>
            </a:r>
          </a:p>
          <a:p>
            <a:r>
              <a:rPr lang="en-GB" sz="3200" dirty="0" smtClean="0"/>
              <a:t>What could you do in the future to make things more accurate?</a:t>
            </a: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158252376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lestial">
  <a:themeElements>
    <a:clrScheme name="Celestial">
      <a:dk1>
        <a:sysClr val="windowText" lastClr="000000"/>
      </a:dk1>
      <a:lt1>
        <a:sysClr val="window" lastClr="FFFFFF"/>
      </a:lt1>
      <a:dk2>
        <a:srgbClr val="18276C"/>
      </a:dk2>
      <a:lt2>
        <a:srgbClr val="EBEBEB"/>
      </a:lt2>
      <a:accent1>
        <a:srgbClr val="AC3EC1"/>
      </a:accent1>
      <a:accent2>
        <a:srgbClr val="477BD1"/>
      </a:accent2>
      <a:accent3>
        <a:srgbClr val="46B298"/>
      </a:accent3>
      <a:accent4>
        <a:srgbClr val="90BA4C"/>
      </a:accent4>
      <a:accent5>
        <a:srgbClr val="DD9D31"/>
      </a:accent5>
      <a:accent6>
        <a:srgbClr val="E25247"/>
      </a:accent6>
      <a:hlink>
        <a:srgbClr val="C573D2"/>
      </a:hlink>
      <a:folHlink>
        <a:srgbClr val="CCAEE8"/>
      </a:folHlink>
    </a:clrScheme>
    <a:fontScheme name="Celestial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elestial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82000"/>
                <a:alpha val="7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0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1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6000"/>
                <a:hueMod val="100000"/>
                <a:satMod val="180000"/>
                <a:lumMod val="110000"/>
              </a:schemeClr>
            </a:gs>
            <a:gs pos="100000">
              <a:schemeClr val="phClr">
                <a:shade val="96000"/>
                <a:satMod val="160000"/>
                <a:lumMod val="100000"/>
              </a:schemeClr>
            </a:gs>
          </a:gsLst>
          <a:lin ang="4740000" scaled="1"/>
        </a:gradFill>
        <a:blipFill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lestial" id="{C4BB2A3D-0E93-4C5F-B0D2-9D3FCE089CC5}" vid="{42E5908D-19A2-46FD-89FA-638B126129E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TM03457452[[fn=Celestial]]</Template>
  <TotalTime>32</TotalTime>
  <Words>337</Words>
  <Application>Microsoft Office PowerPoint</Application>
  <PresentationFormat>Widescreen</PresentationFormat>
  <Paragraphs>42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Celestial</vt:lpstr>
      <vt:lpstr>Unit 2: practical scientific techniques</vt:lpstr>
      <vt:lpstr>Course structure</vt:lpstr>
      <vt:lpstr>Unit 2</vt:lpstr>
      <vt:lpstr>Scientific Instruments</vt:lpstr>
      <vt:lpstr>Calibrating equipment</vt:lpstr>
      <vt:lpstr>Evaluating calibrations*</vt:lpstr>
    </vt:vector>
  </TitlesOfParts>
  <Company>Godalming College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 2: practical scientific techniques</dc:title>
  <dc:creator>Harriet Broughton</dc:creator>
  <cp:lastModifiedBy>Harriet Broughton</cp:lastModifiedBy>
  <cp:revision>4</cp:revision>
  <dcterms:created xsi:type="dcterms:W3CDTF">2016-09-07T12:05:23Z</dcterms:created>
  <dcterms:modified xsi:type="dcterms:W3CDTF">2016-09-07T12:37:41Z</dcterms:modified>
</cp:coreProperties>
</file>