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630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AA97-BB13-4C28-B5DD-DA02B60DC31D}" type="datetimeFigureOut">
              <a:rPr lang="en-GB" smtClean="0"/>
              <a:t>08/12/2016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78AC-F1B0-412D-B217-F216590DA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630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AA97-BB13-4C28-B5DD-DA02B60DC31D}" type="datetimeFigureOut">
              <a:rPr lang="en-GB" smtClean="0"/>
              <a:t>08/12/2016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78AC-F1B0-412D-B217-F216590DA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892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AA97-BB13-4C28-B5DD-DA02B60DC31D}" type="datetimeFigureOut">
              <a:rPr lang="en-GB" smtClean="0"/>
              <a:t>08/12/2016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78AC-F1B0-412D-B217-F216590DA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890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AA97-BB13-4C28-B5DD-DA02B60DC31D}" type="datetimeFigureOut">
              <a:rPr lang="en-GB" smtClean="0"/>
              <a:t>08/12/2016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78AC-F1B0-412D-B217-F216590DA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299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AA97-BB13-4C28-B5DD-DA02B60DC31D}" type="datetimeFigureOut">
              <a:rPr lang="en-GB" smtClean="0"/>
              <a:t>08/12/2016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78AC-F1B0-412D-B217-F216590DA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937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AA97-BB13-4C28-B5DD-DA02B60DC31D}" type="datetimeFigureOut">
              <a:rPr lang="en-GB" smtClean="0"/>
              <a:t>08/12/2016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78AC-F1B0-412D-B217-F216590DA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958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AA97-BB13-4C28-B5DD-DA02B60DC31D}" type="datetimeFigureOut">
              <a:rPr lang="en-GB" smtClean="0"/>
              <a:t>08/12/2016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78AC-F1B0-412D-B217-F216590DA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1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AA97-BB13-4C28-B5DD-DA02B60DC31D}" type="datetimeFigureOut">
              <a:rPr lang="en-GB" smtClean="0"/>
              <a:t>08/12/2016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78AC-F1B0-412D-B217-F216590DA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820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AA97-BB13-4C28-B5DD-DA02B60DC31D}" type="datetimeFigureOut">
              <a:rPr lang="en-GB" smtClean="0"/>
              <a:t>08/12/2016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78AC-F1B0-412D-B217-F216590DA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23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AA97-BB13-4C28-B5DD-DA02B60DC31D}" type="datetimeFigureOut">
              <a:rPr lang="en-GB" smtClean="0"/>
              <a:t>08/12/2016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78AC-F1B0-412D-B217-F216590DA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976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AA97-BB13-4C28-B5DD-DA02B60DC31D}" type="datetimeFigureOut">
              <a:rPr lang="en-GB" smtClean="0"/>
              <a:t>08/12/2016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78AC-F1B0-412D-B217-F216590DA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335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DAA97-BB13-4C28-B5DD-DA02B60DC31D}" type="datetimeFigureOut">
              <a:rPr lang="en-GB" smtClean="0"/>
              <a:t>08/12/2016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478AC-F1B0-412D-B217-F216590DA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5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//upload.wikimedia.org/wikipedia/commons/5/59/Dipole-dipole-interaction-in-HCl-2D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Cooling curves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6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Melting point determination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MP of 2-methylpropan-2-ol = 25-26°C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What is the class average?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How close are you to the actual melting point?</a:t>
            </a:r>
          </a:p>
          <a:p>
            <a:pPr marL="0" indent="0">
              <a:buNone/>
            </a:pPr>
            <a:r>
              <a:rPr lang="en-GB" dirty="0" smtClean="0"/>
              <a:t>How close are you to the class average?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22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.bp.blogspot.com/-qbcCmZHi4EI/TfWHajyUqbI/AAAAAAAAAvw/G38pLrvE0zE/s1600/london-skylin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43000" y="3603843"/>
            <a:ext cx="6858000" cy="241744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London Forces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Electrons are always in motion</a:t>
            </a:r>
          </a:p>
          <a:p>
            <a:r>
              <a:rPr lang="en-GB" dirty="0" smtClean="0"/>
              <a:t>This will always create a </a:t>
            </a:r>
            <a:r>
              <a:rPr lang="el-GR" dirty="0" smtClean="0"/>
              <a:t>δ</a:t>
            </a:r>
            <a:r>
              <a:rPr lang="en-GB" dirty="0" smtClean="0"/>
              <a:t>+ and </a:t>
            </a:r>
            <a:r>
              <a:rPr lang="el-GR" dirty="0" smtClean="0"/>
              <a:t>δ</a:t>
            </a:r>
            <a:r>
              <a:rPr lang="en-GB" dirty="0" smtClean="0"/>
              <a:t>- charge</a:t>
            </a:r>
          </a:p>
          <a:p>
            <a:r>
              <a:rPr lang="en-GB" dirty="0" smtClean="0"/>
              <a:t>INSTANTANEOUS dipole</a:t>
            </a:r>
          </a:p>
        </p:txBody>
      </p:sp>
    </p:spTree>
    <p:extLst>
      <p:ext uri="{BB962C8B-B14F-4D97-AF65-F5344CB8AC3E}">
        <p14:creationId xmlns:p14="http://schemas.microsoft.com/office/powerpoint/2010/main" val="422957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.bp.blogspot.com/-qbcCmZHi4EI/TfWHajyUqbI/AAAAAAAAAvw/G38pLrvE0zE/s1600/london-skylin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980982" y="4440555"/>
            <a:ext cx="6858000" cy="241744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London Forces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1894" y="1754815"/>
            <a:ext cx="6380466" cy="369705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/>
              <a:t>This instantaneous induced dipole then </a:t>
            </a:r>
            <a:r>
              <a:rPr lang="en-GB" b="1" dirty="0" smtClean="0"/>
              <a:t>induces</a:t>
            </a:r>
            <a:r>
              <a:rPr lang="en-GB" dirty="0" smtClean="0"/>
              <a:t> another dipole in the neighbouring atom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r>
              <a:rPr lang="en-GB" dirty="0" smtClean="0"/>
              <a:t>The more e</a:t>
            </a:r>
            <a:r>
              <a:rPr lang="en-GB" baseline="30000" dirty="0" smtClean="0"/>
              <a:t>-</a:t>
            </a:r>
            <a:r>
              <a:rPr lang="en-GB" dirty="0" smtClean="0"/>
              <a:t>, the stronger the dipole will be</a:t>
            </a:r>
          </a:p>
          <a:p>
            <a:r>
              <a:rPr lang="en-GB" dirty="0" smtClean="0"/>
              <a:t>The longer the molecule the stronger the dipole</a:t>
            </a:r>
          </a:p>
          <a:p>
            <a:r>
              <a:rPr lang="en-GB" dirty="0" smtClean="0"/>
              <a:t>The less branching, the stronger the force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6147" name="Picture 3" descr="fluctuat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87724" y="2996952"/>
            <a:ext cx="2322258" cy="716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fluctuat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17995" y="2942947"/>
            <a:ext cx="2573182" cy="794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953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890718"/>
            <a:ext cx="6172200" cy="857250"/>
          </a:xfrm>
        </p:spPr>
        <p:txBody>
          <a:bodyPr/>
          <a:lstStyle/>
          <a:p>
            <a:r>
              <a:rPr lang="en-GB" dirty="0" smtClean="0"/>
              <a:t>Permanent Dipole-Dipole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626817"/>
            <a:ext cx="6858000" cy="3394472"/>
          </a:xfrm>
        </p:spPr>
        <p:txBody>
          <a:bodyPr>
            <a:normAutofit/>
          </a:bodyPr>
          <a:lstStyle/>
          <a:p>
            <a:r>
              <a:rPr lang="en-GB" dirty="0" smtClean="0"/>
              <a:t>Molecules which are polar have a permanent dipole, when it interacts with another polar molecule it is called a permanent dipole-dipole force.</a:t>
            </a:r>
          </a:p>
          <a:p>
            <a:r>
              <a:rPr lang="en-GB" dirty="0" smtClean="0"/>
              <a:t>Stronger the dipole = stronger intermolecular force</a:t>
            </a:r>
            <a:endParaRPr lang="en-GB" dirty="0"/>
          </a:p>
        </p:txBody>
      </p:sp>
      <p:pic>
        <p:nvPicPr>
          <p:cNvPr id="16386" name="Picture 2" descr="File:Dipole-dipole-interaction-in-HCl-2D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3612" y="1376772"/>
            <a:ext cx="5873927" cy="1404156"/>
          </a:xfrm>
          <a:prstGeom prst="rect">
            <a:avLst/>
          </a:prstGeom>
          <a:noFill/>
        </p:spPr>
      </p:pic>
      <p:pic>
        <p:nvPicPr>
          <p:cNvPr id="16392" name="Picture 8" descr="http://users.humboldt.edu/rpaselk/ChemSupp/Polarity/COdipo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70188" y="5160632"/>
            <a:ext cx="1164117" cy="914663"/>
          </a:xfrm>
          <a:prstGeom prst="rect">
            <a:avLst/>
          </a:prstGeom>
          <a:noFill/>
        </p:spPr>
      </p:pic>
      <p:pic>
        <p:nvPicPr>
          <p:cNvPr id="16394" name="Picture 10" descr="http://users.humboldt.edu/rpaselk/ChemSupp/Polarity/COdipo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91594" y="5211198"/>
            <a:ext cx="1033128" cy="811743"/>
          </a:xfrm>
          <a:prstGeom prst="rect">
            <a:avLst/>
          </a:prstGeom>
          <a:noFill/>
        </p:spPr>
      </p:pic>
      <p:pic>
        <p:nvPicPr>
          <p:cNvPr id="16396" name="Picture 12" descr="http://users.humboldt.edu/rpaselk/ChemSupp/Polarity/COdipo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77634" y="5211198"/>
            <a:ext cx="1168494" cy="918102"/>
          </a:xfrm>
          <a:prstGeom prst="rect">
            <a:avLst/>
          </a:prstGeom>
          <a:noFill/>
        </p:spPr>
      </p:pic>
      <p:pic>
        <p:nvPicPr>
          <p:cNvPr id="16398" name="Picture 14" descr="http://users.humboldt.edu/rpaselk/ChemSupp/Polarity/COdipo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79772" y="5157192"/>
            <a:ext cx="1099759" cy="864096"/>
          </a:xfrm>
          <a:prstGeom prst="rect">
            <a:avLst/>
          </a:prstGeom>
          <a:noFill/>
        </p:spPr>
      </p:pic>
      <p:pic>
        <p:nvPicPr>
          <p:cNvPr id="16400" name="Picture 16" descr="http://users.humboldt.edu/rpaselk/ChemSupp/Polarity/COdipo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24997" y="5157192"/>
            <a:ext cx="1099759" cy="864096"/>
          </a:xfrm>
          <a:prstGeom prst="rect">
            <a:avLst/>
          </a:prstGeom>
          <a:noFill/>
        </p:spPr>
      </p:pic>
      <p:pic>
        <p:nvPicPr>
          <p:cNvPr id="16402" name="Picture 18" descr="http://users.humboldt.edu/rpaselk/ChemSupp/Polarity/COdipo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0222" y="5103186"/>
            <a:ext cx="1188132" cy="9335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9252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0"/>
            <a:ext cx="7886700" cy="1325563"/>
          </a:xfrm>
        </p:spPr>
        <p:txBody>
          <a:bodyPr/>
          <a:lstStyle/>
          <a:p>
            <a:r>
              <a:rPr lang="en-GB" dirty="0" smtClean="0"/>
              <a:t>Hydrogen Bonding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9892" y="1808820"/>
            <a:ext cx="4401108" cy="4191930"/>
          </a:xfrm>
        </p:spPr>
        <p:txBody>
          <a:bodyPr>
            <a:normAutofit fontScale="85000" lnSpcReduction="20000"/>
          </a:bodyPr>
          <a:lstStyle/>
          <a:p>
            <a:endParaRPr lang="en-GB" dirty="0"/>
          </a:p>
          <a:p>
            <a:r>
              <a:rPr lang="en-GB" dirty="0"/>
              <a:t>The 3 most electronegative elements</a:t>
            </a:r>
          </a:p>
          <a:p>
            <a:endParaRPr lang="en-GB" dirty="0"/>
          </a:p>
          <a:p>
            <a:r>
              <a:rPr lang="en-GB" dirty="0"/>
              <a:t>They usually have lone pairs </a:t>
            </a:r>
          </a:p>
          <a:p>
            <a:endParaRPr lang="en-GB" dirty="0"/>
          </a:p>
          <a:p>
            <a:r>
              <a:rPr lang="en-GB" dirty="0"/>
              <a:t>These lone pairs will bond with a hydrogen which is </a:t>
            </a:r>
            <a:r>
              <a:rPr lang="el-GR" dirty="0"/>
              <a:t>δ</a:t>
            </a:r>
            <a:r>
              <a:rPr lang="en-GB" dirty="0"/>
              <a:t>+</a:t>
            </a:r>
          </a:p>
          <a:p>
            <a:endParaRPr lang="en-GB" dirty="0"/>
          </a:p>
          <a:p>
            <a:r>
              <a:rPr lang="en-GB" dirty="0"/>
              <a:t>This gives a HYDROGEN BOND, it is almost the strength of a normal bond.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31640" y="998730"/>
            <a:ext cx="1404156" cy="94494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57150">
            <a:solidFill>
              <a:srgbClr val="37FF9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950" b="1" dirty="0">
                <a:solidFill>
                  <a:srgbClr val="37FF91"/>
                </a:solidFill>
              </a:rPr>
              <a:t>NOF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299559" y="2078850"/>
            <a:ext cx="4514579" cy="3618402"/>
            <a:chOff x="208746" y="1628800"/>
            <a:chExt cx="6019438" cy="4824536"/>
          </a:xfrm>
        </p:grpSpPr>
        <p:pic>
          <p:nvPicPr>
            <p:cNvPr id="17410" name="Picture 2" descr="http://www.chemguide.co.uk/atoms/bonding/h2ohbonds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08746" y="1628800"/>
              <a:ext cx="5875422" cy="4824536"/>
            </a:xfrm>
            <a:prstGeom prst="rect">
              <a:avLst/>
            </a:prstGeom>
            <a:noFill/>
          </p:spPr>
        </p:pic>
        <p:sp>
          <p:nvSpPr>
            <p:cNvPr id="6" name="Rectangle 5"/>
            <p:cNvSpPr/>
            <p:nvPr/>
          </p:nvSpPr>
          <p:spPr>
            <a:xfrm>
              <a:off x="2843808" y="3068960"/>
              <a:ext cx="3384376" cy="20882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6408204" y="998730"/>
            <a:ext cx="1404156" cy="94494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57150">
            <a:solidFill>
              <a:srgbClr val="37FF9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950" b="1" dirty="0">
                <a:solidFill>
                  <a:srgbClr val="37FF91"/>
                </a:solidFill>
              </a:rPr>
              <a:t>FON</a:t>
            </a:r>
          </a:p>
        </p:txBody>
      </p:sp>
    </p:spTree>
    <p:extLst>
      <p:ext uri="{BB962C8B-B14F-4D97-AF65-F5344CB8AC3E}">
        <p14:creationId xmlns:p14="http://schemas.microsoft.com/office/powerpoint/2010/main" val="3102756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Measuring temperature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Which type of thermometer to use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1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Calibrating the thermometers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With ice </a:t>
            </a:r>
          </a:p>
          <a:p>
            <a:pPr marL="0" indent="0">
              <a:buNone/>
            </a:pPr>
            <a:r>
              <a:rPr lang="en-GB" dirty="0" smtClean="0"/>
              <a:t>With boiling water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What should they read?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54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714" y="4430199"/>
            <a:ext cx="5143500" cy="21526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Accuracy of thermometers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807" y="1495642"/>
            <a:ext cx="4421144" cy="4888681"/>
          </a:xfrm>
        </p:spPr>
        <p:txBody>
          <a:bodyPr/>
          <a:lstStyle/>
          <a:p>
            <a:r>
              <a:rPr lang="en-GB" dirty="0"/>
              <a:t>Pressure – how high are we above sea level? The higher we are the less the pressure and the boiling points </a:t>
            </a:r>
            <a:r>
              <a:rPr lang="en-GB" dirty="0" smtClean="0"/>
              <a:t>decrease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Are there any other types of thermometers which might be better?</a:t>
            </a:r>
          </a:p>
          <a:p>
            <a:endParaRPr lang="en-GB" dirty="0"/>
          </a:p>
        </p:txBody>
      </p:sp>
      <p:pic>
        <p:nvPicPr>
          <p:cNvPr id="1026" name="Picture 2" descr="Image result for temperature and pressu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2218" y="837496"/>
            <a:ext cx="4117975" cy="291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586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Measuring something cooling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Heat it up</a:t>
            </a:r>
          </a:p>
          <a:p>
            <a:r>
              <a:rPr lang="en-GB" dirty="0" smtClean="0"/>
              <a:t>Put thermometer into it</a:t>
            </a:r>
          </a:p>
          <a:p>
            <a:r>
              <a:rPr lang="en-GB" dirty="0" smtClean="0"/>
              <a:t>Let it cool – in air or water?</a:t>
            </a:r>
          </a:p>
          <a:p>
            <a:r>
              <a:rPr lang="en-GB" dirty="0" smtClean="0"/>
              <a:t>Measuring the temperature every minute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630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Plotting a graph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472" y="1882082"/>
            <a:ext cx="4899724" cy="3728570"/>
          </a:xfrm>
        </p:spPr>
      </p:pic>
      <p:sp>
        <p:nvSpPr>
          <p:cNvPr id="5" name="Right Arrow 4"/>
          <p:cNvSpPr/>
          <p:nvPr/>
        </p:nvSpPr>
        <p:spPr>
          <a:xfrm>
            <a:off x="1822621" y="5367468"/>
            <a:ext cx="4621427" cy="5097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/>
              <a:t>Time in seconds</a:t>
            </a:r>
          </a:p>
        </p:txBody>
      </p:sp>
      <p:sp>
        <p:nvSpPr>
          <p:cNvPr id="6" name="Right Arrow 5"/>
          <p:cNvSpPr/>
          <p:nvPr/>
        </p:nvSpPr>
        <p:spPr>
          <a:xfrm rot="16200000">
            <a:off x="74845" y="3079102"/>
            <a:ext cx="2162432" cy="1334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/>
              <a:t>Temperature in °C</a:t>
            </a:r>
          </a:p>
        </p:txBody>
      </p:sp>
    </p:spTree>
    <p:extLst>
      <p:ext uri="{BB962C8B-B14F-4D97-AF65-F5344CB8AC3E}">
        <p14:creationId xmlns:p14="http://schemas.microsoft.com/office/powerpoint/2010/main" val="157203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is happening when something cools and makes a solid?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49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726" y="1070074"/>
            <a:ext cx="7886700" cy="994172"/>
          </a:xfrm>
        </p:spPr>
        <p:txBody>
          <a:bodyPr/>
          <a:lstStyle/>
          <a:p>
            <a:r>
              <a:rPr lang="en-GB" dirty="0" smtClean="0"/>
              <a:t>Measuring gradients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089642"/>
            <a:ext cx="4981897" cy="3273818"/>
          </a:xfrm>
        </p:spPr>
      </p:pic>
      <p:sp>
        <p:nvSpPr>
          <p:cNvPr id="5" name="Rectangle 4"/>
          <p:cNvSpPr/>
          <p:nvPr/>
        </p:nvSpPr>
        <p:spPr>
          <a:xfrm>
            <a:off x="111208" y="2003227"/>
            <a:ext cx="1075038" cy="19585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327889" y="2322973"/>
                <a:ext cx="3910913" cy="8166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000" dirty="0" smtClean="0"/>
                  <a:t>Gradient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000" i="1">
                            <a:latin typeface="Cambria Math" panose="02040503050406030204" pitchFamily="18" charset="0"/>
                          </a:rPr>
                          <m:t>𝑐h𝑎𝑛𝑔𝑒</m:t>
                        </m:r>
                        <m:r>
                          <a:rPr lang="en-GB" sz="3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000" i="1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GB" sz="3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3000" i="1">
                            <a:latin typeface="Cambria Math" panose="02040503050406030204" pitchFamily="18" charset="0"/>
                          </a:rPr>
                          <m:t>𝑐h𝑎𝑛𝑔𝑒</m:t>
                        </m:r>
                        <m:r>
                          <a:rPr lang="en-GB" sz="3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000" i="1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GB" sz="3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30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7889" y="2322973"/>
                <a:ext cx="3910913" cy="816634"/>
              </a:xfrm>
              <a:prstGeom prst="rect">
                <a:avLst/>
              </a:prstGeom>
              <a:blipFill rotWithShape="0">
                <a:blip r:embed="rId3"/>
                <a:stretch>
                  <a:fillRect l="-3738" b="-44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 rot="5400000">
            <a:off x="3337868" y="2505334"/>
            <a:ext cx="603883" cy="22257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3" name="Oval 2"/>
          <p:cNvSpPr/>
          <p:nvPr/>
        </p:nvSpPr>
        <p:spPr>
          <a:xfrm>
            <a:off x="1466335" y="3599308"/>
            <a:ext cx="337752" cy="36246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104768" y="4336595"/>
            <a:ext cx="337752" cy="36246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84482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75" y="703876"/>
            <a:ext cx="7886700" cy="994172"/>
          </a:xfrm>
        </p:spPr>
        <p:txBody>
          <a:bodyPr/>
          <a:lstStyle/>
          <a:p>
            <a:r>
              <a:rPr lang="en-GB" dirty="0" smtClean="0"/>
              <a:t>Changes of state</a:t>
            </a:r>
            <a:endParaRPr lang="en-GB" dirty="0"/>
          </a:p>
        </p:txBody>
      </p:sp>
      <p:pic>
        <p:nvPicPr>
          <p:cNvPr id="4" name="Picture 2" descr="http://www.knockhardy.org.uk/states_htm_files/SOLAG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882" y="3197321"/>
            <a:ext cx="2336006" cy="1521620"/>
          </a:xfrm>
          <a:prstGeom prst="rect">
            <a:avLst/>
          </a:prstGeom>
          <a:noFill/>
        </p:spPr>
      </p:pic>
      <p:pic>
        <p:nvPicPr>
          <p:cNvPr id="5" name="Picture 4" descr="http://www.knockhardy.org.uk/states_htm_files/LIQAG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45952" y="2819280"/>
            <a:ext cx="2343150" cy="1907381"/>
          </a:xfrm>
          <a:prstGeom prst="rect">
            <a:avLst/>
          </a:prstGeom>
          <a:noFill/>
        </p:spPr>
      </p:pic>
      <p:pic>
        <p:nvPicPr>
          <p:cNvPr id="6" name="Picture 6" descr="http://www.knockhardy.org.uk/states_htm_files/GASAG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1271" y="3197321"/>
            <a:ext cx="2343150" cy="155733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964126" y="2457350"/>
            <a:ext cx="18164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>
                <a:solidFill>
                  <a:schemeClr val="accent1">
                    <a:lumMod val="50000"/>
                  </a:schemeClr>
                </a:solidFill>
              </a:rPr>
              <a:t>Solid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13841" y="2457350"/>
            <a:ext cx="18164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>
                <a:solidFill>
                  <a:schemeClr val="accent1">
                    <a:lumMod val="50000"/>
                  </a:schemeClr>
                </a:solidFill>
              </a:rPr>
              <a:t>Liquid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68652" y="2457350"/>
            <a:ext cx="18164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>
                <a:solidFill>
                  <a:schemeClr val="accent1">
                    <a:lumMod val="50000"/>
                  </a:schemeClr>
                </a:solidFill>
              </a:rPr>
              <a:t>Gas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9333" y="1478246"/>
            <a:ext cx="882545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dirty="0"/>
              <a:t>When a substance changes state that means something is happening to the intermolecular forces between the molecules – they are either breaking or being formed.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5270" y="4924475"/>
            <a:ext cx="90045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srgbClr val="C00000"/>
                </a:solidFill>
              </a:rPr>
              <a:t>Breaking intermolecular forces requires energy (you have to heat it up)</a:t>
            </a:r>
          </a:p>
          <a:p>
            <a:pPr algn="ctr"/>
            <a:r>
              <a:rPr lang="en-GB" sz="2400" dirty="0">
                <a:solidFill>
                  <a:srgbClr val="00B050"/>
                </a:solidFill>
              </a:rPr>
              <a:t>Making intermolecular forces gives out energy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2997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</TotalTime>
  <Words>337</Words>
  <Application>Microsoft Office PowerPoint</Application>
  <PresentationFormat>On-screen Show (4:3)</PresentationFormat>
  <Paragraphs>70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Theme</vt:lpstr>
      <vt:lpstr>Cooling curves</vt:lpstr>
      <vt:lpstr>Measuring temperature</vt:lpstr>
      <vt:lpstr>Calibrating the thermometers</vt:lpstr>
      <vt:lpstr>Accuracy of thermometers</vt:lpstr>
      <vt:lpstr>Measuring something cooling</vt:lpstr>
      <vt:lpstr>Plotting a graph</vt:lpstr>
      <vt:lpstr>What is happening when something cools and makes a solid?</vt:lpstr>
      <vt:lpstr>Measuring gradients</vt:lpstr>
      <vt:lpstr>Changes of state</vt:lpstr>
      <vt:lpstr>Melting point determination</vt:lpstr>
      <vt:lpstr>London Forces</vt:lpstr>
      <vt:lpstr>London Forces</vt:lpstr>
      <vt:lpstr>Permanent Dipole-Dipole</vt:lpstr>
      <vt:lpstr>Hydrogen Bonding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Cooling curves</dc:title>
  <dc:creator>Harriet Broughton</dc:creator>
  <cp:lastModifiedBy>Harriet Broughton</cp:lastModifiedBy>
  <cp:revision>15</cp:revision>
  <dcterms:created xsi:type="dcterms:W3CDTF">2016-10-13T08:57:16Z</dcterms:created>
  <dcterms:modified xsi:type="dcterms:W3CDTF">2016-12-08T12:11:41Z</dcterms:modified>
</cp:coreProperties>
</file>