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60" r:id="rId7"/>
    <p:sldId id="258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59" r:id="rId33"/>
    <p:sldId id="285" r:id="rId34"/>
    <p:sldId id="286" r:id="rId35"/>
    <p:sldId id="287" r:id="rId36"/>
    <p:sldId id="288" r:id="rId37"/>
    <p:sldId id="289" r:id="rId38"/>
    <p:sldId id="290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9" autoAdjust="0"/>
    <p:restoredTop sz="94660"/>
  </p:normalViewPr>
  <p:slideViewPr>
    <p:cSldViewPr snapToGrid="0">
      <p:cViewPr varScale="1">
        <p:scale>
          <a:sx n="65" d="100"/>
          <a:sy n="65" d="100"/>
        </p:scale>
        <p:origin x="9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A1ED-CC2E-4267-9C42-60D047E1E9DA}" type="datetimeFigureOut">
              <a:rPr lang="en-GB" smtClean="0"/>
              <a:t>10/02/2019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E0A7-23D5-4A95-B54F-F1A0F5678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504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A1ED-CC2E-4267-9C42-60D047E1E9DA}" type="datetimeFigureOut">
              <a:rPr lang="en-GB" smtClean="0"/>
              <a:t>10/02/2019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E0A7-23D5-4A95-B54F-F1A0F5678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901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A1ED-CC2E-4267-9C42-60D047E1E9DA}" type="datetimeFigureOut">
              <a:rPr lang="en-GB" smtClean="0"/>
              <a:t>10/02/2019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E0A7-23D5-4A95-B54F-F1A0F5678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8631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A1ED-CC2E-4267-9C42-60D047E1E9DA}" type="datetimeFigureOut">
              <a:rPr lang="en-GB" smtClean="0"/>
              <a:t>10/02/2019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E0A7-23D5-4A95-B54F-F1A0F5678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68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A1ED-CC2E-4267-9C42-60D047E1E9DA}" type="datetimeFigureOut">
              <a:rPr lang="en-GB" smtClean="0"/>
              <a:t>10/02/2019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E0A7-23D5-4A95-B54F-F1A0F5678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517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A1ED-CC2E-4267-9C42-60D047E1E9DA}" type="datetimeFigureOut">
              <a:rPr lang="en-GB" smtClean="0"/>
              <a:t>10/02/2019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E0A7-23D5-4A95-B54F-F1A0F5678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74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A1ED-CC2E-4267-9C42-60D047E1E9DA}" type="datetimeFigureOut">
              <a:rPr lang="en-GB" smtClean="0"/>
              <a:t>10/02/2019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E0A7-23D5-4A95-B54F-F1A0F5678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955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A1ED-CC2E-4267-9C42-60D047E1E9DA}" type="datetimeFigureOut">
              <a:rPr lang="en-GB" smtClean="0"/>
              <a:t>10/02/2019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E0A7-23D5-4A95-B54F-F1A0F5678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902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A1ED-CC2E-4267-9C42-60D047E1E9DA}" type="datetimeFigureOut">
              <a:rPr lang="en-GB" smtClean="0"/>
              <a:t>10/02/2019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E0A7-23D5-4A95-B54F-F1A0F5678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519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A1ED-CC2E-4267-9C42-60D047E1E9DA}" type="datetimeFigureOut">
              <a:rPr lang="en-GB" smtClean="0"/>
              <a:t>10/02/2019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E0A7-23D5-4A95-B54F-F1A0F5678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210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A1ED-CC2E-4267-9C42-60D047E1E9DA}" type="datetimeFigureOut">
              <a:rPr lang="en-GB" smtClean="0"/>
              <a:t>10/02/2019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E0A7-23D5-4A95-B54F-F1A0F5678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343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CA1ED-CC2E-4267-9C42-60D047E1E9DA}" type="datetimeFigureOut">
              <a:rPr lang="en-GB" smtClean="0"/>
              <a:t>10/02/2019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BE0A7-23D5-4A95-B54F-F1A0F5678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62882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38i5Fk-ZjfA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Computer Architecture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2136"/>
            <a:ext cx="9144000" cy="1265663"/>
          </a:xfrm>
        </p:spPr>
        <p:txBody>
          <a:bodyPr/>
          <a:lstStyle/>
          <a:p>
            <a:r>
              <a:rPr lang="en-GB" dirty="0" smtClean="0"/>
              <a:t>Everything you have forgotten and one TINY little Extra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847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8229600" y="304800"/>
            <a:ext cx="1905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8305800" y="609600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 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8305800" y="1296988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Arial" charset="0"/>
              </a:rPr>
              <a:t>14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8305800" y="2671763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 </a:t>
            </a:r>
            <a:r>
              <a:rPr lang="en-GB" b="1">
                <a:latin typeface="Arial" charset="0"/>
              </a:rPr>
              <a:t>LDA 23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8305800" y="1984375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accent2"/>
                </a:solidFill>
              </a:rPr>
              <a:t> </a:t>
            </a:r>
            <a:r>
              <a:rPr lang="en-GB" b="1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GB" b="1">
                <a:latin typeface="Arial" charset="0"/>
              </a:rPr>
              <a:t>23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8305800" y="3360738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GB" b="1">
                <a:latin typeface="Arial" charset="0"/>
              </a:rPr>
              <a:t>2</a:t>
            </a:r>
            <a:r>
              <a:rPr lang="en-GB"/>
              <a:t> 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8229600" y="0"/>
            <a:ext cx="2438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REGISTERS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7315200" y="6096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ACC</a:t>
            </a: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7315200" y="12954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MBR</a:t>
            </a: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7315200" y="19812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MAR</a:t>
            </a:r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7315200" y="26670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CIR</a:t>
            </a:r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7315200" y="33528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PC</a:t>
            </a:r>
          </a:p>
        </p:txBody>
      </p:sp>
      <p:graphicFrame>
        <p:nvGraphicFramePr>
          <p:cNvPr id="28686" name="Group 14"/>
          <p:cNvGraphicFramePr>
            <a:graphicFrameLocks noGrp="1"/>
          </p:cNvGraphicFramePr>
          <p:nvPr/>
        </p:nvGraphicFramePr>
        <p:xfrm>
          <a:off x="7696200" y="5181600"/>
          <a:ext cx="2286000" cy="1371600"/>
        </p:xfrm>
        <a:graphic>
          <a:graphicData uri="http://schemas.openxmlformats.org/drawingml/2006/table">
            <a:tbl>
              <a:tblPr/>
              <a:tblGrid>
                <a:gridCol w="647700"/>
                <a:gridCol w="1638300"/>
              </a:tblGrid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LDA 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 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 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700" name="Text Box 28"/>
          <p:cNvSpPr txBox="1">
            <a:spLocks noChangeArrowheads="1"/>
          </p:cNvSpPr>
          <p:nvPr/>
        </p:nvSpPr>
        <p:spPr bwMode="auto">
          <a:xfrm>
            <a:off x="7620000" y="4495800"/>
            <a:ext cx="2590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latin typeface="Arial" charset="0"/>
              </a:rPr>
              <a:t>THE PROGRAM</a:t>
            </a:r>
          </a:p>
        </p:txBody>
      </p:sp>
      <p:graphicFrame>
        <p:nvGraphicFramePr>
          <p:cNvPr id="28701" name="Group 29"/>
          <p:cNvGraphicFramePr>
            <a:graphicFrameLocks noGrp="1"/>
          </p:cNvGraphicFramePr>
          <p:nvPr/>
        </p:nvGraphicFramePr>
        <p:xfrm>
          <a:off x="1905000" y="5257800"/>
          <a:ext cx="2590800" cy="1371600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</a:tblGrid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715" name="Text Box 43"/>
          <p:cNvSpPr txBox="1">
            <a:spLocks noChangeArrowheads="1"/>
          </p:cNvSpPr>
          <p:nvPr/>
        </p:nvSpPr>
        <p:spPr bwMode="auto">
          <a:xfrm>
            <a:off x="1524000" y="4114800"/>
            <a:ext cx="31242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MEMORY</a:t>
            </a:r>
          </a:p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Location   Contents</a:t>
            </a:r>
          </a:p>
        </p:txBody>
      </p:sp>
      <p:sp>
        <p:nvSpPr>
          <p:cNvPr id="28716" name="Freeform 44"/>
          <p:cNvSpPr>
            <a:spLocks/>
          </p:cNvSpPr>
          <p:nvPr/>
        </p:nvSpPr>
        <p:spPr bwMode="auto">
          <a:xfrm>
            <a:off x="4267200" y="12192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717" name="Freeform 45"/>
          <p:cNvSpPr>
            <a:spLocks/>
          </p:cNvSpPr>
          <p:nvPr/>
        </p:nvSpPr>
        <p:spPr bwMode="auto">
          <a:xfrm rot="5400000">
            <a:off x="4267200" y="24384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718" name="Freeform 46"/>
          <p:cNvSpPr>
            <a:spLocks/>
          </p:cNvSpPr>
          <p:nvPr/>
        </p:nvSpPr>
        <p:spPr bwMode="auto">
          <a:xfrm rot="10800000">
            <a:off x="2971800" y="23622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719" name="Freeform 47"/>
          <p:cNvSpPr>
            <a:spLocks/>
          </p:cNvSpPr>
          <p:nvPr/>
        </p:nvSpPr>
        <p:spPr bwMode="auto">
          <a:xfrm rot="-5400000">
            <a:off x="2971800" y="11430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720" name="Oval 48"/>
          <p:cNvSpPr>
            <a:spLocks noChangeArrowheads="1"/>
          </p:cNvSpPr>
          <p:nvPr/>
        </p:nvSpPr>
        <p:spPr bwMode="auto">
          <a:xfrm>
            <a:off x="3962400" y="1066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721" name="Oval 49"/>
          <p:cNvSpPr>
            <a:spLocks noChangeArrowheads="1"/>
          </p:cNvSpPr>
          <p:nvPr/>
        </p:nvSpPr>
        <p:spPr bwMode="auto">
          <a:xfrm>
            <a:off x="5181600" y="2209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722" name="Oval 50"/>
          <p:cNvSpPr>
            <a:spLocks noChangeArrowheads="1"/>
          </p:cNvSpPr>
          <p:nvPr/>
        </p:nvSpPr>
        <p:spPr bwMode="auto">
          <a:xfrm>
            <a:off x="4038600" y="3352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723" name="Oval 51"/>
          <p:cNvSpPr>
            <a:spLocks noChangeArrowheads="1"/>
          </p:cNvSpPr>
          <p:nvPr/>
        </p:nvSpPr>
        <p:spPr bwMode="auto">
          <a:xfrm>
            <a:off x="28194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724" name="Text Box 52"/>
          <p:cNvSpPr txBox="1">
            <a:spLocks noChangeArrowheads="1"/>
          </p:cNvSpPr>
          <p:nvPr/>
        </p:nvSpPr>
        <p:spPr bwMode="auto">
          <a:xfrm>
            <a:off x="5181600" y="762001"/>
            <a:ext cx="1981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Fetch instruction   from memory</a:t>
            </a:r>
          </a:p>
        </p:txBody>
      </p:sp>
      <p:sp>
        <p:nvSpPr>
          <p:cNvPr id="28725" name="Text Box 53"/>
          <p:cNvSpPr txBox="1">
            <a:spLocks noChangeArrowheads="1"/>
          </p:cNvSpPr>
          <p:nvPr/>
        </p:nvSpPr>
        <p:spPr bwMode="auto">
          <a:xfrm>
            <a:off x="5181600" y="2895600"/>
            <a:ext cx="1752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 dirty="0">
                <a:latin typeface="Arial" charset="0"/>
              </a:rPr>
              <a:t>Decode</a:t>
            </a:r>
            <a:endParaRPr lang="en-GB" i="1" dirty="0">
              <a:latin typeface="Arial" charset="0"/>
            </a:endParaRPr>
          </a:p>
        </p:txBody>
      </p:sp>
      <p:sp>
        <p:nvSpPr>
          <p:cNvPr id="28726" name="Text Box 54"/>
          <p:cNvSpPr txBox="1">
            <a:spLocks noChangeArrowheads="1"/>
          </p:cNvSpPr>
          <p:nvPr/>
        </p:nvSpPr>
        <p:spPr bwMode="auto">
          <a:xfrm>
            <a:off x="1828800" y="2743201"/>
            <a:ext cx="167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Execute instruction</a:t>
            </a:r>
          </a:p>
        </p:txBody>
      </p:sp>
      <p:sp>
        <p:nvSpPr>
          <p:cNvPr id="28727" name="Text Box 55"/>
          <p:cNvSpPr txBox="1">
            <a:spLocks noChangeArrowheads="1"/>
          </p:cNvSpPr>
          <p:nvPr/>
        </p:nvSpPr>
        <p:spPr bwMode="auto">
          <a:xfrm>
            <a:off x="1828800" y="762001"/>
            <a:ext cx="167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Check for interrupts</a:t>
            </a:r>
          </a:p>
        </p:txBody>
      </p:sp>
      <p:sp>
        <p:nvSpPr>
          <p:cNvPr id="28728" name="Text Box 56"/>
          <p:cNvSpPr txBox="1">
            <a:spLocks noChangeArrowheads="1"/>
          </p:cNvSpPr>
          <p:nvPr/>
        </p:nvSpPr>
        <p:spPr bwMode="auto">
          <a:xfrm>
            <a:off x="4648200" y="4343400"/>
            <a:ext cx="2667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Arial" charset="0"/>
              </a:rPr>
              <a:t>The contents of the location whose address is in the MAR are loaded into the MBR</a:t>
            </a:r>
          </a:p>
        </p:txBody>
      </p:sp>
    </p:spTree>
    <p:extLst>
      <p:ext uri="{BB962C8B-B14F-4D97-AF65-F5344CB8AC3E}">
        <p14:creationId xmlns:p14="http://schemas.microsoft.com/office/powerpoint/2010/main" val="15087534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8305800" y="609600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accent2"/>
                </a:solidFill>
              </a:rPr>
              <a:t> </a:t>
            </a:r>
            <a:r>
              <a:rPr lang="en-GB" b="1">
                <a:solidFill>
                  <a:schemeClr val="accent2"/>
                </a:solidFill>
                <a:latin typeface="Arial" charset="0"/>
              </a:rPr>
              <a:t>14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8305800" y="1296988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14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8305800" y="2671763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 </a:t>
            </a:r>
            <a:r>
              <a:rPr lang="en-GB" b="1">
                <a:latin typeface="Arial" charset="0"/>
              </a:rPr>
              <a:t>LDA 23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8305800" y="1984375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accent2"/>
                </a:solidFill>
              </a:rPr>
              <a:t> </a:t>
            </a:r>
            <a:r>
              <a:rPr lang="en-GB" b="1">
                <a:latin typeface="Arial" charset="0"/>
              </a:rPr>
              <a:t>23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8305800" y="3360738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GB" b="1">
                <a:latin typeface="Arial" charset="0"/>
              </a:rPr>
              <a:t>2</a:t>
            </a:r>
            <a:r>
              <a:rPr lang="en-GB"/>
              <a:t> </a:t>
            </a: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8229600" y="0"/>
            <a:ext cx="2438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REGISTERS</a:t>
            </a: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7315200" y="6096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ACC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7315200" y="12954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MBR</a:t>
            </a: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7315200" y="19812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MAR</a:t>
            </a: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7315200" y="26670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CIR</a:t>
            </a:r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7315200" y="33528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PC</a:t>
            </a:r>
          </a:p>
        </p:txBody>
      </p:sp>
      <p:graphicFrame>
        <p:nvGraphicFramePr>
          <p:cNvPr id="29710" name="Group 14"/>
          <p:cNvGraphicFramePr>
            <a:graphicFrameLocks noGrp="1"/>
          </p:cNvGraphicFramePr>
          <p:nvPr/>
        </p:nvGraphicFramePr>
        <p:xfrm>
          <a:off x="7696200" y="5181600"/>
          <a:ext cx="2286000" cy="1371600"/>
        </p:xfrm>
        <a:graphic>
          <a:graphicData uri="http://schemas.openxmlformats.org/drawingml/2006/table">
            <a:tbl>
              <a:tblPr/>
              <a:tblGrid>
                <a:gridCol w="647700"/>
                <a:gridCol w="1638300"/>
              </a:tblGrid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LDA 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 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 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24" name="Text Box 28"/>
          <p:cNvSpPr txBox="1">
            <a:spLocks noChangeArrowheads="1"/>
          </p:cNvSpPr>
          <p:nvPr/>
        </p:nvSpPr>
        <p:spPr bwMode="auto">
          <a:xfrm>
            <a:off x="7620000" y="4495800"/>
            <a:ext cx="2590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latin typeface="Arial" charset="0"/>
              </a:rPr>
              <a:t>THE PROGRAM</a:t>
            </a:r>
          </a:p>
        </p:txBody>
      </p:sp>
      <p:graphicFrame>
        <p:nvGraphicFramePr>
          <p:cNvPr id="29725" name="Group 29"/>
          <p:cNvGraphicFramePr>
            <a:graphicFrameLocks noGrp="1"/>
          </p:cNvGraphicFramePr>
          <p:nvPr/>
        </p:nvGraphicFramePr>
        <p:xfrm>
          <a:off x="1905000" y="5257800"/>
          <a:ext cx="2590800" cy="1371600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</a:tblGrid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39" name="Text Box 43"/>
          <p:cNvSpPr txBox="1">
            <a:spLocks noChangeArrowheads="1"/>
          </p:cNvSpPr>
          <p:nvPr/>
        </p:nvSpPr>
        <p:spPr bwMode="auto">
          <a:xfrm>
            <a:off x="1524000" y="4114800"/>
            <a:ext cx="31242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MEMORY</a:t>
            </a:r>
          </a:p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Location   Contents</a:t>
            </a:r>
          </a:p>
        </p:txBody>
      </p:sp>
      <p:sp>
        <p:nvSpPr>
          <p:cNvPr id="29740" name="Freeform 44"/>
          <p:cNvSpPr>
            <a:spLocks/>
          </p:cNvSpPr>
          <p:nvPr/>
        </p:nvSpPr>
        <p:spPr bwMode="auto">
          <a:xfrm>
            <a:off x="4267200" y="12192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41" name="Freeform 45"/>
          <p:cNvSpPr>
            <a:spLocks/>
          </p:cNvSpPr>
          <p:nvPr/>
        </p:nvSpPr>
        <p:spPr bwMode="auto">
          <a:xfrm rot="5400000">
            <a:off x="4267200" y="24384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42" name="Freeform 46"/>
          <p:cNvSpPr>
            <a:spLocks/>
          </p:cNvSpPr>
          <p:nvPr/>
        </p:nvSpPr>
        <p:spPr bwMode="auto">
          <a:xfrm rot="10800000">
            <a:off x="2971800" y="23622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43" name="Freeform 47"/>
          <p:cNvSpPr>
            <a:spLocks/>
          </p:cNvSpPr>
          <p:nvPr/>
        </p:nvSpPr>
        <p:spPr bwMode="auto">
          <a:xfrm rot="-5400000">
            <a:off x="2971800" y="11430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44" name="Oval 48"/>
          <p:cNvSpPr>
            <a:spLocks noChangeArrowheads="1"/>
          </p:cNvSpPr>
          <p:nvPr/>
        </p:nvSpPr>
        <p:spPr bwMode="auto">
          <a:xfrm>
            <a:off x="3962400" y="1066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745" name="Oval 49"/>
          <p:cNvSpPr>
            <a:spLocks noChangeArrowheads="1"/>
          </p:cNvSpPr>
          <p:nvPr/>
        </p:nvSpPr>
        <p:spPr bwMode="auto">
          <a:xfrm>
            <a:off x="5181600" y="2209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746" name="Oval 50"/>
          <p:cNvSpPr>
            <a:spLocks noChangeArrowheads="1"/>
          </p:cNvSpPr>
          <p:nvPr/>
        </p:nvSpPr>
        <p:spPr bwMode="auto">
          <a:xfrm>
            <a:off x="4038600" y="3352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747" name="Oval 51"/>
          <p:cNvSpPr>
            <a:spLocks noChangeArrowheads="1"/>
          </p:cNvSpPr>
          <p:nvPr/>
        </p:nvSpPr>
        <p:spPr bwMode="auto">
          <a:xfrm>
            <a:off x="28194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748" name="Text Box 52"/>
          <p:cNvSpPr txBox="1">
            <a:spLocks noChangeArrowheads="1"/>
          </p:cNvSpPr>
          <p:nvPr/>
        </p:nvSpPr>
        <p:spPr bwMode="auto">
          <a:xfrm>
            <a:off x="5181600" y="762001"/>
            <a:ext cx="1981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Fetch instruction   from memory</a:t>
            </a:r>
          </a:p>
        </p:txBody>
      </p:sp>
      <p:sp>
        <p:nvSpPr>
          <p:cNvPr id="29749" name="Text Box 53"/>
          <p:cNvSpPr txBox="1">
            <a:spLocks noChangeArrowheads="1"/>
          </p:cNvSpPr>
          <p:nvPr/>
        </p:nvSpPr>
        <p:spPr bwMode="auto">
          <a:xfrm>
            <a:off x="5181600" y="2895600"/>
            <a:ext cx="1752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 dirty="0">
                <a:latin typeface="Arial" charset="0"/>
              </a:rPr>
              <a:t>Decode</a:t>
            </a:r>
            <a:endParaRPr lang="en-GB" i="1" dirty="0">
              <a:latin typeface="Arial" charset="0"/>
            </a:endParaRPr>
          </a:p>
        </p:txBody>
      </p:sp>
      <p:sp>
        <p:nvSpPr>
          <p:cNvPr id="29750" name="Text Box 54"/>
          <p:cNvSpPr txBox="1">
            <a:spLocks noChangeArrowheads="1"/>
          </p:cNvSpPr>
          <p:nvPr/>
        </p:nvSpPr>
        <p:spPr bwMode="auto">
          <a:xfrm>
            <a:off x="1828800" y="2743201"/>
            <a:ext cx="167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Execute instruction</a:t>
            </a:r>
          </a:p>
        </p:txBody>
      </p:sp>
      <p:sp>
        <p:nvSpPr>
          <p:cNvPr id="29751" name="Text Box 55"/>
          <p:cNvSpPr txBox="1">
            <a:spLocks noChangeArrowheads="1"/>
          </p:cNvSpPr>
          <p:nvPr/>
        </p:nvSpPr>
        <p:spPr bwMode="auto">
          <a:xfrm>
            <a:off x="1828800" y="762001"/>
            <a:ext cx="167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Check for interrupts</a:t>
            </a:r>
          </a:p>
        </p:txBody>
      </p:sp>
      <p:sp>
        <p:nvSpPr>
          <p:cNvPr id="29752" name="Text Box 56"/>
          <p:cNvSpPr txBox="1">
            <a:spLocks noChangeArrowheads="1"/>
          </p:cNvSpPr>
          <p:nvPr/>
        </p:nvSpPr>
        <p:spPr bwMode="auto">
          <a:xfrm>
            <a:off x="4724400" y="5029200"/>
            <a:ext cx="2667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Arial" charset="0"/>
              </a:rPr>
              <a:t>The contents of the MBR are copied into the ACC</a:t>
            </a:r>
          </a:p>
        </p:txBody>
      </p:sp>
    </p:spTree>
    <p:extLst>
      <p:ext uri="{BB962C8B-B14F-4D97-AF65-F5344CB8AC3E}">
        <p14:creationId xmlns:p14="http://schemas.microsoft.com/office/powerpoint/2010/main" val="612409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8305800" y="609600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accent2"/>
                </a:solidFill>
              </a:rPr>
              <a:t> </a:t>
            </a:r>
            <a:r>
              <a:rPr lang="en-GB" b="1">
                <a:latin typeface="Arial" charset="0"/>
              </a:rPr>
              <a:t>14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8305800" y="1296988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14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8305800" y="2671763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 </a:t>
            </a:r>
            <a:r>
              <a:rPr lang="en-GB" b="1">
                <a:latin typeface="Arial" charset="0"/>
              </a:rPr>
              <a:t>LDA 23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8305800" y="1984375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accent2"/>
                </a:solidFill>
              </a:rPr>
              <a:t> </a:t>
            </a:r>
            <a:r>
              <a:rPr lang="en-GB" b="1">
                <a:latin typeface="Arial" charset="0"/>
              </a:rPr>
              <a:t>23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8305800" y="3360738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GB" b="1">
                <a:latin typeface="Arial" charset="0"/>
              </a:rPr>
              <a:t>2</a:t>
            </a:r>
            <a:r>
              <a:rPr lang="en-GB"/>
              <a:t> </a:t>
            </a: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8229600" y="0"/>
            <a:ext cx="2438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REGISTERS</a:t>
            </a: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7315200" y="6096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ACC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7315200" y="12954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MBR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7315200" y="19812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MAR</a:t>
            </a:r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7315200" y="26670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CIR</a:t>
            </a:r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7315200" y="33528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PC</a:t>
            </a:r>
          </a:p>
        </p:txBody>
      </p:sp>
      <p:graphicFrame>
        <p:nvGraphicFramePr>
          <p:cNvPr id="30733" name="Group 13"/>
          <p:cNvGraphicFramePr>
            <a:graphicFrameLocks noGrp="1"/>
          </p:cNvGraphicFramePr>
          <p:nvPr/>
        </p:nvGraphicFramePr>
        <p:xfrm>
          <a:off x="7696200" y="5181600"/>
          <a:ext cx="2286000" cy="1371600"/>
        </p:xfrm>
        <a:graphic>
          <a:graphicData uri="http://schemas.openxmlformats.org/drawingml/2006/table">
            <a:tbl>
              <a:tblPr/>
              <a:tblGrid>
                <a:gridCol w="647700"/>
                <a:gridCol w="1638300"/>
              </a:tblGrid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LDA 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 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 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47" name="Text Box 27"/>
          <p:cNvSpPr txBox="1">
            <a:spLocks noChangeArrowheads="1"/>
          </p:cNvSpPr>
          <p:nvPr/>
        </p:nvSpPr>
        <p:spPr bwMode="auto">
          <a:xfrm>
            <a:off x="7620000" y="4495800"/>
            <a:ext cx="2590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latin typeface="Arial" charset="0"/>
              </a:rPr>
              <a:t>THE PROGRAM</a:t>
            </a:r>
          </a:p>
        </p:txBody>
      </p:sp>
      <p:graphicFrame>
        <p:nvGraphicFramePr>
          <p:cNvPr id="30748" name="Group 28"/>
          <p:cNvGraphicFramePr>
            <a:graphicFrameLocks noGrp="1"/>
          </p:cNvGraphicFramePr>
          <p:nvPr/>
        </p:nvGraphicFramePr>
        <p:xfrm>
          <a:off x="1905000" y="5257800"/>
          <a:ext cx="2590800" cy="1371600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</a:tblGrid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62" name="Text Box 42"/>
          <p:cNvSpPr txBox="1">
            <a:spLocks noChangeArrowheads="1"/>
          </p:cNvSpPr>
          <p:nvPr/>
        </p:nvSpPr>
        <p:spPr bwMode="auto">
          <a:xfrm>
            <a:off x="1524000" y="4114800"/>
            <a:ext cx="31242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MEMORY</a:t>
            </a:r>
          </a:p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Location   Contents</a:t>
            </a:r>
          </a:p>
        </p:txBody>
      </p:sp>
      <p:sp>
        <p:nvSpPr>
          <p:cNvPr id="30763" name="Freeform 43"/>
          <p:cNvSpPr>
            <a:spLocks/>
          </p:cNvSpPr>
          <p:nvPr/>
        </p:nvSpPr>
        <p:spPr bwMode="auto">
          <a:xfrm>
            <a:off x="4267200" y="12192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64" name="Freeform 44"/>
          <p:cNvSpPr>
            <a:spLocks/>
          </p:cNvSpPr>
          <p:nvPr/>
        </p:nvSpPr>
        <p:spPr bwMode="auto">
          <a:xfrm rot="5400000">
            <a:off x="4267200" y="24384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65" name="Freeform 45"/>
          <p:cNvSpPr>
            <a:spLocks/>
          </p:cNvSpPr>
          <p:nvPr/>
        </p:nvSpPr>
        <p:spPr bwMode="auto">
          <a:xfrm rot="10800000">
            <a:off x="2971800" y="23622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66" name="Freeform 46"/>
          <p:cNvSpPr>
            <a:spLocks/>
          </p:cNvSpPr>
          <p:nvPr/>
        </p:nvSpPr>
        <p:spPr bwMode="auto">
          <a:xfrm rot="-5400000">
            <a:off x="2971800" y="11430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67" name="Oval 47"/>
          <p:cNvSpPr>
            <a:spLocks noChangeArrowheads="1"/>
          </p:cNvSpPr>
          <p:nvPr/>
        </p:nvSpPr>
        <p:spPr bwMode="auto">
          <a:xfrm>
            <a:off x="3962400" y="1066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68" name="Oval 48"/>
          <p:cNvSpPr>
            <a:spLocks noChangeArrowheads="1"/>
          </p:cNvSpPr>
          <p:nvPr/>
        </p:nvSpPr>
        <p:spPr bwMode="auto">
          <a:xfrm>
            <a:off x="5181600" y="2209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69" name="Oval 49"/>
          <p:cNvSpPr>
            <a:spLocks noChangeArrowheads="1"/>
          </p:cNvSpPr>
          <p:nvPr/>
        </p:nvSpPr>
        <p:spPr bwMode="auto">
          <a:xfrm>
            <a:off x="4038600" y="3352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70" name="Oval 50"/>
          <p:cNvSpPr>
            <a:spLocks noChangeArrowheads="1"/>
          </p:cNvSpPr>
          <p:nvPr/>
        </p:nvSpPr>
        <p:spPr bwMode="auto">
          <a:xfrm>
            <a:off x="28194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71" name="Text Box 51"/>
          <p:cNvSpPr txBox="1">
            <a:spLocks noChangeArrowheads="1"/>
          </p:cNvSpPr>
          <p:nvPr/>
        </p:nvSpPr>
        <p:spPr bwMode="auto">
          <a:xfrm>
            <a:off x="5181600" y="762001"/>
            <a:ext cx="1981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Fetch instruction   from memory</a:t>
            </a:r>
          </a:p>
        </p:txBody>
      </p:sp>
      <p:sp>
        <p:nvSpPr>
          <p:cNvPr id="30772" name="Text Box 52"/>
          <p:cNvSpPr txBox="1">
            <a:spLocks noChangeArrowheads="1"/>
          </p:cNvSpPr>
          <p:nvPr/>
        </p:nvSpPr>
        <p:spPr bwMode="auto">
          <a:xfrm>
            <a:off x="5181600" y="2895600"/>
            <a:ext cx="1752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 dirty="0">
                <a:latin typeface="Arial" charset="0"/>
              </a:rPr>
              <a:t>Decode</a:t>
            </a:r>
            <a:endParaRPr lang="en-GB" i="1" dirty="0">
              <a:latin typeface="Arial" charset="0"/>
            </a:endParaRPr>
          </a:p>
        </p:txBody>
      </p:sp>
      <p:sp>
        <p:nvSpPr>
          <p:cNvPr id="30773" name="Text Box 53"/>
          <p:cNvSpPr txBox="1">
            <a:spLocks noChangeArrowheads="1"/>
          </p:cNvSpPr>
          <p:nvPr/>
        </p:nvSpPr>
        <p:spPr bwMode="auto">
          <a:xfrm>
            <a:off x="1828800" y="2743201"/>
            <a:ext cx="167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Execute instruction</a:t>
            </a:r>
          </a:p>
        </p:txBody>
      </p:sp>
      <p:sp>
        <p:nvSpPr>
          <p:cNvPr id="30774" name="Text Box 54"/>
          <p:cNvSpPr txBox="1">
            <a:spLocks noChangeArrowheads="1"/>
          </p:cNvSpPr>
          <p:nvPr/>
        </p:nvSpPr>
        <p:spPr bwMode="auto">
          <a:xfrm>
            <a:off x="1828800" y="762001"/>
            <a:ext cx="167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Check for interrupts</a:t>
            </a:r>
          </a:p>
        </p:txBody>
      </p:sp>
      <p:sp>
        <p:nvSpPr>
          <p:cNvPr id="30775" name="Text Box 55"/>
          <p:cNvSpPr txBox="1">
            <a:spLocks noChangeArrowheads="1"/>
          </p:cNvSpPr>
          <p:nvPr/>
        </p:nvSpPr>
        <p:spPr bwMode="auto">
          <a:xfrm>
            <a:off x="4724400" y="5029201"/>
            <a:ext cx="2667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Arial" charset="0"/>
              </a:rPr>
              <a:t>The Status Register is checked for interrupts</a:t>
            </a:r>
          </a:p>
        </p:txBody>
      </p:sp>
    </p:spTree>
    <p:extLst>
      <p:ext uri="{BB962C8B-B14F-4D97-AF65-F5344CB8AC3E}">
        <p14:creationId xmlns:p14="http://schemas.microsoft.com/office/powerpoint/2010/main" val="1645009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8305800" y="609600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accent2"/>
                </a:solidFill>
              </a:rPr>
              <a:t> </a:t>
            </a:r>
            <a:r>
              <a:rPr lang="en-GB" b="1">
                <a:solidFill>
                  <a:schemeClr val="folHlink"/>
                </a:solidFill>
                <a:latin typeface="Arial" charset="0"/>
              </a:rPr>
              <a:t>14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8305800" y="1296988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folHlink"/>
                </a:solidFill>
                <a:latin typeface="Arial" charset="0"/>
              </a:rPr>
              <a:t>14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8305800" y="2671763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 </a:t>
            </a:r>
            <a:r>
              <a:rPr lang="en-GB" b="1">
                <a:solidFill>
                  <a:schemeClr val="folHlink"/>
                </a:solidFill>
                <a:latin typeface="Arial" charset="0"/>
              </a:rPr>
              <a:t>LDA 23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8305800" y="1984375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accent2"/>
                </a:solidFill>
              </a:rPr>
              <a:t> </a:t>
            </a:r>
            <a:r>
              <a:rPr lang="en-GB" b="1">
                <a:solidFill>
                  <a:schemeClr val="accent2"/>
                </a:solidFill>
                <a:latin typeface="Arial" charset="0"/>
              </a:rPr>
              <a:t>2</a:t>
            </a: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8305800" y="3360738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GB" b="1">
                <a:latin typeface="Arial" charset="0"/>
              </a:rPr>
              <a:t>2</a:t>
            </a:r>
            <a:r>
              <a:rPr lang="en-GB"/>
              <a:t> </a:t>
            </a: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8229600" y="0"/>
            <a:ext cx="2438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REGISTERS</a:t>
            </a: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7315200" y="6096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ACC</a:t>
            </a: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7315200" y="12954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MBR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7315200" y="19812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MAR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7315200" y="26670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CIR</a:t>
            </a: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7315200" y="33528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PC</a:t>
            </a:r>
          </a:p>
        </p:txBody>
      </p:sp>
      <p:graphicFrame>
        <p:nvGraphicFramePr>
          <p:cNvPr id="31757" name="Group 13"/>
          <p:cNvGraphicFramePr>
            <a:graphicFrameLocks noGrp="1"/>
          </p:cNvGraphicFramePr>
          <p:nvPr/>
        </p:nvGraphicFramePr>
        <p:xfrm>
          <a:off x="7696200" y="5181600"/>
          <a:ext cx="2286000" cy="1371600"/>
        </p:xfrm>
        <a:graphic>
          <a:graphicData uri="http://schemas.openxmlformats.org/drawingml/2006/table">
            <a:tbl>
              <a:tblPr/>
              <a:tblGrid>
                <a:gridCol w="647700"/>
                <a:gridCol w="1638300"/>
              </a:tblGrid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LDA 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ADD 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 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7620000" y="4495800"/>
            <a:ext cx="2590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latin typeface="Arial" charset="0"/>
              </a:rPr>
              <a:t>THE PROGRAM</a:t>
            </a:r>
          </a:p>
        </p:txBody>
      </p:sp>
      <p:graphicFrame>
        <p:nvGraphicFramePr>
          <p:cNvPr id="31772" name="Group 28"/>
          <p:cNvGraphicFramePr>
            <a:graphicFrameLocks noGrp="1"/>
          </p:cNvGraphicFramePr>
          <p:nvPr/>
        </p:nvGraphicFramePr>
        <p:xfrm>
          <a:off x="1905000" y="5257800"/>
          <a:ext cx="2590800" cy="1371600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</a:tblGrid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786" name="Text Box 42"/>
          <p:cNvSpPr txBox="1">
            <a:spLocks noChangeArrowheads="1"/>
          </p:cNvSpPr>
          <p:nvPr/>
        </p:nvSpPr>
        <p:spPr bwMode="auto">
          <a:xfrm>
            <a:off x="1524000" y="4114800"/>
            <a:ext cx="31242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MEMORY</a:t>
            </a:r>
          </a:p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Location   Contents</a:t>
            </a:r>
          </a:p>
        </p:txBody>
      </p:sp>
      <p:sp>
        <p:nvSpPr>
          <p:cNvPr id="31787" name="Freeform 43"/>
          <p:cNvSpPr>
            <a:spLocks/>
          </p:cNvSpPr>
          <p:nvPr/>
        </p:nvSpPr>
        <p:spPr bwMode="auto">
          <a:xfrm>
            <a:off x="4267200" y="12192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88" name="Freeform 44"/>
          <p:cNvSpPr>
            <a:spLocks/>
          </p:cNvSpPr>
          <p:nvPr/>
        </p:nvSpPr>
        <p:spPr bwMode="auto">
          <a:xfrm rot="5400000">
            <a:off x="4267200" y="24384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89" name="Freeform 45"/>
          <p:cNvSpPr>
            <a:spLocks/>
          </p:cNvSpPr>
          <p:nvPr/>
        </p:nvSpPr>
        <p:spPr bwMode="auto">
          <a:xfrm rot="10800000">
            <a:off x="2971800" y="23622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90" name="Freeform 46"/>
          <p:cNvSpPr>
            <a:spLocks/>
          </p:cNvSpPr>
          <p:nvPr/>
        </p:nvSpPr>
        <p:spPr bwMode="auto">
          <a:xfrm rot="-5400000">
            <a:off x="2971800" y="11430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91" name="Oval 47"/>
          <p:cNvSpPr>
            <a:spLocks noChangeArrowheads="1"/>
          </p:cNvSpPr>
          <p:nvPr/>
        </p:nvSpPr>
        <p:spPr bwMode="auto">
          <a:xfrm>
            <a:off x="3962400" y="1066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792" name="Oval 48"/>
          <p:cNvSpPr>
            <a:spLocks noChangeArrowheads="1"/>
          </p:cNvSpPr>
          <p:nvPr/>
        </p:nvSpPr>
        <p:spPr bwMode="auto">
          <a:xfrm>
            <a:off x="5181600" y="2209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793" name="Oval 49"/>
          <p:cNvSpPr>
            <a:spLocks noChangeArrowheads="1"/>
          </p:cNvSpPr>
          <p:nvPr/>
        </p:nvSpPr>
        <p:spPr bwMode="auto">
          <a:xfrm>
            <a:off x="4038600" y="3352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794" name="Oval 50"/>
          <p:cNvSpPr>
            <a:spLocks noChangeArrowheads="1"/>
          </p:cNvSpPr>
          <p:nvPr/>
        </p:nvSpPr>
        <p:spPr bwMode="auto">
          <a:xfrm>
            <a:off x="28194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795" name="Text Box 51"/>
          <p:cNvSpPr txBox="1">
            <a:spLocks noChangeArrowheads="1"/>
          </p:cNvSpPr>
          <p:nvPr/>
        </p:nvSpPr>
        <p:spPr bwMode="auto">
          <a:xfrm>
            <a:off x="5181600" y="762001"/>
            <a:ext cx="1981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Fetch instruction   from memory</a:t>
            </a:r>
          </a:p>
        </p:txBody>
      </p:sp>
      <p:sp>
        <p:nvSpPr>
          <p:cNvPr id="31796" name="Text Box 52"/>
          <p:cNvSpPr txBox="1">
            <a:spLocks noChangeArrowheads="1"/>
          </p:cNvSpPr>
          <p:nvPr/>
        </p:nvSpPr>
        <p:spPr bwMode="auto">
          <a:xfrm>
            <a:off x="5181600" y="2895600"/>
            <a:ext cx="1752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 dirty="0">
                <a:latin typeface="Arial" charset="0"/>
              </a:rPr>
              <a:t>Decode</a:t>
            </a:r>
            <a:endParaRPr lang="en-GB" i="1" dirty="0">
              <a:latin typeface="Arial" charset="0"/>
            </a:endParaRPr>
          </a:p>
        </p:txBody>
      </p:sp>
      <p:sp>
        <p:nvSpPr>
          <p:cNvPr id="31797" name="Text Box 53"/>
          <p:cNvSpPr txBox="1">
            <a:spLocks noChangeArrowheads="1"/>
          </p:cNvSpPr>
          <p:nvPr/>
        </p:nvSpPr>
        <p:spPr bwMode="auto">
          <a:xfrm>
            <a:off x="1828800" y="2743201"/>
            <a:ext cx="167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Execute instruction</a:t>
            </a:r>
          </a:p>
        </p:txBody>
      </p:sp>
      <p:sp>
        <p:nvSpPr>
          <p:cNvPr id="31798" name="Text Box 54"/>
          <p:cNvSpPr txBox="1">
            <a:spLocks noChangeArrowheads="1"/>
          </p:cNvSpPr>
          <p:nvPr/>
        </p:nvSpPr>
        <p:spPr bwMode="auto">
          <a:xfrm>
            <a:off x="1828800" y="762001"/>
            <a:ext cx="167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Check for interrupts</a:t>
            </a:r>
          </a:p>
        </p:txBody>
      </p:sp>
      <p:sp>
        <p:nvSpPr>
          <p:cNvPr id="31801" name="Text Box 57"/>
          <p:cNvSpPr txBox="1">
            <a:spLocks noChangeArrowheads="1"/>
          </p:cNvSpPr>
          <p:nvPr/>
        </p:nvSpPr>
        <p:spPr bwMode="auto">
          <a:xfrm>
            <a:off x="4876800" y="4724401"/>
            <a:ext cx="2667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Arial" charset="0"/>
              </a:rPr>
              <a:t>The address of the second instruction is copied from the PC to the MAR</a:t>
            </a:r>
          </a:p>
        </p:txBody>
      </p:sp>
    </p:spTree>
    <p:extLst>
      <p:ext uri="{BB962C8B-B14F-4D97-AF65-F5344CB8AC3E}">
        <p14:creationId xmlns:p14="http://schemas.microsoft.com/office/powerpoint/2010/main" val="2284467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8305800" y="609600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accent2"/>
                </a:solidFill>
              </a:rPr>
              <a:t> </a:t>
            </a:r>
            <a:r>
              <a:rPr lang="en-GB" b="1">
                <a:solidFill>
                  <a:schemeClr val="folHlink"/>
                </a:solidFill>
                <a:latin typeface="Arial" charset="0"/>
              </a:rPr>
              <a:t>14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8305800" y="1296988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Arial" charset="0"/>
              </a:rPr>
              <a:t>ADD 72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8305800" y="2671763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 </a:t>
            </a:r>
            <a:r>
              <a:rPr lang="en-GB" b="1">
                <a:solidFill>
                  <a:schemeClr val="folHlink"/>
                </a:solidFill>
                <a:latin typeface="Arial" charset="0"/>
              </a:rPr>
              <a:t>LDA 23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8305800" y="1984375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accent2"/>
                </a:solidFill>
              </a:rPr>
              <a:t> </a:t>
            </a:r>
            <a:r>
              <a:rPr lang="en-GB" b="1">
                <a:latin typeface="Arial" charset="0"/>
              </a:rPr>
              <a:t>2</a:t>
            </a: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8305800" y="3360738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GB" b="1">
                <a:latin typeface="Arial" charset="0"/>
              </a:rPr>
              <a:t>2</a:t>
            </a:r>
            <a:r>
              <a:rPr lang="en-GB"/>
              <a:t> </a:t>
            </a: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8229600" y="0"/>
            <a:ext cx="2438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REGISTERS</a:t>
            </a: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7315200" y="6096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ACC</a:t>
            </a: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7315200" y="12954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MBR</a:t>
            </a:r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7315200" y="19812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MAR</a:t>
            </a:r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7315200" y="26670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CIR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7315200" y="33528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PC</a:t>
            </a:r>
          </a:p>
        </p:txBody>
      </p:sp>
      <p:graphicFrame>
        <p:nvGraphicFramePr>
          <p:cNvPr id="33805" name="Group 13"/>
          <p:cNvGraphicFramePr>
            <a:graphicFrameLocks noGrp="1"/>
          </p:cNvGraphicFramePr>
          <p:nvPr/>
        </p:nvGraphicFramePr>
        <p:xfrm>
          <a:off x="7696200" y="5181600"/>
          <a:ext cx="2286000" cy="1371600"/>
        </p:xfrm>
        <a:graphic>
          <a:graphicData uri="http://schemas.openxmlformats.org/drawingml/2006/table">
            <a:tbl>
              <a:tblPr/>
              <a:tblGrid>
                <a:gridCol w="647700"/>
                <a:gridCol w="1638300"/>
              </a:tblGrid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LDA 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ADD 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 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7620000" y="4495800"/>
            <a:ext cx="2590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latin typeface="Arial" charset="0"/>
              </a:rPr>
              <a:t>THE PROGRAM</a:t>
            </a:r>
          </a:p>
        </p:txBody>
      </p:sp>
      <p:graphicFrame>
        <p:nvGraphicFramePr>
          <p:cNvPr id="33820" name="Group 28"/>
          <p:cNvGraphicFramePr>
            <a:graphicFrameLocks noGrp="1"/>
          </p:cNvGraphicFramePr>
          <p:nvPr/>
        </p:nvGraphicFramePr>
        <p:xfrm>
          <a:off x="1905000" y="5257800"/>
          <a:ext cx="2590800" cy="1371600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</a:tblGrid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834" name="Text Box 42"/>
          <p:cNvSpPr txBox="1">
            <a:spLocks noChangeArrowheads="1"/>
          </p:cNvSpPr>
          <p:nvPr/>
        </p:nvSpPr>
        <p:spPr bwMode="auto">
          <a:xfrm>
            <a:off x="1524000" y="4114800"/>
            <a:ext cx="31242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MEMORY</a:t>
            </a:r>
          </a:p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Location   Contents</a:t>
            </a:r>
          </a:p>
        </p:txBody>
      </p:sp>
      <p:sp>
        <p:nvSpPr>
          <p:cNvPr id="33835" name="Freeform 43"/>
          <p:cNvSpPr>
            <a:spLocks/>
          </p:cNvSpPr>
          <p:nvPr/>
        </p:nvSpPr>
        <p:spPr bwMode="auto">
          <a:xfrm>
            <a:off x="4267200" y="12192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836" name="Freeform 44"/>
          <p:cNvSpPr>
            <a:spLocks/>
          </p:cNvSpPr>
          <p:nvPr/>
        </p:nvSpPr>
        <p:spPr bwMode="auto">
          <a:xfrm rot="5400000">
            <a:off x="4267200" y="24384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837" name="Freeform 45"/>
          <p:cNvSpPr>
            <a:spLocks/>
          </p:cNvSpPr>
          <p:nvPr/>
        </p:nvSpPr>
        <p:spPr bwMode="auto">
          <a:xfrm rot="10800000">
            <a:off x="2971800" y="23622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838" name="Freeform 46"/>
          <p:cNvSpPr>
            <a:spLocks/>
          </p:cNvSpPr>
          <p:nvPr/>
        </p:nvSpPr>
        <p:spPr bwMode="auto">
          <a:xfrm rot="-5400000">
            <a:off x="2971800" y="11430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839" name="Oval 47"/>
          <p:cNvSpPr>
            <a:spLocks noChangeArrowheads="1"/>
          </p:cNvSpPr>
          <p:nvPr/>
        </p:nvSpPr>
        <p:spPr bwMode="auto">
          <a:xfrm>
            <a:off x="3962400" y="1066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3840" name="Oval 48"/>
          <p:cNvSpPr>
            <a:spLocks noChangeArrowheads="1"/>
          </p:cNvSpPr>
          <p:nvPr/>
        </p:nvSpPr>
        <p:spPr bwMode="auto">
          <a:xfrm>
            <a:off x="5181600" y="2209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3841" name="Oval 49"/>
          <p:cNvSpPr>
            <a:spLocks noChangeArrowheads="1"/>
          </p:cNvSpPr>
          <p:nvPr/>
        </p:nvSpPr>
        <p:spPr bwMode="auto">
          <a:xfrm>
            <a:off x="4038600" y="3352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3842" name="Oval 50"/>
          <p:cNvSpPr>
            <a:spLocks noChangeArrowheads="1"/>
          </p:cNvSpPr>
          <p:nvPr/>
        </p:nvSpPr>
        <p:spPr bwMode="auto">
          <a:xfrm>
            <a:off x="28194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3843" name="Text Box 51"/>
          <p:cNvSpPr txBox="1">
            <a:spLocks noChangeArrowheads="1"/>
          </p:cNvSpPr>
          <p:nvPr/>
        </p:nvSpPr>
        <p:spPr bwMode="auto">
          <a:xfrm>
            <a:off x="5181600" y="762001"/>
            <a:ext cx="1981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Fetch instruction   from memory</a:t>
            </a:r>
          </a:p>
        </p:txBody>
      </p:sp>
      <p:sp>
        <p:nvSpPr>
          <p:cNvPr id="33844" name="Text Box 52"/>
          <p:cNvSpPr txBox="1">
            <a:spLocks noChangeArrowheads="1"/>
          </p:cNvSpPr>
          <p:nvPr/>
        </p:nvSpPr>
        <p:spPr bwMode="auto">
          <a:xfrm>
            <a:off x="5181600" y="2895600"/>
            <a:ext cx="1752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 dirty="0">
                <a:latin typeface="Arial" charset="0"/>
              </a:rPr>
              <a:t>Decode</a:t>
            </a:r>
            <a:endParaRPr lang="en-GB" i="1" dirty="0">
              <a:latin typeface="Arial" charset="0"/>
            </a:endParaRPr>
          </a:p>
        </p:txBody>
      </p:sp>
      <p:sp>
        <p:nvSpPr>
          <p:cNvPr id="33845" name="Text Box 53"/>
          <p:cNvSpPr txBox="1">
            <a:spLocks noChangeArrowheads="1"/>
          </p:cNvSpPr>
          <p:nvPr/>
        </p:nvSpPr>
        <p:spPr bwMode="auto">
          <a:xfrm>
            <a:off x="1828800" y="2743201"/>
            <a:ext cx="167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Execute instruction</a:t>
            </a:r>
          </a:p>
        </p:txBody>
      </p:sp>
      <p:sp>
        <p:nvSpPr>
          <p:cNvPr id="33846" name="Text Box 54"/>
          <p:cNvSpPr txBox="1">
            <a:spLocks noChangeArrowheads="1"/>
          </p:cNvSpPr>
          <p:nvPr/>
        </p:nvSpPr>
        <p:spPr bwMode="auto">
          <a:xfrm>
            <a:off x="1828800" y="762001"/>
            <a:ext cx="167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Check for interrupts</a:t>
            </a:r>
          </a:p>
        </p:txBody>
      </p:sp>
      <p:sp>
        <p:nvSpPr>
          <p:cNvPr id="33848" name="Text Box 56"/>
          <p:cNvSpPr txBox="1">
            <a:spLocks noChangeArrowheads="1"/>
          </p:cNvSpPr>
          <p:nvPr/>
        </p:nvSpPr>
        <p:spPr bwMode="auto">
          <a:xfrm>
            <a:off x="4876800" y="4724400"/>
            <a:ext cx="24384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Arial" charset="0"/>
              </a:rPr>
              <a:t>The second instruction is read into the MBR</a:t>
            </a:r>
          </a:p>
        </p:txBody>
      </p:sp>
    </p:spTree>
    <p:extLst>
      <p:ext uri="{BB962C8B-B14F-4D97-AF65-F5344CB8AC3E}">
        <p14:creationId xmlns:p14="http://schemas.microsoft.com/office/powerpoint/2010/main" val="2097051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8305800" y="609600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accent2"/>
                </a:solidFill>
              </a:rPr>
              <a:t> </a:t>
            </a:r>
            <a:r>
              <a:rPr lang="en-GB" b="1">
                <a:solidFill>
                  <a:schemeClr val="folHlink"/>
                </a:solidFill>
                <a:latin typeface="Arial" charset="0"/>
              </a:rPr>
              <a:t>14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8305800" y="1296988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ADD 72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8305800" y="2671763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 </a:t>
            </a:r>
            <a:r>
              <a:rPr lang="en-GB" b="1">
                <a:solidFill>
                  <a:schemeClr val="accent2"/>
                </a:solidFill>
                <a:latin typeface="Arial" charset="0"/>
              </a:rPr>
              <a:t>ADD 72</a:t>
            </a: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8305800" y="1984375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accent2"/>
                </a:solidFill>
              </a:rPr>
              <a:t> </a:t>
            </a:r>
            <a:r>
              <a:rPr lang="en-GB" b="1">
                <a:latin typeface="Arial" charset="0"/>
              </a:rPr>
              <a:t>2</a:t>
            </a: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8305800" y="3360738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GB" b="1">
                <a:latin typeface="Arial" charset="0"/>
              </a:rPr>
              <a:t>2</a:t>
            </a:r>
            <a:r>
              <a:rPr lang="en-GB"/>
              <a:t> </a:t>
            </a: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8229600" y="0"/>
            <a:ext cx="2438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REGISTERS</a:t>
            </a:r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7315200" y="6096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ACC</a:t>
            </a:r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7315200" y="12954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MBR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7315200" y="19812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MAR</a:t>
            </a:r>
          </a:p>
        </p:txBody>
      </p:sp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7315200" y="26670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CIR</a:t>
            </a:r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7315200" y="33528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PC</a:t>
            </a:r>
          </a:p>
        </p:txBody>
      </p:sp>
      <p:graphicFrame>
        <p:nvGraphicFramePr>
          <p:cNvPr id="34829" name="Group 13"/>
          <p:cNvGraphicFramePr>
            <a:graphicFrameLocks noGrp="1"/>
          </p:cNvGraphicFramePr>
          <p:nvPr/>
        </p:nvGraphicFramePr>
        <p:xfrm>
          <a:off x="7696200" y="5181600"/>
          <a:ext cx="2286000" cy="1371600"/>
        </p:xfrm>
        <a:graphic>
          <a:graphicData uri="http://schemas.openxmlformats.org/drawingml/2006/table">
            <a:tbl>
              <a:tblPr/>
              <a:tblGrid>
                <a:gridCol w="647700"/>
                <a:gridCol w="1638300"/>
              </a:tblGrid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LDA 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ADD 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 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843" name="Text Box 27"/>
          <p:cNvSpPr txBox="1">
            <a:spLocks noChangeArrowheads="1"/>
          </p:cNvSpPr>
          <p:nvPr/>
        </p:nvSpPr>
        <p:spPr bwMode="auto">
          <a:xfrm>
            <a:off x="7620000" y="4495800"/>
            <a:ext cx="2590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latin typeface="Arial" charset="0"/>
              </a:rPr>
              <a:t>THE PROGRAM</a:t>
            </a:r>
          </a:p>
        </p:txBody>
      </p:sp>
      <p:graphicFrame>
        <p:nvGraphicFramePr>
          <p:cNvPr id="34844" name="Group 28"/>
          <p:cNvGraphicFramePr>
            <a:graphicFrameLocks noGrp="1"/>
          </p:cNvGraphicFramePr>
          <p:nvPr/>
        </p:nvGraphicFramePr>
        <p:xfrm>
          <a:off x="1905000" y="5257800"/>
          <a:ext cx="2590800" cy="1371600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</a:tblGrid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858" name="Text Box 42"/>
          <p:cNvSpPr txBox="1">
            <a:spLocks noChangeArrowheads="1"/>
          </p:cNvSpPr>
          <p:nvPr/>
        </p:nvSpPr>
        <p:spPr bwMode="auto">
          <a:xfrm>
            <a:off x="1524000" y="4114800"/>
            <a:ext cx="31242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MEMORY</a:t>
            </a:r>
          </a:p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Location   Contents</a:t>
            </a:r>
          </a:p>
        </p:txBody>
      </p:sp>
      <p:sp>
        <p:nvSpPr>
          <p:cNvPr id="34859" name="Freeform 43"/>
          <p:cNvSpPr>
            <a:spLocks/>
          </p:cNvSpPr>
          <p:nvPr/>
        </p:nvSpPr>
        <p:spPr bwMode="auto">
          <a:xfrm>
            <a:off x="4267200" y="12192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860" name="Freeform 44"/>
          <p:cNvSpPr>
            <a:spLocks/>
          </p:cNvSpPr>
          <p:nvPr/>
        </p:nvSpPr>
        <p:spPr bwMode="auto">
          <a:xfrm rot="5400000">
            <a:off x="4267200" y="24384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861" name="Freeform 45"/>
          <p:cNvSpPr>
            <a:spLocks/>
          </p:cNvSpPr>
          <p:nvPr/>
        </p:nvSpPr>
        <p:spPr bwMode="auto">
          <a:xfrm rot="10800000">
            <a:off x="2971800" y="23622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862" name="Freeform 46"/>
          <p:cNvSpPr>
            <a:spLocks/>
          </p:cNvSpPr>
          <p:nvPr/>
        </p:nvSpPr>
        <p:spPr bwMode="auto">
          <a:xfrm rot="-5400000">
            <a:off x="2971800" y="11430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863" name="Oval 47"/>
          <p:cNvSpPr>
            <a:spLocks noChangeArrowheads="1"/>
          </p:cNvSpPr>
          <p:nvPr/>
        </p:nvSpPr>
        <p:spPr bwMode="auto">
          <a:xfrm>
            <a:off x="3962400" y="1066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4864" name="Oval 48"/>
          <p:cNvSpPr>
            <a:spLocks noChangeArrowheads="1"/>
          </p:cNvSpPr>
          <p:nvPr/>
        </p:nvSpPr>
        <p:spPr bwMode="auto">
          <a:xfrm>
            <a:off x="5181600" y="2209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4865" name="Oval 49"/>
          <p:cNvSpPr>
            <a:spLocks noChangeArrowheads="1"/>
          </p:cNvSpPr>
          <p:nvPr/>
        </p:nvSpPr>
        <p:spPr bwMode="auto">
          <a:xfrm>
            <a:off x="4038600" y="3352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4866" name="Oval 50"/>
          <p:cNvSpPr>
            <a:spLocks noChangeArrowheads="1"/>
          </p:cNvSpPr>
          <p:nvPr/>
        </p:nvSpPr>
        <p:spPr bwMode="auto">
          <a:xfrm>
            <a:off x="28194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4867" name="Text Box 51"/>
          <p:cNvSpPr txBox="1">
            <a:spLocks noChangeArrowheads="1"/>
          </p:cNvSpPr>
          <p:nvPr/>
        </p:nvSpPr>
        <p:spPr bwMode="auto">
          <a:xfrm>
            <a:off x="5181600" y="762001"/>
            <a:ext cx="1981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Fetch instruction   from memory</a:t>
            </a:r>
          </a:p>
        </p:txBody>
      </p:sp>
      <p:sp>
        <p:nvSpPr>
          <p:cNvPr id="34868" name="Text Box 52"/>
          <p:cNvSpPr txBox="1">
            <a:spLocks noChangeArrowheads="1"/>
          </p:cNvSpPr>
          <p:nvPr/>
        </p:nvSpPr>
        <p:spPr bwMode="auto">
          <a:xfrm>
            <a:off x="5181600" y="2895600"/>
            <a:ext cx="1752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 dirty="0">
                <a:latin typeface="Arial" charset="0"/>
              </a:rPr>
              <a:t>Decode</a:t>
            </a:r>
            <a:endParaRPr lang="en-GB" i="1" dirty="0">
              <a:latin typeface="Arial" charset="0"/>
            </a:endParaRPr>
          </a:p>
        </p:txBody>
      </p:sp>
      <p:sp>
        <p:nvSpPr>
          <p:cNvPr id="34869" name="Text Box 53"/>
          <p:cNvSpPr txBox="1">
            <a:spLocks noChangeArrowheads="1"/>
          </p:cNvSpPr>
          <p:nvPr/>
        </p:nvSpPr>
        <p:spPr bwMode="auto">
          <a:xfrm>
            <a:off x="1828800" y="2743201"/>
            <a:ext cx="167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Execute instruction</a:t>
            </a:r>
          </a:p>
        </p:txBody>
      </p:sp>
      <p:sp>
        <p:nvSpPr>
          <p:cNvPr id="34870" name="Text Box 54"/>
          <p:cNvSpPr txBox="1">
            <a:spLocks noChangeArrowheads="1"/>
          </p:cNvSpPr>
          <p:nvPr/>
        </p:nvSpPr>
        <p:spPr bwMode="auto">
          <a:xfrm>
            <a:off x="1828800" y="762001"/>
            <a:ext cx="167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Check for interrupts</a:t>
            </a:r>
          </a:p>
        </p:txBody>
      </p:sp>
      <p:sp>
        <p:nvSpPr>
          <p:cNvPr id="34872" name="Text Box 56"/>
          <p:cNvSpPr txBox="1">
            <a:spLocks noChangeArrowheads="1"/>
          </p:cNvSpPr>
          <p:nvPr/>
        </p:nvSpPr>
        <p:spPr bwMode="auto">
          <a:xfrm>
            <a:off x="4876800" y="4953000"/>
            <a:ext cx="24384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Arial" charset="0"/>
              </a:rPr>
              <a:t>The second instruction is copied into the CIR</a:t>
            </a:r>
          </a:p>
        </p:txBody>
      </p:sp>
    </p:spTree>
    <p:extLst>
      <p:ext uri="{BB962C8B-B14F-4D97-AF65-F5344CB8AC3E}">
        <p14:creationId xmlns:p14="http://schemas.microsoft.com/office/powerpoint/2010/main" val="2873838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8305800" y="609600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accent2"/>
                </a:solidFill>
              </a:rPr>
              <a:t> </a:t>
            </a:r>
            <a:r>
              <a:rPr lang="en-GB" b="1">
                <a:solidFill>
                  <a:schemeClr val="folHlink"/>
                </a:solidFill>
                <a:latin typeface="Arial" charset="0"/>
              </a:rPr>
              <a:t>14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8305800" y="1296988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ADD 72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8305800" y="2671763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 </a:t>
            </a:r>
            <a:r>
              <a:rPr lang="en-GB" b="1">
                <a:latin typeface="Arial" charset="0"/>
              </a:rPr>
              <a:t>ADD 72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8305800" y="1984375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accent2"/>
                </a:solidFill>
              </a:rPr>
              <a:t> </a:t>
            </a:r>
            <a:r>
              <a:rPr lang="en-GB" b="1">
                <a:latin typeface="Arial" charset="0"/>
              </a:rPr>
              <a:t>2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8305800" y="3360738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Arial" charset="0"/>
              </a:rPr>
              <a:t> 3</a:t>
            </a:r>
            <a:r>
              <a:rPr lang="en-GB"/>
              <a:t> </a:t>
            </a: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8229600" y="0"/>
            <a:ext cx="2438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REGISTERS</a:t>
            </a: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7315200" y="6096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ACC</a:t>
            </a: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7315200" y="12954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MBR</a:t>
            </a: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7315200" y="19812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MAR</a:t>
            </a: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7315200" y="26670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CIR</a:t>
            </a:r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7315200" y="33528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PC</a:t>
            </a:r>
          </a:p>
        </p:txBody>
      </p:sp>
      <p:graphicFrame>
        <p:nvGraphicFramePr>
          <p:cNvPr id="35853" name="Group 13"/>
          <p:cNvGraphicFramePr>
            <a:graphicFrameLocks noGrp="1"/>
          </p:cNvGraphicFramePr>
          <p:nvPr/>
        </p:nvGraphicFramePr>
        <p:xfrm>
          <a:off x="7696200" y="5181600"/>
          <a:ext cx="2286000" cy="1371600"/>
        </p:xfrm>
        <a:graphic>
          <a:graphicData uri="http://schemas.openxmlformats.org/drawingml/2006/table">
            <a:tbl>
              <a:tblPr/>
              <a:tblGrid>
                <a:gridCol w="647700"/>
                <a:gridCol w="1638300"/>
              </a:tblGrid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LDA 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ADD 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 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867" name="Text Box 27"/>
          <p:cNvSpPr txBox="1">
            <a:spLocks noChangeArrowheads="1"/>
          </p:cNvSpPr>
          <p:nvPr/>
        </p:nvSpPr>
        <p:spPr bwMode="auto">
          <a:xfrm>
            <a:off x="7620000" y="4495800"/>
            <a:ext cx="2590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latin typeface="Arial" charset="0"/>
              </a:rPr>
              <a:t>THE PROGRAM</a:t>
            </a:r>
          </a:p>
        </p:txBody>
      </p:sp>
      <p:graphicFrame>
        <p:nvGraphicFramePr>
          <p:cNvPr id="35868" name="Group 28"/>
          <p:cNvGraphicFramePr>
            <a:graphicFrameLocks noGrp="1"/>
          </p:cNvGraphicFramePr>
          <p:nvPr/>
        </p:nvGraphicFramePr>
        <p:xfrm>
          <a:off x="1905000" y="5257800"/>
          <a:ext cx="2590800" cy="1371600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</a:tblGrid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882" name="Text Box 42"/>
          <p:cNvSpPr txBox="1">
            <a:spLocks noChangeArrowheads="1"/>
          </p:cNvSpPr>
          <p:nvPr/>
        </p:nvSpPr>
        <p:spPr bwMode="auto">
          <a:xfrm>
            <a:off x="1524000" y="4114800"/>
            <a:ext cx="31242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MEMORY</a:t>
            </a:r>
          </a:p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Location   Contents</a:t>
            </a:r>
          </a:p>
        </p:txBody>
      </p:sp>
      <p:sp>
        <p:nvSpPr>
          <p:cNvPr id="35883" name="Freeform 43"/>
          <p:cNvSpPr>
            <a:spLocks/>
          </p:cNvSpPr>
          <p:nvPr/>
        </p:nvSpPr>
        <p:spPr bwMode="auto">
          <a:xfrm>
            <a:off x="4267200" y="12192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884" name="Freeform 44"/>
          <p:cNvSpPr>
            <a:spLocks/>
          </p:cNvSpPr>
          <p:nvPr/>
        </p:nvSpPr>
        <p:spPr bwMode="auto">
          <a:xfrm rot="5400000">
            <a:off x="4267200" y="24384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885" name="Freeform 45"/>
          <p:cNvSpPr>
            <a:spLocks/>
          </p:cNvSpPr>
          <p:nvPr/>
        </p:nvSpPr>
        <p:spPr bwMode="auto">
          <a:xfrm rot="10800000">
            <a:off x="2971800" y="23622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886" name="Freeform 46"/>
          <p:cNvSpPr>
            <a:spLocks/>
          </p:cNvSpPr>
          <p:nvPr/>
        </p:nvSpPr>
        <p:spPr bwMode="auto">
          <a:xfrm rot="-5400000">
            <a:off x="2971800" y="11430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887" name="Oval 47"/>
          <p:cNvSpPr>
            <a:spLocks noChangeArrowheads="1"/>
          </p:cNvSpPr>
          <p:nvPr/>
        </p:nvSpPr>
        <p:spPr bwMode="auto">
          <a:xfrm>
            <a:off x="3962400" y="1066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88" name="Oval 48"/>
          <p:cNvSpPr>
            <a:spLocks noChangeArrowheads="1"/>
          </p:cNvSpPr>
          <p:nvPr/>
        </p:nvSpPr>
        <p:spPr bwMode="auto">
          <a:xfrm>
            <a:off x="5181600" y="2209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89" name="Oval 49"/>
          <p:cNvSpPr>
            <a:spLocks noChangeArrowheads="1"/>
          </p:cNvSpPr>
          <p:nvPr/>
        </p:nvSpPr>
        <p:spPr bwMode="auto">
          <a:xfrm>
            <a:off x="4038600" y="3352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90" name="Oval 50"/>
          <p:cNvSpPr>
            <a:spLocks noChangeArrowheads="1"/>
          </p:cNvSpPr>
          <p:nvPr/>
        </p:nvSpPr>
        <p:spPr bwMode="auto">
          <a:xfrm>
            <a:off x="28194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91" name="Text Box 51"/>
          <p:cNvSpPr txBox="1">
            <a:spLocks noChangeArrowheads="1"/>
          </p:cNvSpPr>
          <p:nvPr/>
        </p:nvSpPr>
        <p:spPr bwMode="auto">
          <a:xfrm>
            <a:off x="5181600" y="762001"/>
            <a:ext cx="1981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Fetch instruction   from memory</a:t>
            </a:r>
          </a:p>
        </p:txBody>
      </p:sp>
      <p:sp>
        <p:nvSpPr>
          <p:cNvPr id="35892" name="Text Box 52"/>
          <p:cNvSpPr txBox="1">
            <a:spLocks noChangeArrowheads="1"/>
          </p:cNvSpPr>
          <p:nvPr/>
        </p:nvSpPr>
        <p:spPr bwMode="auto">
          <a:xfrm>
            <a:off x="5181600" y="2895600"/>
            <a:ext cx="1752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 dirty="0">
                <a:latin typeface="Arial" charset="0"/>
              </a:rPr>
              <a:t>Decode</a:t>
            </a:r>
            <a:endParaRPr lang="en-GB" i="1" dirty="0">
              <a:latin typeface="Arial" charset="0"/>
            </a:endParaRPr>
          </a:p>
        </p:txBody>
      </p:sp>
      <p:sp>
        <p:nvSpPr>
          <p:cNvPr id="35893" name="Text Box 53"/>
          <p:cNvSpPr txBox="1">
            <a:spLocks noChangeArrowheads="1"/>
          </p:cNvSpPr>
          <p:nvPr/>
        </p:nvSpPr>
        <p:spPr bwMode="auto">
          <a:xfrm>
            <a:off x="1828800" y="2743201"/>
            <a:ext cx="167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Execute instruction</a:t>
            </a:r>
          </a:p>
        </p:txBody>
      </p:sp>
      <p:sp>
        <p:nvSpPr>
          <p:cNvPr id="35894" name="Text Box 54"/>
          <p:cNvSpPr txBox="1">
            <a:spLocks noChangeArrowheads="1"/>
          </p:cNvSpPr>
          <p:nvPr/>
        </p:nvSpPr>
        <p:spPr bwMode="auto">
          <a:xfrm>
            <a:off x="1828800" y="762001"/>
            <a:ext cx="167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Check for interrupts</a:t>
            </a:r>
          </a:p>
        </p:txBody>
      </p:sp>
      <p:sp>
        <p:nvSpPr>
          <p:cNvPr id="35897" name="Text Box 57"/>
          <p:cNvSpPr txBox="1">
            <a:spLocks noChangeArrowheads="1"/>
          </p:cNvSpPr>
          <p:nvPr/>
        </p:nvSpPr>
        <p:spPr bwMode="auto">
          <a:xfrm>
            <a:off x="4724400" y="4724400"/>
            <a:ext cx="2667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Arial" charset="0"/>
              </a:rPr>
              <a:t>The program counter is updated to point to the next instruction</a:t>
            </a:r>
          </a:p>
        </p:txBody>
      </p:sp>
    </p:spTree>
    <p:extLst>
      <p:ext uri="{BB962C8B-B14F-4D97-AF65-F5344CB8AC3E}">
        <p14:creationId xmlns:p14="http://schemas.microsoft.com/office/powerpoint/2010/main" val="1288787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8305800" y="609600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accent2"/>
                </a:solidFill>
              </a:rPr>
              <a:t> </a:t>
            </a:r>
            <a:r>
              <a:rPr lang="en-GB" b="1">
                <a:solidFill>
                  <a:schemeClr val="folHlink"/>
                </a:solidFill>
                <a:latin typeface="Arial" charset="0"/>
              </a:rPr>
              <a:t>14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8305800" y="1296988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ADD 72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8305800" y="2671763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 </a:t>
            </a:r>
            <a:r>
              <a:rPr lang="en-GB" b="1">
                <a:latin typeface="Arial" charset="0"/>
              </a:rPr>
              <a:t>ADD 72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8305800" y="1984375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accent2"/>
                </a:solidFill>
              </a:rPr>
              <a:t> </a:t>
            </a:r>
            <a:r>
              <a:rPr lang="en-GB" b="1">
                <a:solidFill>
                  <a:schemeClr val="accent2"/>
                </a:solidFill>
                <a:latin typeface="Arial" charset="0"/>
              </a:rPr>
              <a:t>72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8305800" y="3360738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GB" b="1">
                <a:latin typeface="Arial" charset="0"/>
              </a:rPr>
              <a:t>3</a:t>
            </a:r>
            <a:r>
              <a:rPr lang="en-GB"/>
              <a:t> </a:t>
            </a: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8229600" y="0"/>
            <a:ext cx="2438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REGISTERS</a:t>
            </a:r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7315200" y="6096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ACC</a:t>
            </a: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7315200" y="12954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MBR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7315200" y="19812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MAR</a:t>
            </a:r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7315200" y="26670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CIR</a:t>
            </a:r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7315200" y="33528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PC</a:t>
            </a:r>
          </a:p>
        </p:txBody>
      </p:sp>
      <p:graphicFrame>
        <p:nvGraphicFramePr>
          <p:cNvPr id="36877" name="Group 13"/>
          <p:cNvGraphicFramePr>
            <a:graphicFrameLocks noGrp="1"/>
          </p:cNvGraphicFramePr>
          <p:nvPr/>
        </p:nvGraphicFramePr>
        <p:xfrm>
          <a:off x="7696200" y="5181600"/>
          <a:ext cx="2286000" cy="1371600"/>
        </p:xfrm>
        <a:graphic>
          <a:graphicData uri="http://schemas.openxmlformats.org/drawingml/2006/table">
            <a:tbl>
              <a:tblPr/>
              <a:tblGrid>
                <a:gridCol w="647700"/>
                <a:gridCol w="1638300"/>
              </a:tblGrid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LDA 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ADD 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 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891" name="Text Box 27"/>
          <p:cNvSpPr txBox="1">
            <a:spLocks noChangeArrowheads="1"/>
          </p:cNvSpPr>
          <p:nvPr/>
        </p:nvSpPr>
        <p:spPr bwMode="auto">
          <a:xfrm>
            <a:off x="7620000" y="4495800"/>
            <a:ext cx="2590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latin typeface="Arial" charset="0"/>
              </a:rPr>
              <a:t>THE PROGRAM</a:t>
            </a:r>
          </a:p>
        </p:txBody>
      </p:sp>
      <p:graphicFrame>
        <p:nvGraphicFramePr>
          <p:cNvPr id="36892" name="Group 28"/>
          <p:cNvGraphicFramePr>
            <a:graphicFrameLocks noGrp="1"/>
          </p:cNvGraphicFramePr>
          <p:nvPr/>
        </p:nvGraphicFramePr>
        <p:xfrm>
          <a:off x="1905000" y="5257800"/>
          <a:ext cx="2590800" cy="1371600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</a:tblGrid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906" name="Text Box 42"/>
          <p:cNvSpPr txBox="1">
            <a:spLocks noChangeArrowheads="1"/>
          </p:cNvSpPr>
          <p:nvPr/>
        </p:nvSpPr>
        <p:spPr bwMode="auto">
          <a:xfrm>
            <a:off x="1524000" y="4114800"/>
            <a:ext cx="31242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MEMORY</a:t>
            </a:r>
          </a:p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Location   Contents</a:t>
            </a:r>
          </a:p>
        </p:txBody>
      </p:sp>
      <p:sp>
        <p:nvSpPr>
          <p:cNvPr id="36907" name="Freeform 43"/>
          <p:cNvSpPr>
            <a:spLocks/>
          </p:cNvSpPr>
          <p:nvPr/>
        </p:nvSpPr>
        <p:spPr bwMode="auto">
          <a:xfrm>
            <a:off x="4267200" y="12192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908" name="Freeform 44"/>
          <p:cNvSpPr>
            <a:spLocks/>
          </p:cNvSpPr>
          <p:nvPr/>
        </p:nvSpPr>
        <p:spPr bwMode="auto">
          <a:xfrm rot="5400000">
            <a:off x="4267200" y="24384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909" name="Freeform 45"/>
          <p:cNvSpPr>
            <a:spLocks/>
          </p:cNvSpPr>
          <p:nvPr/>
        </p:nvSpPr>
        <p:spPr bwMode="auto">
          <a:xfrm rot="10800000">
            <a:off x="2971800" y="23622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910" name="Freeform 46"/>
          <p:cNvSpPr>
            <a:spLocks/>
          </p:cNvSpPr>
          <p:nvPr/>
        </p:nvSpPr>
        <p:spPr bwMode="auto">
          <a:xfrm rot="-5400000">
            <a:off x="2971800" y="11430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911" name="Oval 47"/>
          <p:cNvSpPr>
            <a:spLocks noChangeArrowheads="1"/>
          </p:cNvSpPr>
          <p:nvPr/>
        </p:nvSpPr>
        <p:spPr bwMode="auto">
          <a:xfrm>
            <a:off x="3962400" y="1066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912" name="Oval 48"/>
          <p:cNvSpPr>
            <a:spLocks noChangeArrowheads="1"/>
          </p:cNvSpPr>
          <p:nvPr/>
        </p:nvSpPr>
        <p:spPr bwMode="auto">
          <a:xfrm>
            <a:off x="5181600" y="2209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913" name="Oval 49"/>
          <p:cNvSpPr>
            <a:spLocks noChangeArrowheads="1"/>
          </p:cNvSpPr>
          <p:nvPr/>
        </p:nvSpPr>
        <p:spPr bwMode="auto">
          <a:xfrm>
            <a:off x="4038600" y="3352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914" name="Oval 50"/>
          <p:cNvSpPr>
            <a:spLocks noChangeArrowheads="1"/>
          </p:cNvSpPr>
          <p:nvPr/>
        </p:nvSpPr>
        <p:spPr bwMode="auto">
          <a:xfrm>
            <a:off x="28194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915" name="Text Box 51"/>
          <p:cNvSpPr txBox="1">
            <a:spLocks noChangeArrowheads="1"/>
          </p:cNvSpPr>
          <p:nvPr/>
        </p:nvSpPr>
        <p:spPr bwMode="auto">
          <a:xfrm>
            <a:off x="5181600" y="762001"/>
            <a:ext cx="1981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Fetch instruction   from memory</a:t>
            </a:r>
          </a:p>
        </p:txBody>
      </p:sp>
      <p:sp>
        <p:nvSpPr>
          <p:cNvPr id="36916" name="Text Box 52"/>
          <p:cNvSpPr txBox="1">
            <a:spLocks noChangeArrowheads="1"/>
          </p:cNvSpPr>
          <p:nvPr/>
        </p:nvSpPr>
        <p:spPr bwMode="auto">
          <a:xfrm>
            <a:off x="5181600" y="2895600"/>
            <a:ext cx="1752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 dirty="0">
                <a:latin typeface="Arial" charset="0"/>
              </a:rPr>
              <a:t>Decode</a:t>
            </a:r>
            <a:endParaRPr lang="en-GB" i="1" dirty="0">
              <a:latin typeface="Arial" charset="0"/>
            </a:endParaRPr>
          </a:p>
        </p:txBody>
      </p:sp>
      <p:sp>
        <p:nvSpPr>
          <p:cNvPr id="36917" name="Text Box 53"/>
          <p:cNvSpPr txBox="1">
            <a:spLocks noChangeArrowheads="1"/>
          </p:cNvSpPr>
          <p:nvPr/>
        </p:nvSpPr>
        <p:spPr bwMode="auto">
          <a:xfrm>
            <a:off x="1828800" y="2743201"/>
            <a:ext cx="167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Execute instruction</a:t>
            </a:r>
          </a:p>
        </p:txBody>
      </p:sp>
      <p:sp>
        <p:nvSpPr>
          <p:cNvPr id="36918" name="Text Box 54"/>
          <p:cNvSpPr txBox="1">
            <a:spLocks noChangeArrowheads="1"/>
          </p:cNvSpPr>
          <p:nvPr/>
        </p:nvSpPr>
        <p:spPr bwMode="auto">
          <a:xfrm>
            <a:off x="1828800" y="762001"/>
            <a:ext cx="167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Check for interrupts</a:t>
            </a:r>
          </a:p>
        </p:txBody>
      </p:sp>
      <p:sp>
        <p:nvSpPr>
          <p:cNvPr id="36920" name="Text Box 56"/>
          <p:cNvSpPr txBox="1">
            <a:spLocks noChangeArrowheads="1"/>
          </p:cNvSpPr>
          <p:nvPr/>
        </p:nvSpPr>
        <p:spPr bwMode="auto">
          <a:xfrm>
            <a:off x="4724400" y="4724400"/>
            <a:ext cx="2667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Arial" charset="0"/>
              </a:rPr>
              <a:t>The address part of the current instruction is placed in the MAR</a:t>
            </a:r>
          </a:p>
        </p:txBody>
      </p:sp>
    </p:spTree>
    <p:extLst>
      <p:ext uri="{BB962C8B-B14F-4D97-AF65-F5344CB8AC3E}">
        <p14:creationId xmlns:p14="http://schemas.microsoft.com/office/powerpoint/2010/main" val="41751138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8305800" y="609600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accent2"/>
                </a:solidFill>
              </a:rPr>
              <a:t> </a:t>
            </a:r>
            <a:r>
              <a:rPr lang="en-GB" b="1">
                <a:solidFill>
                  <a:schemeClr val="folHlink"/>
                </a:solidFill>
                <a:latin typeface="Arial" charset="0"/>
              </a:rPr>
              <a:t>14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8305800" y="1296988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Arial" charset="0"/>
              </a:rPr>
              <a:t>35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8305800" y="2671763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 </a:t>
            </a:r>
            <a:r>
              <a:rPr lang="en-GB" b="1">
                <a:latin typeface="Arial" charset="0"/>
              </a:rPr>
              <a:t>ADD 72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8305800" y="1984375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72</a:t>
            </a:r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8305800" y="3360738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GB" b="1">
                <a:latin typeface="Arial" charset="0"/>
              </a:rPr>
              <a:t>3</a:t>
            </a:r>
            <a:r>
              <a:rPr lang="en-GB"/>
              <a:t> </a:t>
            </a:r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8229600" y="0"/>
            <a:ext cx="2438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REGISTERS</a:t>
            </a:r>
          </a:p>
        </p:txBody>
      </p:sp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7315200" y="6096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ACC</a:t>
            </a:r>
          </a:p>
        </p:txBody>
      </p:sp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7315200" y="12954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MBR</a:t>
            </a:r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7315200" y="19812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MAR</a:t>
            </a:r>
          </a:p>
        </p:txBody>
      </p:sp>
      <p:sp>
        <p:nvSpPr>
          <p:cNvPr id="37899" name="Text Box 11"/>
          <p:cNvSpPr txBox="1">
            <a:spLocks noChangeArrowheads="1"/>
          </p:cNvSpPr>
          <p:nvPr/>
        </p:nvSpPr>
        <p:spPr bwMode="auto">
          <a:xfrm>
            <a:off x="7315200" y="26670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CIR</a:t>
            </a:r>
          </a:p>
        </p:txBody>
      </p:sp>
      <p:sp>
        <p:nvSpPr>
          <p:cNvPr id="37900" name="Text Box 12"/>
          <p:cNvSpPr txBox="1">
            <a:spLocks noChangeArrowheads="1"/>
          </p:cNvSpPr>
          <p:nvPr/>
        </p:nvSpPr>
        <p:spPr bwMode="auto">
          <a:xfrm>
            <a:off x="7315200" y="33528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PC</a:t>
            </a:r>
          </a:p>
        </p:txBody>
      </p:sp>
      <p:graphicFrame>
        <p:nvGraphicFramePr>
          <p:cNvPr id="37901" name="Group 13"/>
          <p:cNvGraphicFramePr>
            <a:graphicFrameLocks noGrp="1"/>
          </p:cNvGraphicFramePr>
          <p:nvPr/>
        </p:nvGraphicFramePr>
        <p:xfrm>
          <a:off x="7696200" y="5181600"/>
          <a:ext cx="2286000" cy="1371600"/>
        </p:xfrm>
        <a:graphic>
          <a:graphicData uri="http://schemas.openxmlformats.org/drawingml/2006/table">
            <a:tbl>
              <a:tblPr/>
              <a:tblGrid>
                <a:gridCol w="647700"/>
                <a:gridCol w="1638300"/>
              </a:tblGrid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LDA 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ADD 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 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915" name="Text Box 27"/>
          <p:cNvSpPr txBox="1">
            <a:spLocks noChangeArrowheads="1"/>
          </p:cNvSpPr>
          <p:nvPr/>
        </p:nvSpPr>
        <p:spPr bwMode="auto">
          <a:xfrm>
            <a:off x="7620000" y="4495800"/>
            <a:ext cx="2590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latin typeface="Arial" charset="0"/>
              </a:rPr>
              <a:t>THE PROGRAM</a:t>
            </a:r>
          </a:p>
        </p:txBody>
      </p:sp>
      <p:graphicFrame>
        <p:nvGraphicFramePr>
          <p:cNvPr id="37916" name="Group 28"/>
          <p:cNvGraphicFramePr>
            <a:graphicFrameLocks noGrp="1"/>
          </p:cNvGraphicFramePr>
          <p:nvPr/>
        </p:nvGraphicFramePr>
        <p:xfrm>
          <a:off x="1905000" y="5257800"/>
          <a:ext cx="2590800" cy="1371600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</a:tblGrid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930" name="Text Box 42"/>
          <p:cNvSpPr txBox="1">
            <a:spLocks noChangeArrowheads="1"/>
          </p:cNvSpPr>
          <p:nvPr/>
        </p:nvSpPr>
        <p:spPr bwMode="auto">
          <a:xfrm>
            <a:off x="1524000" y="4114800"/>
            <a:ext cx="31242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MEMORY</a:t>
            </a:r>
          </a:p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Location   Contents</a:t>
            </a:r>
          </a:p>
        </p:txBody>
      </p:sp>
      <p:sp>
        <p:nvSpPr>
          <p:cNvPr id="37931" name="Freeform 43"/>
          <p:cNvSpPr>
            <a:spLocks/>
          </p:cNvSpPr>
          <p:nvPr/>
        </p:nvSpPr>
        <p:spPr bwMode="auto">
          <a:xfrm>
            <a:off x="4267200" y="12192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7932" name="Freeform 44"/>
          <p:cNvSpPr>
            <a:spLocks/>
          </p:cNvSpPr>
          <p:nvPr/>
        </p:nvSpPr>
        <p:spPr bwMode="auto">
          <a:xfrm rot="5400000">
            <a:off x="4267200" y="24384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7933" name="Freeform 45"/>
          <p:cNvSpPr>
            <a:spLocks/>
          </p:cNvSpPr>
          <p:nvPr/>
        </p:nvSpPr>
        <p:spPr bwMode="auto">
          <a:xfrm rot="10800000">
            <a:off x="2971800" y="23622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7934" name="Freeform 46"/>
          <p:cNvSpPr>
            <a:spLocks/>
          </p:cNvSpPr>
          <p:nvPr/>
        </p:nvSpPr>
        <p:spPr bwMode="auto">
          <a:xfrm rot="-5400000">
            <a:off x="2971800" y="11430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7935" name="Oval 47"/>
          <p:cNvSpPr>
            <a:spLocks noChangeArrowheads="1"/>
          </p:cNvSpPr>
          <p:nvPr/>
        </p:nvSpPr>
        <p:spPr bwMode="auto">
          <a:xfrm>
            <a:off x="3962400" y="1066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7936" name="Oval 48"/>
          <p:cNvSpPr>
            <a:spLocks noChangeArrowheads="1"/>
          </p:cNvSpPr>
          <p:nvPr/>
        </p:nvSpPr>
        <p:spPr bwMode="auto">
          <a:xfrm>
            <a:off x="5181600" y="2209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7937" name="Oval 49"/>
          <p:cNvSpPr>
            <a:spLocks noChangeArrowheads="1"/>
          </p:cNvSpPr>
          <p:nvPr/>
        </p:nvSpPr>
        <p:spPr bwMode="auto">
          <a:xfrm>
            <a:off x="4038600" y="3352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7938" name="Oval 50"/>
          <p:cNvSpPr>
            <a:spLocks noChangeArrowheads="1"/>
          </p:cNvSpPr>
          <p:nvPr/>
        </p:nvSpPr>
        <p:spPr bwMode="auto">
          <a:xfrm>
            <a:off x="28194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7939" name="Text Box 51"/>
          <p:cNvSpPr txBox="1">
            <a:spLocks noChangeArrowheads="1"/>
          </p:cNvSpPr>
          <p:nvPr/>
        </p:nvSpPr>
        <p:spPr bwMode="auto">
          <a:xfrm>
            <a:off x="5181600" y="762001"/>
            <a:ext cx="1981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Fetch instruction   from memory</a:t>
            </a:r>
          </a:p>
        </p:txBody>
      </p:sp>
      <p:sp>
        <p:nvSpPr>
          <p:cNvPr id="37940" name="Text Box 52"/>
          <p:cNvSpPr txBox="1">
            <a:spLocks noChangeArrowheads="1"/>
          </p:cNvSpPr>
          <p:nvPr/>
        </p:nvSpPr>
        <p:spPr bwMode="auto">
          <a:xfrm>
            <a:off x="5181600" y="2895600"/>
            <a:ext cx="1752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 dirty="0">
                <a:latin typeface="Arial" charset="0"/>
              </a:rPr>
              <a:t>Decode</a:t>
            </a:r>
            <a:endParaRPr lang="en-GB" i="1" dirty="0">
              <a:latin typeface="Arial" charset="0"/>
            </a:endParaRPr>
          </a:p>
        </p:txBody>
      </p:sp>
      <p:sp>
        <p:nvSpPr>
          <p:cNvPr id="37941" name="Text Box 53"/>
          <p:cNvSpPr txBox="1">
            <a:spLocks noChangeArrowheads="1"/>
          </p:cNvSpPr>
          <p:nvPr/>
        </p:nvSpPr>
        <p:spPr bwMode="auto">
          <a:xfrm>
            <a:off x="1828800" y="2743201"/>
            <a:ext cx="167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Execute instruction</a:t>
            </a:r>
          </a:p>
        </p:txBody>
      </p:sp>
      <p:sp>
        <p:nvSpPr>
          <p:cNvPr id="37942" name="Text Box 54"/>
          <p:cNvSpPr txBox="1">
            <a:spLocks noChangeArrowheads="1"/>
          </p:cNvSpPr>
          <p:nvPr/>
        </p:nvSpPr>
        <p:spPr bwMode="auto">
          <a:xfrm>
            <a:off x="1828800" y="762001"/>
            <a:ext cx="167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Check for interrupts</a:t>
            </a:r>
          </a:p>
        </p:txBody>
      </p:sp>
      <p:sp>
        <p:nvSpPr>
          <p:cNvPr id="37944" name="Text Box 56"/>
          <p:cNvSpPr txBox="1">
            <a:spLocks noChangeArrowheads="1"/>
          </p:cNvSpPr>
          <p:nvPr/>
        </p:nvSpPr>
        <p:spPr bwMode="auto">
          <a:xfrm>
            <a:off x="4800600" y="4343400"/>
            <a:ext cx="2667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Arial" charset="0"/>
              </a:rPr>
              <a:t>The contents of the location whose address is in the MAR are loaded into the MBR</a:t>
            </a:r>
          </a:p>
        </p:txBody>
      </p:sp>
    </p:spTree>
    <p:extLst>
      <p:ext uri="{BB962C8B-B14F-4D97-AF65-F5344CB8AC3E}">
        <p14:creationId xmlns:p14="http://schemas.microsoft.com/office/powerpoint/2010/main" val="12054927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8305800" y="609600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accent2"/>
                </a:solidFill>
              </a:rPr>
              <a:t> </a:t>
            </a:r>
            <a:r>
              <a:rPr lang="en-GB" b="1">
                <a:solidFill>
                  <a:schemeClr val="accent2"/>
                </a:solidFill>
                <a:latin typeface="Arial" charset="0"/>
              </a:rPr>
              <a:t>49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8305800" y="1296988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35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8305800" y="2671763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 </a:t>
            </a:r>
            <a:r>
              <a:rPr lang="en-GB" b="1">
                <a:latin typeface="Arial" charset="0"/>
              </a:rPr>
              <a:t>ADD 72</a:t>
            </a: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8305800" y="1984375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72</a:t>
            </a: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8305800" y="3360738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GB" b="1">
                <a:latin typeface="Arial" charset="0"/>
              </a:rPr>
              <a:t>3</a:t>
            </a:r>
            <a:r>
              <a:rPr lang="en-GB"/>
              <a:t> </a:t>
            </a:r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8229600" y="0"/>
            <a:ext cx="2438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REGISTERS</a:t>
            </a:r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7315200" y="6096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ACC</a:t>
            </a:r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7315200" y="12954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MBR</a:t>
            </a:r>
          </a:p>
        </p:txBody>
      </p:sp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7315200" y="19812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MAR</a:t>
            </a:r>
          </a:p>
        </p:txBody>
      </p:sp>
      <p:sp>
        <p:nvSpPr>
          <p:cNvPr id="38923" name="Text Box 11"/>
          <p:cNvSpPr txBox="1">
            <a:spLocks noChangeArrowheads="1"/>
          </p:cNvSpPr>
          <p:nvPr/>
        </p:nvSpPr>
        <p:spPr bwMode="auto">
          <a:xfrm>
            <a:off x="7315200" y="26670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CIR</a:t>
            </a:r>
          </a:p>
        </p:txBody>
      </p:sp>
      <p:sp>
        <p:nvSpPr>
          <p:cNvPr id="38924" name="Text Box 12"/>
          <p:cNvSpPr txBox="1">
            <a:spLocks noChangeArrowheads="1"/>
          </p:cNvSpPr>
          <p:nvPr/>
        </p:nvSpPr>
        <p:spPr bwMode="auto">
          <a:xfrm>
            <a:off x="7315200" y="33528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PC</a:t>
            </a:r>
          </a:p>
        </p:txBody>
      </p:sp>
      <p:graphicFrame>
        <p:nvGraphicFramePr>
          <p:cNvPr id="38925" name="Group 13"/>
          <p:cNvGraphicFramePr>
            <a:graphicFrameLocks noGrp="1"/>
          </p:cNvGraphicFramePr>
          <p:nvPr/>
        </p:nvGraphicFramePr>
        <p:xfrm>
          <a:off x="7696200" y="5181600"/>
          <a:ext cx="2286000" cy="1371600"/>
        </p:xfrm>
        <a:graphic>
          <a:graphicData uri="http://schemas.openxmlformats.org/drawingml/2006/table">
            <a:tbl>
              <a:tblPr/>
              <a:tblGrid>
                <a:gridCol w="647700"/>
                <a:gridCol w="1638300"/>
              </a:tblGrid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LDA 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ADD 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 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939" name="Text Box 27"/>
          <p:cNvSpPr txBox="1">
            <a:spLocks noChangeArrowheads="1"/>
          </p:cNvSpPr>
          <p:nvPr/>
        </p:nvSpPr>
        <p:spPr bwMode="auto">
          <a:xfrm>
            <a:off x="7620000" y="4495800"/>
            <a:ext cx="2590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latin typeface="Arial" charset="0"/>
              </a:rPr>
              <a:t>THE PROGRAM</a:t>
            </a:r>
          </a:p>
        </p:txBody>
      </p:sp>
      <p:graphicFrame>
        <p:nvGraphicFramePr>
          <p:cNvPr id="38940" name="Group 28"/>
          <p:cNvGraphicFramePr>
            <a:graphicFrameLocks noGrp="1"/>
          </p:cNvGraphicFramePr>
          <p:nvPr/>
        </p:nvGraphicFramePr>
        <p:xfrm>
          <a:off x="1905000" y="5257800"/>
          <a:ext cx="2590800" cy="1371600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</a:tblGrid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954" name="Text Box 42"/>
          <p:cNvSpPr txBox="1">
            <a:spLocks noChangeArrowheads="1"/>
          </p:cNvSpPr>
          <p:nvPr/>
        </p:nvSpPr>
        <p:spPr bwMode="auto">
          <a:xfrm>
            <a:off x="1524000" y="4114800"/>
            <a:ext cx="31242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MEMORY</a:t>
            </a:r>
          </a:p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Location   Contents</a:t>
            </a:r>
          </a:p>
        </p:txBody>
      </p:sp>
      <p:sp>
        <p:nvSpPr>
          <p:cNvPr id="38955" name="Freeform 43"/>
          <p:cNvSpPr>
            <a:spLocks/>
          </p:cNvSpPr>
          <p:nvPr/>
        </p:nvSpPr>
        <p:spPr bwMode="auto">
          <a:xfrm>
            <a:off x="4267200" y="12192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956" name="Freeform 44"/>
          <p:cNvSpPr>
            <a:spLocks/>
          </p:cNvSpPr>
          <p:nvPr/>
        </p:nvSpPr>
        <p:spPr bwMode="auto">
          <a:xfrm rot="5400000">
            <a:off x="4267200" y="24384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957" name="Freeform 45"/>
          <p:cNvSpPr>
            <a:spLocks/>
          </p:cNvSpPr>
          <p:nvPr/>
        </p:nvSpPr>
        <p:spPr bwMode="auto">
          <a:xfrm rot="10800000">
            <a:off x="2971800" y="23622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958" name="Freeform 46"/>
          <p:cNvSpPr>
            <a:spLocks/>
          </p:cNvSpPr>
          <p:nvPr/>
        </p:nvSpPr>
        <p:spPr bwMode="auto">
          <a:xfrm rot="-5400000">
            <a:off x="2971800" y="11430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959" name="Oval 47"/>
          <p:cNvSpPr>
            <a:spLocks noChangeArrowheads="1"/>
          </p:cNvSpPr>
          <p:nvPr/>
        </p:nvSpPr>
        <p:spPr bwMode="auto">
          <a:xfrm>
            <a:off x="3962400" y="1066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8960" name="Oval 48"/>
          <p:cNvSpPr>
            <a:spLocks noChangeArrowheads="1"/>
          </p:cNvSpPr>
          <p:nvPr/>
        </p:nvSpPr>
        <p:spPr bwMode="auto">
          <a:xfrm>
            <a:off x="5181600" y="2209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8961" name="Oval 49"/>
          <p:cNvSpPr>
            <a:spLocks noChangeArrowheads="1"/>
          </p:cNvSpPr>
          <p:nvPr/>
        </p:nvSpPr>
        <p:spPr bwMode="auto">
          <a:xfrm>
            <a:off x="4038600" y="3352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8962" name="Oval 50"/>
          <p:cNvSpPr>
            <a:spLocks noChangeArrowheads="1"/>
          </p:cNvSpPr>
          <p:nvPr/>
        </p:nvSpPr>
        <p:spPr bwMode="auto">
          <a:xfrm>
            <a:off x="28194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8963" name="Text Box 51"/>
          <p:cNvSpPr txBox="1">
            <a:spLocks noChangeArrowheads="1"/>
          </p:cNvSpPr>
          <p:nvPr/>
        </p:nvSpPr>
        <p:spPr bwMode="auto">
          <a:xfrm>
            <a:off x="5181600" y="762001"/>
            <a:ext cx="1981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Fetch instruction   from memory</a:t>
            </a:r>
          </a:p>
        </p:txBody>
      </p:sp>
      <p:sp>
        <p:nvSpPr>
          <p:cNvPr id="38964" name="Text Box 52"/>
          <p:cNvSpPr txBox="1">
            <a:spLocks noChangeArrowheads="1"/>
          </p:cNvSpPr>
          <p:nvPr/>
        </p:nvSpPr>
        <p:spPr bwMode="auto">
          <a:xfrm>
            <a:off x="5181600" y="2895600"/>
            <a:ext cx="1752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 dirty="0">
                <a:latin typeface="Arial" charset="0"/>
              </a:rPr>
              <a:t>Decode</a:t>
            </a:r>
            <a:endParaRPr lang="en-GB" i="1" dirty="0">
              <a:latin typeface="Arial" charset="0"/>
            </a:endParaRPr>
          </a:p>
        </p:txBody>
      </p:sp>
      <p:sp>
        <p:nvSpPr>
          <p:cNvPr id="38965" name="Text Box 53"/>
          <p:cNvSpPr txBox="1">
            <a:spLocks noChangeArrowheads="1"/>
          </p:cNvSpPr>
          <p:nvPr/>
        </p:nvSpPr>
        <p:spPr bwMode="auto">
          <a:xfrm>
            <a:off x="1828800" y="2743201"/>
            <a:ext cx="167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Execute instruction</a:t>
            </a:r>
          </a:p>
        </p:txBody>
      </p:sp>
      <p:sp>
        <p:nvSpPr>
          <p:cNvPr id="38966" name="Text Box 54"/>
          <p:cNvSpPr txBox="1">
            <a:spLocks noChangeArrowheads="1"/>
          </p:cNvSpPr>
          <p:nvPr/>
        </p:nvSpPr>
        <p:spPr bwMode="auto">
          <a:xfrm>
            <a:off x="1828800" y="762001"/>
            <a:ext cx="167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Check for interrupts</a:t>
            </a:r>
          </a:p>
        </p:txBody>
      </p:sp>
      <p:sp>
        <p:nvSpPr>
          <p:cNvPr id="38967" name="Text Box 55"/>
          <p:cNvSpPr txBox="1">
            <a:spLocks noChangeArrowheads="1"/>
          </p:cNvSpPr>
          <p:nvPr/>
        </p:nvSpPr>
        <p:spPr bwMode="auto">
          <a:xfrm>
            <a:off x="4800600" y="4953000"/>
            <a:ext cx="2667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Arial" charset="0"/>
              </a:rPr>
              <a:t>The contents of the MBR are added to the ACC</a:t>
            </a:r>
          </a:p>
        </p:txBody>
      </p:sp>
    </p:spTree>
    <p:extLst>
      <p:ext uri="{BB962C8B-B14F-4D97-AF65-F5344CB8AC3E}">
        <p14:creationId xmlns:p14="http://schemas.microsoft.com/office/powerpoint/2010/main" val="40712125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story so far……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0038" y="512012"/>
            <a:ext cx="6244683" cy="550303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674577">
            <a:off x="614605" y="1437169"/>
            <a:ext cx="10299462" cy="295449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896332">
            <a:off x="1101941" y="1434728"/>
            <a:ext cx="8546659" cy="427333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0286725">
            <a:off x="2455115" y="1251024"/>
            <a:ext cx="6973863" cy="47069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225890">
            <a:off x="695566" y="1771724"/>
            <a:ext cx="9779114" cy="300099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29118" y="204865"/>
            <a:ext cx="6237772" cy="653259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564438">
            <a:off x="1634239" y="1415679"/>
            <a:ext cx="7651598" cy="412633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20231183">
            <a:off x="492115" y="1562980"/>
            <a:ext cx="9120452" cy="3816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478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8305800" y="609600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accent2"/>
                </a:solidFill>
              </a:rPr>
              <a:t> </a:t>
            </a:r>
            <a:r>
              <a:rPr lang="en-GB" b="1">
                <a:latin typeface="Arial" charset="0"/>
              </a:rPr>
              <a:t>49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8305800" y="1296988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35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8305800" y="2671763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 </a:t>
            </a:r>
            <a:r>
              <a:rPr lang="en-GB" b="1">
                <a:latin typeface="Arial" charset="0"/>
              </a:rPr>
              <a:t>ADD 72</a:t>
            </a: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8305800" y="1984375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72</a:t>
            </a: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8305800" y="3360738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GB" b="1">
                <a:latin typeface="Arial" charset="0"/>
              </a:rPr>
              <a:t>3</a:t>
            </a:r>
            <a:r>
              <a:rPr lang="en-GB"/>
              <a:t> </a:t>
            </a:r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8229600" y="0"/>
            <a:ext cx="2438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REGISTERS</a:t>
            </a:r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7315200" y="6096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ACC</a:t>
            </a:r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7315200" y="12954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MBR</a:t>
            </a:r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7315200" y="19812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MAR</a:t>
            </a: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7315200" y="26670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CIR</a:t>
            </a:r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7315200" y="33528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PC</a:t>
            </a:r>
          </a:p>
        </p:txBody>
      </p:sp>
      <p:graphicFrame>
        <p:nvGraphicFramePr>
          <p:cNvPr id="39949" name="Group 13"/>
          <p:cNvGraphicFramePr>
            <a:graphicFrameLocks noGrp="1"/>
          </p:cNvGraphicFramePr>
          <p:nvPr/>
        </p:nvGraphicFramePr>
        <p:xfrm>
          <a:off x="7696200" y="5181600"/>
          <a:ext cx="2286000" cy="1371600"/>
        </p:xfrm>
        <a:graphic>
          <a:graphicData uri="http://schemas.openxmlformats.org/drawingml/2006/table">
            <a:tbl>
              <a:tblPr/>
              <a:tblGrid>
                <a:gridCol w="647700"/>
                <a:gridCol w="1638300"/>
              </a:tblGrid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LDA 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 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 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963" name="Text Box 27"/>
          <p:cNvSpPr txBox="1">
            <a:spLocks noChangeArrowheads="1"/>
          </p:cNvSpPr>
          <p:nvPr/>
        </p:nvSpPr>
        <p:spPr bwMode="auto">
          <a:xfrm>
            <a:off x="7620000" y="4495800"/>
            <a:ext cx="2590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latin typeface="Arial" charset="0"/>
              </a:rPr>
              <a:t>THE PROGRAM</a:t>
            </a:r>
          </a:p>
        </p:txBody>
      </p:sp>
      <p:graphicFrame>
        <p:nvGraphicFramePr>
          <p:cNvPr id="39964" name="Group 28"/>
          <p:cNvGraphicFramePr>
            <a:graphicFrameLocks noGrp="1"/>
          </p:cNvGraphicFramePr>
          <p:nvPr/>
        </p:nvGraphicFramePr>
        <p:xfrm>
          <a:off x="1905000" y="5257800"/>
          <a:ext cx="2590800" cy="1371600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</a:tblGrid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978" name="Text Box 42"/>
          <p:cNvSpPr txBox="1">
            <a:spLocks noChangeArrowheads="1"/>
          </p:cNvSpPr>
          <p:nvPr/>
        </p:nvSpPr>
        <p:spPr bwMode="auto">
          <a:xfrm>
            <a:off x="1524000" y="4114800"/>
            <a:ext cx="31242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MEMORY</a:t>
            </a:r>
          </a:p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Location   Contents</a:t>
            </a:r>
          </a:p>
        </p:txBody>
      </p:sp>
      <p:sp>
        <p:nvSpPr>
          <p:cNvPr id="39979" name="Freeform 43"/>
          <p:cNvSpPr>
            <a:spLocks/>
          </p:cNvSpPr>
          <p:nvPr/>
        </p:nvSpPr>
        <p:spPr bwMode="auto">
          <a:xfrm>
            <a:off x="4267200" y="12192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980" name="Freeform 44"/>
          <p:cNvSpPr>
            <a:spLocks/>
          </p:cNvSpPr>
          <p:nvPr/>
        </p:nvSpPr>
        <p:spPr bwMode="auto">
          <a:xfrm rot="5400000">
            <a:off x="4267200" y="24384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981" name="Freeform 45"/>
          <p:cNvSpPr>
            <a:spLocks/>
          </p:cNvSpPr>
          <p:nvPr/>
        </p:nvSpPr>
        <p:spPr bwMode="auto">
          <a:xfrm rot="10800000">
            <a:off x="2971800" y="23622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982" name="Freeform 46"/>
          <p:cNvSpPr>
            <a:spLocks/>
          </p:cNvSpPr>
          <p:nvPr/>
        </p:nvSpPr>
        <p:spPr bwMode="auto">
          <a:xfrm rot="-5400000">
            <a:off x="2971800" y="11430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983" name="Oval 47"/>
          <p:cNvSpPr>
            <a:spLocks noChangeArrowheads="1"/>
          </p:cNvSpPr>
          <p:nvPr/>
        </p:nvSpPr>
        <p:spPr bwMode="auto">
          <a:xfrm>
            <a:off x="3962400" y="1066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9984" name="Oval 48"/>
          <p:cNvSpPr>
            <a:spLocks noChangeArrowheads="1"/>
          </p:cNvSpPr>
          <p:nvPr/>
        </p:nvSpPr>
        <p:spPr bwMode="auto">
          <a:xfrm>
            <a:off x="5181600" y="2209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9985" name="Oval 49"/>
          <p:cNvSpPr>
            <a:spLocks noChangeArrowheads="1"/>
          </p:cNvSpPr>
          <p:nvPr/>
        </p:nvSpPr>
        <p:spPr bwMode="auto">
          <a:xfrm>
            <a:off x="4038600" y="3352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9986" name="Oval 50"/>
          <p:cNvSpPr>
            <a:spLocks noChangeArrowheads="1"/>
          </p:cNvSpPr>
          <p:nvPr/>
        </p:nvSpPr>
        <p:spPr bwMode="auto">
          <a:xfrm>
            <a:off x="28194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9987" name="Text Box 51"/>
          <p:cNvSpPr txBox="1">
            <a:spLocks noChangeArrowheads="1"/>
          </p:cNvSpPr>
          <p:nvPr/>
        </p:nvSpPr>
        <p:spPr bwMode="auto">
          <a:xfrm>
            <a:off x="5181600" y="762001"/>
            <a:ext cx="1981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Fetch instruction   from memory</a:t>
            </a:r>
          </a:p>
        </p:txBody>
      </p:sp>
      <p:sp>
        <p:nvSpPr>
          <p:cNvPr id="39988" name="Text Box 52"/>
          <p:cNvSpPr txBox="1">
            <a:spLocks noChangeArrowheads="1"/>
          </p:cNvSpPr>
          <p:nvPr/>
        </p:nvSpPr>
        <p:spPr bwMode="auto">
          <a:xfrm>
            <a:off x="5181600" y="2895600"/>
            <a:ext cx="1752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 dirty="0">
                <a:latin typeface="Arial" charset="0"/>
              </a:rPr>
              <a:t>Decode</a:t>
            </a:r>
            <a:endParaRPr lang="en-GB" i="1" dirty="0">
              <a:latin typeface="Arial" charset="0"/>
            </a:endParaRPr>
          </a:p>
        </p:txBody>
      </p:sp>
      <p:sp>
        <p:nvSpPr>
          <p:cNvPr id="39989" name="Text Box 53"/>
          <p:cNvSpPr txBox="1">
            <a:spLocks noChangeArrowheads="1"/>
          </p:cNvSpPr>
          <p:nvPr/>
        </p:nvSpPr>
        <p:spPr bwMode="auto">
          <a:xfrm>
            <a:off x="1828800" y="2743201"/>
            <a:ext cx="167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Execute instruction</a:t>
            </a:r>
          </a:p>
        </p:txBody>
      </p:sp>
      <p:sp>
        <p:nvSpPr>
          <p:cNvPr id="39990" name="Text Box 54"/>
          <p:cNvSpPr txBox="1">
            <a:spLocks noChangeArrowheads="1"/>
          </p:cNvSpPr>
          <p:nvPr/>
        </p:nvSpPr>
        <p:spPr bwMode="auto">
          <a:xfrm>
            <a:off x="1828800" y="762001"/>
            <a:ext cx="167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Check for interrupts</a:t>
            </a:r>
          </a:p>
        </p:txBody>
      </p:sp>
      <p:sp>
        <p:nvSpPr>
          <p:cNvPr id="39992" name="Text Box 56"/>
          <p:cNvSpPr txBox="1">
            <a:spLocks noChangeArrowheads="1"/>
          </p:cNvSpPr>
          <p:nvPr/>
        </p:nvSpPr>
        <p:spPr bwMode="auto">
          <a:xfrm>
            <a:off x="4724400" y="5029201"/>
            <a:ext cx="2667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Arial" charset="0"/>
              </a:rPr>
              <a:t>The Status Register is checked for interrupts</a:t>
            </a:r>
          </a:p>
        </p:txBody>
      </p:sp>
    </p:spTree>
    <p:extLst>
      <p:ext uri="{BB962C8B-B14F-4D97-AF65-F5344CB8AC3E}">
        <p14:creationId xmlns:p14="http://schemas.microsoft.com/office/powerpoint/2010/main" val="1651465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8305800" y="609600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accent2"/>
                </a:solidFill>
              </a:rPr>
              <a:t> </a:t>
            </a:r>
            <a:r>
              <a:rPr lang="en-GB" b="1">
                <a:latin typeface="Arial" charset="0"/>
              </a:rPr>
              <a:t>49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8305800" y="1296988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folHlink"/>
                </a:solidFill>
                <a:latin typeface="Arial" charset="0"/>
              </a:rPr>
              <a:t>35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8305800" y="2671763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 </a:t>
            </a:r>
            <a:r>
              <a:rPr lang="en-GB" b="1">
                <a:solidFill>
                  <a:schemeClr val="folHlink"/>
                </a:solidFill>
                <a:latin typeface="Arial" charset="0"/>
              </a:rPr>
              <a:t>ADD 72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8305800" y="1984375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Arial" charset="0"/>
              </a:rPr>
              <a:t>3</a:t>
            </a: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8305800" y="3360738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n-GB" b="1">
                <a:solidFill>
                  <a:schemeClr val="tx2"/>
                </a:solidFill>
                <a:latin typeface="Arial" charset="0"/>
              </a:rPr>
              <a:t>3</a:t>
            </a:r>
            <a:r>
              <a:rPr lang="en-GB"/>
              <a:t> </a:t>
            </a:r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8229600" y="0"/>
            <a:ext cx="2438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REGISTERS</a:t>
            </a:r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7315200" y="6096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ACC</a:t>
            </a:r>
          </a:p>
        </p:txBody>
      </p:sp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7315200" y="12954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MBR</a:t>
            </a:r>
          </a:p>
        </p:txBody>
      </p:sp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7315200" y="19812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MAR</a:t>
            </a:r>
          </a:p>
        </p:txBody>
      </p:sp>
      <p:sp>
        <p:nvSpPr>
          <p:cNvPr id="40971" name="Text Box 11"/>
          <p:cNvSpPr txBox="1">
            <a:spLocks noChangeArrowheads="1"/>
          </p:cNvSpPr>
          <p:nvPr/>
        </p:nvSpPr>
        <p:spPr bwMode="auto">
          <a:xfrm>
            <a:off x="7315200" y="26670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CIR</a:t>
            </a:r>
          </a:p>
        </p:txBody>
      </p:sp>
      <p:sp>
        <p:nvSpPr>
          <p:cNvPr id="40972" name="Text Box 12"/>
          <p:cNvSpPr txBox="1">
            <a:spLocks noChangeArrowheads="1"/>
          </p:cNvSpPr>
          <p:nvPr/>
        </p:nvSpPr>
        <p:spPr bwMode="auto">
          <a:xfrm>
            <a:off x="7315200" y="33528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PC</a:t>
            </a:r>
          </a:p>
        </p:txBody>
      </p:sp>
      <p:graphicFrame>
        <p:nvGraphicFramePr>
          <p:cNvPr id="40973" name="Group 13"/>
          <p:cNvGraphicFramePr>
            <a:graphicFrameLocks noGrp="1"/>
          </p:cNvGraphicFramePr>
          <p:nvPr/>
        </p:nvGraphicFramePr>
        <p:xfrm>
          <a:off x="7696200" y="5181600"/>
          <a:ext cx="2286000" cy="1371600"/>
        </p:xfrm>
        <a:graphic>
          <a:graphicData uri="http://schemas.openxmlformats.org/drawingml/2006/table">
            <a:tbl>
              <a:tblPr/>
              <a:tblGrid>
                <a:gridCol w="647700"/>
                <a:gridCol w="1638300"/>
              </a:tblGrid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LDA 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 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STA 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0987" name="Text Box 27"/>
          <p:cNvSpPr txBox="1">
            <a:spLocks noChangeArrowheads="1"/>
          </p:cNvSpPr>
          <p:nvPr/>
        </p:nvSpPr>
        <p:spPr bwMode="auto">
          <a:xfrm>
            <a:off x="7620000" y="4495800"/>
            <a:ext cx="2590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latin typeface="Arial" charset="0"/>
              </a:rPr>
              <a:t>THE PROGRAM</a:t>
            </a:r>
          </a:p>
        </p:txBody>
      </p:sp>
      <p:graphicFrame>
        <p:nvGraphicFramePr>
          <p:cNvPr id="40988" name="Group 28"/>
          <p:cNvGraphicFramePr>
            <a:graphicFrameLocks noGrp="1"/>
          </p:cNvGraphicFramePr>
          <p:nvPr/>
        </p:nvGraphicFramePr>
        <p:xfrm>
          <a:off x="1905000" y="5257800"/>
          <a:ext cx="2590800" cy="1371600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</a:tblGrid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002" name="Text Box 42"/>
          <p:cNvSpPr txBox="1">
            <a:spLocks noChangeArrowheads="1"/>
          </p:cNvSpPr>
          <p:nvPr/>
        </p:nvSpPr>
        <p:spPr bwMode="auto">
          <a:xfrm>
            <a:off x="1524000" y="4114800"/>
            <a:ext cx="31242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MEMORY</a:t>
            </a:r>
          </a:p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Location   Contents</a:t>
            </a:r>
          </a:p>
        </p:txBody>
      </p:sp>
      <p:sp>
        <p:nvSpPr>
          <p:cNvPr id="41003" name="Freeform 43"/>
          <p:cNvSpPr>
            <a:spLocks/>
          </p:cNvSpPr>
          <p:nvPr/>
        </p:nvSpPr>
        <p:spPr bwMode="auto">
          <a:xfrm>
            <a:off x="4267200" y="12192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004" name="Freeform 44"/>
          <p:cNvSpPr>
            <a:spLocks/>
          </p:cNvSpPr>
          <p:nvPr/>
        </p:nvSpPr>
        <p:spPr bwMode="auto">
          <a:xfrm rot="5400000">
            <a:off x="4267200" y="24384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005" name="Freeform 45"/>
          <p:cNvSpPr>
            <a:spLocks/>
          </p:cNvSpPr>
          <p:nvPr/>
        </p:nvSpPr>
        <p:spPr bwMode="auto">
          <a:xfrm rot="10800000">
            <a:off x="2971800" y="23622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006" name="Freeform 46"/>
          <p:cNvSpPr>
            <a:spLocks/>
          </p:cNvSpPr>
          <p:nvPr/>
        </p:nvSpPr>
        <p:spPr bwMode="auto">
          <a:xfrm rot="-5400000">
            <a:off x="2971800" y="11430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007" name="Oval 47"/>
          <p:cNvSpPr>
            <a:spLocks noChangeArrowheads="1"/>
          </p:cNvSpPr>
          <p:nvPr/>
        </p:nvSpPr>
        <p:spPr bwMode="auto">
          <a:xfrm>
            <a:off x="3962400" y="1066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08" name="Oval 48"/>
          <p:cNvSpPr>
            <a:spLocks noChangeArrowheads="1"/>
          </p:cNvSpPr>
          <p:nvPr/>
        </p:nvSpPr>
        <p:spPr bwMode="auto">
          <a:xfrm>
            <a:off x="5181600" y="2209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09" name="Oval 49"/>
          <p:cNvSpPr>
            <a:spLocks noChangeArrowheads="1"/>
          </p:cNvSpPr>
          <p:nvPr/>
        </p:nvSpPr>
        <p:spPr bwMode="auto">
          <a:xfrm>
            <a:off x="4038600" y="3352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10" name="Oval 50"/>
          <p:cNvSpPr>
            <a:spLocks noChangeArrowheads="1"/>
          </p:cNvSpPr>
          <p:nvPr/>
        </p:nvSpPr>
        <p:spPr bwMode="auto">
          <a:xfrm>
            <a:off x="28194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11" name="Text Box 51"/>
          <p:cNvSpPr txBox="1">
            <a:spLocks noChangeArrowheads="1"/>
          </p:cNvSpPr>
          <p:nvPr/>
        </p:nvSpPr>
        <p:spPr bwMode="auto">
          <a:xfrm>
            <a:off x="5181600" y="762001"/>
            <a:ext cx="1981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Fetch instruction   from memory</a:t>
            </a:r>
          </a:p>
        </p:txBody>
      </p:sp>
      <p:sp>
        <p:nvSpPr>
          <p:cNvPr id="41012" name="Text Box 52"/>
          <p:cNvSpPr txBox="1">
            <a:spLocks noChangeArrowheads="1"/>
          </p:cNvSpPr>
          <p:nvPr/>
        </p:nvSpPr>
        <p:spPr bwMode="auto">
          <a:xfrm>
            <a:off x="5181600" y="2895600"/>
            <a:ext cx="1752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 dirty="0">
                <a:latin typeface="Arial" charset="0"/>
              </a:rPr>
              <a:t>Decode</a:t>
            </a:r>
            <a:endParaRPr lang="en-GB" i="1" dirty="0">
              <a:latin typeface="Arial" charset="0"/>
            </a:endParaRPr>
          </a:p>
        </p:txBody>
      </p:sp>
      <p:sp>
        <p:nvSpPr>
          <p:cNvPr id="41013" name="Text Box 53"/>
          <p:cNvSpPr txBox="1">
            <a:spLocks noChangeArrowheads="1"/>
          </p:cNvSpPr>
          <p:nvPr/>
        </p:nvSpPr>
        <p:spPr bwMode="auto">
          <a:xfrm>
            <a:off x="1828800" y="2743201"/>
            <a:ext cx="167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Execute instruction</a:t>
            </a:r>
          </a:p>
        </p:txBody>
      </p:sp>
      <p:sp>
        <p:nvSpPr>
          <p:cNvPr id="41014" name="Text Box 54"/>
          <p:cNvSpPr txBox="1">
            <a:spLocks noChangeArrowheads="1"/>
          </p:cNvSpPr>
          <p:nvPr/>
        </p:nvSpPr>
        <p:spPr bwMode="auto">
          <a:xfrm>
            <a:off x="1828800" y="762001"/>
            <a:ext cx="167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Check for interrupts</a:t>
            </a:r>
          </a:p>
        </p:txBody>
      </p:sp>
      <p:sp>
        <p:nvSpPr>
          <p:cNvPr id="41017" name="Text Box 57"/>
          <p:cNvSpPr txBox="1">
            <a:spLocks noChangeArrowheads="1"/>
          </p:cNvSpPr>
          <p:nvPr/>
        </p:nvSpPr>
        <p:spPr bwMode="auto">
          <a:xfrm>
            <a:off x="4876800" y="4724401"/>
            <a:ext cx="2667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Arial" charset="0"/>
              </a:rPr>
              <a:t>The address of the third instruction is copied from the PC to the MAR</a:t>
            </a:r>
          </a:p>
        </p:txBody>
      </p:sp>
    </p:spTree>
    <p:extLst>
      <p:ext uri="{BB962C8B-B14F-4D97-AF65-F5344CB8AC3E}">
        <p14:creationId xmlns:p14="http://schemas.microsoft.com/office/powerpoint/2010/main" val="23119885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8305800" y="609600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accent2"/>
                </a:solidFill>
              </a:rPr>
              <a:t> </a:t>
            </a:r>
            <a:r>
              <a:rPr lang="en-GB" b="1">
                <a:latin typeface="Arial" charset="0"/>
              </a:rPr>
              <a:t>49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8305800" y="1296988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Arial" charset="0"/>
              </a:rPr>
              <a:t>STA 53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8305800" y="2671763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 </a:t>
            </a:r>
            <a:r>
              <a:rPr lang="en-GB" b="1">
                <a:solidFill>
                  <a:schemeClr val="folHlink"/>
                </a:solidFill>
                <a:latin typeface="Arial" charset="0"/>
              </a:rPr>
              <a:t>ADD 72</a:t>
            </a: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8305800" y="1984375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tx2"/>
                </a:solidFill>
                <a:latin typeface="Arial" charset="0"/>
              </a:rPr>
              <a:t>3</a:t>
            </a: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8305800" y="3360738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n-GB" b="1">
                <a:solidFill>
                  <a:schemeClr val="tx2"/>
                </a:solidFill>
                <a:latin typeface="Arial" charset="0"/>
              </a:rPr>
              <a:t>3</a:t>
            </a:r>
            <a:r>
              <a:rPr lang="en-GB"/>
              <a:t> </a:t>
            </a:r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8229600" y="0"/>
            <a:ext cx="2438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REGISTERS</a:t>
            </a:r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7315200" y="6096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ACC</a:t>
            </a:r>
          </a:p>
        </p:txBody>
      </p:sp>
      <p:sp>
        <p:nvSpPr>
          <p:cNvPr id="41993" name="Text Box 9"/>
          <p:cNvSpPr txBox="1">
            <a:spLocks noChangeArrowheads="1"/>
          </p:cNvSpPr>
          <p:nvPr/>
        </p:nvSpPr>
        <p:spPr bwMode="auto">
          <a:xfrm>
            <a:off x="7315200" y="12954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MBR</a:t>
            </a:r>
          </a:p>
        </p:txBody>
      </p:sp>
      <p:sp>
        <p:nvSpPr>
          <p:cNvPr id="41994" name="Text Box 10"/>
          <p:cNvSpPr txBox="1">
            <a:spLocks noChangeArrowheads="1"/>
          </p:cNvSpPr>
          <p:nvPr/>
        </p:nvSpPr>
        <p:spPr bwMode="auto">
          <a:xfrm>
            <a:off x="7315200" y="19812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MAR</a:t>
            </a:r>
          </a:p>
        </p:txBody>
      </p:sp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7315200" y="26670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CIR</a:t>
            </a:r>
          </a:p>
        </p:txBody>
      </p:sp>
      <p:sp>
        <p:nvSpPr>
          <p:cNvPr id="41996" name="Text Box 12"/>
          <p:cNvSpPr txBox="1">
            <a:spLocks noChangeArrowheads="1"/>
          </p:cNvSpPr>
          <p:nvPr/>
        </p:nvSpPr>
        <p:spPr bwMode="auto">
          <a:xfrm>
            <a:off x="7315200" y="33528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PC</a:t>
            </a:r>
          </a:p>
        </p:txBody>
      </p:sp>
      <p:graphicFrame>
        <p:nvGraphicFramePr>
          <p:cNvPr id="41997" name="Group 13"/>
          <p:cNvGraphicFramePr>
            <a:graphicFrameLocks noGrp="1"/>
          </p:cNvGraphicFramePr>
          <p:nvPr/>
        </p:nvGraphicFramePr>
        <p:xfrm>
          <a:off x="7696200" y="5181600"/>
          <a:ext cx="2286000" cy="1371600"/>
        </p:xfrm>
        <a:graphic>
          <a:graphicData uri="http://schemas.openxmlformats.org/drawingml/2006/table">
            <a:tbl>
              <a:tblPr/>
              <a:tblGrid>
                <a:gridCol w="647700"/>
                <a:gridCol w="1638300"/>
              </a:tblGrid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LDA 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 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STA 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011" name="Text Box 27"/>
          <p:cNvSpPr txBox="1">
            <a:spLocks noChangeArrowheads="1"/>
          </p:cNvSpPr>
          <p:nvPr/>
        </p:nvSpPr>
        <p:spPr bwMode="auto">
          <a:xfrm>
            <a:off x="7620000" y="4495800"/>
            <a:ext cx="2590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latin typeface="Arial" charset="0"/>
              </a:rPr>
              <a:t>THE PROGRAM</a:t>
            </a:r>
          </a:p>
        </p:txBody>
      </p:sp>
      <p:graphicFrame>
        <p:nvGraphicFramePr>
          <p:cNvPr id="42012" name="Group 28"/>
          <p:cNvGraphicFramePr>
            <a:graphicFrameLocks noGrp="1"/>
          </p:cNvGraphicFramePr>
          <p:nvPr/>
        </p:nvGraphicFramePr>
        <p:xfrm>
          <a:off x="1905000" y="5257800"/>
          <a:ext cx="2590800" cy="1371600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</a:tblGrid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026" name="Text Box 42"/>
          <p:cNvSpPr txBox="1">
            <a:spLocks noChangeArrowheads="1"/>
          </p:cNvSpPr>
          <p:nvPr/>
        </p:nvSpPr>
        <p:spPr bwMode="auto">
          <a:xfrm>
            <a:off x="1524000" y="4114800"/>
            <a:ext cx="31242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MEMORY</a:t>
            </a:r>
          </a:p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Location   Contents</a:t>
            </a:r>
          </a:p>
        </p:txBody>
      </p:sp>
      <p:sp>
        <p:nvSpPr>
          <p:cNvPr id="42027" name="Freeform 43"/>
          <p:cNvSpPr>
            <a:spLocks/>
          </p:cNvSpPr>
          <p:nvPr/>
        </p:nvSpPr>
        <p:spPr bwMode="auto">
          <a:xfrm>
            <a:off x="4267200" y="12192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028" name="Freeform 44"/>
          <p:cNvSpPr>
            <a:spLocks/>
          </p:cNvSpPr>
          <p:nvPr/>
        </p:nvSpPr>
        <p:spPr bwMode="auto">
          <a:xfrm rot="5400000">
            <a:off x="4267200" y="24384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029" name="Freeform 45"/>
          <p:cNvSpPr>
            <a:spLocks/>
          </p:cNvSpPr>
          <p:nvPr/>
        </p:nvSpPr>
        <p:spPr bwMode="auto">
          <a:xfrm rot="10800000">
            <a:off x="2971800" y="23622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030" name="Freeform 46"/>
          <p:cNvSpPr>
            <a:spLocks/>
          </p:cNvSpPr>
          <p:nvPr/>
        </p:nvSpPr>
        <p:spPr bwMode="auto">
          <a:xfrm rot="-5400000">
            <a:off x="2971800" y="11430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031" name="Oval 47"/>
          <p:cNvSpPr>
            <a:spLocks noChangeArrowheads="1"/>
          </p:cNvSpPr>
          <p:nvPr/>
        </p:nvSpPr>
        <p:spPr bwMode="auto">
          <a:xfrm>
            <a:off x="3962400" y="1066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2032" name="Oval 48"/>
          <p:cNvSpPr>
            <a:spLocks noChangeArrowheads="1"/>
          </p:cNvSpPr>
          <p:nvPr/>
        </p:nvSpPr>
        <p:spPr bwMode="auto">
          <a:xfrm>
            <a:off x="5181600" y="2209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2033" name="Oval 49"/>
          <p:cNvSpPr>
            <a:spLocks noChangeArrowheads="1"/>
          </p:cNvSpPr>
          <p:nvPr/>
        </p:nvSpPr>
        <p:spPr bwMode="auto">
          <a:xfrm>
            <a:off x="4038600" y="3352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2034" name="Oval 50"/>
          <p:cNvSpPr>
            <a:spLocks noChangeArrowheads="1"/>
          </p:cNvSpPr>
          <p:nvPr/>
        </p:nvSpPr>
        <p:spPr bwMode="auto">
          <a:xfrm>
            <a:off x="28194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2035" name="Text Box 51"/>
          <p:cNvSpPr txBox="1">
            <a:spLocks noChangeArrowheads="1"/>
          </p:cNvSpPr>
          <p:nvPr/>
        </p:nvSpPr>
        <p:spPr bwMode="auto">
          <a:xfrm>
            <a:off x="5181600" y="762001"/>
            <a:ext cx="1981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Fetch instruction   from memory</a:t>
            </a:r>
          </a:p>
        </p:txBody>
      </p:sp>
      <p:sp>
        <p:nvSpPr>
          <p:cNvPr id="42036" name="Text Box 52"/>
          <p:cNvSpPr txBox="1">
            <a:spLocks noChangeArrowheads="1"/>
          </p:cNvSpPr>
          <p:nvPr/>
        </p:nvSpPr>
        <p:spPr bwMode="auto">
          <a:xfrm>
            <a:off x="5181600" y="2895600"/>
            <a:ext cx="1752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 dirty="0">
                <a:latin typeface="Arial" charset="0"/>
              </a:rPr>
              <a:t>Decode</a:t>
            </a:r>
            <a:endParaRPr lang="en-GB" i="1" dirty="0">
              <a:latin typeface="Arial" charset="0"/>
            </a:endParaRPr>
          </a:p>
        </p:txBody>
      </p:sp>
      <p:sp>
        <p:nvSpPr>
          <p:cNvPr id="42037" name="Text Box 53"/>
          <p:cNvSpPr txBox="1">
            <a:spLocks noChangeArrowheads="1"/>
          </p:cNvSpPr>
          <p:nvPr/>
        </p:nvSpPr>
        <p:spPr bwMode="auto">
          <a:xfrm>
            <a:off x="1828800" y="2743201"/>
            <a:ext cx="167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Execute instruction</a:t>
            </a:r>
          </a:p>
        </p:txBody>
      </p:sp>
      <p:sp>
        <p:nvSpPr>
          <p:cNvPr id="42038" name="Text Box 54"/>
          <p:cNvSpPr txBox="1">
            <a:spLocks noChangeArrowheads="1"/>
          </p:cNvSpPr>
          <p:nvPr/>
        </p:nvSpPr>
        <p:spPr bwMode="auto">
          <a:xfrm>
            <a:off x="1828800" y="762001"/>
            <a:ext cx="167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Check for interrupts</a:t>
            </a:r>
          </a:p>
        </p:txBody>
      </p:sp>
      <p:sp>
        <p:nvSpPr>
          <p:cNvPr id="42040" name="Text Box 56"/>
          <p:cNvSpPr txBox="1">
            <a:spLocks noChangeArrowheads="1"/>
          </p:cNvSpPr>
          <p:nvPr/>
        </p:nvSpPr>
        <p:spPr bwMode="auto">
          <a:xfrm>
            <a:off x="4876800" y="4953001"/>
            <a:ext cx="2438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Arial" charset="0"/>
              </a:rPr>
              <a:t>The third instruction is read into the MBR</a:t>
            </a:r>
          </a:p>
        </p:txBody>
      </p:sp>
    </p:spTree>
    <p:extLst>
      <p:ext uri="{BB962C8B-B14F-4D97-AF65-F5344CB8AC3E}">
        <p14:creationId xmlns:p14="http://schemas.microsoft.com/office/powerpoint/2010/main" val="17327737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8305800" y="609600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accent2"/>
                </a:solidFill>
              </a:rPr>
              <a:t> </a:t>
            </a:r>
            <a:r>
              <a:rPr lang="en-GB" b="1">
                <a:latin typeface="Arial" charset="0"/>
              </a:rPr>
              <a:t>49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8305800" y="1296988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tx2"/>
                </a:solidFill>
                <a:latin typeface="Arial" charset="0"/>
              </a:rPr>
              <a:t>STA 53</a:t>
            </a: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8305800" y="2671763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 </a:t>
            </a:r>
            <a:r>
              <a:rPr lang="en-GB" b="1">
                <a:solidFill>
                  <a:schemeClr val="accent2"/>
                </a:solidFill>
                <a:latin typeface="Arial" charset="0"/>
              </a:rPr>
              <a:t>STA 53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8305800" y="1984375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tx2"/>
                </a:solidFill>
                <a:latin typeface="Arial" charset="0"/>
              </a:rPr>
              <a:t>3</a:t>
            </a: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8305800" y="3360738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n-GB" b="1">
                <a:solidFill>
                  <a:schemeClr val="tx2"/>
                </a:solidFill>
                <a:latin typeface="Arial" charset="0"/>
              </a:rPr>
              <a:t>3</a:t>
            </a:r>
            <a:r>
              <a:rPr lang="en-GB"/>
              <a:t> </a:t>
            </a: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8229600" y="0"/>
            <a:ext cx="2438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REGISTERS</a:t>
            </a: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7315200" y="6096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ACC</a:t>
            </a:r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7315200" y="12954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MBR</a:t>
            </a:r>
          </a:p>
        </p:txBody>
      </p:sp>
      <p:sp>
        <p:nvSpPr>
          <p:cNvPr id="43018" name="Text Box 10"/>
          <p:cNvSpPr txBox="1">
            <a:spLocks noChangeArrowheads="1"/>
          </p:cNvSpPr>
          <p:nvPr/>
        </p:nvSpPr>
        <p:spPr bwMode="auto">
          <a:xfrm>
            <a:off x="7315200" y="19812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MAR</a:t>
            </a:r>
          </a:p>
        </p:txBody>
      </p:sp>
      <p:sp>
        <p:nvSpPr>
          <p:cNvPr id="43019" name="Text Box 11"/>
          <p:cNvSpPr txBox="1">
            <a:spLocks noChangeArrowheads="1"/>
          </p:cNvSpPr>
          <p:nvPr/>
        </p:nvSpPr>
        <p:spPr bwMode="auto">
          <a:xfrm>
            <a:off x="7315200" y="26670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CIR</a:t>
            </a:r>
          </a:p>
        </p:txBody>
      </p:sp>
      <p:sp>
        <p:nvSpPr>
          <p:cNvPr id="43020" name="Text Box 12"/>
          <p:cNvSpPr txBox="1">
            <a:spLocks noChangeArrowheads="1"/>
          </p:cNvSpPr>
          <p:nvPr/>
        </p:nvSpPr>
        <p:spPr bwMode="auto">
          <a:xfrm>
            <a:off x="7315200" y="33528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PC</a:t>
            </a:r>
          </a:p>
        </p:txBody>
      </p:sp>
      <p:graphicFrame>
        <p:nvGraphicFramePr>
          <p:cNvPr id="43021" name="Group 13"/>
          <p:cNvGraphicFramePr>
            <a:graphicFrameLocks noGrp="1"/>
          </p:cNvGraphicFramePr>
          <p:nvPr/>
        </p:nvGraphicFramePr>
        <p:xfrm>
          <a:off x="7696200" y="5181600"/>
          <a:ext cx="2286000" cy="1371600"/>
        </p:xfrm>
        <a:graphic>
          <a:graphicData uri="http://schemas.openxmlformats.org/drawingml/2006/table">
            <a:tbl>
              <a:tblPr/>
              <a:tblGrid>
                <a:gridCol w="647700"/>
                <a:gridCol w="1638300"/>
              </a:tblGrid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LDA 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 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STA 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3035" name="Text Box 27"/>
          <p:cNvSpPr txBox="1">
            <a:spLocks noChangeArrowheads="1"/>
          </p:cNvSpPr>
          <p:nvPr/>
        </p:nvSpPr>
        <p:spPr bwMode="auto">
          <a:xfrm>
            <a:off x="7620000" y="4495800"/>
            <a:ext cx="2590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latin typeface="Arial" charset="0"/>
              </a:rPr>
              <a:t>THE PROGRAM</a:t>
            </a:r>
          </a:p>
        </p:txBody>
      </p:sp>
      <p:graphicFrame>
        <p:nvGraphicFramePr>
          <p:cNvPr id="43036" name="Group 28"/>
          <p:cNvGraphicFramePr>
            <a:graphicFrameLocks noGrp="1"/>
          </p:cNvGraphicFramePr>
          <p:nvPr/>
        </p:nvGraphicFramePr>
        <p:xfrm>
          <a:off x="1905000" y="5257800"/>
          <a:ext cx="2590800" cy="1371600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</a:tblGrid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3050" name="Text Box 42"/>
          <p:cNvSpPr txBox="1">
            <a:spLocks noChangeArrowheads="1"/>
          </p:cNvSpPr>
          <p:nvPr/>
        </p:nvSpPr>
        <p:spPr bwMode="auto">
          <a:xfrm>
            <a:off x="1524000" y="4114800"/>
            <a:ext cx="31242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MEMORY</a:t>
            </a:r>
          </a:p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Location   Contents</a:t>
            </a:r>
          </a:p>
        </p:txBody>
      </p:sp>
      <p:sp>
        <p:nvSpPr>
          <p:cNvPr id="43051" name="Freeform 43"/>
          <p:cNvSpPr>
            <a:spLocks/>
          </p:cNvSpPr>
          <p:nvPr/>
        </p:nvSpPr>
        <p:spPr bwMode="auto">
          <a:xfrm>
            <a:off x="4267200" y="12192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052" name="Freeform 44"/>
          <p:cNvSpPr>
            <a:spLocks/>
          </p:cNvSpPr>
          <p:nvPr/>
        </p:nvSpPr>
        <p:spPr bwMode="auto">
          <a:xfrm rot="5400000">
            <a:off x="4267200" y="24384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053" name="Freeform 45"/>
          <p:cNvSpPr>
            <a:spLocks/>
          </p:cNvSpPr>
          <p:nvPr/>
        </p:nvSpPr>
        <p:spPr bwMode="auto">
          <a:xfrm rot="10800000">
            <a:off x="2971800" y="23622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054" name="Freeform 46"/>
          <p:cNvSpPr>
            <a:spLocks/>
          </p:cNvSpPr>
          <p:nvPr/>
        </p:nvSpPr>
        <p:spPr bwMode="auto">
          <a:xfrm rot="-5400000">
            <a:off x="2971800" y="11430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055" name="Oval 47"/>
          <p:cNvSpPr>
            <a:spLocks noChangeArrowheads="1"/>
          </p:cNvSpPr>
          <p:nvPr/>
        </p:nvSpPr>
        <p:spPr bwMode="auto">
          <a:xfrm>
            <a:off x="3962400" y="1066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3056" name="Oval 48"/>
          <p:cNvSpPr>
            <a:spLocks noChangeArrowheads="1"/>
          </p:cNvSpPr>
          <p:nvPr/>
        </p:nvSpPr>
        <p:spPr bwMode="auto">
          <a:xfrm>
            <a:off x="5181600" y="2209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3057" name="Oval 49"/>
          <p:cNvSpPr>
            <a:spLocks noChangeArrowheads="1"/>
          </p:cNvSpPr>
          <p:nvPr/>
        </p:nvSpPr>
        <p:spPr bwMode="auto">
          <a:xfrm>
            <a:off x="4038600" y="3352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3058" name="Oval 50"/>
          <p:cNvSpPr>
            <a:spLocks noChangeArrowheads="1"/>
          </p:cNvSpPr>
          <p:nvPr/>
        </p:nvSpPr>
        <p:spPr bwMode="auto">
          <a:xfrm>
            <a:off x="28194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3059" name="Text Box 51"/>
          <p:cNvSpPr txBox="1">
            <a:spLocks noChangeArrowheads="1"/>
          </p:cNvSpPr>
          <p:nvPr/>
        </p:nvSpPr>
        <p:spPr bwMode="auto">
          <a:xfrm>
            <a:off x="5181600" y="762001"/>
            <a:ext cx="1981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Fetch instruction   from memory</a:t>
            </a:r>
          </a:p>
        </p:txBody>
      </p:sp>
      <p:sp>
        <p:nvSpPr>
          <p:cNvPr id="43060" name="Text Box 52"/>
          <p:cNvSpPr txBox="1">
            <a:spLocks noChangeArrowheads="1"/>
          </p:cNvSpPr>
          <p:nvPr/>
        </p:nvSpPr>
        <p:spPr bwMode="auto">
          <a:xfrm>
            <a:off x="5181600" y="2895600"/>
            <a:ext cx="1752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 dirty="0">
                <a:latin typeface="Arial" charset="0"/>
              </a:rPr>
              <a:t>Decode</a:t>
            </a:r>
            <a:endParaRPr lang="en-GB" i="1" dirty="0">
              <a:latin typeface="Arial" charset="0"/>
            </a:endParaRPr>
          </a:p>
        </p:txBody>
      </p:sp>
      <p:sp>
        <p:nvSpPr>
          <p:cNvPr id="43061" name="Text Box 53"/>
          <p:cNvSpPr txBox="1">
            <a:spLocks noChangeArrowheads="1"/>
          </p:cNvSpPr>
          <p:nvPr/>
        </p:nvSpPr>
        <p:spPr bwMode="auto">
          <a:xfrm>
            <a:off x="1828800" y="2743201"/>
            <a:ext cx="167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Execute instruction</a:t>
            </a:r>
          </a:p>
        </p:txBody>
      </p:sp>
      <p:sp>
        <p:nvSpPr>
          <p:cNvPr id="43062" name="Text Box 54"/>
          <p:cNvSpPr txBox="1">
            <a:spLocks noChangeArrowheads="1"/>
          </p:cNvSpPr>
          <p:nvPr/>
        </p:nvSpPr>
        <p:spPr bwMode="auto">
          <a:xfrm>
            <a:off x="1828800" y="762001"/>
            <a:ext cx="167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Check for interrupts</a:t>
            </a:r>
          </a:p>
        </p:txBody>
      </p:sp>
      <p:sp>
        <p:nvSpPr>
          <p:cNvPr id="43064" name="Text Box 56"/>
          <p:cNvSpPr txBox="1">
            <a:spLocks noChangeArrowheads="1"/>
          </p:cNvSpPr>
          <p:nvPr/>
        </p:nvSpPr>
        <p:spPr bwMode="auto">
          <a:xfrm>
            <a:off x="4876800" y="4953000"/>
            <a:ext cx="24384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Arial" charset="0"/>
              </a:rPr>
              <a:t>The third instruction is copied into the CIR</a:t>
            </a:r>
          </a:p>
        </p:txBody>
      </p:sp>
    </p:spTree>
    <p:extLst>
      <p:ext uri="{BB962C8B-B14F-4D97-AF65-F5344CB8AC3E}">
        <p14:creationId xmlns:p14="http://schemas.microsoft.com/office/powerpoint/2010/main" val="1127964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8305800" y="609600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accent2"/>
                </a:solidFill>
              </a:rPr>
              <a:t> </a:t>
            </a:r>
            <a:r>
              <a:rPr lang="en-GB" b="1">
                <a:latin typeface="Arial" charset="0"/>
              </a:rPr>
              <a:t>49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8305800" y="1296988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tx2"/>
                </a:solidFill>
                <a:latin typeface="Arial" charset="0"/>
              </a:rPr>
              <a:t>STA 53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8305800" y="2671763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 </a:t>
            </a:r>
            <a:r>
              <a:rPr lang="en-GB" b="1">
                <a:solidFill>
                  <a:schemeClr val="tx2"/>
                </a:solidFill>
                <a:latin typeface="Arial" charset="0"/>
              </a:rPr>
              <a:t>STA 53</a:t>
            </a: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8305800" y="1984375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tx2"/>
                </a:solidFill>
                <a:latin typeface="Arial" charset="0"/>
              </a:rPr>
              <a:t>3</a:t>
            </a: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8305800" y="3360738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n-GB" b="1">
                <a:solidFill>
                  <a:schemeClr val="accent2"/>
                </a:solidFill>
                <a:latin typeface="Arial" charset="0"/>
              </a:rPr>
              <a:t>4</a:t>
            </a:r>
            <a:r>
              <a:rPr lang="en-GB"/>
              <a:t> </a:t>
            </a: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8229600" y="0"/>
            <a:ext cx="2438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REGISTERS</a:t>
            </a: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7315200" y="6096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ACC</a:t>
            </a:r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7315200" y="12954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MBR</a:t>
            </a:r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7315200" y="19812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MAR</a:t>
            </a:r>
          </a:p>
        </p:txBody>
      </p:sp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7315200" y="26670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CIR</a:t>
            </a:r>
          </a:p>
        </p:txBody>
      </p:sp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7315200" y="33528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PC</a:t>
            </a:r>
          </a:p>
        </p:txBody>
      </p:sp>
      <p:graphicFrame>
        <p:nvGraphicFramePr>
          <p:cNvPr id="44045" name="Group 13"/>
          <p:cNvGraphicFramePr>
            <a:graphicFrameLocks noGrp="1"/>
          </p:cNvGraphicFramePr>
          <p:nvPr/>
        </p:nvGraphicFramePr>
        <p:xfrm>
          <a:off x="7696200" y="5181600"/>
          <a:ext cx="2286000" cy="1371600"/>
        </p:xfrm>
        <a:graphic>
          <a:graphicData uri="http://schemas.openxmlformats.org/drawingml/2006/table">
            <a:tbl>
              <a:tblPr/>
              <a:tblGrid>
                <a:gridCol w="647700"/>
                <a:gridCol w="1638300"/>
              </a:tblGrid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LDA 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 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STA 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4059" name="Text Box 27"/>
          <p:cNvSpPr txBox="1">
            <a:spLocks noChangeArrowheads="1"/>
          </p:cNvSpPr>
          <p:nvPr/>
        </p:nvSpPr>
        <p:spPr bwMode="auto">
          <a:xfrm>
            <a:off x="7620000" y="4495800"/>
            <a:ext cx="2590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latin typeface="Arial" charset="0"/>
              </a:rPr>
              <a:t>THE PROGRAM</a:t>
            </a:r>
          </a:p>
        </p:txBody>
      </p:sp>
      <p:graphicFrame>
        <p:nvGraphicFramePr>
          <p:cNvPr id="44060" name="Group 28"/>
          <p:cNvGraphicFramePr>
            <a:graphicFrameLocks noGrp="1"/>
          </p:cNvGraphicFramePr>
          <p:nvPr/>
        </p:nvGraphicFramePr>
        <p:xfrm>
          <a:off x="1905000" y="5257800"/>
          <a:ext cx="2590800" cy="1371600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</a:tblGrid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4074" name="Text Box 42"/>
          <p:cNvSpPr txBox="1">
            <a:spLocks noChangeArrowheads="1"/>
          </p:cNvSpPr>
          <p:nvPr/>
        </p:nvSpPr>
        <p:spPr bwMode="auto">
          <a:xfrm>
            <a:off x="1524000" y="4114800"/>
            <a:ext cx="31242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MEMORY</a:t>
            </a:r>
          </a:p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Location   Contents</a:t>
            </a:r>
          </a:p>
        </p:txBody>
      </p:sp>
      <p:sp>
        <p:nvSpPr>
          <p:cNvPr id="44075" name="Freeform 43"/>
          <p:cNvSpPr>
            <a:spLocks/>
          </p:cNvSpPr>
          <p:nvPr/>
        </p:nvSpPr>
        <p:spPr bwMode="auto">
          <a:xfrm>
            <a:off x="4267200" y="12192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4076" name="Freeform 44"/>
          <p:cNvSpPr>
            <a:spLocks/>
          </p:cNvSpPr>
          <p:nvPr/>
        </p:nvSpPr>
        <p:spPr bwMode="auto">
          <a:xfrm rot="5400000">
            <a:off x="4267200" y="24384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4077" name="Freeform 45"/>
          <p:cNvSpPr>
            <a:spLocks/>
          </p:cNvSpPr>
          <p:nvPr/>
        </p:nvSpPr>
        <p:spPr bwMode="auto">
          <a:xfrm rot="10800000">
            <a:off x="2971800" y="23622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4078" name="Freeform 46"/>
          <p:cNvSpPr>
            <a:spLocks/>
          </p:cNvSpPr>
          <p:nvPr/>
        </p:nvSpPr>
        <p:spPr bwMode="auto">
          <a:xfrm rot="-5400000">
            <a:off x="2971800" y="11430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4079" name="Oval 47"/>
          <p:cNvSpPr>
            <a:spLocks noChangeArrowheads="1"/>
          </p:cNvSpPr>
          <p:nvPr/>
        </p:nvSpPr>
        <p:spPr bwMode="auto">
          <a:xfrm>
            <a:off x="3962400" y="1066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4080" name="Oval 48"/>
          <p:cNvSpPr>
            <a:spLocks noChangeArrowheads="1"/>
          </p:cNvSpPr>
          <p:nvPr/>
        </p:nvSpPr>
        <p:spPr bwMode="auto">
          <a:xfrm>
            <a:off x="5181600" y="2209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4081" name="Oval 49"/>
          <p:cNvSpPr>
            <a:spLocks noChangeArrowheads="1"/>
          </p:cNvSpPr>
          <p:nvPr/>
        </p:nvSpPr>
        <p:spPr bwMode="auto">
          <a:xfrm>
            <a:off x="4038600" y="3352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4082" name="Oval 50"/>
          <p:cNvSpPr>
            <a:spLocks noChangeArrowheads="1"/>
          </p:cNvSpPr>
          <p:nvPr/>
        </p:nvSpPr>
        <p:spPr bwMode="auto">
          <a:xfrm>
            <a:off x="28194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4083" name="Text Box 51"/>
          <p:cNvSpPr txBox="1">
            <a:spLocks noChangeArrowheads="1"/>
          </p:cNvSpPr>
          <p:nvPr/>
        </p:nvSpPr>
        <p:spPr bwMode="auto">
          <a:xfrm>
            <a:off x="5181600" y="762001"/>
            <a:ext cx="1981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Fetch instruction   from memory</a:t>
            </a:r>
          </a:p>
        </p:txBody>
      </p:sp>
      <p:sp>
        <p:nvSpPr>
          <p:cNvPr id="44084" name="Text Box 52"/>
          <p:cNvSpPr txBox="1">
            <a:spLocks noChangeArrowheads="1"/>
          </p:cNvSpPr>
          <p:nvPr/>
        </p:nvSpPr>
        <p:spPr bwMode="auto">
          <a:xfrm>
            <a:off x="5181600" y="2895600"/>
            <a:ext cx="1752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 dirty="0">
                <a:latin typeface="Arial" charset="0"/>
              </a:rPr>
              <a:t>Decode</a:t>
            </a:r>
            <a:endParaRPr lang="en-GB" i="1" dirty="0">
              <a:latin typeface="Arial" charset="0"/>
            </a:endParaRPr>
          </a:p>
        </p:txBody>
      </p:sp>
      <p:sp>
        <p:nvSpPr>
          <p:cNvPr id="44085" name="Text Box 53"/>
          <p:cNvSpPr txBox="1">
            <a:spLocks noChangeArrowheads="1"/>
          </p:cNvSpPr>
          <p:nvPr/>
        </p:nvSpPr>
        <p:spPr bwMode="auto">
          <a:xfrm>
            <a:off x="1828800" y="2743201"/>
            <a:ext cx="167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Execute instruction</a:t>
            </a:r>
          </a:p>
        </p:txBody>
      </p:sp>
      <p:sp>
        <p:nvSpPr>
          <p:cNvPr id="44086" name="Text Box 54"/>
          <p:cNvSpPr txBox="1">
            <a:spLocks noChangeArrowheads="1"/>
          </p:cNvSpPr>
          <p:nvPr/>
        </p:nvSpPr>
        <p:spPr bwMode="auto">
          <a:xfrm>
            <a:off x="1828800" y="762001"/>
            <a:ext cx="167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Check for interrupts</a:t>
            </a:r>
          </a:p>
        </p:txBody>
      </p:sp>
      <p:sp>
        <p:nvSpPr>
          <p:cNvPr id="44088" name="Text Box 56"/>
          <p:cNvSpPr txBox="1">
            <a:spLocks noChangeArrowheads="1"/>
          </p:cNvSpPr>
          <p:nvPr/>
        </p:nvSpPr>
        <p:spPr bwMode="auto">
          <a:xfrm>
            <a:off x="4724400" y="4724400"/>
            <a:ext cx="2667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Arial" charset="0"/>
              </a:rPr>
              <a:t>The program counter is updated to point to the next instruction</a:t>
            </a:r>
          </a:p>
        </p:txBody>
      </p:sp>
    </p:spTree>
    <p:extLst>
      <p:ext uri="{BB962C8B-B14F-4D97-AF65-F5344CB8AC3E}">
        <p14:creationId xmlns:p14="http://schemas.microsoft.com/office/powerpoint/2010/main" val="253429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8305800" y="609600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accent2"/>
                </a:solidFill>
              </a:rPr>
              <a:t> </a:t>
            </a:r>
            <a:r>
              <a:rPr lang="en-GB" b="1">
                <a:latin typeface="Arial" charset="0"/>
              </a:rPr>
              <a:t>49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8305800" y="1296988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tx2"/>
                </a:solidFill>
                <a:latin typeface="Arial" charset="0"/>
              </a:rPr>
              <a:t>STA 53</a:t>
            </a: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8305800" y="2671763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 </a:t>
            </a:r>
            <a:r>
              <a:rPr lang="en-GB" b="1">
                <a:solidFill>
                  <a:schemeClr val="tx2"/>
                </a:solidFill>
                <a:latin typeface="Arial" charset="0"/>
              </a:rPr>
              <a:t>STA 53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8305800" y="1984375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Arial" charset="0"/>
              </a:rPr>
              <a:t>53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8305800" y="3360738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n-GB" b="1">
                <a:solidFill>
                  <a:schemeClr val="tx2"/>
                </a:solidFill>
                <a:latin typeface="Arial" charset="0"/>
              </a:rPr>
              <a:t>4</a:t>
            </a:r>
            <a:r>
              <a:rPr lang="en-GB"/>
              <a:t> </a:t>
            </a: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8229600" y="0"/>
            <a:ext cx="2438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REGISTERS</a:t>
            </a:r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7315200" y="6096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ACC</a:t>
            </a: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7315200" y="12954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MBR</a:t>
            </a:r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7315200" y="19812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MAR</a:t>
            </a:r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7315200" y="26670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CIR</a:t>
            </a:r>
          </a:p>
        </p:txBody>
      </p:sp>
      <p:sp>
        <p:nvSpPr>
          <p:cNvPr id="45068" name="Text Box 12"/>
          <p:cNvSpPr txBox="1">
            <a:spLocks noChangeArrowheads="1"/>
          </p:cNvSpPr>
          <p:nvPr/>
        </p:nvSpPr>
        <p:spPr bwMode="auto">
          <a:xfrm>
            <a:off x="7315200" y="33528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PC</a:t>
            </a:r>
          </a:p>
        </p:txBody>
      </p:sp>
      <p:graphicFrame>
        <p:nvGraphicFramePr>
          <p:cNvPr id="45069" name="Group 13"/>
          <p:cNvGraphicFramePr>
            <a:graphicFrameLocks noGrp="1"/>
          </p:cNvGraphicFramePr>
          <p:nvPr/>
        </p:nvGraphicFramePr>
        <p:xfrm>
          <a:off x="7696200" y="5181600"/>
          <a:ext cx="2286000" cy="1371600"/>
        </p:xfrm>
        <a:graphic>
          <a:graphicData uri="http://schemas.openxmlformats.org/drawingml/2006/table">
            <a:tbl>
              <a:tblPr/>
              <a:tblGrid>
                <a:gridCol w="647700"/>
                <a:gridCol w="1638300"/>
              </a:tblGrid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LDA 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 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STA 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5083" name="Text Box 27"/>
          <p:cNvSpPr txBox="1">
            <a:spLocks noChangeArrowheads="1"/>
          </p:cNvSpPr>
          <p:nvPr/>
        </p:nvSpPr>
        <p:spPr bwMode="auto">
          <a:xfrm>
            <a:off x="7620000" y="4495800"/>
            <a:ext cx="2590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latin typeface="Arial" charset="0"/>
              </a:rPr>
              <a:t>THE PROGRAM</a:t>
            </a:r>
          </a:p>
        </p:txBody>
      </p:sp>
      <p:graphicFrame>
        <p:nvGraphicFramePr>
          <p:cNvPr id="45084" name="Group 28"/>
          <p:cNvGraphicFramePr>
            <a:graphicFrameLocks noGrp="1"/>
          </p:cNvGraphicFramePr>
          <p:nvPr/>
        </p:nvGraphicFramePr>
        <p:xfrm>
          <a:off x="1905000" y="5257800"/>
          <a:ext cx="2590800" cy="1371600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</a:tblGrid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5098" name="Text Box 42"/>
          <p:cNvSpPr txBox="1">
            <a:spLocks noChangeArrowheads="1"/>
          </p:cNvSpPr>
          <p:nvPr/>
        </p:nvSpPr>
        <p:spPr bwMode="auto">
          <a:xfrm>
            <a:off x="1524000" y="4114800"/>
            <a:ext cx="31242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MEMORY</a:t>
            </a:r>
          </a:p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Location   Contents</a:t>
            </a:r>
          </a:p>
        </p:txBody>
      </p:sp>
      <p:sp>
        <p:nvSpPr>
          <p:cNvPr id="45099" name="Freeform 43"/>
          <p:cNvSpPr>
            <a:spLocks/>
          </p:cNvSpPr>
          <p:nvPr/>
        </p:nvSpPr>
        <p:spPr bwMode="auto">
          <a:xfrm>
            <a:off x="4267200" y="12192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5100" name="Freeform 44"/>
          <p:cNvSpPr>
            <a:spLocks/>
          </p:cNvSpPr>
          <p:nvPr/>
        </p:nvSpPr>
        <p:spPr bwMode="auto">
          <a:xfrm rot="5400000">
            <a:off x="4267200" y="24384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5101" name="Freeform 45"/>
          <p:cNvSpPr>
            <a:spLocks/>
          </p:cNvSpPr>
          <p:nvPr/>
        </p:nvSpPr>
        <p:spPr bwMode="auto">
          <a:xfrm rot="10800000">
            <a:off x="2971800" y="23622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5102" name="Freeform 46"/>
          <p:cNvSpPr>
            <a:spLocks/>
          </p:cNvSpPr>
          <p:nvPr/>
        </p:nvSpPr>
        <p:spPr bwMode="auto">
          <a:xfrm rot="-5400000">
            <a:off x="2971800" y="11430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5103" name="Oval 47"/>
          <p:cNvSpPr>
            <a:spLocks noChangeArrowheads="1"/>
          </p:cNvSpPr>
          <p:nvPr/>
        </p:nvSpPr>
        <p:spPr bwMode="auto">
          <a:xfrm>
            <a:off x="3962400" y="1066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5104" name="Oval 48"/>
          <p:cNvSpPr>
            <a:spLocks noChangeArrowheads="1"/>
          </p:cNvSpPr>
          <p:nvPr/>
        </p:nvSpPr>
        <p:spPr bwMode="auto">
          <a:xfrm>
            <a:off x="5181600" y="2209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5105" name="Oval 49"/>
          <p:cNvSpPr>
            <a:spLocks noChangeArrowheads="1"/>
          </p:cNvSpPr>
          <p:nvPr/>
        </p:nvSpPr>
        <p:spPr bwMode="auto">
          <a:xfrm>
            <a:off x="4038600" y="3352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5106" name="Oval 50"/>
          <p:cNvSpPr>
            <a:spLocks noChangeArrowheads="1"/>
          </p:cNvSpPr>
          <p:nvPr/>
        </p:nvSpPr>
        <p:spPr bwMode="auto">
          <a:xfrm>
            <a:off x="28194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5107" name="Text Box 51"/>
          <p:cNvSpPr txBox="1">
            <a:spLocks noChangeArrowheads="1"/>
          </p:cNvSpPr>
          <p:nvPr/>
        </p:nvSpPr>
        <p:spPr bwMode="auto">
          <a:xfrm>
            <a:off x="5181600" y="762001"/>
            <a:ext cx="1981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Fetch instruction   from memory</a:t>
            </a:r>
          </a:p>
        </p:txBody>
      </p:sp>
      <p:sp>
        <p:nvSpPr>
          <p:cNvPr id="45108" name="Text Box 52"/>
          <p:cNvSpPr txBox="1">
            <a:spLocks noChangeArrowheads="1"/>
          </p:cNvSpPr>
          <p:nvPr/>
        </p:nvSpPr>
        <p:spPr bwMode="auto">
          <a:xfrm>
            <a:off x="5181600" y="2895600"/>
            <a:ext cx="1752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 dirty="0">
                <a:latin typeface="Arial" charset="0"/>
              </a:rPr>
              <a:t>Decode</a:t>
            </a:r>
            <a:endParaRPr lang="en-GB" i="1" dirty="0">
              <a:latin typeface="Arial" charset="0"/>
            </a:endParaRPr>
          </a:p>
        </p:txBody>
      </p:sp>
      <p:sp>
        <p:nvSpPr>
          <p:cNvPr id="45109" name="Text Box 53"/>
          <p:cNvSpPr txBox="1">
            <a:spLocks noChangeArrowheads="1"/>
          </p:cNvSpPr>
          <p:nvPr/>
        </p:nvSpPr>
        <p:spPr bwMode="auto">
          <a:xfrm>
            <a:off x="1828800" y="2743201"/>
            <a:ext cx="167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Execute instruction</a:t>
            </a:r>
          </a:p>
        </p:txBody>
      </p:sp>
      <p:sp>
        <p:nvSpPr>
          <p:cNvPr id="45110" name="Text Box 54"/>
          <p:cNvSpPr txBox="1">
            <a:spLocks noChangeArrowheads="1"/>
          </p:cNvSpPr>
          <p:nvPr/>
        </p:nvSpPr>
        <p:spPr bwMode="auto">
          <a:xfrm>
            <a:off x="1828800" y="762001"/>
            <a:ext cx="167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Check for interrupts</a:t>
            </a:r>
          </a:p>
        </p:txBody>
      </p:sp>
      <p:sp>
        <p:nvSpPr>
          <p:cNvPr id="45112" name="Text Box 56"/>
          <p:cNvSpPr txBox="1">
            <a:spLocks noChangeArrowheads="1"/>
          </p:cNvSpPr>
          <p:nvPr/>
        </p:nvSpPr>
        <p:spPr bwMode="auto">
          <a:xfrm>
            <a:off x="4724400" y="4724400"/>
            <a:ext cx="2667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Arial" charset="0"/>
              </a:rPr>
              <a:t>The address part of the current instruction is placed in the MAR</a:t>
            </a:r>
          </a:p>
        </p:txBody>
      </p:sp>
    </p:spTree>
    <p:extLst>
      <p:ext uri="{BB962C8B-B14F-4D97-AF65-F5344CB8AC3E}">
        <p14:creationId xmlns:p14="http://schemas.microsoft.com/office/powerpoint/2010/main" val="2606222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8305800" y="609600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accent2"/>
                </a:solidFill>
              </a:rPr>
              <a:t> </a:t>
            </a:r>
            <a:r>
              <a:rPr lang="en-GB" b="1">
                <a:latin typeface="Arial" charset="0"/>
              </a:rPr>
              <a:t>49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8305800" y="1296988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Arial" charset="0"/>
              </a:rPr>
              <a:t>49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8305800" y="2671763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 </a:t>
            </a:r>
            <a:r>
              <a:rPr lang="en-GB" b="1">
                <a:solidFill>
                  <a:schemeClr val="tx2"/>
                </a:solidFill>
                <a:latin typeface="Arial" charset="0"/>
              </a:rPr>
              <a:t>STA 53</a:t>
            </a: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8305800" y="1984375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53</a:t>
            </a: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8305800" y="3360738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n-GB" b="1">
                <a:solidFill>
                  <a:schemeClr val="tx2"/>
                </a:solidFill>
                <a:latin typeface="Arial" charset="0"/>
              </a:rPr>
              <a:t>4</a:t>
            </a:r>
            <a:r>
              <a:rPr lang="en-GB"/>
              <a:t> </a:t>
            </a: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8229600" y="0"/>
            <a:ext cx="2438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REGISTERS</a:t>
            </a:r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7315200" y="6096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ACC</a:t>
            </a:r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7315200" y="12954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MBR</a:t>
            </a:r>
          </a:p>
        </p:txBody>
      </p:sp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7315200" y="19812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MAR</a:t>
            </a:r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7315200" y="26670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CIR</a:t>
            </a:r>
          </a:p>
        </p:txBody>
      </p:sp>
      <p:sp>
        <p:nvSpPr>
          <p:cNvPr id="46092" name="Text Box 12"/>
          <p:cNvSpPr txBox="1">
            <a:spLocks noChangeArrowheads="1"/>
          </p:cNvSpPr>
          <p:nvPr/>
        </p:nvSpPr>
        <p:spPr bwMode="auto">
          <a:xfrm>
            <a:off x="7315200" y="33528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PC</a:t>
            </a:r>
          </a:p>
        </p:txBody>
      </p:sp>
      <p:graphicFrame>
        <p:nvGraphicFramePr>
          <p:cNvPr id="46093" name="Group 13"/>
          <p:cNvGraphicFramePr>
            <a:graphicFrameLocks noGrp="1"/>
          </p:cNvGraphicFramePr>
          <p:nvPr/>
        </p:nvGraphicFramePr>
        <p:xfrm>
          <a:off x="7696200" y="5181600"/>
          <a:ext cx="2286000" cy="1371600"/>
        </p:xfrm>
        <a:graphic>
          <a:graphicData uri="http://schemas.openxmlformats.org/drawingml/2006/table">
            <a:tbl>
              <a:tblPr/>
              <a:tblGrid>
                <a:gridCol w="647700"/>
                <a:gridCol w="1638300"/>
              </a:tblGrid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LDA 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 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STA 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6107" name="Text Box 27"/>
          <p:cNvSpPr txBox="1">
            <a:spLocks noChangeArrowheads="1"/>
          </p:cNvSpPr>
          <p:nvPr/>
        </p:nvSpPr>
        <p:spPr bwMode="auto">
          <a:xfrm>
            <a:off x="7620000" y="4495800"/>
            <a:ext cx="2590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latin typeface="Arial" charset="0"/>
              </a:rPr>
              <a:t>THE PROGRAM</a:t>
            </a:r>
          </a:p>
        </p:txBody>
      </p:sp>
      <p:graphicFrame>
        <p:nvGraphicFramePr>
          <p:cNvPr id="46108" name="Group 28"/>
          <p:cNvGraphicFramePr>
            <a:graphicFrameLocks noGrp="1"/>
          </p:cNvGraphicFramePr>
          <p:nvPr/>
        </p:nvGraphicFramePr>
        <p:xfrm>
          <a:off x="1905000" y="5257800"/>
          <a:ext cx="2590800" cy="1371600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</a:tblGrid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6122" name="Text Box 42"/>
          <p:cNvSpPr txBox="1">
            <a:spLocks noChangeArrowheads="1"/>
          </p:cNvSpPr>
          <p:nvPr/>
        </p:nvSpPr>
        <p:spPr bwMode="auto">
          <a:xfrm>
            <a:off x="1524000" y="4114800"/>
            <a:ext cx="31242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MEMORY</a:t>
            </a:r>
          </a:p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Location   Contents</a:t>
            </a:r>
          </a:p>
        </p:txBody>
      </p:sp>
      <p:sp>
        <p:nvSpPr>
          <p:cNvPr id="46123" name="Freeform 43"/>
          <p:cNvSpPr>
            <a:spLocks/>
          </p:cNvSpPr>
          <p:nvPr/>
        </p:nvSpPr>
        <p:spPr bwMode="auto">
          <a:xfrm>
            <a:off x="4267200" y="12192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6124" name="Freeform 44"/>
          <p:cNvSpPr>
            <a:spLocks/>
          </p:cNvSpPr>
          <p:nvPr/>
        </p:nvSpPr>
        <p:spPr bwMode="auto">
          <a:xfrm rot="5400000">
            <a:off x="4267200" y="24384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6125" name="Freeform 45"/>
          <p:cNvSpPr>
            <a:spLocks/>
          </p:cNvSpPr>
          <p:nvPr/>
        </p:nvSpPr>
        <p:spPr bwMode="auto">
          <a:xfrm rot="10800000">
            <a:off x="2971800" y="23622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6126" name="Freeform 46"/>
          <p:cNvSpPr>
            <a:spLocks/>
          </p:cNvSpPr>
          <p:nvPr/>
        </p:nvSpPr>
        <p:spPr bwMode="auto">
          <a:xfrm rot="-5400000">
            <a:off x="2971800" y="11430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6127" name="Oval 47"/>
          <p:cNvSpPr>
            <a:spLocks noChangeArrowheads="1"/>
          </p:cNvSpPr>
          <p:nvPr/>
        </p:nvSpPr>
        <p:spPr bwMode="auto">
          <a:xfrm>
            <a:off x="3962400" y="1066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6128" name="Oval 48"/>
          <p:cNvSpPr>
            <a:spLocks noChangeArrowheads="1"/>
          </p:cNvSpPr>
          <p:nvPr/>
        </p:nvSpPr>
        <p:spPr bwMode="auto">
          <a:xfrm>
            <a:off x="5181600" y="2209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6129" name="Oval 49"/>
          <p:cNvSpPr>
            <a:spLocks noChangeArrowheads="1"/>
          </p:cNvSpPr>
          <p:nvPr/>
        </p:nvSpPr>
        <p:spPr bwMode="auto">
          <a:xfrm>
            <a:off x="4038600" y="3352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6130" name="Oval 50"/>
          <p:cNvSpPr>
            <a:spLocks noChangeArrowheads="1"/>
          </p:cNvSpPr>
          <p:nvPr/>
        </p:nvSpPr>
        <p:spPr bwMode="auto">
          <a:xfrm>
            <a:off x="28194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6131" name="Text Box 51"/>
          <p:cNvSpPr txBox="1">
            <a:spLocks noChangeArrowheads="1"/>
          </p:cNvSpPr>
          <p:nvPr/>
        </p:nvSpPr>
        <p:spPr bwMode="auto">
          <a:xfrm>
            <a:off x="5181600" y="762001"/>
            <a:ext cx="1981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Fetch instruction   from memory</a:t>
            </a:r>
          </a:p>
        </p:txBody>
      </p:sp>
      <p:sp>
        <p:nvSpPr>
          <p:cNvPr id="46132" name="Text Box 52"/>
          <p:cNvSpPr txBox="1">
            <a:spLocks noChangeArrowheads="1"/>
          </p:cNvSpPr>
          <p:nvPr/>
        </p:nvSpPr>
        <p:spPr bwMode="auto">
          <a:xfrm>
            <a:off x="5181600" y="2895600"/>
            <a:ext cx="1752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 dirty="0">
                <a:latin typeface="Arial" charset="0"/>
              </a:rPr>
              <a:t>Decode</a:t>
            </a:r>
            <a:endParaRPr lang="en-GB" i="1" dirty="0">
              <a:latin typeface="Arial" charset="0"/>
            </a:endParaRPr>
          </a:p>
        </p:txBody>
      </p:sp>
      <p:sp>
        <p:nvSpPr>
          <p:cNvPr id="46133" name="Text Box 53"/>
          <p:cNvSpPr txBox="1">
            <a:spLocks noChangeArrowheads="1"/>
          </p:cNvSpPr>
          <p:nvPr/>
        </p:nvSpPr>
        <p:spPr bwMode="auto">
          <a:xfrm>
            <a:off x="1828800" y="2743201"/>
            <a:ext cx="167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Execute instruction</a:t>
            </a:r>
          </a:p>
        </p:txBody>
      </p:sp>
      <p:sp>
        <p:nvSpPr>
          <p:cNvPr id="46134" name="Text Box 54"/>
          <p:cNvSpPr txBox="1">
            <a:spLocks noChangeArrowheads="1"/>
          </p:cNvSpPr>
          <p:nvPr/>
        </p:nvSpPr>
        <p:spPr bwMode="auto">
          <a:xfrm>
            <a:off x="1828800" y="762001"/>
            <a:ext cx="167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Check for interrupts</a:t>
            </a:r>
          </a:p>
        </p:txBody>
      </p:sp>
      <p:sp>
        <p:nvSpPr>
          <p:cNvPr id="46136" name="Text Box 56"/>
          <p:cNvSpPr txBox="1">
            <a:spLocks noChangeArrowheads="1"/>
          </p:cNvSpPr>
          <p:nvPr/>
        </p:nvSpPr>
        <p:spPr bwMode="auto">
          <a:xfrm>
            <a:off x="4800600" y="4953000"/>
            <a:ext cx="2667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Arial" charset="0"/>
              </a:rPr>
              <a:t>The contents of the ACC are copied into the MBR</a:t>
            </a:r>
          </a:p>
        </p:txBody>
      </p:sp>
    </p:spTree>
    <p:extLst>
      <p:ext uri="{BB962C8B-B14F-4D97-AF65-F5344CB8AC3E}">
        <p14:creationId xmlns:p14="http://schemas.microsoft.com/office/powerpoint/2010/main" val="18725788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8305800" y="609600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accent2"/>
                </a:solidFill>
              </a:rPr>
              <a:t> </a:t>
            </a:r>
            <a:r>
              <a:rPr lang="en-GB" b="1">
                <a:latin typeface="Arial" charset="0"/>
              </a:rPr>
              <a:t>49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8305800" y="1296988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49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8305800" y="2671763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 </a:t>
            </a:r>
            <a:r>
              <a:rPr lang="en-GB" b="1">
                <a:solidFill>
                  <a:schemeClr val="tx2"/>
                </a:solidFill>
                <a:latin typeface="Arial" charset="0"/>
              </a:rPr>
              <a:t>STA 53</a:t>
            </a: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8305800" y="1984375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53</a:t>
            </a: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8305800" y="3360738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n-GB" b="1">
                <a:solidFill>
                  <a:schemeClr val="tx2"/>
                </a:solidFill>
                <a:latin typeface="Arial" charset="0"/>
              </a:rPr>
              <a:t>4</a:t>
            </a:r>
            <a:r>
              <a:rPr lang="en-GB"/>
              <a:t> 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8229600" y="0"/>
            <a:ext cx="2438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REGISTERS</a:t>
            </a:r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7315200" y="6096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ACC</a:t>
            </a:r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7315200" y="12954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MBR</a:t>
            </a:r>
          </a:p>
        </p:txBody>
      </p:sp>
      <p:sp>
        <p:nvSpPr>
          <p:cNvPr id="47114" name="Text Box 10"/>
          <p:cNvSpPr txBox="1">
            <a:spLocks noChangeArrowheads="1"/>
          </p:cNvSpPr>
          <p:nvPr/>
        </p:nvSpPr>
        <p:spPr bwMode="auto">
          <a:xfrm>
            <a:off x="7315200" y="19812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MAR</a:t>
            </a:r>
          </a:p>
        </p:txBody>
      </p:sp>
      <p:sp>
        <p:nvSpPr>
          <p:cNvPr id="47115" name="Text Box 11"/>
          <p:cNvSpPr txBox="1">
            <a:spLocks noChangeArrowheads="1"/>
          </p:cNvSpPr>
          <p:nvPr/>
        </p:nvSpPr>
        <p:spPr bwMode="auto">
          <a:xfrm>
            <a:off x="7315200" y="26670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CIR</a:t>
            </a:r>
          </a:p>
        </p:txBody>
      </p:sp>
      <p:sp>
        <p:nvSpPr>
          <p:cNvPr id="47116" name="Text Box 12"/>
          <p:cNvSpPr txBox="1">
            <a:spLocks noChangeArrowheads="1"/>
          </p:cNvSpPr>
          <p:nvPr/>
        </p:nvSpPr>
        <p:spPr bwMode="auto">
          <a:xfrm>
            <a:off x="7315200" y="33528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PC</a:t>
            </a:r>
          </a:p>
        </p:txBody>
      </p:sp>
      <p:graphicFrame>
        <p:nvGraphicFramePr>
          <p:cNvPr id="47117" name="Group 13"/>
          <p:cNvGraphicFramePr>
            <a:graphicFrameLocks noGrp="1"/>
          </p:cNvGraphicFramePr>
          <p:nvPr/>
        </p:nvGraphicFramePr>
        <p:xfrm>
          <a:off x="7696200" y="5181600"/>
          <a:ext cx="2286000" cy="1371600"/>
        </p:xfrm>
        <a:graphic>
          <a:graphicData uri="http://schemas.openxmlformats.org/drawingml/2006/table">
            <a:tbl>
              <a:tblPr/>
              <a:tblGrid>
                <a:gridCol w="647700"/>
                <a:gridCol w="1638300"/>
              </a:tblGrid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LDA 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 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STA 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7131" name="Text Box 27"/>
          <p:cNvSpPr txBox="1">
            <a:spLocks noChangeArrowheads="1"/>
          </p:cNvSpPr>
          <p:nvPr/>
        </p:nvSpPr>
        <p:spPr bwMode="auto">
          <a:xfrm>
            <a:off x="7620000" y="4495800"/>
            <a:ext cx="2590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latin typeface="Arial" charset="0"/>
              </a:rPr>
              <a:t>THE PROGRAM</a:t>
            </a:r>
          </a:p>
        </p:txBody>
      </p:sp>
      <p:graphicFrame>
        <p:nvGraphicFramePr>
          <p:cNvPr id="47132" name="Group 28"/>
          <p:cNvGraphicFramePr>
            <a:graphicFrameLocks noGrp="1"/>
          </p:cNvGraphicFramePr>
          <p:nvPr/>
        </p:nvGraphicFramePr>
        <p:xfrm>
          <a:off x="1905000" y="5257800"/>
          <a:ext cx="2590800" cy="1371600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</a:tblGrid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7146" name="Text Box 42"/>
          <p:cNvSpPr txBox="1">
            <a:spLocks noChangeArrowheads="1"/>
          </p:cNvSpPr>
          <p:nvPr/>
        </p:nvSpPr>
        <p:spPr bwMode="auto">
          <a:xfrm>
            <a:off x="1524000" y="4114800"/>
            <a:ext cx="31242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MEMORY</a:t>
            </a:r>
          </a:p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Location   Contents</a:t>
            </a:r>
          </a:p>
        </p:txBody>
      </p:sp>
      <p:sp>
        <p:nvSpPr>
          <p:cNvPr id="47147" name="Freeform 43"/>
          <p:cNvSpPr>
            <a:spLocks/>
          </p:cNvSpPr>
          <p:nvPr/>
        </p:nvSpPr>
        <p:spPr bwMode="auto">
          <a:xfrm>
            <a:off x="4267200" y="12192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148" name="Freeform 44"/>
          <p:cNvSpPr>
            <a:spLocks/>
          </p:cNvSpPr>
          <p:nvPr/>
        </p:nvSpPr>
        <p:spPr bwMode="auto">
          <a:xfrm rot="5400000">
            <a:off x="4267200" y="24384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149" name="Freeform 45"/>
          <p:cNvSpPr>
            <a:spLocks/>
          </p:cNvSpPr>
          <p:nvPr/>
        </p:nvSpPr>
        <p:spPr bwMode="auto">
          <a:xfrm rot="10800000">
            <a:off x="2971800" y="23622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150" name="Freeform 46"/>
          <p:cNvSpPr>
            <a:spLocks/>
          </p:cNvSpPr>
          <p:nvPr/>
        </p:nvSpPr>
        <p:spPr bwMode="auto">
          <a:xfrm rot="-5400000">
            <a:off x="2971800" y="11430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151" name="Oval 47"/>
          <p:cNvSpPr>
            <a:spLocks noChangeArrowheads="1"/>
          </p:cNvSpPr>
          <p:nvPr/>
        </p:nvSpPr>
        <p:spPr bwMode="auto">
          <a:xfrm>
            <a:off x="3962400" y="1066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7152" name="Oval 48"/>
          <p:cNvSpPr>
            <a:spLocks noChangeArrowheads="1"/>
          </p:cNvSpPr>
          <p:nvPr/>
        </p:nvSpPr>
        <p:spPr bwMode="auto">
          <a:xfrm>
            <a:off x="5181600" y="2209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7153" name="Oval 49"/>
          <p:cNvSpPr>
            <a:spLocks noChangeArrowheads="1"/>
          </p:cNvSpPr>
          <p:nvPr/>
        </p:nvSpPr>
        <p:spPr bwMode="auto">
          <a:xfrm>
            <a:off x="4038600" y="3352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7154" name="Oval 50"/>
          <p:cNvSpPr>
            <a:spLocks noChangeArrowheads="1"/>
          </p:cNvSpPr>
          <p:nvPr/>
        </p:nvSpPr>
        <p:spPr bwMode="auto">
          <a:xfrm>
            <a:off x="28194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7155" name="Text Box 51"/>
          <p:cNvSpPr txBox="1">
            <a:spLocks noChangeArrowheads="1"/>
          </p:cNvSpPr>
          <p:nvPr/>
        </p:nvSpPr>
        <p:spPr bwMode="auto">
          <a:xfrm>
            <a:off x="5181600" y="762001"/>
            <a:ext cx="1981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Fetch instruction   from memory</a:t>
            </a:r>
          </a:p>
        </p:txBody>
      </p:sp>
      <p:sp>
        <p:nvSpPr>
          <p:cNvPr id="47156" name="Text Box 52"/>
          <p:cNvSpPr txBox="1">
            <a:spLocks noChangeArrowheads="1"/>
          </p:cNvSpPr>
          <p:nvPr/>
        </p:nvSpPr>
        <p:spPr bwMode="auto">
          <a:xfrm>
            <a:off x="5181600" y="2895600"/>
            <a:ext cx="1752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 dirty="0">
                <a:latin typeface="Arial" charset="0"/>
              </a:rPr>
              <a:t>Decode</a:t>
            </a:r>
            <a:endParaRPr lang="en-GB" i="1" dirty="0">
              <a:latin typeface="Arial" charset="0"/>
            </a:endParaRPr>
          </a:p>
        </p:txBody>
      </p:sp>
      <p:sp>
        <p:nvSpPr>
          <p:cNvPr id="47157" name="Text Box 53"/>
          <p:cNvSpPr txBox="1">
            <a:spLocks noChangeArrowheads="1"/>
          </p:cNvSpPr>
          <p:nvPr/>
        </p:nvSpPr>
        <p:spPr bwMode="auto">
          <a:xfrm>
            <a:off x="1828800" y="2743201"/>
            <a:ext cx="167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Execute instruction</a:t>
            </a:r>
          </a:p>
        </p:txBody>
      </p:sp>
      <p:sp>
        <p:nvSpPr>
          <p:cNvPr id="47158" name="Text Box 54"/>
          <p:cNvSpPr txBox="1">
            <a:spLocks noChangeArrowheads="1"/>
          </p:cNvSpPr>
          <p:nvPr/>
        </p:nvSpPr>
        <p:spPr bwMode="auto">
          <a:xfrm>
            <a:off x="1828800" y="762001"/>
            <a:ext cx="167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Check for interrupts</a:t>
            </a:r>
          </a:p>
        </p:txBody>
      </p:sp>
      <p:sp>
        <p:nvSpPr>
          <p:cNvPr id="47161" name="Text Box 57"/>
          <p:cNvSpPr txBox="1">
            <a:spLocks noChangeArrowheads="1"/>
          </p:cNvSpPr>
          <p:nvPr/>
        </p:nvSpPr>
        <p:spPr bwMode="auto">
          <a:xfrm>
            <a:off x="4800600" y="4419600"/>
            <a:ext cx="2667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Arial" charset="0"/>
              </a:rPr>
              <a:t>The contents of the MBR are copied into the memory location whose address is in the MAR</a:t>
            </a:r>
          </a:p>
        </p:txBody>
      </p:sp>
    </p:spTree>
    <p:extLst>
      <p:ext uri="{BB962C8B-B14F-4D97-AF65-F5344CB8AC3E}">
        <p14:creationId xmlns:p14="http://schemas.microsoft.com/office/powerpoint/2010/main" val="39935836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8305800" y="609600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accent2"/>
                </a:solidFill>
              </a:rPr>
              <a:t> </a:t>
            </a:r>
            <a:r>
              <a:rPr lang="en-GB" b="1">
                <a:latin typeface="Arial" charset="0"/>
              </a:rPr>
              <a:t>49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8305800" y="1296988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49</a:t>
            </a: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8305800" y="2671763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 </a:t>
            </a:r>
            <a:r>
              <a:rPr lang="en-GB" b="1">
                <a:solidFill>
                  <a:schemeClr val="tx2"/>
                </a:solidFill>
                <a:latin typeface="Arial" charset="0"/>
              </a:rPr>
              <a:t>STA 53</a:t>
            </a:r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8305800" y="1984375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53</a:t>
            </a: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8305800" y="3360738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n-GB" b="1">
                <a:solidFill>
                  <a:schemeClr val="tx2"/>
                </a:solidFill>
                <a:latin typeface="Arial" charset="0"/>
              </a:rPr>
              <a:t>4</a:t>
            </a:r>
            <a:r>
              <a:rPr lang="en-GB"/>
              <a:t> </a:t>
            </a: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8229600" y="0"/>
            <a:ext cx="2438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REGISTERS</a:t>
            </a:r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7315200" y="6096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ACC</a:t>
            </a:r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7315200" y="12954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MBR</a:t>
            </a:r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7315200" y="19812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MAR</a:t>
            </a:r>
          </a:p>
        </p:txBody>
      </p:sp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7315200" y="26670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CIR</a:t>
            </a:r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7315200" y="33528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PC</a:t>
            </a:r>
          </a:p>
        </p:txBody>
      </p:sp>
      <p:graphicFrame>
        <p:nvGraphicFramePr>
          <p:cNvPr id="48141" name="Group 13"/>
          <p:cNvGraphicFramePr>
            <a:graphicFrameLocks noGrp="1"/>
          </p:cNvGraphicFramePr>
          <p:nvPr/>
        </p:nvGraphicFramePr>
        <p:xfrm>
          <a:off x="7696200" y="5181600"/>
          <a:ext cx="2286000" cy="1371600"/>
        </p:xfrm>
        <a:graphic>
          <a:graphicData uri="http://schemas.openxmlformats.org/drawingml/2006/table">
            <a:tbl>
              <a:tblPr/>
              <a:tblGrid>
                <a:gridCol w="647700"/>
                <a:gridCol w="1638300"/>
              </a:tblGrid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LDA 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 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 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8155" name="Text Box 27"/>
          <p:cNvSpPr txBox="1">
            <a:spLocks noChangeArrowheads="1"/>
          </p:cNvSpPr>
          <p:nvPr/>
        </p:nvSpPr>
        <p:spPr bwMode="auto">
          <a:xfrm>
            <a:off x="7620000" y="4495800"/>
            <a:ext cx="2590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latin typeface="Arial" charset="0"/>
              </a:rPr>
              <a:t>THE PROGRAM</a:t>
            </a:r>
          </a:p>
        </p:txBody>
      </p:sp>
      <p:graphicFrame>
        <p:nvGraphicFramePr>
          <p:cNvPr id="48156" name="Group 28"/>
          <p:cNvGraphicFramePr>
            <a:graphicFrameLocks noGrp="1"/>
          </p:cNvGraphicFramePr>
          <p:nvPr/>
        </p:nvGraphicFramePr>
        <p:xfrm>
          <a:off x="1905000" y="5257800"/>
          <a:ext cx="2590800" cy="1371600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</a:tblGrid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8170" name="Text Box 42"/>
          <p:cNvSpPr txBox="1">
            <a:spLocks noChangeArrowheads="1"/>
          </p:cNvSpPr>
          <p:nvPr/>
        </p:nvSpPr>
        <p:spPr bwMode="auto">
          <a:xfrm>
            <a:off x="1524000" y="4114800"/>
            <a:ext cx="31242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MEMORY</a:t>
            </a:r>
          </a:p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Location   Contents</a:t>
            </a:r>
          </a:p>
        </p:txBody>
      </p:sp>
      <p:sp>
        <p:nvSpPr>
          <p:cNvPr id="48171" name="Freeform 43"/>
          <p:cNvSpPr>
            <a:spLocks/>
          </p:cNvSpPr>
          <p:nvPr/>
        </p:nvSpPr>
        <p:spPr bwMode="auto">
          <a:xfrm>
            <a:off x="4267200" y="12192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172" name="Freeform 44"/>
          <p:cNvSpPr>
            <a:spLocks/>
          </p:cNvSpPr>
          <p:nvPr/>
        </p:nvSpPr>
        <p:spPr bwMode="auto">
          <a:xfrm rot="5400000">
            <a:off x="4267200" y="24384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173" name="Freeform 45"/>
          <p:cNvSpPr>
            <a:spLocks/>
          </p:cNvSpPr>
          <p:nvPr/>
        </p:nvSpPr>
        <p:spPr bwMode="auto">
          <a:xfrm rot="10800000">
            <a:off x="2971800" y="23622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174" name="Freeform 46"/>
          <p:cNvSpPr>
            <a:spLocks/>
          </p:cNvSpPr>
          <p:nvPr/>
        </p:nvSpPr>
        <p:spPr bwMode="auto">
          <a:xfrm rot="-5400000">
            <a:off x="2971800" y="11430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175" name="Oval 47"/>
          <p:cNvSpPr>
            <a:spLocks noChangeArrowheads="1"/>
          </p:cNvSpPr>
          <p:nvPr/>
        </p:nvSpPr>
        <p:spPr bwMode="auto">
          <a:xfrm>
            <a:off x="3962400" y="1066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8176" name="Oval 48"/>
          <p:cNvSpPr>
            <a:spLocks noChangeArrowheads="1"/>
          </p:cNvSpPr>
          <p:nvPr/>
        </p:nvSpPr>
        <p:spPr bwMode="auto">
          <a:xfrm>
            <a:off x="5181600" y="2209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8177" name="Oval 49"/>
          <p:cNvSpPr>
            <a:spLocks noChangeArrowheads="1"/>
          </p:cNvSpPr>
          <p:nvPr/>
        </p:nvSpPr>
        <p:spPr bwMode="auto">
          <a:xfrm>
            <a:off x="4038600" y="3352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8178" name="Oval 50"/>
          <p:cNvSpPr>
            <a:spLocks noChangeArrowheads="1"/>
          </p:cNvSpPr>
          <p:nvPr/>
        </p:nvSpPr>
        <p:spPr bwMode="auto">
          <a:xfrm>
            <a:off x="28194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8179" name="Text Box 51"/>
          <p:cNvSpPr txBox="1">
            <a:spLocks noChangeArrowheads="1"/>
          </p:cNvSpPr>
          <p:nvPr/>
        </p:nvSpPr>
        <p:spPr bwMode="auto">
          <a:xfrm>
            <a:off x="5181600" y="762001"/>
            <a:ext cx="1981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Fetch instruction   from memory</a:t>
            </a:r>
          </a:p>
        </p:txBody>
      </p:sp>
      <p:sp>
        <p:nvSpPr>
          <p:cNvPr id="48180" name="Text Box 52"/>
          <p:cNvSpPr txBox="1">
            <a:spLocks noChangeArrowheads="1"/>
          </p:cNvSpPr>
          <p:nvPr/>
        </p:nvSpPr>
        <p:spPr bwMode="auto">
          <a:xfrm>
            <a:off x="5181600" y="2895600"/>
            <a:ext cx="1752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 dirty="0">
                <a:latin typeface="Arial" charset="0"/>
              </a:rPr>
              <a:t>Decode</a:t>
            </a:r>
            <a:endParaRPr lang="en-GB" i="1" dirty="0">
              <a:latin typeface="Arial" charset="0"/>
            </a:endParaRPr>
          </a:p>
        </p:txBody>
      </p:sp>
      <p:sp>
        <p:nvSpPr>
          <p:cNvPr id="48181" name="Text Box 53"/>
          <p:cNvSpPr txBox="1">
            <a:spLocks noChangeArrowheads="1"/>
          </p:cNvSpPr>
          <p:nvPr/>
        </p:nvSpPr>
        <p:spPr bwMode="auto">
          <a:xfrm>
            <a:off x="1828800" y="2743201"/>
            <a:ext cx="167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Execute instruction</a:t>
            </a:r>
          </a:p>
        </p:txBody>
      </p:sp>
      <p:sp>
        <p:nvSpPr>
          <p:cNvPr id="48182" name="Text Box 54"/>
          <p:cNvSpPr txBox="1">
            <a:spLocks noChangeArrowheads="1"/>
          </p:cNvSpPr>
          <p:nvPr/>
        </p:nvSpPr>
        <p:spPr bwMode="auto">
          <a:xfrm>
            <a:off x="1828800" y="762001"/>
            <a:ext cx="167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Check for interrupts</a:t>
            </a:r>
          </a:p>
        </p:txBody>
      </p:sp>
      <p:sp>
        <p:nvSpPr>
          <p:cNvPr id="48184" name="Text Box 56"/>
          <p:cNvSpPr txBox="1">
            <a:spLocks noChangeArrowheads="1"/>
          </p:cNvSpPr>
          <p:nvPr/>
        </p:nvSpPr>
        <p:spPr bwMode="auto">
          <a:xfrm>
            <a:off x="4724400" y="5029201"/>
            <a:ext cx="2667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Arial" charset="0"/>
              </a:rPr>
              <a:t>The Status Register is checked for interrupts</a:t>
            </a:r>
          </a:p>
        </p:txBody>
      </p:sp>
    </p:spTree>
    <p:extLst>
      <p:ext uri="{BB962C8B-B14F-4D97-AF65-F5344CB8AC3E}">
        <p14:creationId xmlns:p14="http://schemas.microsoft.com/office/powerpoint/2010/main" val="19502575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Interrupts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4839"/>
            <a:ext cx="10515600" cy="4702124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rgbClr val="FFFF00"/>
                </a:solidFill>
              </a:rPr>
              <a:t>A signal to the processor that sets a </a:t>
            </a:r>
            <a:r>
              <a:rPr lang="en-GB" dirty="0" smtClean="0">
                <a:solidFill>
                  <a:srgbClr val="FFFF00"/>
                </a:solidFill>
              </a:rPr>
              <a:t>value on the Status Register (or a dedicated Interrupt Register) that instructs the processor to prioritise another routine.</a:t>
            </a:r>
            <a:endParaRPr lang="en-GB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What events could interrupt the normal execution of a program?</a:t>
            </a:r>
          </a:p>
          <a:p>
            <a:pPr lvl="1"/>
            <a:r>
              <a:rPr lang="en-GB" dirty="0" smtClean="0"/>
              <a:t>Hardware Device Event</a:t>
            </a:r>
          </a:p>
          <a:p>
            <a:pPr lvl="1"/>
            <a:r>
              <a:rPr lang="en-GB" dirty="0"/>
              <a:t>Timing Event</a:t>
            </a:r>
          </a:p>
          <a:p>
            <a:pPr lvl="1"/>
            <a:r>
              <a:rPr lang="en-GB" dirty="0" smtClean="0"/>
              <a:t>Software  Events</a:t>
            </a:r>
          </a:p>
          <a:p>
            <a:pPr lvl="1"/>
            <a:r>
              <a:rPr lang="en-GB" dirty="0"/>
              <a:t>I/O Event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0866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you need to know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Why interrupts are needed</a:t>
            </a:r>
          </a:p>
          <a:p>
            <a:r>
              <a:rPr lang="en-GB" dirty="0" smtClean="0"/>
              <a:t>The Types of Interrupt</a:t>
            </a:r>
          </a:p>
          <a:p>
            <a:r>
              <a:rPr lang="en-GB" dirty="0" smtClean="0"/>
              <a:t>The simplified model of interrupt handling </a:t>
            </a:r>
          </a:p>
          <a:p>
            <a:pPr lvl="1"/>
            <a:r>
              <a:rPr lang="en-GB" dirty="0" smtClean="0"/>
              <a:t>Where in the FE Cycle Interrupts are handled</a:t>
            </a:r>
          </a:p>
          <a:p>
            <a:pPr lvl="1"/>
            <a:r>
              <a:rPr lang="en-GB" dirty="0" smtClean="0"/>
              <a:t>How the current processor state is preserved</a:t>
            </a:r>
          </a:p>
          <a:p>
            <a:pPr lvl="1"/>
            <a:r>
              <a:rPr lang="en-GB" dirty="0" smtClean="0"/>
              <a:t>How multiple interrupts are handled  (</a:t>
            </a:r>
          </a:p>
          <a:p>
            <a:pPr lvl="1"/>
            <a:r>
              <a:rPr lang="en-GB" dirty="0" smtClean="0"/>
              <a:t>What are Vector Interrupt Mechanisms</a:t>
            </a:r>
          </a:p>
          <a:p>
            <a:pPr lvl="1"/>
            <a:r>
              <a:rPr lang="en-GB" dirty="0" smtClean="0"/>
              <a:t>What are Interrupt Service Routines.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6871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Interrupt Handling 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Store [PC] and [SR] to a Stack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Determine the type of Interrupt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Use a Vector Interrupt Table to get the Address of the ISR</a:t>
            </a:r>
            <a:br>
              <a:rPr lang="en-GB" dirty="0" smtClean="0"/>
            </a:br>
            <a:r>
              <a:rPr lang="en-GB" dirty="0" smtClean="0"/>
              <a:t>(Interrupt Service Routine)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Use FE Cycle to execute the Interrupt Service Routines Instructions.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Once ISR is completed Load [PC] and [SR] from the stack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887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Store [PC] and [SR] to a </a:t>
            </a:r>
            <a:r>
              <a:rPr lang="en-GB" dirty="0" smtClean="0"/>
              <a:t>Stack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Why a stack?</a:t>
            </a:r>
          </a:p>
          <a:p>
            <a:pPr lvl="1"/>
            <a:r>
              <a:rPr lang="en-GB" dirty="0" smtClean="0"/>
              <a:t>Allows multiple Interrupts</a:t>
            </a:r>
            <a:endParaRPr lang="en-GB" dirty="0"/>
          </a:p>
          <a:p>
            <a:r>
              <a:rPr lang="en-GB" dirty="0" smtClean="0"/>
              <a:t>Why only PC and SR</a:t>
            </a:r>
          </a:p>
          <a:p>
            <a:pPr lvl="1"/>
            <a:r>
              <a:rPr lang="en-GB" dirty="0" smtClean="0"/>
              <a:t>All other registers irrelevant at the end of each FE cycle</a:t>
            </a:r>
          </a:p>
          <a:p>
            <a:r>
              <a:rPr lang="en-GB" dirty="0"/>
              <a:t>Simple Demo </a:t>
            </a:r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www.youtube.com/watch?v=38i5Fk-ZjfA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1489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Determine the type of </a:t>
            </a:r>
            <a:r>
              <a:rPr lang="en-GB" dirty="0" smtClean="0"/>
              <a:t>Interrupt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Naively:   </a:t>
            </a:r>
          </a:p>
          <a:p>
            <a:r>
              <a:rPr lang="en-GB" dirty="0" smtClean="0"/>
              <a:t>The Interrupt Value held on the SR is the index of the </a:t>
            </a:r>
          </a:p>
          <a:p>
            <a:pPr marL="0" indent="0" algn="ctr">
              <a:buNone/>
            </a:pPr>
            <a:r>
              <a:rPr lang="en-GB" sz="4000" dirty="0" smtClean="0"/>
              <a:t>Vector Interrupt Table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3677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Vector Interrupt Table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37" y="2044649"/>
            <a:ext cx="5801784" cy="435133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37" y="1762407"/>
            <a:ext cx="6277897" cy="470842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6437" y="1762407"/>
            <a:ext cx="7191375" cy="40386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377813" y="1563329"/>
            <a:ext cx="427341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Links Interrupt Value with the address of the Interrupt Service routine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Can Be added to!!!!!!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By 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By other software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2396165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Interrupt Service Routines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Routines (programs) that…</a:t>
            </a:r>
          </a:p>
          <a:p>
            <a:r>
              <a:rPr lang="en-GB" dirty="0" smtClean="0"/>
              <a:t>Service </a:t>
            </a:r>
          </a:p>
          <a:p>
            <a:r>
              <a:rPr lang="en-GB" dirty="0" smtClean="0"/>
              <a:t>Interrupts.</a:t>
            </a:r>
          </a:p>
          <a:p>
            <a:endParaRPr lang="en-GB" dirty="0"/>
          </a:p>
          <a:p>
            <a:r>
              <a:rPr lang="en-GB" dirty="0" smtClean="0"/>
              <a:t>DUH!</a:t>
            </a:r>
          </a:p>
          <a:p>
            <a:r>
              <a:rPr lang="en-GB" dirty="0" smtClean="0"/>
              <a:t>E.g.   </a:t>
            </a:r>
          </a:p>
          <a:p>
            <a:pPr lvl="1"/>
            <a:r>
              <a:rPr lang="en-GB" dirty="0" smtClean="0"/>
              <a:t>A processor overheat, urgent shutdown.</a:t>
            </a:r>
          </a:p>
          <a:p>
            <a:pPr lvl="1"/>
            <a:r>
              <a:rPr lang="en-GB" dirty="0" smtClean="0"/>
              <a:t>LED BLINK</a:t>
            </a:r>
          </a:p>
          <a:p>
            <a:pPr lvl="1"/>
            <a:r>
              <a:rPr lang="en-GB" dirty="0" smtClean="0"/>
              <a:t>Hardware IO data stream</a:t>
            </a:r>
          </a:p>
          <a:p>
            <a:pPr lvl="2"/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3258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have you understood?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96401"/>
          </a:xfrm>
        </p:spPr>
        <p:txBody>
          <a:bodyPr>
            <a:normAutofit/>
          </a:bodyPr>
          <a:lstStyle/>
          <a:p>
            <a:r>
              <a:rPr lang="en-GB" dirty="0" smtClean="0"/>
              <a:t>Why are Interrupts </a:t>
            </a:r>
            <a:r>
              <a:rPr lang="en-GB" dirty="0"/>
              <a:t>r</a:t>
            </a:r>
            <a:r>
              <a:rPr lang="en-GB" dirty="0" smtClean="0"/>
              <a:t>equired?</a:t>
            </a:r>
          </a:p>
          <a:p>
            <a:endParaRPr lang="en-GB" dirty="0"/>
          </a:p>
          <a:p>
            <a:r>
              <a:rPr lang="en-GB" dirty="0" smtClean="0"/>
              <a:t>Why is there a need for an interrupt Register (or part or SR)?</a:t>
            </a:r>
          </a:p>
          <a:p>
            <a:endParaRPr lang="en-GB" dirty="0"/>
          </a:p>
          <a:p>
            <a:r>
              <a:rPr lang="en-GB" dirty="0" smtClean="0"/>
              <a:t>What is the purpose of the Interrupt stack?</a:t>
            </a:r>
          </a:p>
          <a:p>
            <a:endParaRPr lang="en-GB" dirty="0"/>
          </a:p>
          <a:p>
            <a:r>
              <a:rPr lang="en-GB" dirty="0" smtClean="0"/>
              <a:t>Why are vector Interrupt Tables used?</a:t>
            </a:r>
          </a:p>
          <a:p>
            <a:endParaRPr lang="en-GB" dirty="0"/>
          </a:p>
          <a:p>
            <a:r>
              <a:rPr lang="en-GB" dirty="0" smtClean="0"/>
              <a:t>What is a Interrupt Service Routine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78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FE-Cycle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85850" indent="-571500">
              <a:buNone/>
            </a:pPr>
            <a:r>
              <a:rPr lang="en-GB" altLang="en-US" b="1" dirty="0" smtClean="0">
                <a:cs typeface="Courier New" panose="02070309020205020404" pitchFamily="49" charset="0"/>
              </a:rPr>
              <a:t>Fetch</a:t>
            </a:r>
          </a:p>
          <a:p>
            <a:pPr marL="1085850" indent="-571500">
              <a:buNone/>
            </a:pPr>
            <a:r>
              <a:rPr lang="en-GB" altLang="en-US" b="1" dirty="0" smtClean="0">
                <a:cs typeface="Courier New" panose="02070309020205020404" pitchFamily="49" charset="0"/>
              </a:rPr>
              <a:t>		MAR </a:t>
            </a:r>
            <a:r>
              <a:rPr lang="en-GB" altLang="en-US" b="1" dirty="0">
                <a:cs typeface="Courier New" panose="02070309020205020404" pitchFamily="49" charset="0"/>
                <a:sym typeface="Wingdings" panose="05000000000000000000" pitchFamily="2" charset="2"/>
              </a:rPr>
              <a:t> [PC]</a:t>
            </a:r>
          </a:p>
          <a:p>
            <a:pPr marL="1085850" indent="-571500">
              <a:buNone/>
            </a:pPr>
            <a:r>
              <a:rPr lang="en-GB" altLang="en-US" b="1" dirty="0" smtClean="0">
                <a:cs typeface="Courier New" panose="02070309020205020404" pitchFamily="49" charset="0"/>
                <a:sym typeface="Wingdings" panose="05000000000000000000" pitchFamily="2" charset="2"/>
              </a:rPr>
              <a:t>		PC </a:t>
            </a:r>
            <a:r>
              <a:rPr lang="en-GB" altLang="en-US" b="1" dirty="0">
                <a:cs typeface="Courier New" panose="02070309020205020404" pitchFamily="49" charset="0"/>
                <a:sym typeface="Wingdings" panose="05000000000000000000" pitchFamily="2" charset="2"/>
              </a:rPr>
              <a:t> [PC] + 1; MBR  [Memory] </a:t>
            </a:r>
            <a:r>
              <a:rPr lang="en-GB" altLang="en-US" b="1" baseline="-25000" dirty="0">
                <a:cs typeface="Courier New" panose="02070309020205020404" pitchFamily="49" charset="0"/>
                <a:sym typeface="Wingdings" panose="05000000000000000000" pitchFamily="2" charset="2"/>
              </a:rPr>
              <a:t>addressed</a:t>
            </a:r>
          </a:p>
          <a:p>
            <a:pPr marL="1085850" indent="-571500">
              <a:buNone/>
            </a:pPr>
            <a:r>
              <a:rPr lang="en-GB" altLang="en-US" b="1" dirty="0" smtClean="0">
                <a:cs typeface="Courier New" panose="02070309020205020404" pitchFamily="49" charset="0"/>
              </a:rPr>
              <a:t>		CIR </a:t>
            </a:r>
            <a:r>
              <a:rPr lang="en-GB" altLang="en-US" b="1" dirty="0">
                <a:cs typeface="Courier New" panose="02070309020205020404" pitchFamily="49" charset="0"/>
                <a:sym typeface="Wingdings" panose="05000000000000000000" pitchFamily="2" charset="2"/>
              </a:rPr>
              <a:t> [MBR]</a:t>
            </a:r>
          </a:p>
          <a:p>
            <a:pPr marL="1085850" indent="-571500">
              <a:buNone/>
            </a:pPr>
            <a:r>
              <a:rPr lang="en-GB" altLang="en-US" b="1" dirty="0" smtClean="0">
                <a:cs typeface="Courier New" panose="02070309020205020404" pitchFamily="49" charset="0"/>
                <a:sym typeface="Wingdings" panose="05000000000000000000" pitchFamily="2" charset="2"/>
              </a:rPr>
              <a:t>	[</a:t>
            </a:r>
            <a:r>
              <a:rPr lang="en-GB" altLang="en-US" b="1" dirty="0">
                <a:cs typeface="Courier New" panose="02070309020205020404" pitchFamily="49" charset="0"/>
                <a:sym typeface="Wingdings" panose="05000000000000000000" pitchFamily="2" charset="2"/>
              </a:rPr>
              <a:t>CIR] decoded and executed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Execute</a:t>
            </a:r>
            <a:r>
              <a:rPr lang="en-GB" dirty="0" smtClean="0"/>
              <a:t>	</a:t>
            </a:r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611858"/>
              </p:ext>
            </p:extLst>
          </p:nvPr>
        </p:nvGraphicFramePr>
        <p:xfrm>
          <a:off x="1487129" y="4798490"/>
          <a:ext cx="792088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5040560"/>
              </a:tblGrid>
              <a:tr h="360040">
                <a:tc>
                  <a:txBody>
                    <a:bodyPr/>
                    <a:lstStyle/>
                    <a:p>
                      <a:r>
                        <a:rPr lang="en-GB" dirty="0" smtClean="0"/>
                        <a:t>Load </a:t>
                      </a:r>
                      <a:r>
                        <a:rPr lang="en-GB" baseline="0" dirty="0" smtClean="0"/>
                        <a:t>from memory Location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Store to</a:t>
                      </a:r>
                      <a:r>
                        <a:rPr lang="en-GB" baseline="0" dirty="0" smtClean="0"/>
                        <a:t> Memory Location</a:t>
                      </a:r>
                      <a:endParaRPr lang="en-GB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MAR </a:t>
                      </a:r>
                      <a:r>
                        <a:rPr lang="en-GB" b="1" dirty="0" smtClean="0">
                          <a:sym typeface="Wingdings" panose="05000000000000000000" pitchFamily="2" charset="2"/>
                        </a:rPr>
                        <a:t> [CIR] </a:t>
                      </a:r>
                      <a:r>
                        <a:rPr lang="en-GB" b="1" baseline="-25000" dirty="0" smtClean="0"/>
                        <a:t>Operand</a:t>
                      </a:r>
                      <a:r>
                        <a:rPr lang="en-GB" b="1" baseline="0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1800" b="1" dirty="0" smtClean="0"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MBR  [Memory] </a:t>
                      </a:r>
                      <a:r>
                        <a:rPr lang="en-GB" altLang="en-US" sz="1800" b="1" baseline="-25000" dirty="0" smtClean="0"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addressed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b="1" dirty="0" smtClean="0">
                          <a:sym typeface="Wingdings" panose="05000000000000000000" pitchFamily="2" charset="2"/>
                        </a:rPr>
                        <a:t>ACC  [MBR]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MAR </a:t>
                      </a:r>
                      <a:r>
                        <a:rPr lang="en-GB" b="1" dirty="0" smtClean="0">
                          <a:sym typeface="Wingdings" panose="05000000000000000000" pitchFamily="2" charset="2"/>
                        </a:rPr>
                        <a:t> [CIR] </a:t>
                      </a:r>
                      <a:r>
                        <a:rPr lang="en-GB" b="1" baseline="-25000" dirty="0" smtClean="0"/>
                        <a:t>Operand</a:t>
                      </a:r>
                      <a:r>
                        <a:rPr lang="en-GB" b="1" baseline="0" dirty="0" smtClean="0"/>
                        <a:t> ; </a:t>
                      </a:r>
                      <a:r>
                        <a:rPr lang="en-GB" altLang="en-US" b="1" dirty="0" smtClean="0">
                          <a:sym typeface="Wingdings" panose="05000000000000000000" pitchFamily="2" charset="2"/>
                        </a:rPr>
                        <a:t>MBR  [ACC]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1800" b="1" dirty="0" smtClean="0"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Memory </a:t>
                      </a:r>
                      <a:r>
                        <a:rPr lang="en-GB" altLang="en-US" sz="1800" b="1" baseline="-25000" dirty="0" smtClean="0"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addressed </a:t>
                      </a:r>
                      <a:r>
                        <a:rPr lang="en-GB" altLang="en-US" sz="1800" b="1" baseline="0" dirty="0" smtClean="0"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</a:t>
                      </a:r>
                      <a:r>
                        <a:rPr lang="en-GB" altLang="en-US" sz="1800" b="1" baseline="-25000" dirty="0" smtClean="0"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GB" altLang="en-US" sz="1800" b="1" baseline="0" dirty="0" smtClean="0"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[</a:t>
                      </a:r>
                      <a:r>
                        <a:rPr lang="en-GB" altLang="en-US" sz="1800" b="1" dirty="0" smtClean="0">
                          <a:cs typeface="Courier New" panose="02070309020205020404" pitchFamily="49" charset="0"/>
                          <a:sym typeface="Wingdings" panose="05000000000000000000" pitchFamily="2" charset="2"/>
                        </a:rPr>
                        <a:t>MBR]</a:t>
                      </a:r>
                      <a:endParaRPr lang="en-GB" altLang="en-US" sz="1800" b="1" baseline="-25000" dirty="0" smtClean="0">
                        <a:cs typeface="Courier New" panose="02070309020205020404" pitchFamily="49" charset="0"/>
                        <a:sym typeface="Wingdings" panose="05000000000000000000" pitchFamily="2" charset="2"/>
                      </a:endParaRPr>
                    </a:p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0050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8229600" y="304800"/>
            <a:ext cx="1905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8305800" y="609600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 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8305800" y="1296988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b="1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8305800" y="2671763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 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8305800" y="1984375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Arial" charset="0"/>
              </a:rPr>
              <a:t> 1</a:t>
            </a:r>
            <a:r>
              <a:rPr lang="en-GB"/>
              <a:t> 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8305800" y="3360738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 </a:t>
            </a:r>
            <a:r>
              <a:rPr lang="en-GB" b="1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GB" b="1">
                <a:latin typeface="Arial" charset="0"/>
              </a:rPr>
              <a:t>1</a:t>
            </a:r>
            <a:r>
              <a:rPr lang="en-GB"/>
              <a:t> 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8229600" y="0"/>
            <a:ext cx="2438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REGISTERS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7315200" y="6096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ACC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7315200" y="12954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MBR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7315200" y="19812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MAR</a:t>
            </a: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7315200" y="26670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CIR</a:t>
            </a: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7315200" y="33528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PC</a:t>
            </a:r>
          </a:p>
        </p:txBody>
      </p:sp>
      <p:graphicFrame>
        <p:nvGraphicFramePr>
          <p:cNvPr id="4110" name="Group 14"/>
          <p:cNvGraphicFramePr>
            <a:graphicFrameLocks noGrp="1"/>
          </p:cNvGraphicFramePr>
          <p:nvPr/>
        </p:nvGraphicFramePr>
        <p:xfrm>
          <a:off x="7696200" y="5181600"/>
          <a:ext cx="2286000" cy="1371600"/>
        </p:xfrm>
        <a:graphic>
          <a:graphicData uri="http://schemas.openxmlformats.org/drawingml/2006/table">
            <a:tbl>
              <a:tblPr/>
              <a:tblGrid>
                <a:gridCol w="647700"/>
                <a:gridCol w="1638300"/>
              </a:tblGrid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LDA 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 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 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24" name="Text Box 28"/>
          <p:cNvSpPr txBox="1">
            <a:spLocks noChangeArrowheads="1"/>
          </p:cNvSpPr>
          <p:nvPr/>
        </p:nvSpPr>
        <p:spPr bwMode="auto">
          <a:xfrm>
            <a:off x="7620000" y="4495800"/>
            <a:ext cx="2590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latin typeface="Arial" charset="0"/>
              </a:rPr>
              <a:t>THE PROGRAM</a:t>
            </a:r>
          </a:p>
        </p:txBody>
      </p:sp>
      <p:graphicFrame>
        <p:nvGraphicFramePr>
          <p:cNvPr id="4125" name="Group 29"/>
          <p:cNvGraphicFramePr>
            <a:graphicFrameLocks noGrp="1"/>
          </p:cNvGraphicFramePr>
          <p:nvPr/>
        </p:nvGraphicFramePr>
        <p:xfrm>
          <a:off x="1905000" y="5257800"/>
          <a:ext cx="2590800" cy="1371600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</a:tblGrid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39" name="Text Box 43"/>
          <p:cNvSpPr txBox="1">
            <a:spLocks noChangeArrowheads="1"/>
          </p:cNvSpPr>
          <p:nvPr/>
        </p:nvSpPr>
        <p:spPr bwMode="auto">
          <a:xfrm>
            <a:off x="1524000" y="4114800"/>
            <a:ext cx="31242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MEMORY</a:t>
            </a:r>
          </a:p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Location   Contents</a:t>
            </a:r>
          </a:p>
        </p:txBody>
      </p:sp>
      <p:sp>
        <p:nvSpPr>
          <p:cNvPr id="4140" name="Freeform 44"/>
          <p:cNvSpPr>
            <a:spLocks/>
          </p:cNvSpPr>
          <p:nvPr/>
        </p:nvSpPr>
        <p:spPr bwMode="auto">
          <a:xfrm>
            <a:off x="4267200" y="12192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41" name="Freeform 45"/>
          <p:cNvSpPr>
            <a:spLocks/>
          </p:cNvSpPr>
          <p:nvPr/>
        </p:nvSpPr>
        <p:spPr bwMode="auto">
          <a:xfrm rot="5400000">
            <a:off x="4267200" y="24384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42" name="Freeform 46"/>
          <p:cNvSpPr>
            <a:spLocks/>
          </p:cNvSpPr>
          <p:nvPr/>
        </p:nvSpPr>
        <p:spPr bwMode="auto">
          <a:xfrm rot="10800000">
            <a:off x="2971800" y="23622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43" name="Freeform 47"/>
          <p:cNvSpPr>
            <a:spLocks/>
          </p:cNvSpPr>
          <p:nvPr/>
        </p:nvSpPr>
        <p:spPr bwMode="auto">
          <a:xfrm rot="-5400000">
            <a:off x="2971800" y="11430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44" name="Oval 48"/>
          <p:cNvSpPr>
            <a:spLocks noChangeArrowheads="1"/>
          </p:cNvSpPr>
          <p:nvPr/>
        </p:nvSpPr>
        <p:spPr bwMode="auto">
          <a:xfrm>
            <a:off x="3962400" y="1066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45" name="Oval 49"/>
          <p:cNvSpPr>
            <a:spLocks noChangeArrowheads="1"/>
          </p:cNvSpPr>
          <p:nvPr/>
        </p:nvSpPr>
        <p:spPr bwMode="auto">
          <a:xfrm>
            <a:off x="5181600" y="2209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46" name="Oval 50"/>
          <p:cNvSpPr>
            <a:spLocks noChangeArrowheads="1"/>
          </p:cNvSpPr>
          <p:nvPr/>
        </p:nvSpPr>
        <p:spPr bwMode="auto">
          <a:xfrm>
            <a:off x="4038600" y="3352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47" name="Oval 51"/>
          <p:cNvSpPr>
            <a:spLocks noChangeArrowheads="1"/>
          </p:cNvSpPr>
          <p:nvPr/>
        </p:nvSpPr>
        <p:spPr bwMode="auto">
          <a:xfrm>
            <a:off x="28194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48" name="Text Box 52"/>
          <p:cNvSpPr txBox="1">
            <a:spLocks noChangeArrowheads="1"/>
          </p:cNvSpPr>
          <p:nvPr/>
        </p:nvSpPr>
        <p:spPr bwMode="auto">
          <a:xfrm>
            <a:off x="5181600" y="762001"/>
            <a:ext cx="1981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Fetch instruction   from memory</a:t>
            </a:r>
          </a:p>
        </p:txBody>
      </p:sp>
      <p:sp>
        <p:nvSpPr>
          <p:cNvPr id="4149" name="Text Box 53"/>
          <p:cNvSpPr txBox="1">
            <a:spLocks noChangeArrowheads="1"/>
          </p:cNvSpPr>
          <p:nvPr/>
        </p:nvSpPr>
        <p:spPr bwMode="auto">
          <a:xfrm>
            <a:off x="5181600" y="2895600"/>
            <a:ext cx="1752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 dirty="0">
                <a:latin typeface="Arial" charset="0"/>
              </a:rPr>
              <a:t>Decode</a:t>
            </a:r>
            <a:endParaRPr lang="en-GB" i="1" dirty="0">
              <a:latin typeface="Arial" charset="0"/>
            </a:endParaRPr>
          </a:p>
        </p:txBody>
      </p:sp>
      <p:sp>
        <p:nvSpPr>
          <p:cNvPr id="4150" name="Text Box 54"/>
          <p:cNvSpPr txBox="1">
            <a:spLocks noChangeArrowheads="1"/>
          </p:cNvSpPr>
          <p:nvPr/>
        </p:nvSpPr>
        <p:spPr bwMode="auto">
          <a:xfrm>
            <a:off x="1828800" y="2743201"/>
            <a:ext cx="167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Execute instruction</a:t>
            </a:r>
          </a:p>
        </p:txBody>
      </p:sp>
      <p:sp>
        <p:nvSpPr>
          <p:cNvPr id="4151" name="Text Box 55"/>
          <p:cNvSpPr txBox="1">
            <a:spLocks noChangeArrowheads="1"/>
          </p:cNvSpPr>
          <p:nvPr/>
        </p:nvSpPr>
        <p:spPr bwMode="auto">
          <a:xfrm>
            <a:off x="1828800" y="762001"/>
            <a:ext cx="167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Check for interrupts</a:t>
            </a:r>
          </a:p>
        </p:txBody>
      </p:sp>
      <p:sp>
        <p:nvSpPr>
          <p:cNvPr id="4152" name="Text Box 56"/>
          <p:cNvSpPr txBox="1">
            <a:spLocks noChangeArrowheads="1"/>
          </p:cNvSpPr>
          <p:nvPr/>
        </p:nvSpPr>
        <p:spPr bwMode="auto">
          <a:xfrm>
            <a:off x="4800600" y="4724401"/>
            <a:ext cx="2667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Arial" charset="0"/>
              </a:rPr>
              <a:t>The address of the first instruction is copied from the PC to the MAR</a:t>
            </a:r>
          </a:p>
        </p:txBody>
      </p:sp>
    </p:spTree>
    <p:extLst>
      <p:ext uri="{BB962C8B-B14F-4D97-AF65-F5344CB8AC3E}">
        <p14:creationId xmlns:p14="http://schemas.microsoft.com/office/powerpoint/2010/main" val="30250895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8229600" y="304800"/>
            <a:ext cx="1905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8305800" y="609600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 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8305800" y="1296988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Arial" charset="0"/>
              </a:rPr>
              <a:t>LDA 23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8305800" y="2671763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 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8305800" y="1984375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 </a:t>
            </a:r>
            <a:r>
              <a:rPr lang="en-GB" b="1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GB" b="1">
                <a:latin typeface="Arial" charset="0"/>
              </a:rPr>
              <a:t>1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8305800" y="3360738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 </a:t>
            </a:r>
            <a:r>
              <a:rPr lang="en-GB" b="1">
                <a:latin typeface="Arial" charset="0"/>
              </a:rPr>
              <a:t> 1</a:t>
            </a:r>
            <a:r>
              <a:rPr lang="en-GB"/>
              <a:t> 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8229600" y="0"/>
            <a:ext cx="2438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REGISTERS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7315200" y="6096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ACC</a:t>
            </a: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7315200" y="12954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MBR</a:t>
            </a: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7315200" y="19812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MAR</a:t>
            </a:r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7315200" y="26670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CIR</a:t>
            </a:r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7315200" y="33528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PC</a:t>
            </a:r>
          </a:p>
        </p:txBody>
      </p:sp>
      <p:graphicFrame>
        <p:nvGraphicFramePr>
          <p:cNvPr id="24590" name="Group 14"/>
          <p:cNvGraphicFramePr>
            <a:graphicFrameLocks noGrp="1"/>
          </p:cNvGraphicFramePr>
          <p:nvPr/>
        </p:nvGraphicFramePr>
        <p:xfrm>
          <a:off x="7696200" y="5181600"/>
          <a:ext cx="2286000" cy="1371600"/>
        </p:xfrm>
        <a:graphic>
          <a:graphicData uri="http://schemas.openxmlformats.org/drawingml/2006/table">
            <a:tbl>
              <a:tblPr/>
              <a:tblGrid>
                <a:gridCol w="647700"/>
                <a:gridCol w="1638300"/>
              </a:tblGrid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LDA 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 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 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7620000" y="4495800"/>
            <a:ext cx="2590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latin typeface="Arial" charset="0"/>
              </a:rPr>
              <a:t>THE PROGRAM</a:t>
            </a:r>
          </a:p>
        </p:txBody>
      </p:sp>
      <p:graphicFrame>
        <p:nvGraphicFramePr>
          <p:cNvPr id="24605" name="Group 29"/>
          <p:cNvGraphicFramePr>
            <a:graphicFrameLocks noGrp="1"/>
          </p:cNvGraphicFramePr>
          <p:nvPr/>
        </p:nvGraphicFramePr>
        <p:xfrm>
          <a:off x="1905000" y="5257800"/>
          <a:ext cx="2590800" cy="1371600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</a:tblGrid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619" name="Text Box 43"/>
          <p:cNvSpPr txBox="1">
            <a:spLocks noChangeArrowheads="1"/>
          </p:cNvSpPr>
          <p:nvPr/>
        </p:nvSpPr>
        <p:spPr bwMode="auto">
          <a:xfrm>
            <a:off x="1524000" y="4114800"/>
            <a:ext cx="31242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MEMORY</a:t>
            </a:r>
          </a:p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Location   Contents</a:t>
            </a:r>
          </a:p>
        </p:txBody>
      </p:sp>
      <p:sp>
        <p:nvSpPr>
          <p:cNvPr id="24620" name="Freeform 44"/>
          <p:cNvSpPr>
            <a:spLocks/>
          </p:cNvSpPr>
          <p:nvPr/>
        </p:nvSpPr>
        <p:spPr bwMode="auto">
          <a:xfrm>
            <a:off x="4267200" y="12192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21" name="Freeform 45"/>
          <p:cNvSpPr>
            <a:spLocks/>
          </p:cNvSpPr>
          <p:nvPr/>
        </p:nvSpPr>
        <p:spPr bwMode="auto">
          <a:xfrm rot="5400000">
            <a:off x="4267200" y="24384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22" name="Freeform 46"/>
          <p:cNvSpPr>
            <a:spLocks/>
          </p:cNvSpPr>
          <p:nvPr/>
        </p:nvSpPr>
        <p:spPr bwMode="auto">
          <a:xfrm rot="10800000">
            <a:off x="2971800" y="23622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23" name="Freeform 47"/>
          <p:cNvSpPr>
            <a:spLocks/>
          </p:cNvSpPr>
          <p:nvPr/>
        </p:nvSpPr>
        <p:spPr bwMode="auto">
          <a:xfrm rot="-5400000">
            <a:off x="2971800" y="11430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24" name="Oval 48"/>
          <p:cNvSpPr>
            <a:spLocks noChangeArrowheads="1"/>
          </p:cNvSpPr>
          <p:nvPr/>
        </p:nvSpPr>
        <p:spPr bwMode="auto">
          <a:xfrm>
            <a:off x="3962400" y="1066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625" name="Oval 49"/>
          <p:cNvSpPr>
            <a:spLocks noChangeArrowheads="1"/>
          </p:cNvSpPr>
          <p:nvPr/>
        </p:nvSpPr>
        <p:spPr bwMode="auto">
          <a:xfrm>
            <a:off x="5181600" y="2209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626" name="Oval 50"/>
          <p:cNvSpPr>
            <a:spLocks noChangeArrowheads="1"/>
          </p:cNvSpPr>
          <p:nvPr/>
        </p:nvSpPr>
        <p:spPr bwMode="auto">
          <a:xfrm>
            <a:off x="4038600" y="3352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627" name="Oval 51"/>
          <p:cNvSpPr>
            <a:spLocks noChangeArrowheads="1"/>
          </p:cNvSpPr>
          <p:nvPr/>
        </p:nvSpPr>
        <p:spPr bwMode="auto">
          <a:xfrm>
            <a:off x="28194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628" name="Text Box 52"/>
          <p:cNvSpPr txBox="1">
            <a:spLocks noChangeArrowheads="1"/>
          </p:cNvSpPr>
          <p:nvPr/>
        </p:nvSpPr>
        <p:spPr bwMode="auto">
          <a:xfrm>
            <a:off x="5181600" y="762001"/>
            <a:ext cx="1981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Fetch instruction   from memory</a:t>
            </a:r>
          </a:p>
        </p:txBody>
      </p:sp>
      <p:sp>
        <p:nvSpPr>
          <p:cNvPr id="24629" name="Text Box 53"/>
          <p:cNvSpPr txBox="1">
            <a:spLocks noChangeArrowheads="1"/>
          </p:cNvSpPr>
          <p:nvPr/>
        </p:nvSpPr>
        <p:spPr bwMode="auto">
          <a:xfrm>
            <a:off x="5181600" y="2895600"/>
            <a:ext cx="1752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 dirty="0">
                <a:latin typeface="Arial" charset="0"/>
              </a:rPr>
              <a:t>Decode</a:t>
            </a:r>
            <a:endParaRPr lang="en-GB" i="1" dirty="0">
              <a:latin typeface="Arial" charset="0"/>
            </a:endParaRPr>
          </a:p>
        </p:txBody>
      </p:sp>
      <p:sp>
        <p:nvSpPr>
          <p:cNvPr id="24630" name="Text Box 54"/>
          <p:cNvSpPr txBox="1">
            <a:spLocks noChangeArrowheads="1"/>
          </p:cNvSpPr>
          <p:nvPr/>
        </p:nvSpPr>
        <p:spPr bwMode="auto">
          <a:xfrm>
            <a:off x="1828800" y="2743201"/>
            <a:ext cx="167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Execute instruction</a:t>
            </a:r>
          </a:p>
        </p:txBody>
      </p:sp>
      <p:sp>
        <p:nvSpPr>
          <p:cNvPr id="24631" name="Text Box 55"/>
          <p:cNvSpPr txBox="1">
            <a:spLocks noChangeArrowheads="1"/>
          </p:cNvSpPr>
          <p:nvPr/>
        </p:nvSpPr>
        <p:spPr bwMode="auto">
          <a:xfrm>
            <a:off x="1828800" y="762001"/>
            <a:ext cx="167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Check for interrupts</a:t>
            </a:r>
          </a:p>
        </p:txBody>
      </p:sp>
      <p:sp>
        <p:nvSpPr>
          <p:cNvPr id="24632" name="Text Box 56"/>
          <p:cNvSpPr txBox="1">
            <a:spLocks noChangeArrowheads="1"/>
          </p:cNvSpPr>
          <p:nvPr/>
        </p:nvSpPr>
        <p:spPr bwMode="auto">
          <a:xfrm>
            <a:off x="4876800" y="4724401"/>
            <a:ext cx="2438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Arial" charset="0"/>
              </a:rPr>
              <a:t>The first instruction is read into the MBR</a:t>
            </a:r>
          </a:p>
        </p:txBody>
      </p:sp>
    </p:spTree>
    <p:extLst>
      <p:ext uri="{BB962C8B-B14F-4D97-AF65-F5344CB8AC3E}">
        <p14:creationId xmlns:p14="http://schemas.microsoft.com/office/powerpoint/2010/main" val="2083015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8229600" y="304800"/>
            <a:ext cx="1905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8305800" y="609600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 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8305800" y="1296988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LDA 23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8305800" y="2671763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 </a:t>
            </a:r>
            <a:r>
              <a:rPr lang="en-GB" b="1">
                <a:solidFill>
                  <a:schemeClr val="accent2"/>
                </a:solidFill>
                <a:latin typeface="Arial" charset="0"/>
              </a:rPr>
              <a:t>LDA 23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8305800" y="1984375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 </a:t>
            </a:r>
            <a:r>
              <a:rPr lang="en-GB" b="1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GB" b="1">
                <a:latin typeface="Arial" charset="0"/>
              </a:rPr>
              <a:t>1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8305800" y="3360738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GB" b="1">
                <a:latin typeface="Arial" charset="0"/>
              </a:rPr>
              <a:t>1</a:t>
            </a:r>
            <a:r>
              <a:rPr lang="en-GB"/>
              <a:t> 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8229600" y="0"/>
            <a:ext cx="2438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REGISTERS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7315200" y="6096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ACC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7315200" y="12954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MBR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7315200" y="19812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MAR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7315200" y="26670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CIR</a:t>
            </a:r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7315200" y="33528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PC</a:t>
            </a:r>
          </a:p>
        </p:txBody>
      </p:sp>
      <p:graphicFrame>
        <p:nvGraphicFramePr>
          <p:cNvPr id="25614" name="Group 14"/>
          <p:cNvGraphicFramePr>
            <a:graphicFrameLocks noGrp="1"/>
          </p:cNvGraphicFramePr>
          <p:nvPr/>
        </p:nvGraphicFramePr>
        <p:xfrm>
          <a:off x="7696200" y="5181600"/>
          <a:ext cx="2286000" cy="1371600"/>
        </p:xfrm>
        <a:graphic>
          <a:graphicData uri="http://schemas.openxmlformats.org/drawingml/2006/table">
            <a:tbl>
              <a:tblPr/>
              <a:tblGrid>
                <a:gridCol w="647700"/>
                <a:gridCol w="1638300"/>
              </a:tblGrid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LDA 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 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 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7620000" y="4495800"/>
            <a:ext cx="2590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latin typeface="Arial" charset="0"/>
              </a:rPr>
              <a:t>THE PROGRAM</a:t>
            </a:r>
          </a:p>
        </p:txBody>
      </p:sp>
      <p:graphicFrame>
        <p:nvGraphicFramePr>
          <p:cNvPr id="25629" name="Group 29"/>
          <p:cNvGraphicFramePr>
            <a:graphicFrameLocks noGrp="1"/>
          </p:cNvGraphicFramePr>
          <p:nvPr/>
        </p:nvGraphicFramePr>
        <p:xfrm>
          <a:off x="1905000" y="5257800"/>
          <a:ext cx="2590800" cy="1371600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</a:tblGrid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43" name="Text Box 43"/>
          <p:cNvSpPr txBox="1">
            <a:spLocks noChangeArrowheads="1"/>
          </p:cNvSpPr>
          <p:nvPr/>
        </p:nvSpPr>
        <p:spPr bwMode="auto">
          <a:xfrm>
            <a:off x="1524000" y="4114800"/>
            <a:ext cx="31242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MEMORY</a:t>
            </a:r>
          </a:p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Location   Contents</a:t>
            </a:r>
          </a:p>
        </p:txBody>
      </p:sp>
      <p:sp>
        <p:nvSpPr>
          <p:cNvPr id="25644" name="Freeform 44"/>
          <p:cNvSpPr>
            <a:spLocks/>
          </p:cNvSpPr>
          <p:nvPr/>
        </p:nvSpPr>
        <p:spPr bwMode="auto">
          <a:xfrm>
            <a:off x="4267200" y="12192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645" name="Freeform 45"/>
          <p:cNvSpPr>
            <a:spLocks/>
          </p:cNvSpPr>
          <p:nvPr/>
        </p:nvSpPr>
        <p:spPr bwMode="auto">
          <a:xfrm rot="5400000">
            <a:off x="4267200" y="24384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646" name="Freeform 46"/>
          <p:cNvSpPr>
            <a:spLocks/>
          </p:cNvSpPr>
          <p:nvPr/>
        </p:nvSpPr>
        <p:spPr bwMode="auto">
          <a:xfrm rot="10800000">
            <a:off x="2971800" y="23622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647" name="Freeform 47"/>
          <p:cNvSpPr>
            <a:spLocks/>
          </p:cNvSpPr>
          <p:nvPr/>
        </p:nvSpPr>
        <p:spPr bwMode="auto">
          <a:xfrm rot="-5400000">
            <a:off x="2971800" y="11430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648" name="Oval 48"/>
          <p:cNvSpPr>
            <a:spLocks noChangeArrowheads="1"/>
          </p:cNvSpPr>
          <p:nvPr/>
        </p:nvSpPr>
        <p:spPr bwMode="auto">
          <a:xfrm>
            <a:off x="3962400" y="1066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649" name="Oval 49"/>
          <p:cNvSpPr>
            <a:spLocks noChangeArrowheads="1"/>
          </p:cNvSpPr>
          <p:nvPr/>
        </p:nvSpPr>
        <p:spPr bwMode="auto">
          <a:xfrm>
            <a:off x="5181600" y="2209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650" name="Oval 50"/>
          <p:cNvSpPr>
            <a:spLocks noChangeArrowheads="1"/>
          </p:cNvSpPr>
          <p:nvPr/>
        </p:nvSpPr>
        <p:spPr bwMode="auto">
          <a:xfrm>
            <a:off x="4038600" y="3352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651" name="Oval 51"/>
          <p:cNvSpPr>
            <a:spLocks noChangeArrowheads="1"/>
          </p:cNvSpPr>
          <p:nvPr/>
        </p:nvSpPr>
        <p:spPr bwMode="auto">
          <a:xfrm>
            <a:off x="28194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652" name="Text Box 52"/>
          <p:cNvSpPr txBox="1">
            <a:spLocks noChangeArrowheads="1"/>
          </p:cNvSpPr>
          <p:nvPr/>
        </p:nvSpPr>
        <p:spPr bwMode="auto">
          <a:xfrm>
            <a:off x="5181600" y="762001"/>
            <a:ext cx="1981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Fetch instruction   from memory</a:t>
            </a:r>
          </a:p>
        </p:txBody>
      </p:sp>
      <p:sp>
        <p:nvSpPr>
          <p:cNvPr id="25653" name="Text Box 53"/>
          <p:cNvSpPr txBox="1">
            <a:spLocks noChangeArrowheads="1"/>
          </p:cNvSpPr>
          <p:nvPr/>
        </p:nvSpPr>
        <p:spPr bwMode="auto">
          <a:xfrm>
            <a:off x="5181600" y="2895600"/>
            <a:ext cx="1752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 dirty="0">
                <a:latin typeface="Arial" charset="0"/>
              </a:rPr>
              <a:t>Decode</a:t>
            </a:r>
            <a:endParaRPr lang="en-GB" i="1" dirty="0">
              <a:latin typeface="Arial" charset="0"/>
            </a:endParaRPr>
          </a:p>
        </p:txBody>
      </p:sp>
      <p:sp>
        <p:nvSpPr>
          <p:cNvPr id="25654" name="Text Box 54"/>
          <p:cNvSpPr txBox="1">
            <a:spLocks noChangeArrowheads="1"/>
          </p:cNvSpPr>
          <p:nvPr/>
        </p:nvSpPr>
        <p:spPr bwMode="auto">
          <a:xfrm>
            <a:off x="1828800" y="2743201"/>
            <a:ext cx="167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Execute instruction</a:t>
            </a:r>
          </a:p>
        </p:txBody>
      </p:sp>
      <p:sp>
        <p:nvSpPr>
          <p:cNvPr id="25655" name="Text Box 55"/>
          <p:cNvSpPr txBox="1">
            <a:spLocks noChangeArrowheads="1"/>
          </p:cNvSpPr>
          <p:nvPr/>
        </p:nvSpPr>
        <p:spPr bwMode="auto">
          <a:xfrm>
            <a:off x="1828800" y="762001"/>
            <a:ext cx="167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Check for interrupts</a:t>
            </a:r>
          </a:p>
        </p:txBody>
      </p:sp>
      <p:sp>
        <p:nvSpPr>
          <p:cNvPr id="25656" name="Text Box 56"/>
          <p:cNvSpPr txBox="1">
            <a:spLocks noChangeArrowheads="1"/>
          </p:cNvSpPr>
          <p:nvPr/>
        </p:nvSpPr>
        <p:spPr bwMode="auto">
          <a:xfrm>
            <a:off x="4876800" y="4724400"/>
            <a:ext cx="24384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Arial" charset="0"/>
              </a:rPr>
              <a:t>The first instruction is copied into the CIR</a:t>
            </a:r>
          </a:p>
        </p:txBody>
      </p:sp>
    </p:spTree>
    <p:extLst>
      <p:ext uri="{BB962C8B-B14F-4D97-AF65-F5344CB8AC3E}">
        <p14:creationId xmlns:p14="http://schemas.microsoft.com/office/powerpoint/2010/main" val="340463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8229600" y="304800"/>
            <a:ext cx="1905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8305800" y="609600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 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8305800" y="1296988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LDA 23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8305800" y="2671763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 </a:t>
            </a:r>
            <a:r>
              <a:rPr lang="en-GB" b="1">
                <a:latin typeface="Arial" charset="0"/>
              </a:rPr>
              <a:t>LDA 23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8305800" y="1984375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 </a:t>
            </a:r>
            <a:r>
              <a:rPr lang="en-GB" b="1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GB" b="1">
                <a:latin typeface="Arial" charset="0"/>
              </a:rPr>
              <a:t>1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8305800" y="3360738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Arial" charset="0"/>
              </a:rPr>
              <a:t> 2</a:t>
            </a:r>
            <a:r>
              <a:rPr lang="en-GB"/>
              <a:t> 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8229600" y="0"/>
            <a:ext cx="2438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REGISTERS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7315200" y="6096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ACC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7315200" y="12954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MBR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7315200" y="19812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MAR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7315200" y="26670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CIR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7315200" y="33528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PC</a:t>
            </a:r>
          </a:p>
        </p:txBody>
      </p:sp>
      <p:graphicFrame>
        <p:nvGraphicFramePr>
          <p:cNvPr id="26638" name="Group 14"/>
          <p:cNvGraphicFramePr>
            <a:graphicFrameLocks noGrp="1"/>
          </p:cNvGraphicFramePr>
          <p:nvPr/>
        </p:nvGraphicFramePr>
        <p:xfrm>
          <a:off x="7696200" y="5181600"/>
          <a:ext cx="2286000" cy="1371600"/>
        </p:xfrm>
        <a:graphic>
          <a:graphicData uri="http://schemas.openxmlformats.org/drawingml/2006/table">
            <a:tbl>
              <a:tblPr/>
              <a:tblGrid>
                <a:gridCol w="647700"/>
                <a:gridCol w="1638300"/>
              </a:tblGrid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LDA 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 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 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52" name="Text Box 28"/>
          <p:cNvSpPr txBox="1">
            <a:spLocks noChangeArrowheads="1"/>
          </p:cNvSpPr>
          <p:nvPr/>
        </p:nvSpPr>
        <p:spPr bwMode="auto">
          <a:xfrm>
            <a:off x="7620000" y="4495800"/>
            <a:ext cx="2590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latin typeface="Arial" charset="0"/>
              </a:rPr>
              <a:t>THE PROGRAM</a:t>
            </a:r>
          </a:p>
        </p:txBody>
      </p:sp>
      <p:graphicFrame>
        <p:nvGraphicFramePr>
          <p:cNvPr id="26653" name="Group 29"/>
          <p:cNvGraphicFramePr>
            <a:graphicFrameLocks noGrp="1"/>
          </p:cNvGraphicFramePr>
          <p:nvPr/>
        </p:nvGraphicFramePr>
        <p:xfrm>
          <a:off x="1905000" y="5257800"/>
          <a:ext cx="2590800" cy="1371600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</a:tblGrid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67" name="Text Box 43"/>
          <p:cNvSpPr txBox="1">
            <a:spLocks noChangeArrowheads="1"/>
          </p:cNvSpPr>
          <p:nvPr/>
        </p:nvSpPr>
        <p:spPr bwMode="auto">
          <a:xfrm>
            <a:off x="1524000" y="4114800"/>
            <a:ext cx="31242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MEMORY</a:t>
            </a:r>
          </a:p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Location   Contents</a:t>
            </a:r>
          </a:p>
        </p:txBody>
      </p:sp>
      <p:sp>
        <p:nvSpPr>
          <p:cNvPr id="26668" name="Freeform 44"/>
          <p:cNvSpPr>
            <a:spLocks/>
          </p:cNvSpPr>
          <p:nvPr/>
        </p:nvSpPr>
        <p:spPr bwMode="auto">
          <a:xfrm>
            <a:off x="4267200" y="12192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69" name="Freeform 45"/>
          <p:cNvSpPr>
            <a:spLocks/>
          </p:cNvSpPr>
          <p:nvPr/>
        </p:nvSpPr>
        <p:spPr bwMode="auto">
          <a:xfrm rot="5400000">
            <a:off x="4267200" y="24384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70" name="Freeform 46"/>
          <p:cNvSpPr>
            <a:spLocks/>
          </p:cNvSpPr>
          <p:nvPr/>
        </p:nvSpPr>
        <p:spPr bwMode="auto">
          <a:xfrm rot="10800000">
            <a:off x="2971800" y="23622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71" name="Freeform 47"/>
          <p:cNvSpPr>
            <a:spLocks/>
          </p:cNvSpPr>
          <p:nvPr/>
        </p:nvSpPr>
        <p:spPr bwMode="auto">
          <a:xfrm rot="-5400000">
            <a:off x="2971800" y="11430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72" name="Oval 48"/>
          <p:cNvSpPr>
            <a:spLocks noChangeArrowheads="1"/>
          </p:cNvSpPr>
          <p:nvPr/>
        </p:nvSpPr>
        <p:spPr bwMode="auto">
          <a:xfrm>
            <a:off x="3962400" y="1066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73" name="Oval 49"/>
          <p:cNvSpPr>
            <a:spLocks noChangeArrowheads="1"/>
          </p:cNvSpPr>
          <p:nvPr/>
        </p:nvSpPr>
        <p:spPr bwMode="auto">
          <a:xfrm>
            <a:off x="5181600" y="2209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74" name="Oval 50"/>
          <p:cNvSpPr>
            <a:spLocks noChangeArrowheads="1"/>
          </p:cNvSpPr>
          <p:nvPr/>
        </p:nvSpPr>
        <p:spPr bwMode="auto">
          <a:xfrm>
            <a:off x="4038600" y="3352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75" name="Oval 51"/>
          <p:cNvSpPr>
            <a:spLocks noChangeArrowheads="1"/>
          </p:cNvSpPr>
          <p:nvPr/>
        </p:nvSpPr>
        <p:spPr bwMode="auto">
          <a:xfrm>
            <a:off x="28194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76" name="Text Box 52"/>
          <p:cNvSpPr txBox="1">
            <a:spLocks noChangeArrowheads="1"/>
          </p:cNvSpPr>
          <p:nvPr/>
        </p:nvSpPr>
        <p:spPr bwMode="auto">
          <a:xfrm>
            <a:off x="5181600" y="762001"/>
            <a:ext cx="1981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Fetch instruction   from memory</a:t>
            </a:r>
          </a:p>
        </p:txBody>
      </p:sp>
      <p:sp>
        <p:nvSpPr>
          <p:cNvPr id="26677" name="Text Box 53"/>
          <p:cNvSpPr txBox="1">
            <a:spLocks noChangeArrowheads="1"/>
          </p:cNvSpPr>
          <p:nvPr/>
        </p:nvSpPr>
        <p:spPr bwMode="auto">
          <a:xfrm>
            <a:off x="5181600" y="2895600"/>
            <a:ext cx="1752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 dirty="0">
                <a:latin typeface="Arial" charset="0"/>
              </a:rPr>
              <a:t>Decode</a:t>
            </a:r>
            <a:endParaRPr lang="en-GB" i="1" dirty="0">
              <a:latin typeface="Arial" charset="0"/>
            </a:endParaRPr>
          </a:p>
        </p:txBody>
      </p:sp>
      <p:sp>
        <p:nvSpPr>
          <p:cNvPr id="26678" name="Text Box 54"/>
          <p:cNvSpPr txBox="1">
            <a:spLocks noChangeArrowheads="1"/>
          </p:cNvSpPr>
          <p:nvPr/>
        </p:nvSpPr>
        <p:spPr bwMode="auto">
          <a:xfrm>
            <a:off x="1828800" y="2743201"/>
            <a:ext cx="167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Execute instruction</a:t>
            </a:r>
          </a:p>
        </p:txBody>
      </p:sp>
      <p:sp>
        <p:nvSpPr>
          <p:cNvPr id="26679" name="Text Box 55"/>
          <p:cNvSpPr txBox="1">
            <a:spLocks noChangeArrowheads="1"/>
          </p:cNvSpPr>
          <p:nvPr/>
        </p:nvSpPr>
        <p:spPr bwMode="auto">
          <a:xfrm>
            <a:off x="1828800" y="762001"/>
            <a:ext cx="167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Check for interrupts</a:t>
            </a:r>
          </a:p>
        </p:txBody>
      </p:sp>
      <p:sp>
        <p:nvSpPr>
          <p:cNvPr id="26680" name="Text Box 56"/>
          <p:cNvSpPr txBox="1">
            <a:spLocks noChangeArrowheads="1"/>
          </p:cNvSpPr>
          <p:nvPr/>
        </p:nvSpPr>
        <p:spPr bwMode="auto">
          <a:xfrm>
            <a:off x="4724400" y="4724400"/>
            <a:ext cx="2667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Arial" charset="0"/>
              </a:rPr>
              <a:t>The program counter is updated to point to the next instruction</a:t>
            </a:r>
          </a:p>
        </p:txBody>
      </p:sp>
    </p:spTree>
    <p:extLst>
      <p:ext uri="{BB962C8B-B14F-4D97-AF65-F5344CB8AC3E}">
        <p14:creationId xmlns:p14="http://schemas.microsoft.com/office/powerpoint/2010/main" val="12097075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8229600" y="304800"/>
            <a:ext cx="1905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8305800" y="609600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 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8305800" y="1296988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LDA 23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8305800" y="2671763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 </a:t>
            </a:r>
            <a:r>
              <a:rPr lang="en-GB" b="1">
                <a:latin typeface="Arial" charset="0"/>
              </a:rPr>
              <a:t>LDA 23</a:t>
            </a: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8305800" y="1984375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accent2"/>
                </a:solidFill>
              </a:rPr>
              <a:t> </a:t>
            </a:r>
            <a:r>
              <a:rPr lang="en-GB" b="1">
                <a:solidFill>
                  <a:schemeClr val="accent2"/>
                </a:solidFill>
                <a:latin typeface="Arial" charset="0"/>
              </a:rPr>
              <a:t> 23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8305800" y="3360738"/>
            <a:ext cx="19812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GB" b="1">
                <a:latin typeface="Arial" charset="0"/>
              </a:rPr>
              <a:t>2</a:t>
            </a:r>
            <a:r>
              <a:rPr lang="en-GB"/>
              <a:t> </a:t>
            </a: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8229600" y="0"/>
            <a:ext cx="2438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REGISTERS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7315200" y="6096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ACC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7315200" y="12954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MBR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7315200" y="19812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MAR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7315200" y="26670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CIR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7315200" y="3352800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PC</a:t>
            </a:r>
          </a:p>
        </p:txBody>
      </p:sp>
      <p:graphicFrame>
        <p:nvGraphicFramePr>
          <p:cNvPr id="27662" name="Group 14"/>
          <p:cNvGraphicFramePr>
            <a:graphicFrameLocks noGrp="1"/>
          </p:cNvGraphicFramePr>
          <p:nvPr/>
        </p:nvGraphicFramePr>
        <p:xfrm>
          <a:off x="7696200" y="5181600"/>
          <a:ext cx="2286000" cy="1371600"/>
        </p:xfrm>
        <a:graphic>
          <a:graphicData uri="http://schemas.openxmlformats.org/drawingml/2006/table">
            <a:tbl>
              <a:tblPr/>
              <a:tblGrid>
                <a:gridCol w="647700"/>
                <a:gridCol w="1638300"/>
              </a:tblGrid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LDA 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 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 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676" name="Text Box 28"/>
          <p:cNvSpPr txBox="1">
            <a:spLocks noChangeArrowheads="1"/>
          </p:cNvSpPr>
          <p:nvPr/>
        </p:nvSpPr>
        <p:spPr bwMode="auto">
          <a:xfrm>
            <a:off x="7620000" y="4495800"/>
            <a:ext cx="2590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latin typeface="Arial" charset="0"/>
              </a:rPr>
              <a:t>THE PROGRAM</a:t>
            </a:r>
          </a:p>
        </p:txBody>
      </p:sp>
      <p:graphicFrame>
        <p:nvGraphicFramePr>
          <p:cNvPr id="27677" name="Group 29"/>
          <p:cNvGraphicFramePr>
            <a:graphicFrameLocks noGrp="1"/>
          </p:cNvGraphicFramePr>
          <p:nvPr/>
        </p:nvGraphicFramePr>
        <p:xfrm>
          <a:off x="1905000" y="5257800"/>
          <a:ext cx="2590800" cy="1371600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</a:tblGrid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691" name="Text Box 43"/>
          <p:cNvSpPr txBox="1">
            <a:spLocks noChangeArrowheads="1"/>
          </p:cNvSpPr>
          <p:nvPr/>
        </p:nvSpPr>
        <p:spPr bwMode="auto">
          <a:xfrm>
            <a:off x="1524000" y="4114800"/>
            <a:ext cx="31242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MEMORY</a:t>
            </a:r>
          </a:p>
          <a:p>
            <a:pPr algn="ctr">
              <a:spcBef>
                <a:spcPct val="50000"/>
              </a:spcBef>
            </a:pPr>
            <a:r>
              <a:rPr lang="en-GB" b="1">
                <a:latin typeface="Arial" charset="0"/>
              </a:rPr>
              <a:t>Location   Contents</a:t>
            </a:r>
          </a:p>
        </p:txBody>
      </p:sp>
      <p:sp>
        <p:nvSpPr>
          <p:cNvPr id="27692" name="Freeform 44"/>
          <p:cNvSpPr>
            <a:spLocks/>
          </p:cNvSpPr>
          <p:nvPr/>
        </p:nvSpPr>
        <p:spPr bwMode="auto">
          <a:xfrm>
            <a:off x="4267200" y="12192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93" name="Freeform 45"/>
          <p:cNvSpPr>
            <a:spLocks/>
          </p:cNvSpPr>
          <p:nvPr/>
        </p:nvSpPr>
        <p:spPr bwMode="auto">
          <a:xfrm rot="5400000">
            <a:off x="4267200" y="24384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94" name="Freeform 46"/>
          <p:cNvSpPr>
            <a:spLocks/>
          </p:cNvSpPr>
          <p:nvPr/>
        </p:nvSpPr>
        <p:spPr bwMode="auto">
          <a:xfrm rot="10800000">
            <a:off x="2971800" y="23622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95" name="Freeform 47"/>
          <p:cNvSpPr>
            <a:spLocks/>
          </p:cNvSpPr>
          <p:nvPr/>
        </p:nvSpPr>
        <p:spPr bwMode="auto">
          <a:xfrm rot="-5400000">
            <a:off x="2971800" y="1143000"/>
            <a:ext cx="1066800" cy="1066800"/>
          </a:xfrm>
          <a:custGeom>
            <a:avLst/>
            <a:gdLst>
              <a:gd name="T0" fmla="*/ 0 w 672"/>
              <a:gd name="T1" fmla="*/ 0 h 672"/>
              <a:gd name="T2" fmla="*/ 528 w 672"/>
              <a:gd name="T3" fmla="*/ 240 h 672"/>
              <a:gd name="T4" fmla="*/ 672 w 672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672">
                <a:moveTo>
                  <a:pt x="0" y="0"/>
                </a:moveTo>
                <a:cubicBezTo>
                  <a:pt x="208" y="64"/>
                  <a:pt x="416" y="128"/>
                  <a:pt x="528" y="240"/>
                </a:cubicBezTo>
                <a:cubicBezTo>
                  <a:pt x="640" y="352"/>
                  <a:pt x="648" y="568"/>
                  <a:pt x="672" y="67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96" name="Oval 48"/>
          <p:cNvSpPr>
            <a:spLocks noChangeArrowheads="1"/>
          </p:cNvSpPr>
          <p:nvPr/>
        </p:nvSpPr>
        <p:spPr bwMode="auto">
          <a:xfrm>
            <a:off x="3962400" y="1066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697" name="Oval 49"/>
          <p:cNvSpPr>
            <a:spLocks noChangeArrowheads="1"/>
          </p:cNvSpPr>
          <p:nvPr/>
        </p:nvSpPr>
        <p:spPr bwMode="auto">
          <a:xfrm>
            <a:off x="5181600" y="2209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698" name="Oval 50"/>
          <p:cNvSpPr>
            <a:spLocks noChangeArrowheads="1"/>
          </p:cNvSpPr>
          <p:nvPr/>
        </p:nvSpPr>
        <p:spPr bwMode="auto">
          <a:xfrm>
            <a:off x="4038600" y="3352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699" name="Oval 51"/>
          <p:cNvSpPr>
            <a:spLocks noChangeArrowheads="1"/>
          </p:cNvSpPr>
          <p:nvPr/>
        </p:nvSpPr>
        <p:spPr bwMode="auto">
          <a:xfrm>
            <a:off x="28194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700" name="Text Box 52"/>
          <p:cNvSpPr txBox="1">
            <a:spLocks noChangeArrowheads="1"/>
          </p:cNvSpPr>
          <p:nvPr/>
        </p:nvSpPr>
        <p:spPr bwMode="auto">
          <a:xfrm>
            <a:off x="5181600" y="762001"/>
            <a:ext cx="1981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Fetch instruction   from memory</a:t>
            </a:r>
          </a:p>
        </p:txBody>
      </p:sp>
      <p:sp>
        <p:nvSpPr>
          <p:cNvPr id="27701" name="Text Box 53"/>
          <p:cNvSpPr txBox="1">
            <a:spLocks noChangeArrowheads="1"/>
          </p:cNvSpPr>
          <p:nvPr/>
        </p:nvSpPr>
        <p:spPr bwMode="auto">
          <a:xfrm>
            <a:off x="5181600" y="2895600"/>
            <a:ext cx="1752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 dirty="0">
                <a:latin typeface="Arial" charset="0"/>
              </a:rPr>
              <a:t>Decode</a:t>
            </a:r>
            <a:endParaRPr lang="en-GB" i="1" dirty="0">
              <a:latin typeface="Arial" charset="0"/>
            </a:endParaRPr>
          </a:p>
        </p:txBody>
      </p:sp>
      <p:sp>
        <p:nvSpPr>
          <p:cNvPr id="27702" name="Text Box 54"/>
          <p:cNvSpPr txBox="1">
            <a:spLocks noChangeArrowheads="1"/>
          </p:cNvSpPr>
          <p:nvPr/>
        </p:nvSpPr>
        <p:spPr bwMode="auto">
          <a:xfrm>
            <a:off x="1828800" y="2743201"/>
            <a:ext cx="167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Execute instruction</a:t>
            </a:r>
          </a:p>
        </p:txBody>
      </p:sp>
      <p:sp>
        <p:nvSpPr>
          <p:cNvPr id="27703" name="Text Box 55"/>
          <p:cNvSpPr txBox="1">
            <a:spLocks noChangeArrowheads="1"/>
          </p:cNvSpPr>
          <p:nvPr/>
        </p:nvSpPr>
        <p:spPr bwMode="auto">
          <a:xfrm>
            <a:off x="1828800" y="762001"/>
            <a:ext cx="167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latin typeface="Arial" charset="0"/>
              </a:rPr>
              <a:t>Check for interrupts</a:t>
            </a:r>
          </a:p>
        </p:txBody>
      </p:sp>
      <p:sp>
        <p:nvSpPr>
          <p:cNvPr id="27704" name="Text Box 56"/>
          <p:cNvSpPr txBox="1">
            <a:spLocks noChangeArrowheads="1"/>
          </p:cNvSpPr>
          <p:nvPr/>
        </p:nvSpPr>
        <p:spPr bwMode="auto">
          <a:xfrm>
            <a:off x="4724400" y="4724400"/>
            <a:ext cx="2667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Arial" charset="0"/>
              </a:rPr>
              <a:t>The address part of the current instruction is placed in the MAR</a:t>
            </a:r>
          </a:p>
        </p:txBody>
      </p:sp>
    </p:spTree>
    <p:extLst>
      <p:ext uri="{BB962C8B-B14F-4D97-AF65-F5344CB8AC3E}">
        <p14:creationId xmlns:p14="http://schemas.microsoft.com/office/powerpoint/2010/main" val="30128717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76372CE003AEE346B5084217D5687701" ma:contentTypeVersion="1" ma:contentTypeDescription="Create a new PowerPoint document" ma:contentTypeScope="" ma:versionID="6d4126b191472ceb0f765dc26249084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0F342A2-63F9-44C5-8EB4-B4216CCA94C2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02BD5E0-B80A-4E8E-B1A8-33345CE4F78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135BC49-1808-41BA-A31C-757BE928FF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240</TotalTime>
  <Words>1707</Words>
  <Application>Microsoft Office PowerPoint</Application>
  <PresentationFormat>Widescreen</PresentationFormat>
  <Paragraphs>819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Arial</vt:lpstr>
      <vt:lpstr>Calibri</vt:lpstr>
      <vt:lpstr>Calibri Light</vt:lpstr>
      <vt:lpstr>Courier New</vt:lpstr>
      <vt:lpstr>Wingdings</vt:lpstr>
      <vt:lpstr>Office Theme</vt:lpstr>
      <vt:lpstr>Computer Architecture</vt:lpstr>
      <vt:lpstr>The story so far……</vt:lpstr>
      <vt:lpstr>What you need to know</vt:lpstr>
      <vt:lpstr>FE-Cycle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Interrupts </vt:lpstr>
      <vt:lpstr>Interrupt Handling Overview</vt:lpstr>
      <vt:lpstr>Store [PC] and [SR] to a Stack</vt:lpstr>
      <vt:lpstr>Determine the type of Interrupt</vt:lpstr>
      <vt:lpstr>Vector Interrupt Table</vt:lpstr>
      <vt:lpstr>Interrupt Service Routines</vt:lpstr>
      <vt:lpstr>WHAT have you understood?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</dc:title>
  <dc:creator>Joe McCarthy-Holland</dc:creator>
  <cp:lastModifiedBy>joe mccarthy</cp:lastModifiedBy>
  <cp:revision>13</cp:revision>
  <dcterms:created xsi:type="dcterms:W3CDTF">2017-01-12T14:36:45Z</dcterms:created>
  <dcterms:modified xsi:type="dcterms:W3CDTF">2019-02-11T01:14:13Z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0x010100EA90949D6391244A906844C304818D4E0076372CE003AEE346B5084217D5687701</vt:lpwstr>
  </property>
</Properties>
</file>