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5"/>
  </p:notesMasterIdLst>
  <p:sldIdLst>
    <p:sldId id="297" r:id="rId2"/>
    <p:sldId id="261" r:id="rId3"/>
    <p:sldId id="299" r:id="rId4"/>
    <p:sldId id="303" r:id="rId5"/>
    <p:sldId id="265" r:id="rId6"/>
    <p:sldId id="266" r:id="rId7"/>
    <p:sldId id="267" r:id="rId8"/>
    <p:sldId id="268" r:id="rId9"/>
    <p:sldId id="269" r:id="rId10"/>
    <p:sldId id="304" r:id="rId11"/>
    <p:sldId id="278" r:id="rId12"/>
    <p:sldId id="271" r:id="rId13"/>
    <p:sldId id="305" r:id="rId14"/>
    <p:sldId id="273" r:id="rId15"/>
    <p:sldId id="279" r:id="rId16"/>
    <p:sldId id="280" r:id="rId17"/>
    <p:sldId id="300" r:id="rId18"/>
    <p:sldId id="272" r:id="rId19"/>
    <p:sldId id="274" r:id="rId20"/>
    <p:sldId id="276" r:id="rId21"/>
    <p:sldId id="277" r:id="rId22"/>
    <p:sldId id="283" r:id="rId23"/>
    <p:sldId id="287" r:id="rId24"/>
    <p:sldId id="301" r:id="rId25"/>
    <p:sldId id="296" r:id="rId26"/>
    <p:sldId id="285" r:id="rId27"/>
    <p:sldId id="298" r:id="rId28"/>
    <p:sldId id="286" r:id="rId29"/>
    <p:sldId id="288" r:id="rId30"/>
    <p:sldId id="289" r:id="rId31"/>
    <p:sldId id="291" r:id="rId32"/>
    <p:sldId id="292" r:id="rId33"/>
    <p:sldId id="302" r:id="rId34"/>
  </p:sldIdLst>
  <p:sldSz cx="9144000" cy="6858000" type="screen4x3"/>
  <p:notesSz cx="6858000" cy="9144000"/>
  <p:embeddedFontLst>
    <p:embeddedFont>
      <p:font typeface="Cambria Math" panose="02040503050406030204" pitchFamily="18" charset="0"/>
      <p:regular r:id="rId36"/>
    </p:embeddedFont>
    <p:embeddedFont>
      <p:font typeface="Calibri" panose="020F0502020204030204" pitchFamily="34" charset="0"/>
      <p:regular r:id="rId37"/>
      <p:bold r:id="rId38"/>
      <p:italic r:id="rId39"/>
      <p:boldItalic r:id="rId40"/>
    </p:embeddedFont>
    <p:embeddedFont>
      <p:font typeface="Museo900-Regular" panose="02000000000000000000" pitchFamily="2" charset="0"/>
      <p:bold r:id="rId41"/>
    </p:embeddedFont>
    <p:embeddedFont>
      <p:font typeface="Museo 500" panose="02000000000000000000" pitchFamily="2" charset="0"/>
      <p:regular r:id="rId42"/>
    </p:embeddedFont>
    <p:embeddedFont>
      <p:font typeface="Times" panose="02020603050405020304" pitchFamily="18" charset="0"/>
      <p:regular r:id="rId43"/>
      <p:bold r:id="rId44"/>
      <p:italic r:id="rId45"/>
      <p:boldItalic r:id="rId46"/>
    </p:embeddedFont>
    <p:embeddedFont>
      <p:font typeface="Museo 700" panose="02000000000000000000" pitchFamily="2" charset="0"/>
      <p:bold r:id="rId47"/>
    </p:embeddedFont>
    <p:embeddedFont>
      <p:font typeface="Museo 900" panose="02000000000000000000" pitchFamily="2" charset="0"/>
      <p:bold r:id="rId48"/>
    </p:embeddedFont>
    <p:embeddedFont>
      <p:font typeface="Museo 100" panose="02000000000000000000" pitchFamily="2" charset="0"/>
      <p:regular r:id="rId49"/>
    </p:embeddedFont>
    <p:embeddedFont>
      <p:font typeface="Consolas" panose="020B0609020204030204" pitchFamily="49" charset="0"/>
      <p:regular r:id="rId50"/>
      <p:bold r:id="rId51"/>
      <p:italic r:id="rId52"/>
      <p:boldItalic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B7F"/>
    <a:srgbClr val="1D00CA"/>
    <a:srgbClr val="223E7A"/>
    <a:srgbClr val="B9D769"/>
    <a:srgbClr val="70BC22"/>
    <a:srgbClr val="F68D21"/>
    <a:srgbClr val="636466"/>
    <a:srgbClr val="646363"/>
    <a:srgbClr val="FEBB12"/>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91697" autoAdjust="0"/>
  </p:normalViewPr>
  <p:slideViewPr>
    <p:cSldViewPr snapToGrid="0" snapToObjects="1" showGuides="1">
      <p:cViewPr varScale="1">
        <p:scale>
          <a:sx n="97" d="100"/>
          <a:sy n="97" d="100"/>
        </p:scale>
        <p:origin x="774"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11</a:t>
            </a:fld>
            <a:endParaRPr lang="en-GB"/>
          </a:p>
        </p:txBody>
      </p:sp>
    </p:spTree>
    <p:extLst>
      <p:ext uri="{BB962C8B-B14F-4D97-AF65-F5344CB8AC3E}">
        <p14:creationId xmlns:p14="http://schemas.microsoft.com/office/powerpoint/2010/main" val="292683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a:p>
        </p:txBody>
      </p:sp>
    </p:spTree>
    <p:extLst>
      <p:ext uri="{BB962C8B-B14F-4D97-AF65-F5344CB8AC3E}">
        <p14:creationId xmlns:p14="http://schemas.microsoft.com/office/powerpoint/2010/main" val="10265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19</a:t>
            </a:fld>
            <a:endParaRPr lang="en-GB"/>
          </a:p>
        </p:txBody>
      </p:sp>
    </p:spTree>
    <p:extLst>
      <p:ext uri="{BB962C8B-B14F-4D97-AF65-F5344CB8AC3E}">
        <p14:creationId xmlns:p14="http://schemas.microsoft.com/office/powerpoint/2010/main" val="390039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25</a:t>
            </a:fld>
            <a:endParaRPr lang="en-GB"/>
          </a:p>
        </p:txBody>
      </p:sp>
    </p:spTree>
    <p:extLst>
      <p:ext uri="{BB962C8B-B14F-4D97-AF65-F5344CB8AC3E}">
        <p14:creationId xmlns:p14="http://schemas.microsoft.com/office/powerpoint/2010/main" val="3902910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Unit 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58ED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23E7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23E7A"/>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23E7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C4B7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361492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6" name="Picture 15" descr="Logo Unit 1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Logo Unit 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Functional programming</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1" name="Picture 10" descr="Logo Unit 1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5299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haskell.org/platfor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Functional programming</a:t>
            </a:r>
            <a:endParaRPr lang="en-US" sz="2000"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extLst>
      <p:ext uri="{BB962C8B-B14F-4D97-AF65-F5344CB8AC3E}">
        <p14:creationId xmlns:p14="http://schemas.microsoft.com/office/powerpoint/2010/main" val="282980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Languages supporting different paradigms</a:t>
            </a:r>
          </a:p>
        </p:txBody>
      </p:sp>
      <p:sp>
        <p:nvSpPr>
          <p:cNvPr id="3" name="Text Placeholder 2"/>
          <p:cNvSpPr>
            <a:spLocks noGrp="1"/>
          </p:cNvSpPr>
          <p:nvPr>
            <p:ph type="body" sz="quarter" idx="14"/>
          </p:nvPr>
        </p:nvSpPr>
        <p:spPr>
          <a:xfrm>
            <a:off x="724280" y="2070847"/>
            <a:ext cx="7797230" cy="3765177"/>
          </a:xfrm>
        </p:spPr>
        <p:txBody>
          <a:bodyPr/>
          <a:lstStyle/>
          <a:p>
            <a:r>
              <a:rPr lang="en-GB" dirty="0"/>
              <a:t>Some programming languages support multiple paradigms:</a:t>
            </a:r>
          </a:p>
          <a:p>
            <a:pPr lvl="1"/>
            <a:r>
              <a:rPr lang="en-GB" dirty="0"/>
              <a:t>Python, VB and Delphi may be used to write a procedural or object-oriented program and have some support for functional programming</a:t>
            </a:r>
          </a:p>
          <a:p>
            <a:r>
              <a:rPr lang="en-GB" dirty="0"/>
              <a:t>Other languages support a single paradigm: </a:t>
            </a:r>
          </a:p>
          <a:p>
            <a:pPr lvl="1"/>
            <a:r>
              <a:rPr lang="en-GB" dirty="0"/>
              <a:t>SQL and </a:t>
            </a:r>
            <a:r>
              <a:rPr lang="en-GB" dirty="0" err="1"/>
              <a:t>Prolog</a:t>
            </a:r>
            <a:r>
              <a:rPr lang="en-GB" dirty="0"/>
              <a:t> support the declarative paradigm</a:t>
            </a:r>
          </a:p>
          <a:p>
            <a:pPr lvl="1"/>
            <a:r>
              <a:rPr lang="en-GB" dirty="0"/>
              <a:t>Haskell supports the functional paradigm</a:t>
            </a:r>
          </a:p>
        </p:txBody>
      </p:sp>
    </p:spTree>
    <p:extLst>
      <p:ext uri="{BB962C8B-B14F-4D97-AF65-F5344CB8AC3E}">
        <p14:creationId xmlns:p14="http://schemas.microsoft.com/office/powerpoint/2010/main" val="184060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28809" y="1313290"/>
            <a:ext cx="4535572" cy="5544709"/>
          </a:xfrm>
          <a:prstGeom prst="rect">
            <a:avLst/>
          </a:prstGeom>
        </p:spPr>
      </p:pic>
      <p:sp>
        <p:nvSpPr>
          <p:cNvPr id="4" name="Text Placeholder 3"/>
          <p:cNvSpPr>
            <a:spLocks noGrp="1"/>
          </p:cNvSpPr>
          <p:nvPr>
            <p:ph type="body" sz="quarter" idx="13"/>
          </p:nvPr>
        </p:nvSpPr>
        <p:spPr/>
        <p:txBody>
          <a:bodyPr/>
          <a:lstStyle/>
          <a:p>
            <a:r>
              <a:rPr lang="en-GB"/>
              <a:t>Functional programming</a:t>
            </a:r>
            <a:endParaRPr lang="en-GB" dirty="0"/>
          </a:p>
        </p:txBody>
      </p:sp>
      <p:sp>
        <p:nvSpPr>
          <p:cNvPr id="5" name="Text Placeholder 4"/>
          <p:cNvSpPr>
            <a:spLocks noGrp="1"/>
          </p:cNvSpPr>
          <p:nvPr>
            <p:ph type="body" sz="quarter" idx="14"/>
          </p:nvPr>
        </p:nvSpPr>
        <p:spPr>
          <a:xfrm>
            <a:off x="724280" y="1704179"/>
            <a:ext cx="3847720" cy="3453607"/>
          </a:xfrm>
        </p:spPr>
        <p:txBody>
          <a:bodyPr/>
          <a:lstStyle/>
          <a:p>
            <a:r>
              <a:rPr lang="en-GB" dirty="0"/>
              <a:t>Functional programming is not useful for procedures like making cups of tea</a:t>
            </a:r>
          </a:p>
          <a:p>
            <a:pPr lvl="1"/>
            <a:r>
              <a:rPr lang="en-GB" dirty="0"/>
              <a:t>We will explore a better use for it, when we look at Big Data</a:t>
            </a:r>
          </a:p>
          <a:p>
            <a:endParaRPr lang="en-GB" dirty="0"/>
          </a:p>
        </p:txBody>
      </p:sp>
      <p:pic>
        <p:nvPicPr>
          <p:cNvPr id="9" name="Picture 8" descr="Logo Unit 12.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300162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noFill/>
          <a:ln>
            <a:noFill/>
          </a:ln>
        </p:spPr>
        <p:txBody>
          <a:bodyPr/>
          <a:lstStyle/>
          <a:p>
            <a:r>
              <a:rPr lang="en-GB" dirty="0"/>
              <a:t>Functional programming has a lot in common </a:t>
            </a:r>
            <a:br>
              <a:rPr lang="en-GB" dirty="0"/>
            </a:br>
            <a:r>
              <a:rPr lang="en-GB" dirty="0"/>
              <a:t>with </a:t>
            </a:r>
            <a:r>
              <a:rPr lang="en-GB" b="1" dirty="0"/>
              <a:t>mathematics</a:t>
            </a:r>
            <a:endParaRPr lang="en-GB" dirty="0"/>
          </a:p>
          <a:p>
            <a:pPr lvl="1"/>
            <a:r>
              <a:rPr lang="en-GB" dirty="0"/>
              <a:t>Here’s a fragment of  the </a:t>
            </a:r>
            <a:r>
              <a:rPr lang="en-GB" b="1" dirty="0"/>
              <a:t>Haskell</a:t>
            </a:r>
            <a:r>
              <a:rPr lang="en-GB" dirty="0"/>
              <a:t> language </a:t>
            </a:r>
          </a:p>
          <a:p>
            <a:pPr marL="0" lvl="1" indent="0" algn="ctr">
              <a:buNone/>
            </a:pPr>
            <a:r>
              <a:rPr lang="en-GB" dirty="0">
                <a:latin typeface="Courier New" panose="02070309020205020404" pitchFamily="49" charset="0"/>
                <a:cs typeface="Courier New" panose="02070309020205020404" pitchFamily="49" charset="0"/>
              </a:rPr>
              <a:t>	</a:t>
            </a:r>
            <a:r>
              <a:rPr lang="en-GB" dirty="0" err="1">
                <a:latin typeface="Consolas" panose="020B0609020204030204" pitchFamily="49" charset="0"/>
                <a:cs typeface="Courier New" panose="02070309020205020404" pitchFamily="49" charset="0"/>
              </a:rPr>
              <a:t>squareNumber</a:t>
            </a:r>
            <a:r>
              <a:rPr lang="en-GB" dirty="0">
                <a:latin typeface="Consolas" panose="020B0609020204030204" pitchFamily="49" charset="0"/>
                <a:cs typeface="Courier New" panose="02070309020205020404" pitchFamily="49" charset="0"/>
              </a:rPr>
              <a:t> x = x * x </a:t>
            </a:r>
            <a:endParaRPr lang="en-GB" dirty="0">
              <a:latin typeface="Consolas" panose="020B0609020204030204" pitchFamily="49" charset="0"/>
              <a:cs typeface="Arial" panose="020B0604020202020204" pitchFamily="34" charset="0"/>
            </a:endParaRPr>
          </a:p>
          <a:p>
            <a:pPr marL="719138" lvl="1" indent="0">
              <a:buNone/>
            </a:pPr>
            <a:r>
              <a:rPr lang="en-GB" dirty="0"/>
              <a:t>which a mathematician might write as</a:t>
            </a:r>
          </a:p>
          <a:p>
            <a:pPr marL="0" lvl="1" indent="0" algn="ctr">
              <a:buNone/>
            </a:pPr>
            <a:r>
              <a:rPr lang="en-GB" dirty="0">
                <a:solidFill>
                  <a:schemeClr val="tx1"/>
                </a:solidFill>
                <a:latin typeface="Arial" panose="020B0604020202020204" pitchFamily="34" charset="0"/>
                <a:cs typeface="Arial" panose="020B0604020202020204" pitchFamily="34" charset="0"/>
              </a:rPr>
              <a:t>	</a:t>
            </a:r>
            <a:r>
              <a:rPr lang="en-GB" dirty="0">
                <a:latin typeface="Consolas" panose="020B0609020204030204" pitchFamily="49" charset="0"/>
                <a:cs typeface="Courier New" panose="02070309020205020404" pitchFamily="49" charset="0"/>
              </a:rPr>
              <a:t>f: A → B where f(x) = x</a:t>
            </a:r>
            <a:r>
              <a:rPr lang="en-GB" baseline="30000" dirty="0">
                <a:latin typeface="Consolas" panose="020B0609020204030204" pitchFamily="49" charset="0"/>
                <a:cs typeface="Courier New" panose="02070309020205020404" pitchFamily="49" charset="0"/>
              </a:rPr>
              <a:t>2</a:t>
            </a:r>
          </a:p>
          <a:p>
            <a:pPr marL="719138" lvl="1" indent="0">
              <a:buNone/>
            </a:pPr>
            <a:r>
              <a:rPr lang="en-GB" dirty="0"/>
              <a:t>A function can be visualised as a number machine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526" y="4841588"/>
            <a:ext cx="3932738" cy="16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3"/>
          </p:nvPr>
        </p:nvSpPr>
        <p:spPr/>
        <p:txBody>
          <a:bodyPr/>
          <a:lstStyle/>
          <a:p>
            <a:r>
              <a:rPr lang="en-GB" dirty="0"/>
              <a:t>Functions</a:t>
            </a:r>
          </a:p>
        </p:txBody>
      </p:sp>
    </p:spTree>
    <p:extLst>
      <p:ext uri="{BB962C8B-B14F-4D97-AF65-F5344CB8AC3E}">
        <p14:creationId xmlns:p14="http://schemas.microsoft.com/office/powerpoint/2010/main" val="176710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Domain and co-domain</a:t>
            </a:r>
          </a:p>
        </p:txBody>
      </p:sp>
      <p:sp>
        <p:nvSpPr>
          <p:cNvPr id="3" name="Text Placeholder 2"/>
          <p:cNvSpPr>
            <a:spLocks noGrp="1"/>
          </p:cNvSpPr>
          <p:nvPr>
            <p:ph type="body" sz="quarter" idx="14"/>
          </p:nvPr>
        </p:nvSpPr>
        <p:spPr>
          <a:xfrm>
            <a:off x="724280" y="1704179"/>
            <a:ext cx="7797230" cy="4656280"/>
          </a:xfrm>
        </p:spPr>
        <p:txBody>
          <a:bodyPr/>
          <a:lstStyle/>
          <a:p>
            <a:r>
              <a:rPr lang="en-GB" dirty="0"/>
              <a:t>The </a:t>
            </a:r>
            <a:r>
              <a:rPr lang="en-GB" b="1" dirty="0"/>
              <a:t>domain</a:t>
            </a:r>
            <a:r>
              <a:rPr lang="en-GB" dirty="0"/>
              <a:t> is a set from which the function’s </a:t>
            </a:r>
            <a:r>
              <a:rPr lang="en-GB" b="1" dirty="0"/>
              <a:t>input</a:t>
            </a:r>
            <a:r>
              <a:rPr lang="en-GB" dirty="0"/>
              <a:t> values are chosen</a:t>
            </a:r>
          </a:p>
          <a:p>
            <a:r>
              <a:rPr lang="en-GB" dirty="0"/>
              <a:t>The </a:t>
            </a:r>
            <a:r>
              <a:rPr lang="en-GB" b="1" dirty="0"/>
              <a:t>co-domain</a:t>
            </a:r>
            <a:r>
              <a:rPr lang="en-GB" dirty="0"/>
              <a:t> is a set from which the function’s </a:t>
            </a:r>
            <a:r>
              <a:rPr lang="en-GB" b="1" dirty="0"/>
              <a:t>output</a:t>
            </a:r>
            <a:r>
              <a:rPr lang="en-GB" dirty="0"/>
              <a:t> values are chosen</a:t>
            </a:r>
          </a:p>
          <a:p>
            <a:r>
              <a:rPr lang="en-GB" dirty="0"/>
              <a:t>A function is a </a:t>
            </a:r>
            <a:r>
              <a:rPr lang="en-GB" b="1" dirty="0"/>
              <a:t>mapping </a:t>
            </a:r>
            <a:r>
              <a:rPr lang="en-GB" dirty="0"/>
              <a:t>from a set of inputs, called the </a:t>
            </a:r>
            <a:r>
              <a:rPr lang="en-GB" b="1" dirty="0"/>
              <a:t>domain, </a:t>
            </a:r>
            <a:r>
              <a:rPr lang="en-GB" dirty="0"/>
              <a:t>to a set of possible outputs, known as the </a:t>
            </a:r>
            <a:r>
              <a:rPr lang="en-GB" b="1" dirty="0"/>
              <a:t>co-domain</a:t>
            </a:r>
          </a:p>
          <a:p>
            <a:pPr lvl="1">
              <a:spcAft>
                <a:spcPts val="600"/>
              </a:spcAft>
            </a:pPr>
            <a:r>
              <a:rPr lang="en-GB" dirty="0"/>
              <a:t>For the function below, </a:t>
            </a:r>
            <a:r>
              <a:rPr lang="en-GB" dirty="0">
                <a:latin typeface="Arial" panose="020B0604020202020204" pitchFamily="34" charset="0"/>
                <a:cs typeface="Arial" panose="020B0604020202020204" pitchFamily="34" charset="0"/>
              </a:rPr>
              <a:t>if the domain is the set of all integers from -10 to 10, what is the co-domain?</a:t>
            </a:r>
            <a:endParaRPr lang="en-GB" dirty="0"/>
          </a:p>
          <a:p>
            <a:pPr marL="0" lvl="1" indent="0" algn="ctr">
              <a:spcAft>
                <a:spcPts val="600"/>
              </a:spcAft>
              <a:buNone/>
            </a:pPr>
            <a:r>
              <a:rPr lang="en-GB" dirty="0"/>
              <a:t> 		</a:t>
            </a:r>
            <a:r>
              <a:rPr lang="en-GB" b="1" dirty="0" err="1">
                <a:latin typeface="Consolas" panose="020B0609020204030204" pitchFamily="49" charset="0"/>
                <a:cs typeface="Courier New" panose="02070309020205020404" pitchFamily="49" charset="0"/>
              </a:rPr>
              <a:t>squareNumber</a:t>
            </a:r>
            <a:r>
              <a:rPr lang="en-GB" b="1" dirty="0">
                <a:latin typeface="Consolas" panose="020B0609020204030204" pitchFamily="49" charset="0"/>
                <a:cs typeface="Courier New" panose="02070309020205020404" pitchFamily="49" charset="0"/>
              </a:rPr>
              <a:t> x = x * x</a:t>
            </a:r>
            <a:endParaRPr lang="en-GB" b="1" dirty="0"/>
          </a:p>
          <a:p>
            <a:endParaRPr lang="en-GB" dirty="0"/>
          </a:p>
        </p:txBody>
      </p:sp>
    </p:spTree>
    <p:extLst>
      <p:ext uri="{BB962C8B-B14F-4D97-AF65-F5344CB8AC3E}">
        <p14:creationId xmlns:p14="http://schemas.microsoft.com/office/powerpoint/2010/main" val="243002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Domain and co-domain</a:t>
            </a:r>
            <a:endParaRPr lang="en-GB" dirty="0"/>
          </a:p>
        </p:txBody>
      </p:sp>
      <p:sp>
        <p:nvSpPr>
          <p:cNvPr id="5" name="Text Placeholder 4"/>
          <p:cNvSpPr>
            <a:spLocks noGrp="1"/>
          </p:cNvSpPr>
          <p:nvPr>
            <p:ph type="body" sz="quarter" idx="14"/>
          </p:nvPr>
        </p:nvSpPr>
        <p:spPr>
          <a:xfrm>
            <a:off x="724280" y="1704179"/>
            <a:ext cx="7797230" cy="4158739"/>
          </a:xfrm>
        </p:spPr>
        <p:txBody>
          <a:bodyPr/>
          <a:lstStyle/>
          <a:p>
            <a:pPr marL="0" lvl="1" indent="0" algn="ctr">
              <a:spcAft>
                <a:spcPts val="600"/>
              </a:spcAft>
              <a:buNone/>
            </a:pPr>
            <a:r>
              <a:rPr lang="en-GB" sz="3600" b="1" dirty="0" err="1">
                <a:latin typeface="Consolas" panose="020B0609020204030204" pitchFamily="49" charset="0"/>
                <a:cs typeface="Courier New" panose="02070309020205020404" pitchFamily="49" charset="0"/>
              </a:rPr>
              <a:t>squareNumber</a:t>
            </a:r>
            <a:r>
              <a:rPr lang="en-GB" sz="3600" b="1" dirty="0">
                <a:latin typeface="Consolas" panose="020B0609020204030204" pitchFamily="49" charset="0"/>
                <a:cs typeface="Courier New" panose="02070309020205020404" pitchFamily="49" charset="0"/>
              </a:rPr>
              <a:t> x = x * x</a:t>
            </a:r>
          </a:p>
          <a:p>
            <a:pPr marL="271463" lvl="1" indent="-271463">
              <a:spcAft>
                <a:spcPts val="1400"/>
              </a:spcAft>
            </a:pPr>
            <a:r>
              <a:rPr lang="en-GB" sz="2500" dirty="0">
                <a:solidFill>
                  <a:schemeClr val="tx1"/>
                </a:solidFill>
              </a:rPr>
              <a:t>The domain is given as the set of integers </a:t>
            </a:r>
            <a:br>
              <a:rPr lang="en-GB" sz="2500" dirty="0">
                <a:solidFill>
                  <a:schemeClr val="tx1"/>
                </a:solidFill>
              </a:rPr>
            </a:br>
            <a:r>
              <a:rPr lang="en-GB" sz="2500" dirty="0">
                <a:solidFill>
                  <a:schemeClr val="tx1"/>
                </a:solidFill>
              </a:rPr>
              <a:t>from -10 to +10</a:t>
            </a:r>
          </a:p>
          <a:p>
            <a:pPr marL="273050" lvl="1" indent="0">
              <a:buNone/>
            </a:pPr>
            <a:r>
              <a:rPr lang="en-GB" sz="2500" dirty="0">
                <a:solidFill>
                  <a:srgbClr val="FF0000"/>
                </a:solidFill>
                <a:latin typeface="Arial" panose="020B0604020202020204" pitchFamily="34" charset="0"/>
                <a:cs typeface="Arial" panose="020B0604020202020204" pitchFamily="34" charset="0"/>
              </a:rPr>
              <a:t>The co-domain is the set of non-negative integers</a:t>
            </a:r>
          </a:p>
          <a:p>
            <a:pPr marL="273050" lvl="1" indent="0">
              <a:buNone/>
            </a:pPr>
            <a:r>
              <a:rPr lang="en-GB" sz="2500" dirty="0">
                <a:solidFill>
                  <a:srgbClr val="FF0000"/>
                </a:solidFill>
                <a:latin typeface="Arial" panose="020B0604020202020204" pitchFamily="34" charset="0"/>
                <a:cs typeface="Arial" panose="020B0604020202020204" pitchFamily="34" charset="0"/>
              </a:rPr>
              <a:t>The set that contains all possible output values of the function (i.e. </a:t>
            </a:r>
            <a:r>
              <a:rPr lang="en-GB" sz="2500">
                <a:solidFill>
                  <a:srgbClr val="FF0000"/>
                </a:solidFill>
                <a:latin typeface="Arial" panose="020B0604020202020204" pitchFamily="34" charset="0"/>
                <a:cs typeface="Arial" panose="020B0604020202020204" pitchFamily="34" charset="0"/>
              </a:rPr>
              <a:t>the range) is {0</a:t>
            </a:r>
            <a:r>
              <a:rPr lang="en-GB" sz="2500" dirty="0">
                <a:solidFill>
                  <a:srgbClr val="FF0000"/>
                </a:solidFill>
                <a:latin typeface="Arial" panose="020B0604020202020204" pitchFamily="34" charset="0"/>
                <a:cs typeface="Arial" panose="020B0604020202020204" pitchFamily="34" charset="0"/>
              </a:rPr>
              <a:t>, 1, 4, 9,…100}</a:t>
            </a:r>
          </a:p>
          <a:p>
            <a:pPr marL="273050" lvl="1" indent="0">
              <a:buNone/>
            </a:pPr>
            <a:endParaRPr lang="en-GB" sz="2500" dirty="0">
              <a:solidFill>
                <a:srgbClr val="FF0000"/>
              </a:solidFill>
              <a:latin typeface="Arial" panose="020B0604020202020204" pitchFamily="34" charset="0"/>
              <a:cs typeface="Arial" panose="020B0604020202020204" pitchFamily="34" charset="0"/>
            </a:endParaRPr>
          </a:p>
          <a:p>
            <a:pPr marL="273050" lvl="1" indent="0">
              <a:buNone/>
            </a:pPr>
            <a:endParaRPr lang="en-GB" sz="2500" dirty="0">
              <a:solidFill>
                <a:srgbClr val="FF0000"/>
              </a:solidFill>
              <a:latin typeface="Arial" panose="020B0604020202020204" pitchFamily="34" charset="0"/>
              <a:cs typeface="Arial" panose="020B0604020202020204" pitchFamily="34" charset="0"/>
            </a:endParaRPr>
          </a:p>
          <a:p>
            <a:pPr marL="444500" lvl="1" indent="0" defTabSz="450850">
              <a:buNone/>
              <a:tabLst>
                <a:tab pos="901700" algn="l"/>
              </a:tabLst>
            </a:pPr>
            <a:r>
              <a:rPr lang="en-GB" sz="2500" dirty="0">
                <a:solidFill>
                  <a:srgbClr val="C00000"/>
                </a:solidFill>
                <a:latin typeface="Arial" panose="020B0604020202020204" pitchFamily="34" charset="0"/>
                <a:cs typeface="Arial" panose="020B0604020202020204" pitchFamily="34" charset="0"/>
              </a:rPr>
              <a:t>	</a:t>
            </a:r>
            <a:endParaRPr lang="en-GB" sz="2500" dirty="0"/>
          </a:p>
        </p:txBody>
      </p:sp>
    </p:spTree>
    <p:extLst>
      <p:ext uri="{BB962C8B-B14F-4D97-AF65-F5344CB8AC3E}">
        <p14:creationId xmlns:p14="http://schemas.microsoft.com/office/powerpoint/2010/main" val="188044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Practical Haskell</a:t>
            </a:r>
          </a:p>
        </p:txBody>
      </p:sp>
      <p:sp>
        <p:nvSpPr>
          <p:cNvPr id="3" name="Text Placeholder 2"/>
          <p:cNvSpPr>
            <a:spLocks noGrp="1"/>
          </p:cNvSpPr>
          <p:nvPr>
            <p:ph type="body" sz="quarter" idx="14"/>
          </p:nvPr>
        </p:nvSpPr>
        <p:spPr/>
        <p:txBody>
          <a:bodyPr/>
          <a:lstStyle/>
          <a:p>
            <a:pPr marL="0" indent="0">
              <a:buNone/>
            </a:pPr>
            <a:r>
              <a:rPr lang="en-GB" dirty="0"/>
              <a:t>Writing functions can be done with a </a:t>
            </a:r>
            <a:r>
              <a:rPr lang="en-GB" b="1" dirty="0"/>
              <a:t>text editor </a:t>
            </a:r>
            <a:r>
              <a:rPr lang="en-GB" dirty="0"/>
              <a:t>(e.g. Notepad) and the free GHC (Glasgow Haskell Compiler) for compiling your programs</a:t>
            </a:r>
          </a:p>
          <a:p>
            <a:pPr lvl="1">
              <a:spcAft>
                <a:spcPts val="600"/>
              </a:spcAft>
            </a:pPr>
            <a:r>
              <a:rPr lang="en-GB" dirty="0"/>
              <a:t>	It’s at </a:t>
            </a:r>
            <a:r>
              <a:rPr lang="en-GB" dirty="0">
                <a:hlinkClick r:id="rId3"/>
              </a:rPr>
              <a:t>https://www.haskell.org/platform</a:t>
            </a:r>
            <a:endParaRPr lang="en-GB" dirty="0"/>
          </a:p>
          <a:p>
            <a:pPr lvl="1">
              <a:spcAft>
                <a:spcPts val="600"/>
              </a:spcAft>
            </a:pPr>
            <a:r>
              <a:rPr lang="en-GB" dirty="0"/>
              <a:t>	Here is a simple example:</a:t>
            </a:r>
          </a:p>
          <a:p>
            <a:pPr marL="0" indent="0">
              <a:buNone/>
            </a:pPr>
            <a:endParaRPr lang="en-GB" dirty="0"/>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1728845" y="4180665"/>
            <a:ext cx="5788099" cy="1759688"/>
          </a:xfrm>
          <a:prstGeom prst="rect">
            <a:avLst/>
          </a:prstGeom>
        </p:spPr>
      </p:pic>
    </p:spTree>
    <p:extLst>
      <p:ext uri="{BB962C8B-B14F-4D97-AF65-F5344CB8AC3E}">
        <p14:creationId xmlns:p14="http://schemas.microsoft.com/office/powerpoint/2010/main" val="205088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Starting Haskell</a:t>
            </a:r>
            <a:endParaRPr lang="en-GB" dirty="0"/>
          </a:p>
        </p:txBody>
      </p:sp>
      <p:sp>
        <p:nvSpPr>
          <p:cNvPr id="3" name="Text Placeholder 2"/>
          <p:cNvSpPr>
            <a:spLocks noGrp="1"/>
          </p:cNvSpPr>
          <p:nvPr>
            <p:ph type="body" sz="quarter" idx="14"/>
          </p:nvPr>
        </p:nvSpPr>
        <p:spPr/>
        <p:txBody>
          <a:bodyPr/>
          <a:lstStyle/>
          <a:p>
            <a:pPr marL="271463" lvl="1" indent="-271463">
              <a:spcAft>
                <a:spcPts val="1400"/>
              </a:spcAft>
            </a:pPr>
            <a:r>
              <a:rPr lang="en-GB" sz="2500" dirty="0">
                <a:solidFill>
                  <a:schemeClr val="tx1"/>
                </a:solidFill>
              </a:rPr>
              <a:t>Save this program as hprogram1.hs in a </a:t>
            </a:r>
            <a:br>
              <a:rPr lang="en-GB" sz="2500" dirty="0">
                <a:solidFill>
                  <a:schemeClr val="tx1"/>
                </a:solidFill>
              </a:rPr>
            </a:br>
            <a:r>
              <a:rPr lang="en-GB" sz="2500" dirty="0">
                <a:solidFill>
                  <a:schemeClr val="tx1"/>
                </a:solidFill>
              </a:rPr>
              <a:t>suitable folder</a:t>
            </a:r>
          </a:p>
          <a:p>
            <a:pPr lvl="1"/>
            <a:r>
              <a:rPr lang="en-GB" dirty="0"/>
              <a:t>In the Haskell window, use the File menu to navigate to your folder and load the file hprogram1.hs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902" y="3700123"/>
            <a:ext cx="573722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35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Starting Haskell</a:t>
            </a:r>
          </a:p>
        </p:txBody>
      </p:sp>
      <p:sp>
        <p:nvSpPr>
          <p:cNvPr id="3" name="Text Placeholder 2"/>
          <p:cNvSpPr>
            <a:spLocks noGrp="1"/>
          </p:cNvSpPr>
          <p:nvPr>
            <p:ph type="body" sz="quarter" idx="14"/>
          </p:nvPr>
        </p:nvSpPr>
        <p:spPr>
          <a:xfrm>
            <a:off x="724280" y="1704179"/>
            <a:ext cx="7797230" cy="4643612"/>
          </a:xfrm>
        </p:spPr>
        <p:txBody>
          <a:bodyPr/>
          <a:lstStyle/>
          <a:p>
            <a:pPr marL="279400" lvl="1"/>
            <a:r>
              <a:rPr lang="en-GB" sz="2500" dirty="0">
                <a:solidFill>
                  <a:schemeClr val="tx1"/>
                </a:solidFill>
              </a:rPr>
              <a:t>The prompt changes to </a:t>
            </a:r>
            <a:r>
              <a:rPr lang="en-GB" sz="2500" b="1" dirty="0">
                <a:solidFill>
                  <a:srgbClr val="1D00CA"/>
                </a:solidFill>
                <a:latin typeface="Consolas" panose="020B0609020204030204" pitchFamily="49" charset="0"/>
              </a:rPr>
              <a:t>*Main&gt;</a:t>
            </a:r>
          </a:p>
          <a:p>
            <a:pPr marL="279400" lvl="1"/>
            <a:r>
              <a:rPr lang="en-GB" sz="2500" dirty="0">
                <a:solidFill>
                  <a:schemeClr val="tx1"/>
                </a:solidFill>
              </a:rPr>
              <a:t>Run your program by typing</a:t>
            </a:r>
          </a:p>
          <a:p>
            <a:pPr marL="444500" lvl="1" indent="0">
              <a:buNone/>
            </a:pPr>
            <a:r>
              <a:rPr lang="en-GB" sz="2500" dirty="0">
                <a:latin typeface="Consolas" panose="020B0609020204030204" pitchFamily="49" charset="0"/>
              </a:rPr>
              <a:t>add3integers 2 5 8</a:t>
            </a:r>
          </a:p>
        </p:txBody>
      </p:sp>
      <p:pic>
        <p:nvPicPr>
          <p:cNvPr id="2050" name="Picture 2" descr="C:\Users\Pat\AppData\Roaming\PixelMetrics\CaptureWiz\Temp\7.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268818" y="3856948"/>
            <a:ext cx="6801628" cy="162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2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Do the questions in </a:t>
            </a:r>
            <a:r>
              <a:rPr lang="en-GB" b="1" dirty="0"/>
              <a:t>Task 1</a:t>
            </a:r>
            <a:r>
              <a:rPr lang="en-GB" dirty="0"/>
              <a:t> of the worksheet</a:t>
            </a:r>
          </a:p>
        </p:txBody>
      </p:sp>
      <p:pic>
        <p:nvPicPr>
          <p:cNvPr id="1030" name="Picture 6" descr="C:\Users\Pat\AppData\Roaming\PixelMetrics\CaptureWiz\Tem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447" y="3277698"/>
            <a:ext cx="5093129" cy="2805050"/>
          </a:xfrm>
          <a:prstGeom prst="rect">
            <a:avLst/>
          </a:prstGeom>
          <a:noFill/>
          <a:ln>
            <a:solidFill>
              <a:srgbClr val="0C4B7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04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r>
                  <a:rPr lang="en-GB" dirty="0"/>
                  <a:t>Using one function as an argument of another, as in this exercise, is called </a:t>
                </a:r>
                <a:r>
                  <a:rPr lang="en-GB" b="1" dirty="0"/>
                  <a:t>composition of functions</a:t>
                </a:r>
              </a:p>
              <a:p>
                <a:r>
                  <a:rPr lang="en-GB" dirty="0"/>
                  <a:t>Mathematicians would write, for example</a:t>
                </a:r>
              </a:p>
              <a:p>
                <a:pPr marL="0" indent="0" algn="ctr">
                  <a:buNone/>
                </a:pPr>
                <a:r>
                  <a:rPr lang="en-GB" dirty="0"/>
                  <a:t>f(x) = </a:t>
                </a:r>
                <a14:m>
                  <m:oMath xmlns:m="http://schemas.openxmlformats.org/officeDocument/2006/math">
                    <m:f>
                      <m:fPr>
                        <m:ctrlPr>
                          <a:rPr lang="en-US" b="0" i="1" smtClean="0">
                            <a:latin typeface="Cambria Math" panose="02040503050406030204" pitchFamily="18" charset="0"/>
                            <a:ea typeface="Cambria Math" charset="0"/>
                            <a:cs typeface="Cambria Math" charset="0"/>
                          </a:rPr>
                        </m:ctrlPr>
                      </m:fPr>
                      <m:num>
                        <m:sSup>
                          <m:sSupPr>
                            <m:ctrlPr>
                              <a:rPr lang="en-US" b="0" i="1" smtClean="0">
                                <a:latin typeface="Cambria Math" panose="02040503050406030204" pitchFamily="18" charset="0"/>
                                <a:ea typeface="Cambria Math" charset="0"/>
                                <a:cs typeface="Cambria Math" charset="0"/>
                              </a:rPr>
                            </m:ctrlPr>
                          </m:sSupPr>
                          <m:e>
                            <m:r>
                              <a:rPr lang="en-US" b="0" i="1" smtClean="0">
                                <a:latin typeface="Cambria Math" charset="0"/>
                                <a:ea typeface="Cambria Math" charset="0"/>
                                <a:cs typeface="Cambria Math" charset="0"/>
                              </a:rPr>
                              <m:t>𝑥</m:t>
                            </m:r>
                          </m:e>
                          <m:sup>
                            <m:r>
                              <a:rPr lang="en-US" b="0" i="1" smtClean="0">
                                <a:latin typeface="Cambria Math" charset="0"/>
                                <a:ea typeface="Cambria Math" charset="0"/>
                                <a:cs typeface="Cambria Math" charset="0"/>
                              </a:rPr>
                              <m:t>2</m:t>
                            </m:r>
                          </m:sup>
                        </m:sSup>
                      </m:num>
                      <m:den>
                        <m:r>
                          <a:rPr lang="en-US" b="0" i="1" smtClean="0">
                            <a:latin typeface="Cambria Math" charset="0"/>
                            <a:ea typeface="Cambria Math" charset="0"/>
                            <a:cs typeface="Cambria Math" charset="0"/>
                          </a:rPr>
                          <m:t>3</m:t>
                        </m:r>
                      </m:den>
                    </m:f>
                  </m:oMath>
                </a14:m>
                <a:r>
                  <a:rPr lang="en-GB" dirty="0"/>
                  <a:t>  ,   g(x) </a:t>
                </a:r>
                <a14:m>
                  <m:oMath xmlns:m="http://schemas.openxmlformats.org/officeDocument/2006/math">
                    <m:r>
                      <a:rPr lang="en-US" b="0" i="1" smtClean="0">
                        <a:latin typeface="Cambria Math" charset="0"/>
                      </a:rPr>
                      <m:t>=2 </m:t>
                    </m:r>
                    <m:r>
                      <a:rPr lang="en-US" b="0" i="1" smtClean="0">
                        <a:latin typeface="Cambria Math" charset="0"/>
                      </a:rPr>
                      <m:t>𝑥</m:t>
                    </m:r>
                    <m:r>
                      <a:rPr lang="en-US" b="0" i="1" smtClean="0">
                        <a:latin typeface="Cambria Math" charset="0"/>
                      </a:rPr>
                      <m:t> −5</m:t>
                    </m:r>
                  </m:oMath>
                </a14:m>
                <a:endParaRPr lang="en-US" b="0" dirty="0"/>
              </a:p>
              <a:p>
                <a:pPr lvl="1"/>
                <a:r>
                  <a:rPr lang="en-GB" dirty="0"/>
                  <a:t>Then write the </a:t>
                </a:r>
                <a:r>
                  <a:rPr lang="en-GB" b="1" dirty="0"/>
                  <a:t>composition of f and g </a:t>
                </a:r>
                <a:r>
                  <a:rPr lang="en-GB" dirty="0"/>
                  <a:t>as </a:t>
                </a:r>
                <a:r>
                  <a:rPr lang="en-GB" sz="2700" dirty="0"/>
                  <a:t>g ○ f  </a:t>
                </a:r>
                <a:endParaRPr lang="en-GB" dirty="0"/>
              </a:p>
              <a:p>
                <a:pPr lvl="1"/>
                <a:r>
                  <a:rPr lang="en-GB" dirty="0"/>
                  <a:t>Which in this example is:</a:t>
                </a:r>
              </a:p>
              <a:p>
                <a:pPr marL="0" indent="0" algn="ctr">
                  <a:buNone/>
                </a:pPr>
                <a:r>
                  <a:rPr lang="en-GB" b="0" dirty="0"/>
                  <a:t> </a:t>
                </a:r>
                <a14:m>
                  <m:oMath xmlns:m="http://schemas.openxmlformats.org/officeDocument/2006/math">
                    <m:r>
                      <a:rPr lang="en-GB" b="0" i="1" dirty="0" smtClean="0">
                        <a:latin typeface="Cambria Math" charset="0"/>
                      </a:rPr>
                      <m:t>𝑔</m:t>
                    </m:r>
                    <m:r>
                      <a:rPr lang="en-GB" b="0" i="1" dirty="0" smtClean="0">
                        <a:latin typeface="Cambria Math" charset="0"/>
                      </a:rPr>
                      <m:t> (</m:t>
                    </m:r>
                    <m:r>
                      <a:rPr lang="en-GB" b="0" i="1" dirty="0" smtClean="0">
                        <a:latin typeface="Cambria Math" charset="0"/>
                      </a:rPr>
                      <m:t>𝑓</m:t>
                    </m:r>
                    <m:r>
                      <a:rPr lang="en-GB" b="0" i="1" dirty="0" smtClean="0">
                        <a:latin typeface="Cambria Math" charset="0"/>
                      </a:rPr>
                      <m:t>(</m:t>
                    </m:r>
                    <m:r>
                      <a:rPr lang="en-GB" b="0" i="1" dirty="0" smtClean="0">
                        <a:latin typeface="Cambria Math" charset="0"/>
                      </a:rPr>
                      <m:t>𝑥</m:t>
                    </m:r>
                    <m:r>
                      <a:rPr lang="en-GB" b="0" i="1" dirty="0" smtClean="0">
                        <a:latin typeface="Cambria Math" charset="0"/>
                      </a:rPr>
                      <m:t>)) </m:t>
                    </m:r>
                  </m:oMath>
                </a14:m>
                <a:r>
                  <a:rPr lang="en-GB" b="0" dirty="0"/>
                  <a:t>= </a:t>
                </a:r>
                <a14:m>
                  <m:oMath xmlns:m="http://schemas.openxmlformats.org/officeDocument/2006/math">
                    <m:r>
                      <a:rPr lang="en-GB" b="0" i="1" dirty="0" smtClean="0">
                        <a:latin typeface="Cambria Math" charset="0"/>
                      </a:rPr>
                      <m:t>2</m:t>
                    </m:r>
                    <m:d>
                      <m:dPr>
                        <m:ctrlPr>
                          <a:rPr lang="en-GB" b="0" i="1" dirty="0" smtClean="0">
                            <a:latin typeface="Cambria Math" panose="02040503050406030204" pitchFamily="18" charset="0"/>
                          </a:rPr>
                        </m:ctrlPr>
                      </m:dPr>
                      <m:e>
                        <m:r>
                          <a:rPr lang="en-GB" b="0" i="1" dirty="0" smtClean="0">
                            <a:latin typeface="Cambria Math" charset="0"/>
                          </a:rPr>
                          <m:t>𝑓</m:t>
                        </m:r>
                        <m:d>
                          <m:dPr>
                            <m:ctrlPr>
                              <a:rPr lang="en-GB" b="0" i="1" dirty="0" smtClean="0">
                                <a:latin typeface="Cambria Math" panose="02040503050406030204" pitchFamily="18" charset="0"/>
                              </a:rPr>
                            </m:ctrlPr>
                          </m:dPr>
                          <m:e>
                            <m:r>
                              <a:rPr lang="en-GB" b="0" i="1" dirty="0" smtClean="0">
                                <a:latin typeface="Cambria Math" charset="0"/>
                              </a:rPr>
                              <m:t>𝑥</m:t>
                            </m:r>
                          </m:e>
                        </m:d>
                      </m:e>
                    </m:d>
                    <m:r>
                      <a:rPr lang="en-US" b="0" i="1" dirty="0" smtClean="0">
                        <a:latin typeface="Cambria Math" charset="0"/>
                      </a:rPr>
                      <m:t> −5 =</m:t>
                    </m:r>
                    <m:r>
                      <a:rPr lang="en-GB" b="0" i="1" dirty="0" smtClean="0">
                        <a:latin typeface="Cambria Math" charset="0"/>
                      </a:rPr>
                      <m:t> </m:t>
                    </m:r>
                    <m:r>
                      <a:rPr lang="en-US" b="0" i="1" smtClean="0">
                        <a:latin typeface="Cambria Math" charset="0"/>
                      </a:rPr>
                      <m:t>2</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charset="0"/>
                              </a:rPr>
                              <m:t>𝑥</m:t>
                            </m:r>
                          </m:e>
                          <m:sup>
                            <m:r>
                              <a:rPr lang="en-US" b="0" i="1" smtClean="0">
                                <a:latin typeface="Cambria Math" charset="0"/>
                              </a:rPr>
                              <m:t>2 </m:t>
                            </m:r>
                          </m:sup>
                        </m:sSup>
                      </m:num>
                      <m:den>
                        <m:r>
                          <a:rPr lang="en-US" b="0" i="1" smtClean="0">
                            <a:latin typeface="Cambria Math" charset="0"/>
                          </a:rPr>
                          <m:t>3</m:t>
                        </m:r>
                      </m:den>
                    </m:f>
                    <m:r>
                      <a:rPr lang="en-US" b="0" i="1" smtClean="0">
                        <a:latin typeface="Cambria Math" charset="0"/>
                      </a:rPr>
                      <m:t> − 5</m:t>
                    </m:r>
                  </m:oMath>
                </a14:m>
                <a:endParaRPr lang="en-GB"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rotWithShape="0">
                <a:blip r:embed="rId3"/>
                <a:stretch>
                  <a:fillRect l="-2346" t="-2650" r="-391" b="-15548"/>
                </a:stretch>
              </a:blipFill>
            </p:spPr>
            <p:txBody>
              <a:bodyPr/>
              <a:lstStyle/>
              <a:p>
                <a:r>
                  <a:rPr lang="en-GB">
                    <a:noFill/>
                  </a:rPr>
                  <a:t> </a:t>
                </a:r>
              </a:p>
            </p:txBody>
          </p:sp>
        </mc:Fallback>
      </mc:AlternateContent>
      <p:sp>
        <p:nvSpPr>
          <p:cNvPr id="4" name="Text Placeholder 3"/>
          <p:cNvSpPr>
            <a:spLocks noGrp="1"/>
          </p:cNvSpPr>
          <p:nvPr>
            <p:ph type="body" sz="quarter" idx="13"/>
          </p:nvPr>
        </p:nvSpPr>
        <p:spPr/>
        <p:txBody>
          <a:bodyPr/>
          <a:lstStyle/>
          <a:p>
            <a:r>
              <a:rPr lang="en-GB" dirty="0"/>
              <a:t>Composition of functions</a:t>
            </a:r>
          </a:p>
        </p:txBody>
      </p:sp>
    </p:spTree>
    <p:extLst>
      <p:ext uri="{BB962C8B-B14F-4D97-AF65-F5344CB8AC3E}">
        <p14:creationId xmlns:p14="http://schemas.microsoft.com/office/powerpoint/2010/main" val="163930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pPr lvl="0"/>
            <a:r>
              <a:rPr lang="en-GB" dirty="0">
                <a:solidFill>
                  <a:schemeClr val="bg1"/>
                </a:solidFill>
              </a:rPr>
              <a:t>Understand what is meant by a </a:t>
            </a:r>
            <a:br>
              <a:rPr lang="en-GB" dirty="0">
                <a:solidFill>
                  <a:schemeClr val="bg1"/>
                </a:solidFill>
              </a:rPr>
            </a:br>
            <a:r>
              <a:rPr lang="en-GB" dirty="0">
                <a:solidFill>
                  <a:schemeClr val="bg1"/>
                </a:solidFill>
              </a:rPr>
              <a:t>programming paradigm</a:t>
            </a:r>
          </a:p>
          <a:p>
            <a:pPr lvl="0"/>
            <a:r>
              <a:rPr lang="en-GB" dirty="0">
                <a:solidFill>
                  <a:schemeClr val="bg1"/>
                </a:solidFill>
              </a:rPr>
              <a:t>Define function type, domain and co-domain</a:t>
            </a:r>
          </a:p>
          <a:p>
            <a:pPr lvl="0"/>
            <a:r>
              <a:rPr lang="en-GB" dirty="0">
                <a:solidFill>
                  <a:schemeClr val="bg1"/>
                </a:solidFill>
              </a:rPr>
              <a:t>Understand what is meant by a first-class object and how such an object may be used </a:t>
            </a:r>
          </a:p>
          <a:p>
            <a:pPr lvl="0"/>
            <a:r>
              <a:rPr lang="en-GB" dirty="0">
                <a:solidFill>
                  <a:schemeClr val="bg1"/>
                </a:solidFill>
              </a:rPr>
              <a:t>Be able to evaluate simple functions</a:t>
            </a:r>
          </a:p>
          <a:p>
            <a:pPr lvl="0"/>
            <a:r>
              <a:rPr lang="en-GB" dirty="0">
                <a:solidFill>
                  <a:schemeClr val="bg1"/>
                </a:solidFill>
              </a:rPr>
              <a:t>Use functional composition to combine two functions</a:t>
            </a:r>
          </a:p>
          <a:p>
            <a:endParaRPr lang="en-GB" dirty="0">
              <a:solidFill>
                <a:schemeClr val="bg1"/>
              </a:solidFill>
            </a:endParaRPr>
          </a:p>
        </p:txBody>
      </p:sp>
    </p:spTree>
    <p:extLst>
      <p:ext uri="{BB962C8B-B14F-4D97-AF65-F5344CB8AC3E}">
        <p14:creationId xmlns:p14="http://schemas.microsoft.com/office/powerpoint/2010/main" val="343444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Combining functions</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r>
                  <a:rPr lang="en-GB" dirty="0"/>
                  <a:t>In Haskell, </a:t>
                </a:r>
                <a14:m>
                  <m:oMath xmlns:m="http://schemas.openxmlformats.org/officeDocument/2006/math">
                    <m:r>
                      <a:rPr lang="en-GB" i="1" dirty="0">
                        <a:latin typeface="Cambria Math" charset="0"/>
                      </a:rPr>
                      <m:t>𝑔</m:t>
                    </m:r>
                    <m:r>
                      <a:rPr lang="en-GB" i="1" dirty="0">
                        <a:latin typeface="Cambria Math" charset="0"/>
                      </a:rPr>
                      <m:t> (</m:t>
                    </m:r>
                    <m:r>
                      <a:rPr lang="en-GB" i="1" dirty="0">
                        <a:latin typeface="Cambria Math" charset="0"/>
                      </a:rPr>
                      <m:t>𝑓</m:t>
                    </m:r>
                    <m:r>
                      <a:rPr lang="en-GB" i="1" dirty="0">
                        <a:latin typeface="Cambria Math" charset="0"/>
                      </a:rPr>
                      <m:t>(</m:t>
                    </m:r>
                    <m:r>
                      <a:rPr lang="en-GB" i="1" dirty="0">
                        <a:latin typeface="Cambria Math" charset="0"/>
                      </a:rPr>
                      <m:t>𝑥</m:t>
                    </m:r>
                    <m:r>
                      <a:rPr lang="en-GB" i="1" dirty="0">
                        <a:latin typeface="Cambria Math" charset="0"/>
                      </a:rPr>
                      <m:t>))</m:t>
                    </m:r>
                  </m:oMath>
                </a14:m>
                <a:r>
                  <a:rPr lang="en-GB" dirty="0"/>
                  <a:t> can be written as </a:t>
                </a:r>
              </a:p>
              <a:p>
                <a:pPr marL="0" indent="0" algn="ctr">
                  <a:buNone/>
                </a:pPr>
                <a:r>
                  <a:rPr lang="en-GB" dirty="0"/>
                  <a:t>(</a:t>
                </a:r>
                <a:r>
                  <a:rPr lang="en-GB" dirty="0" err="1"/>
                  <a:t>g.f</a:t>
                </a:r>
                <a:r>
                  <a:rPr lang="en-GB" dirty="0"/>
                  <a:t>)  </a:t>
                </a:r>
                <a:r>
                  <a:rPr lang="en-GB" i="1" dirty="0">
                    <a:latin typeface="Times" charset="0"/>
                    <a:ea typeface="Times" charset="0"/>
                    <a:cs typeface="Times" charset="0"/>
                  </a:rPr>
                  <a:t>x</a:t>
                </a:r>
              </a:p>
              <a:p>
                <a:r>
                  <a:rPr lang="en-GB" dirty="0"/>
                  <a:t>Question: with the functions </a:t>
                </a:r>
              </a:p>
              <a:p>
                <a:pPr marL="0" indent="0" algn="ctr">
                  <a:buNone/>
                </a:pPr>
                <a:r>
                  <a:rPr lang="en-GB" dirty="0"/>
                  <a:t>f(x) = </a:t>
                </a:r>
                <a14:m>
                  <m:oMath xmlns:m="http://schemas.openxmlformats.org/officeDocument/2006/math">
                    <m:f>
                      <m:fPr>
                        <m:ctrlPr>
                          <a:rPr lang="en-US" i="1">
                            <a:latin typeface="Cambria Math" panose="02040503050406030204" pitchFamily="18" charset="0"/>
                            <a:ea typeface="Cambria Math" charset="0"/>
                            <a:cs typeface="Cambria Math" charset="0"/>
                          </a:rPr>
                        </m:ctrlPr>
                      </m:fPr>
                      <m:num>
                        <m:sSup>
                          <m:sSupPr>
                            <m:ctrlPr>
                              <a:rPr lang="en-US" i="1">
                                <a:latin typeface="Cambria Math" panose="02040503050406030204" pitchFamily="18" charset="0"/>
                                <a:ea typeface="Cambria Math" charset="0"/>
                                <a:cs typeface="Cambria Math" charset="0"/>
                              </a:rPr>
                            </m:ctrlPr>
                          </m:sSupPr>
                          <m:e>
                            <m:r>
                              <a:rPr lang="en-US" i="1">
                                <a:latin typeface="Cambria Math" charset="0"/>
                                <a:ea typeface="Cambria Math" charset="0"/>
                                <a:cs typeface="Cambria Math" charset="0"/>
                              </a:rPr>
                              <m:t>𝑥</m:t>
                            </m:r>
                          </m:e>
                          <m:sup>
                            <m:r>
                              <a:rPr lang="en-US" i="1">
                                <a:latin typeface="Cambria Math" charset="0"/>
                                <a:ea typeface="Cambria Math" charset="0"/>
                                <a:cs typeface="Cambria Math" charset="0"/>
                              </a:rPr>
                              <m:t>2</m:t>
                            </m:r>
                          </m:sup>
                        </m:sSup>
                      </m:num>
                      <m:den>
                        <m:r>
                          <a:rPr lang="en-US" i="1">
                            <a:latin typeface="Cambria Math" charset="0"/>
                            <a:ea typeface="Cambria Math" charset="0"/>
                            <a:cs typeface="Cambria Math" charset="0"/>
                          </a:rPr>
                          <m:t>3</m:t>
                        </m:r>
                      </m:den>
                    </m:f>
                  </m:oMath>
                </a14:m>
                <a:r>
                  <a:rPr lang="en-GB" dirty="0"/>
                  <a:t>   and  g(x) </a:t>
                </a:r>
                <a14:m>
                  <m:oMath xmlns:m="http://schemas.openxmlformats.org/officeDocument/2006/math">
                    <m:r>
                      <a:rPr lang="en-US" i="1">
                        <a:latin typeface="Cambria Math" charset="0"/>
                      </a:rPr>
                      <m:t>=2 </m:t>
                    </m:r>
                    <m:r>
                      <a:rPr lang="en-US" i="1">
                        <a:latin typeface="Cambria Math" charset="0"/>
                      </a:rPr>
                      <m:t>𝑥</m:t>
                    </m:r>
                    <m:r>
                      <a:rPr lang="en-US" i="1">
                        <a:latin typeface="Cambria Math" charset="0"/>
                      </a:rPr>
                      <m:t> −5</m:t>
                    </m:r>
                  </m:oMath>
                </a14:m>
                <a:endParaRPr lang="en-US" dirty="0"/>
              </a:p>
              <a:p>
                <a:pPr marL="273050" indent="0">
                  <a:buNone/>
                </a:pPr>
                <a:r>
                  <a:rPr lang="en-GB" dirty="0">
                    <a:solidFill>
                      <a:schemeClr val="accent1">
                        <a:lumMod val="75000"/>
                      </a:schemeClr>
                    </a:solidFill>
                  </a:rPr>
                  <a:t>If the </a:t>
                </a:r>
                <a:r>
                  <a:rPr lang="en-GB" b="1" dirty="0">
                    <a:solidFill>
                      <a:schemeClr val="accent1">
                        <a:lumMod val="75000"/>
                      </a:schemeClr>
                    </a:solidFill>
                  </a:rPr>
                  <a:t>domain of f </a:t>
                </a:r>
                <a:r>
                  <a:rPr lang="en-GB" dirty="0">
                    <a:solidFill>
                      <a:schemeClr val="accent1">
                        <a:lumMod val="75000"/>
                      </a:schemeClr>
                    </a:solidFill>
                  </a:rPr>
                  <a:t>is the integers, then what is the </a:t>
                </a:r>
                <a:r>
                  <a:rPr lang="en-GB" b="1" dirty="0">
                    <a:solidFill>
                      <a:schemeClr val="accent1">
                        <a:lumMod val="75000"/>
                      </a:schemeClr>
                    </a:solidFill>
                  </a:rPr>
                  <a:t>co-domain </a:t>
                </a:r>
                <a:r>
                  <a:rPr lang="en-GB" dirty="0">
                    <a:solidFill>
                      <a:schemeClr val="accent1">
                        <a:lumMod val="75000"/>
                      </a:schemeClr>
                    </a:solidFill>
                  </a:rPr>
                  <a:t>of g </a:t>
                </a:r>
                <a:r>
                  <a:rPr lang="en-GB" sz="2800" dirty="0">
                    <a:solidFill>
                      <a:schemeClr val="accent1">
                        <a:lumMod val="75000"/>
                      </a:schemeClr>
                    </a:solidFill>
                  </a:rPr>
                  <a:t>○</a:t>
                </a:r>
                <a:r>
                  <a:rPr lang="en-GB" dirty="0">
                    <a:solidFill>
                      <a:schemeClr val="accent1">
                        <a:lumMod val="75000"/>
                      </a:schemeClr>
                    </a:solidFill>
                  </a:rPr>
                  <a:t> f ?</a:t>
                </a:r>
              </a:p>
              <a:p>
                <a:pPr marL="0" indent="0">
                  <a:buNone/>
                </a:pPr>
                <a:endParaRPr lang="en-GB"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a:blip r:embed="rId2"/>
                <a:stretch>
                  <a:fillRect l="-2346" t="-2650" b="-530"/>
                </a:stretch>
              </a:blipFill>
            </p:spPr>
            <p:txBody>
              <a:bodyPr/>
              <a:lstStyle/>
              <a:p>
                <a:r>
                  <a:rPr lang="en-GB">
                    <a:noFill/>
                  </a:rPr>
                  <a:t> </a:t>
                </a:r>
              </a:p>
            </p:txBody>
          </p:sp>
        </mc:Fallback>
      </mc:AlternateContent>
    </p:spTree>
    <p:extLst>
      <p:ext uri="{BB962C8B-B14F-4D97-AF65-F5344CB8AC3E}">
        <p14:creationId xmlns:p14="http://schemas.microsoft.com/office/powerpoint/2010/main" val="1612180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rgbClr val="FF0000"/>
                </a:solidFill>
              </a:rPr>
              <a:t>Answer</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pPr marL="0" indent="0" algn="ctr">
                  <a:buNone/>
                </a:pPr>
                <a:r>
                  <a:rPr lang="en-GB" dirty="0"/>
                  <a:t>f(x) = </a:t>
                </a:r>
                <a14:m>
                  <m:oMath xmlns:m="http://schemas.openxmlformats.org/officeDocument/2006/math">
                    <m:f>
                      <m:fPr>
                        <m:ctrlPr>
                          <a:rPr lang="en-US" i="1">
                            <a:latin typeface="Cambria Math" panose="02040503050406030204" pitchFamily="18" charset="0"/>
                            <a:ea typeface="Cambria Math" charset="0"/>
                            <a:cs typeface="Cambria Math" charset="0"/>
                          </a:rPr>
                        </m:ctrlPr>
                      </m:fPr>
                      <m:num>
                        <m:sSup>
                          <m:sSupPr>
                            <m:ctrlPr>
                              <a:rPr lang="en-US" i="1">
                                <a:latin typeface="Cambria Math" panose="02040503050406030204" pitchFamily="18" charset="0"/>
                                <a:ea typeface="Cambria Math" charset="0"/>
                                <a:cs typeface="Cambria Math" charset="0"/>
                              </a:rPr>
                            </m:ctrlPr>
                          </m:sSupPr>
                          <m:e>
                            <m:r>
                              <a:rPr lang="en-US" i="1">
                                <a:latin typeface="Cambria Math" charset="0"/>
                                <a:ea typeface="Cambria Math" charset="0"/>
                                <a:cs typeface="Cambria Math" charset="0"/>
                              </a:rPr>
                              <m:t>𝑥</m:t>
                            </m:r>
                          </m:e>
                          <m:sup>
                            <m:r>
                              <a:rPr lang="en-US" i="1">
                                <a:latin typeface="Cambria Math" charset="0"/>
                                <a:ea typeface="Cambria Math" charset="0"/>
                                <a:cs typeface="Cambria Math" charset="0"/>
                              </a:rPr>
                              <m:t>2</m:t>
                            </m:r>
                          </m:sup>
                        </m:sSup>
                      </m:num>
                      <m:den>
                        <m:r>
                          <a:rPr lang="en-US" i="1">
                            <a:latin typeface="Cambria Math" charset="0"/>
                            <a:ea typeface="Cambria Math" charset="0"/>
                            <a:cs typeface="Cambria Math" charset="0"/>
                          </a:rPr>
                          <m:t>3</m:t>
                        </m:r>
                      </m:den>
                    </m:f>
                  </m:oMath>
                </a14:m>
                <a:r>
                  <a:rPr lang="en-GB" dirty="0"/>
                  <a:t>   and  g(x) </a:t>
                </a:r>
                <a14:m>
                  <m:oMath xmlns:m="http://schemas.openxmlformats.org/officeDocument/2006/math">
                    <m:r>
                      <a:rPr lang="en-US" i="1">
                        <a:latin typeface="Cambria Math" charset="0"/>
                      </a:rPr>
                      <m:t>=2 </m:t>
                    </m:r>
                    <m:r>
                      <a:rPr lang="en-US" i="1">
                        <a:latin typeface="Cambria Math" charset="0"/>
                      </a:rPr>
                      <m:t>𝑥</m:t>
                    </m:r>
                    <m:r>
                      <a:rPr lang="en-US" i="1">
                        <a:latin typeface="Cambria Math" charset="0"/>
                      </a:rPr>
                      <m:t> −5</m:t>
                    </m:r>
                  </m:oMath>
                </a14:m>
                <a:endParaRPr lang="en-US" dirty="0"/>
              </a:p>
              <a:p>
                <a:pPr marL="0" indent="0">
                  <a:buNone/>
                </a:pPr>
                <a:r>
                  <a:rPr lang="en-GB" dirty="0"/>
                  <a:t>If the </a:t>
                </a:r>
                <a:r>
                  <a:rPr lang="en-GB" b="1" dirty="0"/>
                  <a:t>domain of f </a:t>
                </a:r>
                <a:r>
                  <a:rPr lang="en-GB" dirty="0"/>
                  <a:t>is the integers then the </a:t>
                </a:r>
                <a:r>
                  <a:rPr lang="en-GB" b="1" dirty="0"/>
                  <a:t>co-domain </a:t>
                </a:r>
                <a:r>
                  <a:rPr lang="en-GB" dirty="0"/>
                  <a:t>of g </a:t>
                </a:r>
                <a:r>
                  <a:rPr lang="en-GB" sz="2800" dirty="0"/>
                  <a:t>○</a:t>
                </a:r>
                <a:r>
                  <a:rPr lang="en-GB" dirty="0"/>
                  <a:t> f is not an integer set, but the set of </a:t>
                </a:r>
                <a:r>
                  <a:rPr lang="en-GB" b="1" dirty="0"/>
                  <a:t>rational numbers, Float or Real </a:t>
                </a:r>
                <a:r>
                  <a:rPr lang="en-GB" dirty="0"/>
                  <a:t>in programming	</a:t>
                </a:r>
              </a:p>
              <a:p>
                <a:pPr marL="0" indent="0">
                  <a:buNone/>
                </a:pPr>
                <a:endParaRPr lang="en-GB" b="1" dirty="0"/>
              </a:p>
              <a:p>
                <a:pPr marL="0" indent="0">
                  <a:buNone/>
                </a:pPr>
                <a:endParaRPr lang="en-GB" dirty="0"/>
              </a:p>
              <a:p>
                <a:pPr marL="0" indent="0">
                  <a:buNone/>
                </a:pPr>
                <a:endParaRPr lang="en-GB"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rotWithShape="0">
                <a:blip r:embed="rId2"/>
                <a:stretch>
                  <a:fillRect l="-2502"/>
                </a:stretch>
              </a:blipFill>
            </p:spPr>
            <p:txBody>
              <a:bodyPr/>
              <a:lstStyle/>
              <a:p>
                <a:r>
                  <a:rPr lang="en-GB">
                    <a:noFill/>
                  </a:rPr>
                  <a:t> </a:t>
                </a:r>
              </a:p>
            </p:txBody>
          </p:sp>
        </mc:Fallback>
      </mc:AlternateContent>
    </p:spTree>
    <p:extLst>
      <p:ext uri="{BB962C8B-B14F-4D97-AF65-F5344CB8AC3E}">
        <p14:creationId xmlns:p14="http://schemas.microsoft.com/office/powerpoint/2010/main" val="1599906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Types and </a:t>
            </a:r>
            <a:r>
              <a:rPr lang="en-GB" dirty="0" err="1"/>
              <a:t>typeclases</a:t>
            </a:r>
            <a:endParaRPr lang="en-GB" dirty="0"/>
          </a:p>
        </p:txBody>
      </p:sp>
      <p:sp>
        <p:nvSpPr>
          <p:cNvPr id="5" name="Text Placeholder 4"/>
          <p:cNvSpPr>
            <a:spLocks noGrp="1"/>
          </p:cNvSpPr>
          <p:nvPr>
            <p:ph type="body" sz="quarter" idx="14"/>
          </p:nvPr>
        </p:nvSpPr>
        <p:spPr>
          <a:xfrm>
            <a:off x="724280" y="1704179"/>
            <a:ext cx="7904154" cy="4141036"/>
          </a:xfrm>
        </p:spPr>
        <p:txBody>
          <a:bodyPr/>
          <a:lstStyle/>
          <a:p>
            <a:r>
              <a:rPr lang="en-GB" dirty="0"/>
              <a:t>Functional languages like Haskell use </a:t>
            </a:r>
            <a:r>
              <a:rPr lang="en-GB" b="1" dirty="0"/>
              <a:t>types </a:t>
            </a:r>
            <a:r>
              <a:rPr lang="en-GB" dirty="0"/>
              <a:t>such as </a:t>
            </a:r>
          </a:p>
          <a:p>
            <a:pPr lvl="1"/>
            <a:r>
              <a:rPr lang="en-GB" dirty="0">
                <a:latin typeface="Consolas" panose="020B0609020204030204" pitchFamily="49" charset="0"/>
                <a:ea typeface="Courier" charset="0"/>
                <a:cs typeface="Courier" charset="0"/>
              </a:rPr>
              <a:t>Integer</a:t>
            </a:r>
            <a:r>
              <a:rPr lang="en-GB" b="1" dirty="0">
                <a:latin typeface="Courier" charset="0"/>
                <a:ea typeface="Courier" charset="0"/>
                <a:cs typeface="Courier" charset="0"/>
              </a:rPr>
              <a:t> </a:t>
            </a:r>
            <a:r>
              <a:rPr lang="en-GB" dirty="0"/>
              <a:t>and</a:t>
            </a:r>
            <a:r>
              <a:rPr lang="en-GB" b="1" dirty="0">
                <a:latin typeface="Courier" charset="0"/>
                <a:ea typeface="Courier" charset="0"/>
                <a:cs typeface="Courier" charset="0"/>
              </a:rPr>
              <a:t> </a:t>
            </a:r>
            <a:r>
              <a:rPr lang="en-GB" dirty="0" err="1">
                <a:latin typeface="Consolas" panose="020B0609020204030204" pitchFamily="49" charset="0"/>
                <a:ea typeface="Courier" charset="0"/>
                <a:cs typeface="Courier" charset="0"/>
              </a:rPr>
              <a:t>Int</a:t>
            </a:r>
            <a:r>
              <a:rPr lang="en-GB" b="1" dirty="0">
                <a:latin typeface="Courier" charset="0"/>
                <a:ea typeface="Courier" charset="0"/>
                <a:cs typeface="Courier" charset="0"/>
              </a:rPr>
              <a:t> </a:t>
            </a:r>
            <a:r>
              <a:rPr lang="en-GB" dirty="0" err="1"/>
              <a:t>e.g</a:t>
            </a:r>
            <a:r>
              <a:rPr lang="is-IS" dirty="0"/>
              <a:t>…. </a:t>
            </a:r>
            <a:r>
              <a:rPr lang="en-GB" dirty="0"/>
              <a:t>-5, -3, 0, 1,2,3 </a:t>
            </a:r>
            <a:r>
              <a:rPr lang="is-IS" dirty="0"/>
              <a:t>…</a:t>
            </a:r>
          </a:p>
          <a:p>
            <a:pPr lvl="1"/>
            <a:r>
              <a:rPr lang="en-GB" dirty="0">
                <a:latin typeface="Consolas" panose="020B0609020204030204" pitchFamily="49" charset="0"/>
                <a:ea typeface="Courier" charset="0"/>
                <a:cs typeface="Courier" charset="0"/>
              </a:rPr>
              <a:t>Float</a:t>
            </a:r>
            <a:r>
              <a:rPr lang="en-GB" b="1" dirty="0">
                <a:latin typeface="Courier" charset="0"/>
                <a:ea typeface="Courier" charset="0"/>
                <a:cs typeface="Courier" charset="0"/>
              </a:rPr>
              <a:t> </a:t>
            </a:r>
            <a:r>
              <a:rPr lang="en-GB" dirty="0">
                <a:latin typeface="Arial" charset="0"/>
                <a:ea typeface="Arial" charset="0"/>
                <a:cs typeface="Arial" charset="0"/>
              </a:rPr>
              <a:t> e.g.  </a:t>
            </a:r>
            <a:r>
              <a:rPr lang="hr-HR" dirty="0"/>
              <a:t>2.71828, 17.75</a:t>
            </a:r>
            <a:r>
              <a:rPr lang="is-IS" dirty="0"/>
              <a:t>…. </a:t>
            </a:r>
          </a:p>
          <a:p>
            <a:pPr lvl="1"/>
            <a:r>
              <a:rPr lang="en-GB" dirty="0">
                <a:latin typeface="Consolas" panose="020B0609020204030204" pitchFamily="49" charset="0"/>
                <a:ea typeface="Courier" charset="0"/>
                <a:cs typeface="Courier" charset="0"/>
              </a:rPr>
              <a:t>Bool</a:t>
            </a:r>
            <a:r>
              <a:rPr lang="en-GB" b="1" dirty="0">
                <a:latin typeface="Courier" charset="0"/>
                <a:ea typeface="Courier" charset="0"/>
                <a:cs typeface="Courier" charset="0"/>
              </a:rPr>
              <a:t> </a:t>
            </a:r>
            <a:r>
              <a:rPr lang="en-GB" dirty="0">
                <a:latin typeface="Arial" charset="0"/>
                <a:ea typeface="Arial" charset="0"/>
                <a:cs typeface="Arial" charset="0"/>
              </a:rPr>
              <a:t> True or False</a:t>
            </a:r>
          </a:p>
          <a:p>
            <a:pPr lvl="1"/>
            <a:r>
              <a:rPr lang="en-GB" dirty="0">
                <a:latin typeface="Consolas" panose="020B0609020204030204" pitchFamily="49" charset="0"/>
                <a:ea typeface="Courier" charset="0"/>
                <a:cs typeface="Courier" charset="0"/>
              </a:rPr>
              <a:t>Char</a:t>
            </a:r>
            <a:r>
              <a:rPr lang="en-GB" b="1" dirty="0">
                <a:latin typeface="Courier" charset="0"/>
                <a:ea typeface="Courier" charset="0"/>
                <a:cs typeface="Courier" charset="0"/>
              </a:rPr>
              <a:t> </a:t>
            </a:r>
            <a:r>
              <a:rPr lang="en-GB" dirty="0">
                <a:latin typeface="Arial" charset="0"/>
                <a:ea typeface="Arial" charset="0"/>
                <a:cs typeface="Arial" charset="0"/>
              </a:rPr>
              <a:t> e.g.  </a:t>
            </a:r>
            <a:r>
              <a:rPr lang="en-US" dirty="0"/>
              <a:t>a, b, £</a:t>
            </a:r>
            <a:endParaRPr lang="en-GB" b="1" dirty="0">
              <a:latin typeface="Courier" charset="0"/>
              <a:ea typeface="Courier" charset="0"/>
              <a:cs typeface="Courier" charset="0"/>
            </a:endParaRPr>
          </a:p>
          <a:p>
            <a:r>
              <a:rPr lang="en-GB" b="1" dirty="0" err="1"/>
              <a:t>Typeclasses</a:t>
            </a:r>
            <a:r>
              <a:rPr lang="en-GB" b="1" dirty="0"/>
              <a:t> </a:t>
            </a:r>
            <a:r>
              <a:rPr lang="en-GB" dirty="0"/>
              <a:t>are sets of </a:t>
            </a:r>
            <a:r>
              <a:rPr lang="en-GB" b="1" dirty="0"/>
              <a:t>types</a:t>
            </a:r>
          </a:p>
          <a:p>
            <a:pPr lvl="1"/>
            <a:r>
              <a:rPr lang="en-GB" dirty="0" err="1">
                <a:latin typeface="Consolas" panose="020B0609020204030204" pitchFamily="49" charset="0"/>
                <a:ea typeface="Courier" charset="0"/>
                <a:cs typeface="Courier" charset="0"/>
              </a:rPr>
              <a:t>Typeclass</a:t>
            </a:r>
            <a:r>
              <a:rPr lang="en-GB" dirty="0">
                <a:latin typeface="Consolas" panose="020B0609020204030204" pitchFamily="49" charset="0"/>
                <a:ea typeface="Courier" charset="0"/>
                <a:cs typeface="Courier" charset="0"/>
              </a:rPr>
              <a:t> </a:t>
            </a:r>
            <a:r>
              <a:rPr lang="en-GB" dirty="0" err="1">
                <a:latin typeface="Consolas" panose="020B0609020204030204" pitchFamily="49" charset="0"/>
                <a:ea typeface="Courier" charset="0"/>
                <a:cs typeface="Courier" charset="0"/>
              </a:rPr>
              <a:t>Num</a:t>
            </a:r>
            <a:r>
              <a:rPr lang="en-GB" dirty="0">
                <a:latin typeface="Consolas" panose="020B0609020204030204" pitchFamily="49" charset="0"/>
                <a:ea typeface="Courier" charset="0"/>
                <a:cs typeface="Courier" charset="0"/>
              </a:rPr>
              <a:t> includes Integer, </a:t>
            </a:r>
            <a:r>
              <a:rPr lang="en-GB" dirty="0" err="1">
                <a:latin typeface="Consolas" panose="020B0609020204030204" pitchFamily="49" charset="0"/>
                <a:ea typeface="Courier" charset="0"/>
                <a:cs typeface="Courier" charset="0"/>
              </a:rPr>
              <a:t>Int</a:t>
            </a:r>
            <a:r>
              <a:rPr lang="en-GB" dirty="0">
                <a:latin typeface="Consolas" panose="020B0609020204030204" pitchFamily="49" charset="0"/>
                <a:ea typeface="Courier" charset="0"/>
                <a:cs typeface="Courier" charset="0"/>
              </a:rPr>
              <a:t>, Float, Double</a:t>
            </a:r>
          </a:p>
        </p:txBody>
      </p:sp>
    </p:spTree>
    <p:extLst>
      <p:ext uri="{BB962C8B-B14F-4D97-AF65-F5344CB8AC3E}">
        <p14:creationId xmlns:p14="http://schemas.microsoft.com/office/powerpoint/2010/main" val="283093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Type variable</a:t>
            </a:r>
          </a:p>
        </p:txBody>
      </p:sp>
      <p:sp>
        <p:nvSpPr>
          <p:cNvPr id="5" name="Text Placeholder 4"/>
          <p:cNvSpPr>
            <a:spLocks noGrp="1"/>
          </p:cNvSpPr>
          <p:nvPr>
            <p:ph type="body" sz="quarter" idx="14"/>
          </p:nvPr>
        </p:nvSpPr>
        <p:spPr>
          <a:xfrm>
            <a:off x="724280" y="1704179"/>
            <a:ext cx="7797230" cy="4491905"/>
          </a:xfrm>
        </p:spPr>
        <p:txBody>
          <a:bodyPr/>
          <a:lstStyle/>
          <a:p>
            <a:pPr marL="279400" lvl="1"/>
            <a:r>
              <a:rPr lang="is-IS" sz="2500" dirty="0">
                <a:solidFill>
                  <a:schemeClr val="tx1"/>
                </a:solidFill>
              </a:rPr>
              <a:t>Suppose we design a function </a:t>
            </a:r>
          </a:p>
          <a:p>
            <a:pPr marL="444500" lvl="1" indent="0" algn="ctr">
              <a:buNone/>
            </a:pPr>
            <a:r>
              <a:rPr lang="is-IS" sz="2500" b="1" dirty="0">
                <a:latin typeface="Consolas" panose="020B0609020204030204" pitchFamily="49" charset="0"/>
                <a:ea typeface="Courier" charset="0"/>
                <a:cs typeface="Courier" charset="0"/>
              </a:rPr>
              <a:t>sumOfTwo x y = x + y</a:t>
            </a:r>
          </a:p>
          <a:p>
            <a:pPr marL="279400" lvl="1"/>
            <a:r>
              <a:rPr lang="is-IS" sz="2500" dirty="0">
                <a:solidFill>
                  <a:schemeClr val="tx1"/>
                </a:solidFill>
                <a:latin typeface="Arial" charset="0"/>
                <a:ea typeface="Arial" charset="0"/>
                <a:cs typeface="Arial" charset="0"/>
              </a:rPr>
              <a:t>This function could work with different types perfectly well – adding </a:t>
            </a:r>
            <a:r>
              <a:rPr lang="is-IS" sz="2500" b="1" dirty="0">
                <a:latin typeface="Consolas" panose="020B0609020204030204" pitchFamily="49" charset="0"/>
                <a:ea typeface="Courier" charset="0"/>
                <a:cs typeface="Courier" charset="0"/>
              </a:rPr>
              <a:t>integers</a:t>
            </a:r>
            <a:r>
              <a:rPr lang="is-IS" sz="2500" dirty="0">
                <a:solidFill>
                  <a:schemeClr val="tx1"/>
                </a:solidFill>
                <a:latin typeface="Arial" charset="0"/>
                <a:ea typeface="Arial" charset="0"/>
                <a:cs typeface="Arial" charset="0"/>
              </a:rPr>
              <a:t>, or </a:t>
            </a:r>
            <a:r>
              <a:rPr lang="is-IS" sz="2500" b="1" dirty="0">
                <a:latin typeface="Consolas" panose="020B0609020204030204" pitchFamily="49" charset="0"/>
                <a:ea typeface="Courier" charset="0"/>
                <a:cs typeface="Courier" charset="0"/>
              </a:rPr>
              <a:t>floats</a:t>
            </a:r>
            <a:r>
              <a:rPr lang="is-IS" sz="2500" dirty="0">
                <a:solidFill>
                  <a:schemeClr val="tx1"/>
                </a:solidFill>
                <a:latin typeface="Arial" charset="0"/>
                <a:ea typeface="Arial" charset="0"/>
                <a:cs typeface="Arial" charset="0"/>
              </a:rPr>
              <a:t>, or a mixture, for example </a:t>
            </a:r>
          </a:p>
          <a:p>
            <a:pPr marL="279400" lvl="1"/>
            <a:r>
              <a:rPr lang="is-IS" sz="2500" dirty="0">
                <a:solidFill>
                  <a:schemeClr val="tx1"/>
                </a:solidFill>
                <a:latin typeface="Arial" charset="0"/>
                <a:ea typeface="Arial" charset="0"/>
                <a:cs typeface="Arial" charset="0"/>
              </a:rPr>
              <a:t>We can choose to give functions an explicit type declaration in Haskell, but it is not obligatory to do so</a:t>
            </a:r>
          </a:p>
        </p:txBody>
      </p:sp>
    </p:spTree>
    <p:extLst>
      <p:ext uri="{BB962C8B-B14F-4D97-AF65-F5344CB8AC3E}">
        <p14:creationId xmlns:p14="http://schemas.microsoft.com/office/powerpoint/2010/main" val="192560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Function types</a:t>
            </a:r>
          </a:p>
        </p:txBody>
      </p:sp>
      <p:sp>
        <p:nvSpPr>
          <p:cNvPr id="3" name="Text Placeholder 2"/>
          <p:cNvSpPr>
            <a:spLocks noGrp="1"/>
          </p:cNvSpPr>
          <p:nvPr>
            <p:ph type="body" sz="quarter" idx="14"/>
          </p:nvPr>
        </p:nvSpPr>
        <p:spPr/>
        <p:txBody>
          <a:bodyPr/>
          <a:lstStyle/>
          <a:p>
            <a:r>
              <a:rPr lang="en-GB" dirty="0"/>
              <a:t>A function f has a function type</a:t>
            </a:r>
          </a:p>
          <a:p>
            <a:pPr marL="0" indent="0" algn="ctr">
              <a:buNone/>
              <a:tabLst>
                <a:tab pos="363538" algn="l"/>
              </a:tabLst>
            </a:pPr>
            <a:r>
              <a:rPr lang="en-GB" dirty="0">
                <a:solidFill>
                  <a:schemeClr val="accent1">
                    <a:lumMod val="75000"/>
                  </a:schemeClr>
                </a:solidFill>
              </a:rPr>
              <a:t>	f: A </a:t>
            </a:r>
            <a:r>
              <a:rPr lang="en-GB" dirty="0">
                <a:solidFill>
                  <a:schemeClr val="accent1">
                    <a:lumMod val="75000"/>
                  </a:schemeClr>
                </a:solidFill>
                <a:sym typeface="Wingdings" panose="05000000000000000000" pitchFamily="2" charset="2"/>
              </a:rPr>
              <a:t> B </a:t>
            </a:r>
            <a:endParaRPr lang="en-GB" dirty="0">
              <a:solidFill>
                <a:schemeClr val="accent1">
                  <a:lumMod val="75000"/>
                </a:schemeClr>
              </a:solidFill>
            </a:endParaRPr>
          </a:p>
          <a:p>
            <a:r>
              <a:rPr lang="en-US" dirty="0"/>
              <a:t>The function type is A </a:t>
            </a:r>
            <a:r>
              <a:rPr lang="en-US" dirty="0">
                <a:sym typeface="Wingdings" panose="05000000000000000000" pitchFamily="2" charset="2"/>
              </a:rPr>
              <a:t> B where A is the argument type and B is the result type</a:t>
            </a:r>
            <a:endParaRPr lang="en-US" dirty="0"/>
          </a:p>
          <a:p>
            <a:pPr lvl="1"/>
            <a:r>
              <a:rPr lang="en-US" dirty="0"/>
              <a:t>For example, the Haskell function </a:t>
            </a:r>
            <a:r>
              <a:rPr lang="en-US" dirty="0" err="1">
                <a:solidFill>
                  <a:srgbClr val="0C4B7F"/>
                </a:solidFill>
                <a:latin typeface="Consolas" panose="020B0609020204030204" pitchFamily="49" charset="0"/>
              </a:rPr>
              <a:t>isEqual</a:t>
            </a:r>
            <a:r>
              <a:rPr lang="en-US" dirty="0"/>
              <a:t> below</a:t>
            </a:r>
            <a:r>
              <a:rPr lang="en-US" dirty="0">
                <a:latin typeface="Consolas" panose="020B0609020204030204" pitchFamily="49" charset="0"/>
              </a:rPr>
              <a:t> </a:t>
            </a:r>
            <a:r>
              <a:rPr lang="en-US" dirty="0"/>
              <a:t>will return True if x and y are equal, False otherwise. (Note the </a:t>
            </a:r>
            <a:r>
              <a:rPr lang="en-US" b="1" dirty="0"/>
              <a:t>equality operator</a:t>
            </a:r>
            <a:r>
              <a:rPr lang="en-US" dirty="0"/>
              <a:t> == used here.)</a:t>
            </a:r>
          </a:p>
          <a:p>
            <a:pPr lvl="1"/>
            <a:r>
              <a:rPr lang="en-US" dirty="0"/>
              <a:t>The type declaration is shown below, ahead of the function:</a:t>
            </a:r>
          </a:p>
          <a:p>
            <a:pPr marL="719138" indent="0">
              <a:spcAft>
                <a:spcPts val="600"/>
              </a:spcAft>
              <a:buNone/>
            </a:pPr>
            <a:r>
              <a:rPr lang="en-US" sz="2000" dirty="0" err="1">
                <a:solidFill>
                  <a:srgbClr val="0C4B7F"/>
                </a:solidFill>
                <a:latin typeface="Consolas" panose="020B0609020204030204" pitchFamily="49" charset="0"/>
                <a:ea typeface="Courier" charset="0"/>
                <a:cs typeface="Courier" charset="0"/>
              </a:rPr>
              <a:t>isEqual</a:t>
            </a:r>
            <a:r>
              <a:rPr lang="en-US" sz="2000" dirty="0">
                <a:solidFill>
                  <a:srgbClr val="0C4B7F"/>
                </a:solidFill>
                <a:latin typeface="Consolas" panose="020B0609020204030204" pitchFamily="49" charset="0"/>
                <a:ea typeface="Courier" charset="0"/>
                <a:cs typeface="Courier" charset="0"/>
              </a:rPr>
              <a:t> :: </a:t>
            </a:r>
            <a:r>
              <a:rPr lang="en-US" sz="2000" dirty="0" err="1">
                <a:solidFill>
                  <a:srgbClr val="0C4B7F"/>
                </a:solidFill>
                <a:latin typeface="Consolas" panose="020B0609020204030204" pitchFamily="49" charset="0"/>
                <a:ea typeface="Courier" charset="0"/>
                <a:cs typeface="Courier" charset="0"/>
              </a:rPr>
              <a:t>Int</a:t>
            </a:r>
            <a:r>
              <a:rPr lang="en-US" sz="2000" dirty="0">
                <a:solidFill>
                  <a:srgbClr val="0C4B7F"/>
                </a:solidFill>
                <a:latin typeface="Consolas" panose="020B0609020204030204" pitchFamily="49" charset="0"/>
                <a:ea typeface="Courier" charset="0"/>
                <a:cs typeface="Courier" charset="0"/>
              </a:rPr>
              <a:t> -&gt; </a:t>
            </a:r>
            <a:r>
              <a:rPr lang="en-US" sz="2000" dirty="0" err="1">
                <a:solidFill>
                  <a:srgbClr val="0C4B7F"/>
                </a:solidFill>
                <a:latin typeface="Consolas" panose="020B0609020204030204" pitchFamily="49" charset="0"/>
                <a:ea typeface="Courier" charset="0"/>
                <a:cs typeface="Courier" charset="0"/>
              </a:rPr>
              <a:t>Int</a:t>
            </a:r>
            <a:r>
              <a:rPr lang="en-US" sz="2000" dirty="0">
                <a:solidFill>
                  <a:srgbClr val="0C4B7F"/>
                </a:solidFill>
                <a:latin typeface="Consolas" panose="020B0609020204030204" pitchFamily="49" charset="0"/>
                <a:ea typeface="Courier" charset="0"/>
                <a:cs typeface="Courier" charset="0"/>
              </a:rPr>
              <a:t> -&gt; Bool </a:t>
            </a:r>
          </a:p>
          <a:p>
            <a:pPr marL="719138" indent="0">
              <a:spcAft>
                <a:spcPts val="600"/>
              </a:spcAft>
              <a:buNone/>
            </a:pPr>
            <a:r>
              <a:rPr lang="pt-BR" sz="2000" dirty="0">
                <a:solidFill>
                  <a:srgbClr val="0C4B7F"/>
                </a:solidFill>
                <a:latin typeface="Consolas" panose="020B0609020204030204" pitchFamily="49" charset="0"/>
                <a:ea typeface="Courier" charset="0"/>
                <a:cs typeface="Courier" charset="0"/>
              </a:rPr>
              <a:t>isEqual x y  =  x == y</a:t>
            </a:r>
            <a:endParaRPr lang="en-GB" sz="2000" dirty="0">
              <a:solidFill>
                <a:srgbClr val="0C4B7F"/>
              </a:solidFill>
              <a:latin typeface="Consolas" panose="020B0609020204030204" pitchFamily="49" charset="0"/>
              <a:ea typeface="Courier" charset="0"/>
              <a:cs typeface="Courier" charset="0"/>
            </a:endParaRPr>
          </a:p>
        </p:txBody>
      </p:sp>
    </p:spTree>
    <p:extLst>
      <p:ext uri="{BB962C8B-B14F-4D97-AF65-F5344CB8AC3E}">
        <p14:creationId xmlns:p14="http://schemas.microsoft.com/office/powerpoint/2010/main" val="21604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Testing</a:t>
            </a:r>
            <a:endParaRPr lang="en-GB" dirty="0"/>
          </a:p>
        </p:txBody>
      </p:sp>
      <p:sp>
        <p:nvSpPr>
          <p:cNvPr id="6" name="Text Placeholder 5"/>
          <p:cNvSpPr>
            <a:spLocks noGrp="1"/>
          </p:cNvSpPr>
          <p:nvPr>
            <p:ph type="body" sz="quarter" idx="14"/>
          </p:nvPr>
        </p:nvSpPr>
        <p:spPr/>
        <p:txBody>
          <a:bodyPr/>
          <a:lstStyle/>
          <a:p>
            <a:pPr marL="279400" lvl="1"/>
            <a:r>
              <a:rPr lang="en-GB" dirty="0"/>
              <a:t>Note that this function now works with Integers but gives errors if we use other input types</a:t>
            </a:r>
          </a:p>
          <a:p>
            <a:pPr marL="279400" lvl="1"/>
            <a:r>
              <a:rPr lang="en-GB" dirty="0"/>
              <a:t>The error messages help show what the problem is</a:t>
            </a:r>
          </a:p>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2" t="23553" r="27889" b="9437"/>
          <a:stretch/>
        </p:blipFill>
        <p:spPr bwMode="auto">
          <a:xfrm>
            <a:off x="2048071" y="3011906"/>
            <a:ext cx="5149647" cy="337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299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3</a:t>
            </a:r>
            <a:endParaRPr lang="en-GB" dirty="0"/>
          </a:p>
        </p:txBody>
      </p:sp>
      <p:sp>
        <p:nvSpPr>
          <p:cNvPr id="5" name="Text Placeholder 4"/>
          <p:cNvSpPr>
            <a:spLocks noGrp="1"/>
          </p:cNvSpPr>
          <p:nvPr>
            <p:ph type="body" sz="quarter" idx="14"/>
          </p:nvPr>
        </p:nvSpPr>
        <p:spPr/>
        <p:txBody>
          <a:bodyPr/>
          <a:lstStyle/>
          <a:p>
            <a:r>
              <a:rPr lang="en-GB" dirty="0"/>
              <a:t>Do the questions in </a:t>
            </a:r>
            <a:r>
              <a:rPr lang="en-GB" b="1" dirty="0"/>
              <a:t>Task 2</a:t>
            </a:r>
            <a:r>
              <a:rPr lang="en-GB" dirty="0"/>
              <a:t> of the worksheet</a:t>
            </a:r>
          </a:p>
          <a:p>
            <a:r>
              <a:rPr lang="en-GB" dirty="0"/>
              <a:t>Recall the syntax for a type statement:</a:t>
            </a:r>
          </a:p>
          <a:p>
            <a:pPr lvl="1"/>
            <a:r>
              <a:rPr lang="en-US" dirty="0" err="1">
                <a:latin typeface="Consolas" panose="020B0609020204030204" pitchFamily="49" charset="0"/>
              </a:rPr>
              <a:t>isEqual</a:t>
            </a:r>
            <a:r>
              <a:rPr lang="en-US" dirty="0">
                <a:latin typeface="Consolas" panose="020B0609020204030204" pitchFamily="49" charset="0"/>
              </a:rPr>
              <a:t> :: </a:t>
            </a:r>
            <a:r>
              <a:rPr lang="en-US" dirty="0" err="1">
                <a:latin typeface="Consolas" panose="020B0609020204030204" pitchFamily="49" charset="0"/>
              </a:rPr>
              <a:t>Int</a:t>
            </a:r>
            <a:r>
              <a:rPr lang="en-US" dirty="0">
                <a:latin typeface="Consolas" panose="020B0609020204030204" pitchFamily="49" charset="0"/>
              </a:rPr>
              <a:t> -&gt; </a:t>
            </a:r>
            <a:r>
              <a:rPr lang="en-US" dirty="0" err="1">
                <a:latin typeface="Consolas" panose="020B0609020204030204" pitchFamily="49" charset="0"/>
              </a:rPr>
              <a:t>Int</a:t>
            </a:r>
            <a:r>
              <a:rPr lang="en-US" dirty="0">
                <a:latin typeface="Consolas" panose="020B0609020204030204" pitchFamily="49" charset="0"/>
              </a:rPr>
              <a:t> -&gt; Bool</a:t>
            </a:r>
          </a:p>
          <a:p>
            <a:pPr lvl="1"/>
            <a:r>
              <a:rPr lang="pt-BR" dirty="0">
                <a:latin typeface="Consolas" panose="020B0609020204030204" pitchFamily="49" charset="0"/>
              </a:rPr>
              <a:t>isEqual x y  =  x == y</a:t>
            </a:r>
          </a:p>
          <a:p>
            <a:r>
              <a:rPr lang="pt-BR" dirty="0"/>
              <a:t>The input types are given first, followed by the output type</a:t>
            </a:r>
          </a:p>
          <a:p>
            <a:r>
              <a:rPr lang="en-GB" dirty="0"/>
              <a:t>You cannot define types in interactive mode </a:t>
            </a:r>
          </a:p>
          <a:p>
            <a:pPr lvl="1"/>
            <a:r>
              <a:rPr lang="en-GB" dirty="0"/>
              <a:t> Instead, you need to enter a program including a type statement in a text editor, save it, then load and run it</a:t>
            </a:r>
          </a:p>
          <a:p>
            <a:endParaRPr lang="en-GB" dirty="0"/>
          </a:p>
        </p:txBody>
      </p:sp>
    </p:spTree>
    <p:extLst>
      <p:ext uri="{BB962C8B-B14F-4D97-AF65-F5344CB8AC3E}">
        <p14:creationId xmlns:p14="http://schemas.microsoft.com/office/powerpoint/2010/main" val="3516880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First class objects</a:t>
            </a:r>
          </a:p>
        </p:txBody>
      </p:sp>
      <p:sp>
        <p:nvSpPr>
          <p:cNvPr id="5" name="Text Placeholder 4"/>
          <p:cNvSpPr>
            <a:spLocks noGrp="1"/>
          </p:cNvSpPr>
          <p:nvPr>
            <p:ph type="body" sz="quarter" idx="14"/>
          </p:nvPr>
        </p:nvSpPr>
        <p:spPr>
          <a:xfrm>
            <a:off x="724280" y="1704179"/>
            <a:ext cx="7797230" cy="3994256"/>
          </a:xfrm>
        </p:spPr>
        <p:txBody>
          <a:bodyPr/>
          <a:lstStyle/>
          <a:p>
            <a:r>
              <a:rPr lang="en-GB" dirty="0"/>
              <a:t>These are objects which may:</a:t>
            </a:r>
          </a:p>
          <a:p>
            <a:pPr lvl="1"/>
            <a:r>
              <a:rPr lang="en-US" sz="2300" dirty="0"/>
              <a:t>appear in expressions </a:t>
            </a:r>
          </a:p>
          <a:p>
            <a:pPr lvl="1"/>
            <a:r>
              <a:rPr lang="en-US" sz="2300" dirty="0"/>
              <a:t>be assigned to a variable </a:t>
            </a:r>
          </a:p>
          <a:p>
            <a:pPr lvl="1"/>
            <a:r>
              <a:rPr lang="en-US" sz="2300" dirty="0"/>
              <a:t>be assigned as an argument </a:t>
            </a:r>
          </a:p>
          <a:p>
            <a:pPr lvl="1"/>
            <a:r>
              <a:rPr lang="en-US" sz="2300" dirty="0"/>
              <a:t>be returned in a function call</a:t>
            </a:r>
          </a:p>
          <a:p>
            <a:pPr lvl="1"/>
            <a:endParaRPr lang="en-US" sz="2300" dirty="0"/>
          </a:p>
          <a:p>
            <a:r>
              <a:rPr lang="en-US" dirty="0"/>
              <a:t>From what you have seen so far, what first class objects have you met? </a:t>
            </a:r>
            <a:endParaRPr lang="en-GB" dirty="0"/>
          </a:p>
        </p:txBody>
      </p:sp>
    </p:spTree>
    <p:extLst>
      <p:ext uri="{BB962C8B-B14F-4D97-AF65-F5344CB8AC3E}">
        <p14:creationId xmlns:p14="http://schemas.microsoft.com/office/powerpoint/2010/main" val="164445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rgbClr val="FF0000"/>
                </a:solidFill>
              </a:rPr>
              <a:t>Answer</a:t>
            </a:r>
          </a:p>
        </p:txBody>
      </p:sp>
      <p:sp>
        <p:nvSpPr>
          <p:cNvPr id="5" name="Text Placeholder 4"/>
          <p:cNvSpPr>
            <a:spLocks noGrp="1"/>
          </p:cNvSpPr>
          <p:nvPr>
            <p:ph type="body" sz="quarter" idx="14"/>
          </p:nvPr>
        </p:nvSpPr>
        <p:spPr/>
        <p:txBody>
          <a:bodyPr/>
          <a:lstStyle/>
          <a:p>
            <a:r>
              <a:rPr lang="en-US" dirty="0"/>
              <a:t>From what you have seen so far, the first class objects you have met include:</a:t>
            </a:r>
          </a:p>
          <a:p>
            <a:pPr lvl="1"/>
            <a:r>
              <a:rPr lang="en-US" b="1" dirty="0">
                <a:latin typeface="Consolas" panose="020B0609020204030204" pitchFamily="49" charset="0"/>
                <a:ea typeface="Courier" charset="0"/>
                <a:cs typeface="Courier" charset="0"/>
              </a:rPr>
              <a:t>Integers</a:t>
            </a:r>
          </a:p>
          <a:p>
            <a:pPr lvl="1"/>
            <a:r>
              <a:rPr lang="en-US" b="1" dirty="0">
                <a:latin typeface="Consolas" panose="020B0609020204030204" pitchFamily="49" charset="0"/>
                <a:ea typeface="Courier" charset="0"/>
                <a:cs typeface="Courier" charset="0"/>
              </a:rPr>
              <a:t>Floats</a:t>
            </a:r>
          </a:p>
          <a:p>
            <a:pPr lvl="1"/>
            <a:r>
              <a:rPr lang="en-US" b="1" dirty="0">
                <a:latin typeface="Consolas" panose="020B0609020204030204" pitchFamily="49" charset="0"/>
                <a:ea typeface="Courier" charset="0"/>
                <a:cs typeface="Courier" charset="0"/>
              </a:rPr>
              <a:t>Booleans</a:t>
            </a:r>
          </a:p>
          <a:p>
            <a:pPr lvl="1"/>
            <a:r>
              <a:rPr lang="en-US" b="1" dirty="0">
                <a:latin typeface="Consolas" panose="020B0609020204030204" pitchFamily="49" charset="0"/>
                <a:ea typeface="Courier" charset="0"/>
                <a:cs typeface="Courier" charset="0"/>
              </a:rPr>
              <a:t>Characters</a:t>
            </a:r>
          </a:p>
          <a:p>
            <a:pPr lvl="1"/>
            <a:r>
              <a:rPr lang="en-US" dirty="0"/>
              <a:t>And </a:t>
            </a:r>
            <a:r>
              <a:rPr lang="is-IS" dirty="0"/>
              <a:t>…. </a:t>
            </a:r>
            <a:r>
              <a:rPr lang="is-IS" b="1" dirty="0">
                <a:latin typeface="Consolas" panose="020B0609020204030204" pitchFamily="49" charset="0"/>
                <a:ea typeface="Courier" charset="0"/>
                <a:cs typeface="Courier" charset="0"/>
              </a:rPr>
              <a:t>Functions</a:t>
            </a:r>
            <a:endParaRPr lang="is-IS" dirty="0"/>
          </a:p>
          <a:p>
            <a:pPr lvl="1"/>
            <a:r>
              <a:rPr lang="en-GB" dirty="0"/>
              <a:t>There are also </a:t>
            </a:r>
            <a:r>
              <a:rPr lang="en-US" b="1" dirty="0">
                <a:latin typeface="Consolas" panose="020B0609020204030204" pitchFamily="49" charset="0"/>
                <a:ea typeface="Courier" charset="0"/>
                <a:cs typeface="Courier" charset="0"/>
              </a:rPr>
              <a:t>Strings</a:t>
            </a:r>
            <a:r>
              <a:rPr lang="en-US" b="1" dirty="0">
                <a:latin typeface="Arial" charset="0"/>
                <a:ea typeface="Arial" charset="0"/>
                <a:cs typeface="Arial" charset="0"/>
              </a:rPr>
              <a:t>, </a:t>
            </a:r>
            <a:r>
              <a:rPr lang="en-US" dirty="0">
                <a:latin typeface="Arial" charset="0"/>
                <a:ea typeface="Arial" charset="0"/>
                <a:cs typeface="Arial" charset="0"/>
              </a:rPr>
              <a:t>which are lists of </a:t>
            </a:r>
            <a:r>
              <a:rPr lang="en-US" b="1" dirty="0">
                <a:latin typeface="Consolas" panose="020B0609020204030204" pitchFamily="49" charset="0"/>
                <a:ea typeface="Courier" charset="0"/>
                <a:cs typeface="Courier" charset="0"/>
              </a:rPr>
              <a:t>Characters</a:t>
            </a:r>
          </a:p>
        </p:txBody>
      </p:sp>
    </p:spTree>
    <p:extLst>
      <p:ext uri="{BB962C8B-B14F-4D97-AF65-F5344CB8AC3E}">
        <p14:creationId xmlns:p14="http://schemas.microsoft.com/office/powerpoint/2010/main" val="460280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And the point is ??</a:t>
            </a:r>
          </a:p>
        </p:txBody>
      </p:sp>
      <p:sp>
        <p:nvSpPr>
          <p:cNvPr id="5" name="Text Placeholder 4"/>
          <p:cNvSpPr>
            <a:spLocks noGrp="1"/>
          </p:cNvSpPr>
          <p:nvPr>
            <p:ph type="body" sz="quarter" idx="14"/>
          </p:nvPr>
        </p:nvSpPr>
        <p:spPr/>
        <p:txBody>
          <a:bodyPr/>
          <a:lstStyle/>
          <a:p>
            <a:r>
              <a:rPr lang="en-GB" dirty="0"/>
              <a:t>Functional programming is not totally different from other paradigms, which also use functions </a:t>
            </a:r>
          </a:p>
          <a:p>
            <a:r>
              <a:rPr lang="en-GB" dirty="0"/>
              <a:t>However, there are important differences, </a:t>
            </a:r>
            <a:r>
              <a:rPr lang="en-GB"/>
              <a:t>particularly in </a:t>
            </a:r>
            <a:r>
              <a:rPr lang="en-GB" dirty="0"/>
              <a:t>things which </a:t>
            </a:r>
            <a:r>
              <a:rPr lang="en-GB" b="1" dirty="0"/>
              <a:t>do not happen</a:t>
            </a:r>
            <a:r>
              <a:rPr lang="en-GB" dirty="0"/>
              <a:t> in functional programming </a:t>
            </a:r>
          </a:p>
        </p:txBody>
      </p:sp>
    </p:spTree>
    <p:extLst>
      <p:ext uri="{BB962C8B-B14F-4D97-AF65-F5344CB8AC3E}">
        <p14:creationId xmlns:p14="http://schemas.microsoft.com/office/powerpoint/2010/main" val="225614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Programming paradigms</a:t>
            </a:r>
            <a:endParaRPr lang="en-GB" dirty="0"/>
          </a:p>
        </p:txBody>
      </p:sp>
      <p:sp>
        <p:nvSpPr>
          <p:cNvPr id="3" name="Text Placeholder 2"/>
          <p:cNvSpPr>
            <a:spLocks noGrp="1"/>
          </p:cNvSpPr>
          <p:nvPr>
            <p:ph type="body" sz="quarter" idx="14"/>
          </p:nvPr>
        </p:nvSpPr>
        <p:spPr/>
        <p:txBody>
          <a:bodyPr/>
          <a:lstStyle/>
          <a:p>
            <a:r>
              <a:rPr lang="en-GB" dirty="0"/>
              <a:t>A programming paradigm is a style of programming</a:t>
            </a:r>
          </a:p>
          <a:p>
            <a:r>
              <a:rPr lang="en-GB" dirty="0"/>
              <a:t>Different types of problem need to be tackled in different ways:</a:t>
            </a:r>
          </a:p>
          <a:p>
            <a:pPr lvl="1"/>
            <a:r>
              <a:rPr lang="en-GB" dirty="0"/>
              <a:t>Calculating the forces that a new bridge need to withstand</a:t>
            </a:r>
          </a:p>
          <a:p>
            <a:pPr lvl="1"/>
            <a:r>
              <a:rPr lang="en-GB" dirty="0"/>
              <a:t>Finding your way out of a maze</a:t>
            </a:r>
          </a:p>
          <a:p>
            <a:pPr lvl="1"/>
            <a:r>
              <a:rPr lang="en-GB" dirty="0"/>
              <a:t>Translating from French into English</a:t>
            </a:r>
          </a:p>
          <a:p>
            <a:pPr lvl="1"/>
            <a:r>
              <a:rPr lang="en-GB" dirty="0"/>
              <a:t>Finding all the Skoda cars in the DVLA database with number plates beginning with AUH</a:t>
            </a:r>
          </a:p>
          <a:p>
            <a:r>
              <a:rPr lang="en-GB" dirty="0"/>
              <a:t>Would you use a language like Python or </a:t>
            </a:r>
            <a:r>
              <a:rPr lang="en-GB" dirty="0" err="1"/>
              <a:t>VB.Net</a:t>
            </a:r>
            <a:r>
              <a:rPr lang="en-GB" dirty="0"/>
              <a:t> to solve all of these?</a:t>
            </a:r>
          </a:p>
          <a:p>
            <a:pPr lvl="1"/>
            <a:endParaRPr lang="en-GB" dirty="0"/>
          </a:p>
        </p:txBody>
      </p:sp>
    </p:spTree>
    <p:extLst>
      <p:ext uri="{BB962C8B-B14F-4D97-AF65-F5344CB8AC3E}">
        <p14:creationId xmlns:p14="http://schemas.microsoft.com/office/powerpoint/2010/main" val="4219349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Statelessness</a:t>
            </a:r>
          </a:p>
        </p:txBody>
      </p:sp>
      <p:sp>
        <p:nvSpPr>
          <p:cNvPr id="5" name="Text Placeholder 4"/>
          <p:cNvSpPr>
            <a:spLocks noGrp="1"/>
          </p:cNvSpPr>
          <p:nvPr>
            <p:ph type="body" sz="quarter" idx="14"/>
          </p:nvPr>
        </p:nvSpPr>
        <p:spPr>
          <a:xfrm>
            <a:off x="724280" y="1704179"/>
            <a:ext cx="7797230" cy="4617108"/>
          </a:xfrm>
        </p:spPr>
        <p:txBody>
          <a:bodyPr/>
          <a:lstStyle/>
          <a:p>
            <a:r>
              <a:rPr lang="en-US" dirty="0"/>
              <a:t>When you execute a procedural program such as Python or Pascal, the computer’s memory changes state as it goes along. You could execute the following statements, for example: </a:t>
            </a:r>
          </a:p>
          <a:p>
            <a:pPr marL="2693988" indent="0">
              <a:spcAft>
                <a:spcPts val="0"/>
              </a:spcAft>
              <a:buNone/>
            </a:pPr>
            <a:r>
              <a:rPr lang="sk-SK" b="1" dirty="0">
                <a:solidFill>
                  <a:srgbClr val="0C4B7F"/>
                </a:solidFill>
                <a:latin typeface="Consolas" panose="020B0609020204030204" pitchFamily="49" charset="0"/>
                <a:cs typeface="Courier New" panose="02070309020205020404" pitchFamily="49" charset="0"/>
              </a:rPr>
              <a:t>x = 5 </a:t>
            </a:r>
          </a:p>
          <a:p>
            <a:pPr marL="2693988" indent="0">
              <a:spcAft>
                <a:spcPts val="1200"/>
              </a:spcAft>
              <a:buNone/>
            </a:pPr>
            <a:r>
              <a:rPr lang="de-DE" b="1" dirty="0">
                <a:solidFill>
                  <a:srgbClr val="0C4B7F"/>
                </a:solidFill>
                <a:latin typeface="Consolas" panose="020B0609020204030204" pitchFamily="49" charset="0"/>
                <a:cs typeface="Courier New" panose="02070309020205020404" pitchFamily="49" charset="0"/>
              </a:rPr>
              <a:t>x = x + 1</a:t>
            </a:r>
            <a:endParaRPr lang="de-DE" b="1" dirty="0">
              <a:solidFill>
                <a:srgbClr val="0C4B7F"/>
              </a:solidFill>
              <a:latin typeface="Courier New" panose="02070309020205020404" pitchFamily="49" charset="0"/>
              <a:cs typeface="Courier New" panose="02070309020205020404" pitchFamily="49" charset="0"/>
            </a:endParaRPr>
          </a:p>
          <a:p>
            <a:pPr lvl="1"/>
            <a:r>
              <a:rPr lang="de-DE" b="1" i="1" dirty="0"/>
              <a:t>In a functional programming language, the value of a variable cannot change</a:t>
            </a:r>
          </a:p>
          <a:p>
            <a:pPr lvl="1"/>
            <a:r>
              <a:rPr lang="de-DE" dirty="0"/>
              <a:t>Variables are said to be </a:t>
            </a:r>
            <a:r>
              <a:rPr lang="de-DE" b="1" dirty="0"/>
              <a:t>immutable</a:t>
            </a:r>
            <a:r>
              <a:rPr lang="de-DE" dirty="0"/>
              <a:t>, and the program is said to be </a:t>
            </a:r>
            <a:r>
              <a:rPr lang="de-DE" b="1" dirty="0"/>
              <a:t>stateless</a:t>
            </a:r>
            <a:endParaRPr lang="en-GB" dirty="0"/>
          </a:p>
        </p:txBody>
      </p:sp>
    </p:spTree>
    <p:extLst>
      <p:ext uri="{BB962C8B-B14F-4D97-AF65-F5344CB8AC3E}">
        <p14:creationId xmlns:p14="http://schemas.microsoft.com/office/powerpoint/2010/main" val="2408393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Referential transparency</a:t>
            </a:r>
          </a:p>
        </p:txBody>
      </p:sp>
      <p:sp>
        <p:nvSpPr>
          <p:cNvPr id="5" name="Text Placeholder 4"/>
          <p:cNvSpPr>
            <a:spLocks noGrp="1"/>
          </p:cNvSpPr>
          <p:nvPr>
            <p:ph type="body" sz="quarter" idx="14"/>
          </p:nvPr>
        </p:nvSpPr>
        <p:spPr>
          <a:xfrm>
            <a:off x="724280" y="1704179"/>
            <a:ext cx="7797230" cy="4564099"/>
          </a:xfrm>
        </p:spPr>
        <p:txBody>
          <a:bodyPr/>
          <a:lstStyle/>
          <a:p>
            <a:r>
              <a:rPr lang="en-US" dirty="0"/>
              <a:t>The only thing a function can do is calculate something and return a result, and it is said to have no </a:t>
            </a:r>
            <a:r>
              <a:rPr lang="en-US" b="1" dirty="0"/>
              <a:t>side effects</a:t>
            </a:r>
            <a:r>
              <a:rPr lang="en-US" dirty="0"/>
              <a:t>  </a:t>
            </a:r>
          </a:p>
          <a:p>
            <a:r>
              <a:rPr lang="en-US" dirty="0"/>
              <a:t>A consequence of not being able to change the value of an object is that every time a function is called with the same parameters, e.g. </a:t>
            </a:r>
            <a:r>
              <a:rPr lang="en-US" dirty="0">
                <a:solidFill>
                  <a:srgbClr val="0C4B7F"/>
                </a:solidFill>
              </a:rPr>
              <a:t>x, y, z</a:t>
            </a:r>
            <a:r>
              <a:rPr lang="en-US" dirty="0"/>
              <a:t>, it will always return the same result</a:t>
            </a:r>
          </a:p>
          <a:p>
            <a:r>
              <a:rPr lang="en-US" dirty="0"/>
              <a:t> A simple function can be proved to be correct, and then used to build more complex functions</a:t>
            </a:r>
            <a:endParaRPr lang="en-GB" dirty="0"/>
          </a:p>
        </p:txBody>
      </p:sp>
    </p:spTree>
    <p:extLst>
      <p:ext uri="{BB962C8B-B14F-4D97-AF65-F5344CB8AC3E}">
        <p14:creationId xmlns:p14="http://schemas.microsoft.com/office/powerpoint/2010/main" val="1930372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Summary</a:t>
            </a:r>
          </a:p>
        </p:txBody>
      </p:sp>
      <p:sp>
        <p:nvSpPr>
          <p:cNvPr id="5" name="Text Placeholder 4"/>
          <p:cNvSpPr>
            <a:spLocks noGrp="1"/>
          </p:cNvSpPr>
          <p:nvPr>
            <p:ph type="body" sz="quarter" idx="14"/>
          </p:nvPr>
        </p:nvSpPr>
        <p:spPr>
          <a:xfrm>
            <a:off x="724280" y="1704179"/>
            <a:ext cx="7797230" cy="4212527"/>
          </a:xfrm>
        </p:spPr>
        <p:txBody>
          <a:bodyPr/>
          <a:lstStyle/>
          <a:p>
            <a:r>
              <a:rPr lang="en-GB" dirty="0"/>
              <a:t>A function maps values from a </a:t>
            </a:r>
            <a:r>
              <a:rPr lang="en-GB" b="1" dirty="0"/>
              <a:t>domain</a:t>
            </a:r>
            <a:r>
              <a:rPr lang="en-GB" dirty="0"/>
              <a:t> to </a:t>
            </a:r>
            <a:br>
              <a:rPr lang="en-GB" dirty="0"/>
            </a:br>
            <a:r>
              <a:rPr lang="en-GB" dirty="0"/>
              <a:t>a </a:t>
            </a:r>
            <a:r>
              <a:rPr lang="en-GB" b="1" dirty="0"/>
              <a:t>co-domain</a:t>
            </a:r>
          </a:p>
          <a:p>
            <a:r>
              <a:rPr lang="en-GB" dirty="0"/>
              <a:t>Functions use </a:t>
            </a:r>
            <a:r>
              <a:rPr lang="en-GB" b="1" dirty="0"/>
              <a:t>types</a:t>
            </a:r>
            <a:r>
              <a:rPr lang="en-GB" dirty="0"/>
              <a:t> such as </a:t>
            </a:r>
            <a:r>
              <a:rPr lang="en-GB" dirty="0" err="1"/>
              <a:t>Int</a:t>
            </a:r>
            <a:r>
              <a:rPr lang="en-GB" dirty="0"/>
              <a:t>, Float or Char</a:t>
            </a:r>
          </a:p>
          <a:p>
            <a:r>
              <a:rPr lang="en-GB" dirty="0"/>
              <a:t>Functions use, and are,  </a:t>
            </a:r>
            <a:r>
              <a:rPr lang="en-GB" b="1" dirty="0"/>
              <a:t>first-class objects</a:t>
            </a:r>
          </a:p>
          <a:p>
            <a:r>
              <a:rPr lang="en-GB" dirty="0"/>
              <a:t>Functions can be </a:t>
            </a:r>
            <a:r>
              <a:rPr lang="en-GB" b="1" dirty="0"/>
              <a:t>combined</a:t>
            </a:r>
          </a:p>
          <a:p>
            <a:r>
              <a:rPr lang="en-GB" dirty="0"/>
              <a:t>Variables are </a:t>
            </a:r>
            <a:r>
              <a:rPr lang="en-GB" b="1" dirty="0"/>
              <a:t>immutable</a:t>
            </a:r>
            <a:r>
              <a:rPr lang="en-GB" dirty="0"/>
              <a:t>; functional programming is </a:t>
            </a:r>
            <a:r>
              <a:rPr lang="en-GB" b="1" dirty="0"/>
              <a:t>stateless</a:t>
            </a:r>
            <a:r>
              <a:rPr lang="en-GB" dirty="0"/>
              <a:t> and has no </a:t>
            </a:r>
            <a:r>
              <a:rPr lang="en-GB" b="1" dirty="0"/>
              <a:t>side effects</a:t>
            </a:r>
            <a:r>
              <a:rPr lang="en-GB" dirty="0"/>
              <a:t> on data or programs</a:t>
            </a:r>
          </a:p>
        </p:txBody>
      </p:sp>
    </p:spTree>
    <p:extLst>
      <p:ext uri="{BB962C8B-B14F-4D97-AF65-F5344CB8AC3E}">
        <p14:creationId xmlns:p14="http://schemas.microsoft.com/office/powerpoint/2010/main" val="1456861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17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Ways of solving problems</a:t>
            </a:r>
          </a:p>
        </p:txBody>
      </p:sp>
      <p:sp>
        <p:nvSpPr>
          <p:cNvPr id="3" name="Text Placeholder 2"/>
          <p:cNvSpPr>
            <a:spLocks noGrp="1"/>
          </p:cNvSpPr>
          <p:nvPr>
            <p:ph type="body" sz="quarter" idx="14"/>
          </p:nvPr>
        </p:nvSpPr>
        <p:spPr/>
        <p:txBody>
          <a:bodyPr/>
          <a:lstStyle/>
          <a:p>
            <a:r>
              <a:rPr lang="en-GB" dirty="0"/>
              <a:t>There are many ways to catch a fish – and different situations require different “tools”</a:t>
            </a:r>
          </a:p>
        </p:txBody>
      </p:sp>
      <p:pic>
        <p:nvPicPr>
          <p:cNvPr id="6" name="Picture 5"/>
          <p:cNvPicPr>
            <a:picLocks noChangeAspect="1"/>
          </p:cNvPicPr>
          <p:nvPr/>
        </p:nvPicPr>
        <p:blipFill>
          <a:blip r:embed="rId2"/>
          <a:stretch>
            <a:fillRect/>
          </a:stretch>
        </p:blipFill>
        <p:spPr>
          <a:xfrm>
            <a:off x="1089367" y="2490384"/>
            <a:ext cx="3618819" cy="3882853"/>
          </a:xfrm>
          <a:prstGeom prst="rect">
            <a:avLst/>
          </a:prstGeom>
        </p:spPr>
      </p:pic>
      <p:pic>
        <p:nvPicPr>
          <p:cNvPr id="7" name="Picture 6"/>
          <p:cNvPicPr>
            <a:picLocks noChangeAspect="1"/>
          </p:cNvPicPr>
          <p:nvPr/>
        </p:nvPicPr>
        <p:blipFill rotWithShape="1">
          <a:blip r:embed="rId3"/>
          <a:srcRect t="17787" r="1777" b="10525"/>
          <a:stretch/>
        </p:blipFill>
        <p:spPr>
          <a:xfrm>
            <a:off x="4143983" y="4270443"/>
            <a:ext cx="4056434" cy="1974714"/>
          </a:xfrm>
          <a:prstGeom prst="rect">
            <a:avLst/>
          </a:prstGeom>
        </p:spPr>
      </p:pic>
    </p:spTree>
    <p:extLst>
      <p:ext uri="{BB962C8B-B14F-4D97-AF65-F5344CB8AC3E}">
        <p14:creationId xmlns:p14="http://schemas.microsoft.com/office/powerpoint/2010/main" val="413742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6948" y="2213844"/>
            <a:ext cx="3331984" cy="4093346"/>
          </a:xfrm>
          <a:prstGeom prst="rect">
            <a:avLst/>
          </a:prstGeom>
        </p:spPr>
      </p:pic>
      <p:sp>
        <p:nvSpPr>
          <p:cNvPr id="4" name="Text Placeholder 3"/>
          <p:cNvSpPr>
            <a:spLocks noGrp="1"/>
          </p:cNvSpPr>
          <p:nvPr>
            <p:ph type="body" sz="quarter" idx="13"/>
          </p:nvPr>
        </p:nvSpPr>
        <p:spPr/>
        <p:txBody>
          <a:bodyPr/>
          <a:lstStyle/>
          <a:p>
            <a:r>
              <a:rPr lang="en-GB" dirty="0"/>
              <a:t>Procedural paradigm</a:t>
            </a:r>
          </a:p>
        </p:txBody>
      </p:sp>
      <p:sp>
        <p:nvSpPr>
          <p:cNvPr id="5" name="Text Placeholder 4"/>
          <p:cNvSpPr>
            <a:spLocks noGrp="1"/>
          </p:cNvSpPr>
          <p:nvPr>
            <p:ph type="body" sz="quarter" idx="14"/>
          </p:nvPr>
        </p:nvSpPr>
        <p:spPr>
          <a:xfrm>
            <a:off x="724280" y="1704179"/>
            <a:ext cx="7797230" cy="4564099"/>
          </a:xfrm>
        </p:spPr>
        <p:txBody>
          <a:bodyPr/>
          <a:lstStyle/>
          <a:p>
            <a:r>
              <a:rPr lang="en-GB" dirty="0"/>
              <a:t>This is the recipe approach to solving problems. </a:t>
            </a:r>
          </a:p>
          <a:p>
            <a:r>
              <a:rPr lang="en-GB" dirty="0"/>
              <a:t>Ingredients can include variables</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Put teabag in mug</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While </a:t>
            </a:r>
            <a:r>
              <a:rPr lang="en-GB" dirty="0" err="1">
                <a:latin typeface="Consolas" panose="020B0609020204030204" pitchFamily="49" charset="0"/>
                <a:cs typeface="Courier New" panose="02070309020205020404" pitchFamily="49" charset="0"/>
              </a:rPr>
              <a:t>water_temp</a:t>
            </a:r>
            <a:r>
              <a:rPr lang="en-GB" dirty="0">
                <a:latin typeface="Consolas" panose="020B0609020204030204" pitchFamily="49" charset="0"/>
                <a:cs typeface="Courier New" panose="02070309020205020404" pitchFamily="49" charset="0"/>
              </a:rPr>
              <a:t> &lt; 100</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	Heat water</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Pour water in mug</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If white=yes then add milk</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If sugar=yes then </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	For count=1 to </a:t>
            </a:r>
            <a:r>
              <a:rPr lang="en-GB" dirty="0" err="1">
                <a:latin typeface="Consolas" panose="020B0609020204030204" pitchFamily="49" charset="0"/>
                <a:cs typeface="Courier New" panose="02070309020205020404" pitchFamily="49" charset="0"/>
              </a:rPr>
              <a:t>how_many_sugars</a:t>
            </a:r>
            <a:endParaRPr lang="en-GB" dirty="0">
              <a:latin typeface="Consolas" panose="020B0609020204030204" pitchFamily="49" charset="0"/>
              <a:cs typeface="Courier New" panose="02070309020205020404" pitchFamily="49" charset="0"/>
            </a:endParaRP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		Add a spoonful of sugar</a:t>
            </a:r>
          </a:p>
          <a:p>
            <a:pPr marL="444500" lvl="2" indent="0">
              <a:buNone/>
            </a:pPr>
            <a:endParaRPr lang="en-GB" dirty="0"/>
          </a:p>
        </p:txBody>
      </p:sp>
    </p:spTree>
    <p:extLst>
      <p:ext uri="{BB962C8B-B14F-4D97-AF65-F5344CB8AC3E}">
        <p14:creationId xmlns:p14="http://schemas.microsoft.com/office/powerpoint/2010/main" val="408126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Object-oriented paradigm</a:t>
            </a:r>
          </a:p>
        </p:txBody>
      </p:sp>
      <p:sp>
        <p:nvSpPr>
          <p:cNvPr id="5" name="Text Placeholder 4"/>
          <p:cNvSpPr>
            <a:spLocks noGrp="1"/>
          </p:cNvSpPr>
          <p:nvPr>
            <p:ph type="body" sz="quarter" idx="14"/>
          </p:nvPr>
        </p:nvSpPr>
        <p:spPr/>
        <p:txBody>
          <a:bodyPr/>
          <a:lstStyle/>
          <a:p>
            <a:r>
              <a:rPr lang="en-GB" dirty="0"/>
              <a:t>This models the parts of the problem as objects with properties and methods</a:t>
            </a:r>
          </a:p>
          <a:p>
            <a:r>
              <a:rPr lang="en-GB" dirty="0"/>
              <a:t>Here’s a Java fragment</a:t>
            </a:r>
          </a:p>
          <a:p>
            <a:pPr lvl="1"/>
            <a:r>
              <a:rPr lang="en-GB" dirty="0">
                <a:latin typeface="Consolas" panose="020B0609020204030204" pitchFamily="49" charset="0"/>
                <a:cs typeface="Courier New" panose="02070309020205020404" pitchFamily="49" charset="0"/>
              </a:rPr>
              <a:t>//add some milk </a:t>
            </a:r>
          </a:p>
          <a:p>
            <a:pPr lvl="1"/>
            <a:r>
              <a:rPr lang="en-GB" dirty="0" err="1">
                <a:latin typeface="Consolas" panose="020B0609020204030204" pitchFamily="49" charset="0"/>
                <a:cs typeface="Courier New" panose="02070309020205020404" pitchFamily="49" charset="0"/>
              </a:rPr>
              <a:t>myTea.addMilk</a:t>
            </a:r>
            <a:r>
              <a:rPr lang="en-GB" dirty="0">
                <a:latin typeface="Consolas" panose="020B0609020204030204" pitchFamily="49" charset="0"/>
                <a:cs typeface="Courier New" panose="02070309020205020404" pitchFamily="49" charset="0"/>
              </a:rPr>
              <a:t>(</a:t>
            </a:r>
            <a:r>
              <a:rPr lang="en-GB" dirty="0" err="1">
                <a:latin typeface="Consolas" panose="020B0609020204030204" pitchFamily="49" charset="0"/>
                <a:cs typeface="Courier New" panose="02070309020205020404" pitchFamily="49" charset="0"/>
              </a:rPr>
              <a:t>myCup</a:t>
            </a:r>
            <a:r>
              <a:rPr lang="en-GB" dirty="0">
                <a:latin typeface="Consolas" panose="020B0609020204030204" pitchFamily="49" charset="0"/>
                <a:cs typeface="Courier New" panose="02070309020205020404" pitchFamily="49" charset="0"/>
              </a:rPr>
              <a:t>);</a:t>
            </a:r>
            <a:endParaRPr lang="en-GB" dirty="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343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Declarative paradigm</a:t>
            </a:r>
          </a:p>
        </p:txBody>
      </p:sp>
      <p:sp>
        <p:nvSpPr>
          <p:cNvPr id="5" name="Text Placeholder 4"/>
          <p:cNvSpPr>
            <a:spLocks noGrp="1"/>
          </p:cNvSpPr>
          <p:nvPr>
            <p:ph type="body" sz="quarter" idx="14"/>
          </p:nvPr>
        </p:nvSpPr>
        <p:spPr/>
        <p:txBody>
          <a:bodyPr/>
          <a:lstStyle/>
          <a:p>
            <a:r>
              <a:rPr lang="en-GB" dirty="0"/>
              <a:t>This paradigm states what needs to be done</a:t>
            </a:r>
          </a:p>
          <a:p>
            <a:r>
              <a:rPr lang="en-GB" dirty="0"/>
              <a:t>Here’s an SQL fragment</a:t>
            </a:r>
          </a:p>
          <a:p>
            <a:pPr marL="444500" lvl="1" indent="0">
              <a:buNone/>
            </a:pPr>
            <a:r>
              <a:rPr lang="en-GB" dirty="0">
                <a:latin typeface="Consolas" panose="020B0609020204030204" pitchFamily="49" charset="0"/>
                <a:cs typeface="Courier New" panose="02070309020205020404" pitchFamily="49" charset="0"/>
              </a:rPr>
              <a:t>SELECT </a:t>
            </a:r>
            <a:r>
              <a:rPr lang="en-GB" dirty="0" err="1">
                <a:latin typeface="Consolas" panose="020B0609020204030204" pitchFamily="49" charset="0"/>
                <a:cs typeface="Courier New" panose="02070309020205020404" pitchFamily="49" charset="0"/>
              </a:rPr>
              <a:t>DrinkType</a:t>
            </a:r>
            <a:r>
              <a:rPr lang="en-GB" dirty="0">
                <a:latin typeface="Consolas" panose="020B0609020204030204" pitchFamily="49" charset="0"/>
                <a:cs typeface="Courier New" panose="02070309020205020404" pitchFamily="49" charset="0"/>
              </a:rPr>
              <a:t>, Milk, </a:t>
            </a:r>
            <a:r>
              <a:rPr lang="en-GB" dirty="0" err="1">
                <a:latin typeface="Consolas" panose="020B0609020204030204" pitchFamily="49" charset="0"/>
                <a:cs typeface="Courier New" panose="02070309020205020404" pitchFamily="49" charset="0"/>
              </a:rPr>
              <a:t>Num_Sugars</a:t>
            </a:r>
            <a:r>
              <a:rPr lang="en-GB" dirty="0">
                <a:latin typeface="Consolas" panose="020B0609020204030204" pitchFamily="49" charset="0"/>
                <a:cs typeface="Courier New" panose="02070309020205020404" pitchFamily="49" charset="0"/>
              </a:rPr>
              <a:t> </a:t>
            </a:r>
          </a:p>
          <a:p>
            <a:pPr marL="444500" lvl="1" indent="0">
              <a:buNone/>
            </a:pPr>
            <a:r>
              <a:rPr lang="en-GB" dirty="0">
                <a:latin typeface="Consolas" panose="020B0609020204030204" pitchFamily="49" charset="0"/>
                <a:cs typeface="Courier New" panose="02070309020205020404" pitchFamily="49" charset="0"/>
              </a:rPr>
              <a:t>FROM </a:t>
            </a:r>
            <a:r>
              <a:rPr lang="en-GB" dirty="0" err="1">
                <a:latin typeface="Consolas" panose="020B0609020204030204" pitchFamily="49" charset="0"/>
                <a:cs typeface="Courier New" panose="02070309020205020404" pitchFamily="49" charset="0"/>
              </a:rPr>
              <a:t>DrinkPreferences</a:t>
            </a:r>
            <a:endParaRPr lang="en-GB" dirty="0">
              <a:latin typeface="Consolas" panose="020B0609020204030204" pitchFamily="49" charset="0"/>
              <a:cs typeface="Courier New" panose="02070309020205020404" pitchFamily="49" charset="0"/>
            </a:endParaRPr>
          </a:p>
          <a:p>
            <a:pPr marL="444500" lvl="1" indent="0">
              <a:buNone/>
            </a:pPr>
            <a:r>
              <a:rPr lang="en-GB" dirty="0">
                <a:latin typeface="Consolas" panose="020B0609020204030204" pitchFamily="49" charset="0"/>
                <a:cs typeface="Courier New" panose="02070309020205020404" pitchFamily="49" charset="0"/>
              </a:rPr>
              <a:t>WHERE </a:t>
            </a:r>
            <a:r>
              <a:rPr lang="en-GB" dirty="0" err="1">
                <a:latin typeface="Consolas" panose="020B0609020204030204" pitchFamily="49" charset="0"/>
                <a:cs typeface="Courier New" panose="02070309020205020404" pitchFamily="49" charset="0"/>
              </a:rPr>
              <a:t>DrinkerName</a:t>
            </a:r>
            <a:r>
              <a:rPr lang="en-GB" dirty="0">
                <a:latin typeface="Consolas" panose="020B0609020204030204" pitchFamily="49" charset="0"/>
                <a:cs typeface="Courier New" panose="02070309020205020404" pitchFamily="49" charset="0"/>
              </a:rPr>
              <a:t> = Rob</a:t>
            </a:r>
          </a:p>
          <a:p>
            <a:pPr marL="334963" indent="-342900"/>
            <a:r>
              <a:rPr lang="en-GB" dirty="0"/>
              <a:t>Question (revision): what data type would be best for </a:t>
            </a:r>
            <a:r>
              <a:rPr lang="en-GB" b="1" dirty="0"/>
              <a:t>Milk</a:t>
            </a:r>
            <a:r>
              <a:rPr lang="en-GB" dirty="0"/>
              <a:t>?</a:t>
            </a:r>
          </a:p>
          <a:p>
            <a:pPr marL="444500" lvl="1" indent="0">
              <a:buNone/>
            </a:pPr>
            <a:endParaRPr lang="en-GB" b="1" dirty="0">
              <a:latin typeface="Courier New" panose="02070309020205020404" pitchFamily="49" charset="0"/>
              <a:cs typeface="Courier New" panose="02070309020205020404" pitchFamily="49" charset="0"/>
            </a:endParaRPr>
          </a:p>
          <a:p>
            <a:pPr marL="444500" lvl="1" indent="0">
              <a:buNone/>
            </a:pPr>
            <a:endParaRPr lang="en-GB" b="1" dirty="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811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Declarative</a:t>
            </a:r>
          </a:p>
        </p:txBody>
      </p:sp>
      <p:sp>
        <p:nvSpPr>
          <p:cNvPr id="5" name="Text Placeholder 4"/>
          <p:cNvSpPr>
            <a:spLocks noGrp="1"/>
          </p:cNvSpPr>
          <p:nvPr>
            <p:ph type="body" sz="quarter" idx="14"/>
          </p:nvPr>
        </p:nvSpPr>
        <p:spPr/>
        <p:txBody>
          <a:bodyPr/>
          <a:lstStyle/>
          <a:p>
            <a:pPr marL="334963" indent="-342900"/>
            <a:r>
              <a:rPr lang="en-GB" dirty="0"/>
              <a:t>Question: what data type would be best for </a:t>
            </a:r>
            <a:r>
              <a:rPr lang="en-GB" b="1" dirty="0"/>
              <a:t>Milk</a:t>
            </a:r>
            <a:r>
              <a:rPr lang="en-GB" dirty="0"/>
              <a:t>?</a:t>
            </a:r>
          </a:p>
          <a:p>
            <a:pPr marL="334963" indent="-342900"/>
            <a:r>
              <a:rPr lang="en-GB" dirty="0">
                <a:solidFill>
                  <a:srgbClr val="FF0000"/>
                </a:solidFill>
              </a:rPr>
              <a:t>Answer: Perhaps Boolean, for Yes or No; or maybe a string for “None”, “A little”, “Medium”, “A lot”. Or an integer to represent the range of 4 values</a:t>
            </a:r>
          </a:p>
          <a:p>
            <a:pPr marL="334963" indent="-342900"/>
            <a:r>
              <a:rPr lang="en-GB" dirty="0">
                <a:solidFill>
                  <a:srgbClr val="FF0000"/>
                </a:solidFill>
              </a:rPr>
              <a:t>Others might also record Whole/</a:t>
            </a:r>
            <a:r>
              <a:rPr lang="en-GB" dirty="0" err="1">
                <a:solidFill>
                  <a:srgbClr val="FF0000"/>
                </a:solidFill>
              </a:rPr>
              <a:t>SemiSkimmed</a:t>
            </a:r>
            <a:r>
              <a:rPr lang="en-GB" dirty="0">
                <a:solidFill>
                  <a:srgbClr val="FF0000"/>
                </a:solidFill>
              </a:rPr>
              <a:t>/Skimmed/Goats/Soya</a:t>
            </a:r>
          </a:p>
          <a:p>
            <a:pPr marL="334963" indent="-342900"/>
            <a:r>
              <a:rPr lang="en-GB" dirty="0">
                <a:solidFill>
                  <a:srgbClr val="FF0000"/>
                </a:solidFill>
              </a:rPr>
              <a:t>Those who are very particular might add the </a:t>
            </a:r>
            <a:br>
              <a:rPr lang="en-GB" dirty="0">
                <a:solidFill>
                  <a:srgbClr val="FF0000"/>
                </a:solidFill>
              </a:rPr>
            </a:br>
            <a:r>
              <a:rPr lang="en-GB" dirty="0">
                <a:solidFill>
                  <a:srgbClr val="FF0000"/>
                </a:solidFill>
              </a:rPr>
              <a:t>volume in millilitres</a:t>
            </a:r>
          </a:p>
          <a:p>
            <a:pPr marL="444500" lvl="1" indent="0">
              <a:buNone/>
            </a:pPr>
            <a:endParaRPr lang="en-GB" b="1" dirty="0">
              <a:latin typeface="Courier New" panose="02070309020205020404" pitchFamily="49" charset="0"/>
              <a:cs typeface="Courier New" panose="02070309020205020404" pitchFamily="49" charset="0"/>
            </a:endParaRPr>
          </a:p>
          <a:p>
            <a:pPr marL="444500" lvl="1" indent="0">
              <a:buNone/>
            </a:pPr>
            <a:endParaRPr lang="en-GB" b="1" dirty="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2521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Functional paradigm</a:t>
            </a:r>
          </a:p>
        </p:txBody>
      </p:sp>
      <p:sp>
        <p:nvSpPr>
          <p:cNvPr id="5" name="Text Placeholder 4"/>
          <p:cNvSpPr>
            <a:spLocks noGrp="1"/>
          </p:cNvSpPr>
          <p:nvPr>
            <p:ph type="body" sz="quarter" idx="14"/>
          </p:nvPr>
        </p:nvSpPr>
        <p:spPr/>
        <p:txBody>
          <a:bodyPr/>
          <a:lstStyle/>
          <a:p>
            <a:pPr marL="0" indent="0">
              <a:buNone/>
            </a:pPr>
            <a:r>
              <a:rPr lang="en-GB" dirty="0"/>
              <a:t>This is the topic for today. It is a different approach to programming</a:t>
            </a:r>
          </a:p>
          <a:p>
            <a:r>
              <a:rPr lang="en-GB" dirty="0"/>
              <a:t>A functional program describes a series of </a:t>
            </a:r>
            <a:r>
              <a:rPr lang="en-GB" b="1" dirty="0"/>
              <a:t>functions</a:t>
            </a:r>
          </a:p>
          <a:p>
            <a:r>
              <a:rPr lang="en-GB" dirty="0"/>
              <a:t>Each function takes in some data as </a:t>
            </a:r>
            <a:r>
              <a:rPr lang="en-GB" b="1" dirty="0"/>
              <a:t>arguments</a:t>
            </a:r>
            <a:r>
              <a:rPr lang="en-GB" dirty="0"/>
              <a:t> and returns an </a:t>
            </a:r>
            <a:r>
              <a:rPr lang="en-GB" b="1" dirty="0"/>
              <a:t>output</a:t>
            </a:r>
          </a:p>
          <a:p>
            <a:r>
              <a:rPr lang="en-GB" dirty="0"/>
              <a:t>Functional programming has a lot in common </a:t>
            </a:r>
            <a:br>
              <a:rPr lang="en-GB" dirty="0"/>
            </a:br>
            <a:r>
              <a:rPr lang="en-GB" dirty="0"/>
              <a:t>with </a:t>
            </a:r>
            <a:r>
              <a:rPr lang="en-GB" b="1" dirty="0"/>
              <a:t>mathematics</a:t>
            </a:r>
            <a:endParaRPr lang="en-GB" dirty="0"/>
          </a:p>
        </p:txBody>
      </p:sp>
    </p:spTree>
    <p:extLst>
      <p:ext uri="{BB962C8B-B14F-4D97-AF65-F5344CB8AC3E}">
        <p14:creationId xmlns:p14="http://schemas.microsoft.com/office/powerpoint/2010/main" val="34734973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7BA58C-CF73-43BC-8CCC-BD54FA9F0C8C}"/>
</file>

<file path=customXml/itemProps2.xml><?xml version="1.0" encoding="utf-8"?>
<ds:datastoreItem xmlns:ds="http://schemas.openxmlformats.org/officeDocument/2006/customXml" ds:itemID="{41108E93-02C6-42C0-8295-3D03D9708408}"/>
</file>

<file path=customXml/itemProps3.xml><?xml version="1.0" encoding="utf-8"?>
<ds:datastoreItem xmlns:ds="http://schemas.openxmlformats.org/officeDocument/2006/customXml" ds:itemID="{16E133C0-716A-403E-99C0-22BBE42BD867}"/>
</file>

<file path=docProps/app.xml><?xml version="1.0" encoding="utf-8"?>
<Properties xmlns="http://schemas.openxmlformats.org/officeDocument/2006/extended-properties" xmlns:vt="http://schemas.openxmlformats.org/officeDocument/2006/docPropsVTypes">
  <Template>Unit 12</Template>
  <TotalTime>10489</TotalTime>
  <Words>1115</Words>
  <Application>Microsoft Office PowerPoint</Application>
  <PresentationFormat>On-screen Show (4:3)</PresentationFormat>
  <Paragraphs>191</Paragraphs>
  <Slides>33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Cambria Math</vt:lpstr>
      <vt:lpstr>Calibri</vt:lpstr>
      <vt:lpstr>Courier</vt:lpstr>
      <vt:lpstr>Museo900-Regular</vt:lpstr>
      <vt:lpstr>Museo 500</vt:lpstr>
      <vt:lpstr>Times</vt:lpstr>
      <vt:lpstr>Wingdings</vt:lpstr>
      <vt:lpstr>Museo 700</vt:lpstr>
      <vt:lpstr>Museo 900</vt:lpstr>
      <vt:lpstr>Museo 100</vt:lpstr>
      <vt:lpstr>Arial</vt:lpstr>
      <vt:lpstr>Courier New</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109</cp:revision>
  <dcterms:created xsi:type="dcterms:W3CDTF">2015-09-01T09:42:15Z</dcterms:created>
  <dcterms:modified xsi:type="dcterms:W3CDTF">2017-01-30T17:20:15Z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