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60" r:id="rId2"/>
    <p:sldId id="261" r:id="rId3"/>
    <p:sldId id="262" r:id="rId4"/>
    <p:sldId id="265" r:id="rId5"/>
    <p:sldId id="266" r:id="rId6"/>
    <p:sldId id="267" r:id="rId7"/>
    <p:sldId id="268" r:id="rId8"/>
    <p:sldId id="271" r:id="rId9"/>
    <p:sldId id="270" r:id="rId10"/>
    <p:sldId id="272" r:id="rId11"/>
    <p:sldId id="273" r:id="rId12"/>
    <p:sldId id="275" r:id="rId13"/>
    <p:sldId id="274" r:id="rId14"/>
    <p:sldId id="276" r:id="rId15"/>
    <p:sldId id="277" r:id="rId16"/>
    <p:sldId id="278" r:id="rId17"/>
    <p:sldId id="279" r:id="rId18"/>
    <p:sldId id="280" r:id="rId19"/>
    <p:sldId id="281" r:id="rId20"/>
    <p:sldId id="282" r:id="rId21"/>
    <p:sldId id="283" r:id="rId22"/>
    <p:sldId id="264" r:id="rId23"/>
  </p:sldIdLst>
  <p:sldSz cx="9144000" cy="6858000" type="screen4x3"/>
  <p:notesSz cx="6858000" cy="9144000"/>
  <p:embeddedFontLst>
    <p:embeddedFont>
      <p:font typeface="Museo 700" panose="02000000000000000000" pitchFamily="50" charset="0"/>
      <p:bold r:id="rId25"/>
    </p:embeddedFont>
    <p:embeddedFont>
      <p:font typeface="Museo 100" panose="02000000000000000000" pitchFamily="50" charset="0"/>
      <p:regular r:id="rId26"/>
    </p:embeddedFont>
    <p:embeddedFont>
      <p:font typeface="Calibri" panose="020F0502020204030204" pitchFamily="34" charset="0"/>
      <p:regular r:id="rId27"/>
      <p:bold r:id="rId28"/>
      <p:italic r:id="rId29"/>
      <p:boldItalic r:id="rId30"/>
    </p:embeddedFont>
    <p:embeddedFont>
      <p:font typeface="Museo 500" panose="02000000000000000000" pitchFamily="50" charset="0"/>
      <p:regular r:id="rId31"/>
    </p:embeddedFont>
    <p:embeddedFont>
      <p:font typeface="Museo 900" panose="02000000000000000000" pitchFamily="50" charset="0"/>
      <p:bold r:id="rId32"/>
    </p:embeddedFont>
    <p:embeddedFont>
      <p:font typeface="Corbel" panose="020B0503020204020204" pitchFamily="34" charset="0"/>
      <p:regular r:id="rId33"/>
      <p:bold r:id="rId34"/>
      <p:italic r:id="rId35"/>
      <p:boldItalic r:id="rId36"/>
    </p:embeddedFont>
    <p:embeddedFont>
      <p:font typeface="Museo900-Regular" panose="02000000000000000000" pitchFamily="50" charset="0"/>
      <p:bold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A764"/>
    <a:srgbClr val="D68328"/>
    <a:srgbClr val="0C4B7F"/>
    <a:srgbClr val="223E7A"/>
    <a:srgbClr val="B9D769"/>
    <a:srgbClr val="70BC22"/>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04" d="100"/>
          <a:sy n="104" d="100"/>
        </p:scale>
        <p:origin x="672" y="57"/>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3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80947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A76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a:p>
            <a:pPr>
              <a:spcBef>
                <a:spcPts val="288"/>
              </a:spcBef>
            </a:pP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8" name="Picture 7"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00021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Defining and updating tables using SQL</a:t>
            </a:r>
            <a:endParaRPr lang="en-US" dirty="0">
              <a:latin typeface="Museo 100" panose="02000000000000000000" pitchFamily="50" charset="0"/>
            </a:endParaRPr>
          </a:p>
          <a:p>
            <a:pPr lvl="1"/>
            <a:r>
              <a:rPr lang="en-US" sz="2000" dirty="0">
                <a:latin typeface="Museo 100" panose="02000000000000000000" pitchFamily="50" charset="0"/>
              </a:rPr>
              <a:t>Unit 11</a:t>
            </a:r>
          </a:p>
          <a:p>
            <a:pPr lvl="1"/>
            <a:r>
              <a:rPr lang="en-US" sz="2000" dirty="0">
                <a:latin typeface="Museo 100" panose="02000000000000000000" pitchFamily="50" charset="0"/>
              </a:rPr>
              <a:t>Databases and software development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Updating data using SQL</a:t>
            </a:r>
          </a:p>
        </p:txBody>
      </p:sp>
      <p:sp>
        <p:nvSpPr>
          <p:cNvPr id="3" name="Text Placeholder 2"/>
          <p:cNvSpPr>
            <a:spLocks noGrp="1"/>
          </p:cNvSpPr>
          <p:nvPr>
            <p:ph type="body" sz="quarter" idx="14"/>
          </p:nvPr>
        </p:nvSpPr>
        <p:spPr>
          <a:xfrm>
            <a:off x="724280" y="1704179"/>
            <a:ext cx="7797230" cy="4670117"/>
          </a:xfrm>
        </p:spPr>
        <p:txBody>
          <a:bodyPr/>
          <a:lstStyle/>
          <a:p>
            <a:r>
              <a:rPr lang="en-GB" dirty="0"/>
              <a:t>The </a:t>
            </a:r>
            <a:r>
              <a:rPr lang="en-GB" dirty="0">
                <a:solidFill>
                  <a:srgbClr val="D68328"/>
                </a:solidFill>
              </a:rPr>
              <a:t>UPDATE </a:t>
            </a:r>
            <a:r>
              <a:rPr lang="en-GB" dirty="0"/>
              <a:t>statement is used to update a record in a table, for example the Product table: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buNone/>
              <a:tabLst>
                <a:tab pos="2247900" algn="l"/>
              </a:tabLst>
            </a:pPr>
            <a:r>
              <a:rPr lang="en-GB" dirty="0"/>
              <a:t>Price	CURRENCY</a:t>
            </a:r>
          </a:p>
          <a:p>
            <a:r>
              <a:rPr lang="en-GB" dirty="0"/>
              <a:t>To update record for product ID A345, changing the description to “Blue Rabbit” and the price to £8.25: </a:t>
            </a:r>
          </a:p>
          <a:p>
            <a:pPr lvl="1" indent="0">
              <a:spcAft>
                <a:spcPts val="300"/>
              </a:spcAft>
              <a:buNone/>
              <a:tabLst>
                <a:tab pos="2247900" algn="l"/>
              </a:tabLst>
            </a:pPr>
            <a:r>
              <a:rPr lang="en-GB" dirty="0"/>
              <a:t>UPDATE Product </a:t>
            </a:r>
          </a:p>
          <a:p>
            <a:pPr lvl="1" indent="0">
              <a:spcAft>
                <a:spcPts val="300"/>
              </a:spcAft>
              <a:buNone/>
              <a:tabLst>
                <a:tab pos="2247900" algn="l"/>
              </a:tabLst>
            </a:pPr>
            <a:r>
              <a:rPr lang="en-GB" dirty="0"/>
              <a:t>SET Description = “Blue Rabbit”, Price = 8.25</a:t>
            </a:r>
          </a:p>
          <a:p>
            <a:pPr lvl="1" indent="0">
              <a:spcAft>
                <a:spcPts val="300"/>
              </a:spcAft>
              <a:buNone/>
              <a:tabLst>
                <a:tab pos="2247900" algn="l"/>
              </a:tabLst>
            </a:pPr>
            <a:r>
              <a:rPr lang="en-GB" dirty="0"/>
              <a:t>WHERE ProductID = “A345”</a:t>
            </a:r>
          </a:p>
          <a:p>
            <a:pPr marL="444500" lvl="1" indent="0">
              <a:buNone/>
            </a:pPr>
            <a:endParaRPr lang="en-GB" dirty="0"/>
          </a:p>
        </p:txBody>
      </p:sp>
    </p:spTree>
    <p:extLst>
      <p:ext uri="{BB962C8B-B14F-4D97-AF65-F5344CB8AC3E}">
        <p14:creationId xmlns:p14="http://schemas.microsoft.com/office/powerpoint/2010/main" val="285505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Deleting a record using SQL</a:t>
            </a:r>
          </a:p>
        </p:txBody>
      </p:sp>
      <p:sp>
        <p:nvSpPr>
          <p:cNvPr id="3" name="Text Placeholder 2"/>
          <p:cNvSpPr>
            <a:spLocks noGrp="1"/>
          </p:cNvSpPr>
          <p:nvPr>
            <p:ph type="body" sz="quarter" idx="14"/>
          </p:nvPr>
        </p:nvSpPr>
        <p:spPr/>
        <p:txBody>
          <a:bodyPr/>
          <a:lstStyle/>
          <a:p>
            <a:r>
              <a:rPr lang="en-GB" dirty="0"/>
              <a:t>The </a:t>
            </a:r>
            <a:r>
              <a:rPr lang="en-GB" dirty="0">
                <a:solidFill>
                  <a:srgbClr val="D68328"/>
                </a:solidFill>
              </a:rPr>
              <a:t>DELETE </a:t>
            </a:r>
            <a:r>
              <a:rPr lang="en-GB" dirty="0"/>
              <a:t>statement is used to delete a record in a table, for example the Product table: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spcAft>
                <a:spcPts val="300"/>
              </a:spcAft>
              <a:buNone/>
              <a:tabLst>
                <a:tab pos="2247900" algn="l"/>
              </a:tabLst>
            </a:pPr>
            <a:r>
              <a:rPr lang="en-GB" dirty="0"/>
              <a:t>Price	CURRENCY</a:t>
            </a:r>
            <a:br>
              <a:rPr lang="en-GB" dirty="0"/>
            </a:br>
            <a:endParaRPr lang="en-GB" dirty="0"/>
          </a:p>
          <a:p>
            <a:r>
              <a:rPr lang="en-GB" dirty="0"/>
              <a:t>To delete record for product ID A345: </a:t>
            </a:r>
          </a:p>
          <a:p>
            <a:pPr lvl="1" indent="0">
              <a:spcAft>
                <a:spcPts val="300"/>
              </a:spcAft>
              <a:buNone/>
              <a:tabLst>
                <a:tab pos="2247900" algn="l"/>
              </a:tabLst>
            </a:pPr>
            <a:r>
              <a:rPr lang="en-GB" dirty="0"/>
              <a:t>DELETE FROM Product</a:t>
            </a:r>
          </a:p>
          <a:p>
            <a:pPr lvl="1" indent="0">
              <a:spcAft>
                <a:spcPts val="300"/>
              </a:spcAft>
              <a:buNone/>
              <a:tabLst>
                <a:tab pos="2247900" algn="l"/>
              </a:tabLst>
            </a:pPr>
            <a:r>
              <a:rPr lang="en-GB" dirty="0"/>
              <a:t>WHERE ProductID = “A345”</a:t>
            </a:r>
          </a:p>
          <a:p>
            <a:endParaRPr lang="en-GB" dirty="0"/>
          </a:p>
        </p:txBody>
      </p:sp>
    </p:spTree>
    <p:extLst>
      <p:ext uri="{BB962C8B-B14F-4D97-AF65-F5344CB8AC3E}">
        <p14:creationId xmlns:p14="http://schemas.microsoft.com/office/powerpoint/2010/main" val="84177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a:t>
            </a:r>
            <a:r>
              <a:rPr lang="en-GB" b="1" dirty="0"/>
              <a:t>Task 3</a:t>
            </a:r>
            <a:r>
              <a:rPr lang="en-GB" dirty="0"/>
              <a:t> on the worksheet</a:t>
            </a:r>
          </a:p>
        </p:txBody>
      </p:sp>
    </p:spTree>
    <p:extLst>
      <p:ext uri="{BB962C8B-B14F-4D97-AF65-F5344CB8AC3E}">
        <p14:creationId xmlns:p14="http://schemas.microsoft.com/office/powerpoint/2010/main" val="65639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Client-server database</a:t>
            </a:r>
          </a:p>
        </p:txBody>
      </p:sp>
      <p:sp>
        <p:nvSpPr>
          <p:cNvPr id="3" name="Text Placeholder 2"/>
          <p:cNvSpPr>
            <a:spLocks noGrp="1"/>
          </p:cNvSpPr>
          <p:nvPr>
            <p:ph type="body" sz="quarter" idx="14"/>
          </p:nvPr>
        </p:nvSpPr>
        <p:spPr/>
        <p:txBody>
          <a:bodyPr/>
          <a:lstStyle/>
          <a:p>
            <a:r>
              <a:rPr lang="en-GB" dirty="0"/>
              <a:t>A client-server database provides simultaneous access to a database for several clients</a:t>
            </a:r>
          </a:p>
        </p:txBody>
      </p:sp>
      <p:grpSp>
        <p:nvGrpSpPr>
          <p:cNvPr id="31" name="Group 30"/>
          <p:cNvGrpSpPr/>
          <p:nvPr/>
        </p:nvGrpSpPr>
        <p:grpSpPr>
          <a:xfrm>
            <a:off x="2117532" y="2836131"/>
            <a:ext cx="6055028" cy="2866148"/>
            <a:chOff x="2117532" y="2772631"/>
            <a:chExt cx="6055028" cy="2866148"/>
          </a:xfrm>
        </p:grpSpPr>
        <p:grpSp>
          <p:nvGrpSpPr>
            <p:cNvPr id="5" name="Group 4"/>
            <p:cNvGrpSpPr/>
            <p:nvPr/>
          </p:nvGrpSpPr>
          <p:grpSpPr>
            <a:xfrm>
              <a:off x="2117532" y="2772631"/>
              <a:ext cx="6055028" cy="2866148"/>
              <a:chOff x="2230823" y="1987260"/>
              <a:chExt cx="6055028" cy="2866148"/>
            </a:xfrm>
          </p:grpSpPr>
          <p:grpSp>
            <p:nvGrpSpPr>
              <p:cNvPr id="6" name="Group 5"/>
              <p:cNvGrpSpPr/>
              <p:nvPr/>
            </p:nvGrpSpPr>
            <p:grpSpPr>
              <a:xfrm>
                <a:off x="2728847" y="2567143"/>
                <a:ext cx="4627535" cy="1653098"/>
                <a:chOff x="2728847" y="2567143"/>
                <a:chExt cx="4627535" cy="1653098"/>
              </a:xfrm>
            </p:grpSpPr>
            <p:cxnSp>
              <p:nvCxnSpPr>
                <p:cNvPr id="19" name="Straight Connector 18"/>
                <p:cNvCxnSpPr/>
                <p:nvPr/>
              </p:nvCxnSpPr>
              <p:spPr>
                <a:xfrm flipH="1">
                  <a:off x="2877836" y="3699257"/>
                  <a:ext cx="3583924" cy="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flipH="1" flipV="1">
                  <a:off x="2728847" y="2567143"/>
                  <a:ext cx="1594484" cy="830148"/>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flipV="1">
                  <a:off x="4612347" y="2585652"/>
                  <a:ext cx="0" cy="1225843"/>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flipV="1">
                  <a:off x="4859848" y="2664347"/>
                  <a:ext cx="1546955" cy="76009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6" name="Straight Connector 36"/>
                <p:cNvCxnSpPr>
                  <a:stCxn id="9" idx="2"/>
                </p:cNvCxnSpPr>
                <p:nvPr/>
              </p:nvCxnSpPr>
              <p:spPr>
                <a:xfrm rot="16200000" flipH="1">
                  <a:off x="5884271" y="2748130"/>
                  <a:ext cx="220355" cy="2723867"/>
                </a:xfrm>
                <a:prstGeom prst="bentConnector2">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grpSp>
          <p:grpSp>
            <p:nvGrpSpPr>
              <p:cNvPr id="7" name="Group 6"/>
              <p:cNvGrpSpPr/>
              <p:nvPr/>
            </p:nvGrpSpPr>
            <p:grpSpPr>
              <a:xfrm>
                <a:off x="2230823" y="1987260"/>
                <a:ext cx="6055028" cy="2866148"/>
                <a:chOff x="1937022" y="1777882"/>
                <a:chExt cx="6055028" cy="2866148"/>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529" y="3172139"/>
                  <a:ext cx="618370" cy="618370"/>
                </a:xfrm>
                <a:prstGeom prst="rect">
                  <a:avLst/>
                </a:prstGeom>
              </p:spPr>
            </p:pic>
            <p:pic>
              <p:nvPicPr>
                <p:cNvPr id="10" name="Picture 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7022" y="3083453"/>
                  <a:ext cx="755783" cy="755783"/>
                </a:xfrm>
                <a:prstGeom prst="rect">
                  <a:avLst/>
                </a:prstGeom>
              </p:spPr>
            </p:pic>
            <p:pic>
              <p:nvPicPr>
                <p:cNvPr id="12" name="Picture 1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84896" y="1855632"/>
                  <a:ext cx="622270" cy="62227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25718" y="3377698"/>
                  <a:ext cx="1266332" cy="1266332"/>
                </a:xfrm>
                <a:prstGeom prst="rect">
                  <a:avLst/>
                </a:prstGeom>
              </p:spPr>
            </p:pic>
            <p:pic>
              <p:nvPicPr>
                <p:cNvPr id="17" name="Picture 1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7022" y="1788875"/>
                  <a:ext cx="755783" cy="755783"/>
                </a:xfrm>
                <a:prstGeom prst="rect">
                  <a:avLst/>
                </a:prstGeom>
              </p:spPr>
            </p:pic>
            <p:pic>
              <p:nvPicPr>
                <p:cNvPr id="18" name="Picture 1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43405" y="1777882"/>
                  <a:ext cx="755783" cy="755783"/>
                </a:xfrm>
                <a:prstGeom prst="rect">
                  <a:avLst/>
                </a:prstGeom>
              </p:spPr>
            </p:pic>
          </p:grpSp>
        </p:grpSp>
        <p:pic>
          <p:nvPicPr>
            <p:cNvPr id="30" name="Picture 29"/>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7353" y="3998130"/>
              <a:ext cx="846809" cy="846809"/>
            </a:xfrm>
            <a:prstGeom prst="rect">
              <a:avLst/>
            </a:prstGeom>
          </p:spPr>
        </p:pic>
      </p:grpSp>
      <p:sp>
        <p:nvSpPr>
          <p:cNvPr id="32" name="TextBox 31"/>
          <p:cNvSpPr txBox="1"/>
          <p:nvPr/>
        </p:nvSpPr>
        <p:spPr>
          <a:xfrm>
            <a:off x="6649474" y="5662868"/>
            <a:ext cx="1891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Database server</a:t>
            </a:r>
          </a:p>
        </p:txBody>
      </p:sp>
    </p:spTree>
    <p:extLst>
      <p:ext uri="{BB962C8B-B14F-4D97-AF65-F5344CB8AC3E}">
        <p14:creationId xmlns:p14="http://schemas.microsoft.com/office/powerpoint/2010/main" val="113568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Client-Server database</a:t>
            </a:r>
          </a:p>
        </p:txBody>
      </p:sp>
      <p:sp>
        <p:nvSpPr>
          <p:cNvPr id="3" name="Text Placeholder 2"/>
          <p:cNvSpPr>
            <a:spLocks noGrp="1"/>
          </p:cNvSpPr>
          <p:nvPr>
            <p:ph type="body" sz="quarter" idx="14"/>
          </p:nvPr>
        </p:nvSpPr>
        <p:spPr/>
        <p:txBody>
          <a:bodyPr/>
          <a:lstStyle/>
          <a:p>
            <a:r>
              <a:rPr lang="en-GB" dirty="0"/>
              <a:t>Database Management System (DBMS) software on the server processes requests for clients, which are individual workstations</a:t>
            </a:r>
          </a:p>
          <a:p>
            <a:r>
              <a:rPr lang="en-GB" dirty="0"/>
              <a:t>For example:</a:t>
            </a:r>
          </a:p>
          <a:p>
            <a:pPr lvl="1"/>
            <a:r>
              <a:rPr lang="en-GB" dirty="0"/>
              <a:t>when you make an online transfer from your bank account to a company you have bought goods from, a client program in your computer forwards the request to a server program at the bank</a:t>
            </a:r>
          </a:p>
          <a:p>
            <a:pPr lvl="1"/>
            <a:r>
              <a:rPr lang="en-GB" dirty="0"/>
              <a:t>When your account has been retrieved from the database, the amount is deducted and the new balance displayed to you by the client program in your computer </a:t>
            </a:r>
          </a:p>
        </p:txBody>
      </p:sp>
    </p:spTree>
    <p:extLst>
      <p:ext uri="{BB962C8B-B14F-4D97-AF65-F5344CB8AC3E}">
        <p14:creationId xmlns:p14="http://schemas.microsoft.com/office/powerpoint/2010/main" val="246825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Advantages of a client-server system</a:t>
            </a:r>
          </a:p>
        </p:txBody>
      </p:sp>
      <p:sp>
        <p:nvSpPr>
          <p:cNvPr id="3" name="Text Placeholder 2"/>
          <p:cNvSpPr>
            <a:spLocks noGrp="1"/>
          </p:cNvSpPr>
          <p:nvPr>
            <p:ph type="body" sz="quarter" idx="14"/>
          </p:nvPr>
        </p:nvSpPr>
        <p:spPr>
          <a:xfrm>
            <a:off x="724280" y="2247900"/>
            <a:ext cx="7797230" cy="2909886"/>
          </a:xfrm>
        </p:spPr>
        <p:txBody>
          <a:bodyPr/>
          <a:lstStyle/>
          <a:p>
            <a:r>
              <a:rPr lang="en-GB" dirty="0"/>
              <a:t>Consistency of the database is maintained because only one copy is held</a:t>
            </a:r>
          </a:p>
          <a:p>
            <a:r>
              <a:rPr lang="en-GB" dirty="0"/>
              <a:t>The resources of a powerful computer are made available to a large number of users</a:t>
            </a:r>
          </a:p>
          <a:p>
            <a:r>
              <a:rPr lang="en-GB" dirty="0"/>
              <a:t>Access rights and security are managed centrally</a:t>
            </a:r>
          </a:p>
          <a:p>
            <a:r>
              <a:rPr lang="en-GB" dirty="0"/>
              <a:t>Backup and recovery are managed centrally</a:t>
            </a:r>
          </a:p>
        </p:txBody>
      </p:sp>
    </p:spTree>
    <p:extLst>
      <p:ext uri="{BB962C8B-B14F-4D97-AF65-F5344CB8AC3E}">
        <p14:creationId xmlns:p14="http://schemas.microsoft.com/office/powerpoint/2010/main" val="179644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Potential problems </a:t>
            </a:r>
            <a:r>
              <a:rPr lang="en-GB"/>
              <a:t>with </a:t>
            </a:r>
            <a:br>
              <a:rPr lang="en-GB"/>
            </a:br>
            <a:r>
              <a:rPr lang="en-GB"/>
              <a:t>client-server </a:t>
            </a:r>
            <a:r>
              <a:rPr lang="en-GB" dirty="0"/>
              <a:t>databases</a:t>
            </a:r>
          </a:p>
        </p:txBody>
      </p:sp>
      <p:sp>
        <p:nvSpPr>
          <p:cNvPr id="3" name="Text Placeholder 2"/>
          <p:cNvSpPr>
            <a:spLocks noGrp="1"/>
          </p:cNvSpPr>
          <p:nvPr>
            <p:ph type="body" sz="quarter" idx="14"/>
          </p:nvPr>
        </p:nvSpPr>
        <p:spPr>
          <a:xfrm>
            <a:off x="724280" y="2057400"/>
            <a:ext cx="7797230" cy="3100386"/>
          </a:xfrm>
        </p:spPr>
        <p:txBody>
          <a:bodyPr/>
          <a:lstStyle/>
          <a:p>
            <a:r>
              <a:rPr lang="en-GB" dirty="0"/>
              <a:t>What are the potential problems?</a:t>
            </a:r>
          </a:p>
          <a:p>
            <a:pPr lvl="1"/>
            <a:r>
              <a:rPr lang="en-GB" dirty="0"/>
              <a:t>Suppose several people are simultaneously trying to reserve the last few seats on an aeroplane … what could happen?</a:t>
            </a:r>
          </a:p>
        </p:txBody>
      </p:sp>
      <p:pic>
        <p:nvPicPr>
          <p:cNvPr id="1026" name="Picture 2" descr="C:\Users\Rob\AppData\Roaming\PixelMetrics\CaptureWiz\Temp\1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36" y="3524506"/>
            <a:ext cx="6132956" cy="259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4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Record locking</a:t>
            </a:r>
          </a:p>
        </p:txBody>
      </p:sp>
      <p:sp>
        <p:nvSpPr>
          <p:cNvPr id="3" name="Text Placeholder 2"/>
          <p:cNvSpPr>
            <a:spLocks noGrp="1"/>
          </p:cNvSpPr>
          <p:nvPr>
            <p:ph type="body" sz="quarter" idx="14"/>
          </p:nvPr>
        </p:nvSpPr>
        <p:spPr>
          <a:xfrm>
            <a:off x="724280" y="1704180"/>
            <a:ext cx="7797230" cy="3084438"/>
          </a:xfrm>
        </p:spPr>
        <p:txBody>
          <a:bodyPr/>
          <a:lstStyle/>
          <a:p>
            <a:r>
              <a:rPr lang="en-GB" dirty="0"/>
              <a:t>Record locking prevents simultaneous access to objects in a database in order to prevent updates being lost or inconsistencies in the data arising</a:t>
            </a:r>
          </a:p>
          <a:p>
            <a:pPr lvl="1"/>
            <a:r>
              <a:rPr lang="en-GB" dirty="0"/>
              <a:t>The diagram shows what can happen </a:t>
            </a:r>
            <a:r>
              <a:rPr lang="en-GB" b="1" dirty="0"/>
              <a:t>without</a:t>
            </a:r>
            <a:r>
              <a:rPr lang="en-GB" dirty="0"/>
              <a:t> record locking, </a:t>
            </a:r>
          </a:p>
          <a:p>
            <a:endParaRPr lang="en-GB" dirty="0"/>
          </a:p>
          <a:p>
            <a:endParaRPr lang="en-GB" dirty="0"/>
          </a:p>
          <a:p>
            <a:pPr>
              <a:spcAft>
                <a:spcPts val="600"/>
              </a:spcAft>
            </a:pPr>
            <a:r>
              <a:rPr lang="en-GB" b="1" dirty="0"/>
              <a:t>With</a:t>
            </a:r>
            <a:r>
              <a:rPr lang="en-GB" dirty="0"/>
              <a:t> record locking, a record is locked when a user retrieves it for editing or updating</a:t>
            </a:r>
          </a:p>
          <a:p>
            <a:pPr lvl="1">
              <a:spcAft>
                <a:spcPts val="600"/>
              </a:spcAft>
            </a:pPr>
            <a:r>
              <a:rPr lang="en-GB" dirty="0"/>
              <a:t>Anyone else attempting to retrieve it is denied access until the transaction is completed or cancelled </a:t>
            </a:r>
          </a:p>
        </p:txBody>
      </p:sp>
      <p:grpSp>
        <p:nvGrpSpPr>
          <p:cNvPr id="43" name="Group 42"/>
          <p:cNvGrpSpPr/>
          <p:nvPr/>
        </p:nvGrpSpPr>
        <p:grpSpPr>
          <a:xfrm>
            <a:off x="1212239" y="3506535"/>
            <a:ext cx="7519030" cy="982574"/>
            <a:chOff x="1244980" y="3098849"/>
            <a:chExt cx="7594220" cy="1085373"/>
          </a:xfrm>
        </p:grpSpPr>
        <p:cxnSp>
          <p:nvCxnSpPr>
            <p:cNvPr id="5" name="Straight Connector 4"/>
            <p:cNvCxnSpPr/>
            <p:nvPr/>
          </p:nvCxnSpPr>
          <p:spPr>
            <a:xfrm>
              <a:off x="1244980" y="3430983"/>
              <a:ext cx="5238370" cy="0"/>
            </a:xfrm>
            <a:prstGeom prst="line">
              <a:avLst/>
            </a:prstGeom>
            <a:ln w="38100">
              <a:solidFill>
                <a:srgbClr val="D68328"/>
              </a:solidFill>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1581150" y="4001581"/>
              <a:ext cx="4270279" cy="0"/>
            </a:xfrm>
            <a:prstGeom prst="line">
              <a:avLst/>
            </a:prstGeom>
            <a:noFill/>
            <a:ln w="38100">
              <a:solidFill>
                <a:srgbClr val="D68328"/>
              </a:solidFill>
            </a:ln>
          </p:spPr>
        </p:cxnSp>
        <p:sp>
          <p:nvSpPr>
            <p:cNvPr id="8" name="TextBox 7"/>
            <p:cNvSpPr txBox="1"/>
            <p:nvPr/>
          </p:nvSpPr>
          <p:spPr>
            <a:xfrm>
              <a:off x="1592215" y="3618066"/>
              <a:ext cx="4902200"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B copies record, changes X’s balance  </a:t>
              </a:r>
            </a:p>
          </p:txBody>
        </p:sp>
        <p:sp>
          <p:nvSpPr>
            <p:cNvPr id="9" name="TextBox 8"/>
            <p:cNvSpPr txBox="1"/>
            <p:nvPr/>
          </p:nvSpPr>
          <p:spPr>
            <a:xfrm>
              <a:off x="1266876" y="3098849"/>
              <a:ext cx="5194578"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A copies record to memory,  changes X’s address</a:t>
              </a:r>
            </a:p>
          </p:txBody>
        </p:sp>
        <p:cxnSp>
          <p:nvCxnSpPr>
            <p:cNvPr id="13" name="Straight Connector 12"/>
            <p:cNvCxnSpPr/>
            <p:nvPr/>
          </p:nvCxnSpPr>
          <p:spPr>
            <a:xfrm>
              <a:off x="1244980" y="3266335"/>
              <a:ext cx="0" cy="318303"/>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6483350" y="3275062"/>
              <a:ext cx="0" cy="311841"/>
            </a:xfrm>
            <a:prstGeom prst="line">
              <a:avLst/>
            </a:prstGeom>
            <a:noFill/>
            <a:ln w="38100">
              <a:solidFill>
                <a:schemeClr val="tx1"/>
              </a:solidFill>
            </a:ln>
          </p:spPr>
        </p:cxnSp>
        <p:cxnSp>
          <p:nvCxnSpPr>
            <p:cNvPr id="20" name="Straight Connector 19"/>
            <p:cNvCxnSpPr/>
            <p:nvPr/>
          </p:nvCxnSpPr>
          <p:spPr>
            <a:xfrm>
              <a:off x="1568450" y="3808767"/>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5851429" y="3836454"/>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22" name="TextBox 21"/>
            <p:cNvSpPr txBox="1"/>
            <p:nvPr/>
          </p:nvSpPr>
          <p:spPr>
            <a:xfrm>
              <a:off x="6518179" y="3117151"/>
              <a:ext cx="2321021" cy="646331"/>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A saves update</a:t>
              </a:r>
            </a:p>
            <a:p>
              <a:r>
                <a:rPr lang="en-GB" b="1" dirty="0">
                  <a:solidFill>
                    <a:srgbClr val="FF0000"/>
                  </a:solidFill>
                  <a:latin typeface="Arial" panose="020B0604020202020204" pitchFamily="34" charset="0"/>
                  <a:cs typeface="Arial" panose="020B0604020202020204" pitchFamily="34" charset="0"/>
                </a:rPr>
                <a:t>B’s changes lost!</a:t>
              </a:r>
            </a:p>
          </p:txBody>
        </p:sp>
        <p:sp>
          <p:nvSpPr>
            <p:cNvPr id="27" name="TextBox 26"/>
            <p:cNvSpPr txBox="1"/>
            <p:nvPr/>
          </p:nvSpPr>
          <p:spPr>
            <a:xfrm>
              <a:off x="5875192" y="3814890"/>
              <a:ext cx="2087707" cy="369332"/>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B saves update</a:t>
              </a:r>
            </a:p>
          </p:txBody>
        </p:sp>
      </p:grpSp>
    </p:spTree>
    <p:extLst>
      <p:ext uri="{BB962C8B-B14F-4D97-AF65-F5344CB8AC3E}">
        <p14:creationId xmlns:p14="http://schemas.microsoft.com/office/powerpoint/2010/main" val="378137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Serialisation and timestamp ordering</a:t>
            </a:r>
          </a:p>
        </p:txBody>
      </p:sp>
      <p:sp>
        <p:nvSpPr>
          <p:cNvPr id="3" name="Text Placeholder 2"/>
          <p:cNvSpPr>
            <a:spLocks noGrp="1"/>
          </p:cNvSpPr>
          <p:nvPr>
            <p:ph type="body" sz="quarter" idx="14"/>
          </p:nvPr>
        </p:nvSpPr>
        <p:spPr>
          <a:xfrm>
            <a:off x="724280" y="2095500"/>
            <a:ext cx="7797230" cy="3062286"/>
          </a:xfrm>
        </p:spPr>
        <p:txBody>
          <a:bodyPr/>
          <a:lstStyle/>
          <a:p>
            <a:r>
              <a:rPr lang="en-GB" dirty="0">
                <a:solidFill>
                  <a:srgbClr val="D68328"/>
                </a:solidFill>
              </a:rPr>
              <a:t>Serialisation</a:t>
            </a:r>
            <a:r>
              <a:rPr lang="en-GB" dirty="0"/>
              <a:t> is an alternative technique used to ensure that transactions do not overlap in time</a:t>
            </a:r>
          </a:p>
          <a:p>
            <a:r>
              <a:rPr lang="en-GB" dirty="0"/>
              <a:t>It can be implemented using </a:t>
            </a:r>
            <a:r>
              <a:rPr lang="en-GB" dirty="0">
                <a:solidFill>
                  <a:srgbClr val="D68328"/>
                </a:solidFill>
              </a:rPr>
              <a:t>timestamp ordering</a:t>
            </a:r>
          </a:p>
          <a:p>
            <a:r>
              <a:rPr lang="en-GB" dirty="0"/>
              <a:t>Every object in the database has a </a:t>
            </a:r>
            <a:r>
              <a:rPr lang="en-GB" dirty="0">
                <a:solidFill>
                  <a:srgbClr val="D68328"/>
                </a:solidFill>
              </a:rPr>
              <a:t>read timestamp </a:t>
            </a:r>
            <a:r>
              <a:rPr lang="en-GB" dirty="0"/>
              <a:t>and a</a:t>
            </a:r>
            <a:r>
              <a:rPr lang="en-GB" dirty="0">
                <a:solidFill>
                  <a:srgbClr val="D68328"/>
                </a:solidFill>
              </a:rPr>
              <a:t> write timestamp</a:t>
            </a:r>
          </a:p>
          <a:p>
            <a:r>
              <a:rPr lang="en-GB" dirty="0"/>
              <a:t>These are updated whenever an object is read or written</a:t>
            </a:r>
          </a:p>
        </p:txBody>
      </p:sp>
    </p:spTree>
    <p:extLst>
      <p:ext uri="{BB962C8B-B14F-4D97-AF65-F5344CB8AC3E}">
        <p14:creationId xmlns:p14="http://schemas.microsoft.com/office/powerpoint/2010/main" val="278629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Timestamp ordering</a:t>
            </a:r>
          </a:p>
        </p:txBody>
      </p:sp>
      <p:sp>
        <p:nvSpPr>
          <p:cNvPr id="3" name="Text Placeholder 2"/>
          <p:cNvSpPr>
            <a:spLocks noGrp="1"/>
          </p:cNvSpPr>
          <p:nvPr>
            <p:ph type="body" sz="quarter" idx="14"/>
          </p:nvPr>
        </p:nvSpPr>
        <p:spPr/>
        <p:txBody>
          <a:bodyPr/>
          <a:lstStyle/>
          <a:p>
            <a:r>
              <a:rPr lang="en-GB" dirty="0"/>
              <a:t>When a user tries to save an update, if the </a:t>
            </a:r>
            <a:r>
              <a:rPr lang="en-GB" dirty="0">
                <a:solidFill>
                  <a:srgbClr val="D68328"/>
                </a:solidFill>
              </a:rPr>
              <a:t>read timestamp</a:t>
            </a:r>
            <a:r>
              <a:rPr lang="en-GB" dirty="0"/>
              <a:t> is not the same as it was when they started the transaction, the DBMS knows another user has accessed the same object</a:t>
            </a:r>
          </a:p>
          <a:p>
            <a:pPr lvl="1"/>
            <a:r>
              <a:rPr lang="en-GB" dirty="0"/>
              <a:t>The transaction will be cancelled and a message </a:t>
            </a:r>
            <a:br>
              <a:rPr lang="en-GB" dirty="0"/>
            </a:br>
            <a:r>
              <a:rPr lang="en-GB" dirty="0"/>
              <a:t>“</a:t>
            </a:r>
            <a:r>
              <a:rPr lang="en-GB" i="1" dirty="0"/>
              <a:t>Update unsuccessful</a:t>
            </a:r>
            <a:r>
              <a:rPr lang="en-GB" dirty="0"/>
              <a:t>” sent to the user </a:t>
            </a:r>
          </a:p>
        </p:txBody>
      </p:sp>
      <p:cxnSp>
        <p:nvCxnSpPr>
          <p:cNvPr id="5" name="Straight Connector 4"/>
          <p:cNvCxnSpPr/>
          <p:nvPr/>
        </p:nvCxnSpPr>
        <p:spPr>
          <a:xfrm>
            <a:off x="1572005" y="4722818"/>
            <a:ext cx="5238370" cy="0"/>
          </a:xfrm>
          <a:prstGeom prst="line">
            <a:avLst/>
          </a:prstGeom>
          <a:ln w="38100">
            <a:solidFill>
              <a:srgbClr val="D68328"/>
            </a:solidFill>
          </a:ln>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2111769" y="5846651"/>
            <a:ext cx="4676710" cy="0"/>
          </a:xfrm>
          <a:prstGeom prst="line">
            <a:avLst/>
          </a:prstGeom>
          <a:noFill/>
          <a:ln w="38100">
            <a:solidFill>
              <a:srgbClr val="D68328"/>
            </a:solidFill>
          </a:ln>
        </p:spPr>
      </p:cxnSp>
      <p:sp>
        <p:nvSpPr>
          <p:cNvPr id="7" name="TextBox 6"/>
          <p:cNvSpPr txBox="1"/>
          <p:nvPr/>
        </p:nvSpPr>
        <p:spPr>
          <a:xfrm>
            <a:off x="2370799" y="5471020"/>
            <a:ext cx="4174731"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B copies record, changes X’s balance  </a:t>
            </a:r>
          </a:p>
        </p:txBody>
      </p:sp>
      <p:sp>
        <p:nvSpPr>
          <p:cNvPr id="8" name="TextBox 7"/>
          <p:cNvSpPr txBox="1"/>
          <p:nvPr/>
        </p:nvSpPr>
        <p:spPr>
          <a:xfrm>
            <a:off x="1593901" y="4390684"/>
            <a:ext cx="5194578"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A copies record to memory,  changes X’s balance</a:t>
            </a:r>
          </a:p>
        </p:txBody>
      </p:sp>
      <p:cxnSp>
        <p:nvCxnSpPr>
          <p:cNvPr id="9" name="Straight Connector 8"/>
          <p:cNvCxnSpPr/>
          <p:nvPr/>
        </p:nvCxnSpPr>
        <p:spPr>
          <a:xfrm>
            <a:off x="1572005" y="4558170"/>
            <a:ext cx="0" cy="318303"/>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6810375" y="4566897"/>
            <a:ext cx="0" cy="311841"/>
          </a:xfrm>
          <a:prstGeom prst="line">
            <a:avLst/>
          </a:prstGeom>
          <a:noFill/>
          <a:ln w="38100">
            <a:solidFill>
              <a:schemeClr val="tx1"/>
            </a:solidFill>
          </a:ln>
        </p:spPr>
      </p:cxnSp>
      <p:cxnSp>
        <p:nvCxnSpPr>
          <p:cNvPr id="11" name="Straight Connector 10"/>
          <p:cNvCxnSpPr/>
          <p:nvPr/>
        </p:nvCxnSpPr>
        <p:spPr>
          <a:xfrm>
            <a:off x="2111769" y="5661663"/>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6788479" y="5681524"/>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377307" y="4020768"/>
            <a:ext cx="1207396" cy="892552"/>
          </a:xfrm>
          <a:prstGeom prst="rect">
            <a:avLst/>
          </a:prstGeom>
          <a:noFill/>
        </p:spPr>
        <p:txBody>
          <a:bodyPr wrap="square" rtlCol="0">
            <a:spAutoFit/>
          </a:bodyPr>
          <a:lstStyle/>
          <a:p>
            <a:pPr algn="r"/>
            <a:r>
              <a:rPr lang="en-GB" sz="1600" dirty="0">
                <a:latin typeface="Arial" panose="020B0604020202020204" pitchFamily="34" charset="0"/>
                <a:cs typeface="Arial" panose="020B0604020202020204" pitchFamily="34" charset="0"/>
              </a:rPr>
              <a:t>Object timestamp</a:t>
            </a:r>
          </a:p>
          <a:p>
            <a:pPr algn="r"/>
            <a:r>
              <a:rPr lang="en-GB" b="1" dirty="0">
                <a:solidFill>
                  <a:srgbClr val="FF0000"/>
                </a:solidFill>
                <a:latin typeface="Arial" panose="020B0604020202020204" pitchFamily="34" charset="0"/>
                <a:cs typeface="Arial" panose="020B0604020202020204" pitchFamily="34" charset="0"/>
              </a:rPr>
              <a:t>0905</a:t>
            </a:r>
          </a:p>
        </p:txBody>
      </p:sp>
      <p:sp>
        <p:nvSpPr>
          <p:cNvPr id="17" name="TextBox 16"/>
          <p:cNvSpPr txBox="1"/>
          <p:nvPr/>
        </p:nvSpPr>
        <p:spPr>
          <a:xfrm>
            <a:off x="6819572" y="4017708"/>
            <a:ext cx="2061295" cy="141577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Object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timestamp</a:t>
            </a:r>
          </a:p>
          <a:p>
            <a:r>
              <a:rPr lang="en-GB" b="1" dirty="0">
                <a:solidFill>
                  <a:srgbClr val="FF0000"/>
                </a:solidFill>
                <a:latin typeface="Arial" panose="020B0604020202020204" pitchFamily="34" charset="0"/>
                <a:cs typeface="Arial" panose="020B0604020202020204" pitchFamily="34" charset="0"/>
              </a:rPr>
              <a:t>0910… A cannot save update</a:t>
            </a:r>
          </a:p>
          <a:p>
            <a:endParaRPr lang="en-GB" b="1" dirty="0">
              <a:solidFill>
                <a:srgbClr val="FF0000"/>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2111769" y="4956025"/>
            <a:ext cx="4707803" cy="853549"/>
          </a:xfrm>
          <a:prstGeom prst="straightConnector1">
            <a:avLst/>
          </a:prstGeom>
          <a:ln w="19050">
            <a:solidFill>
              <a:srgbClr val="FF0000"/>
            </a:solidFill>
            <a:prstDash val="sysDash"/>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913570" y="5146525"/>
            <a:ext cx="1207396" cy="892552"/>
          </a:xfrm>
          <a:prstGeom prst="rect">
            <a:avLst/>
          </a:prstGeom>
          <a:noFill/>
        </p:spPr>
        <p:txBody>
          <a:bodyPr wrap="square" rtlCol="0">
            <a:spAutoFit/>
          </a:bodyPr>
          <a:lstStyle/>
          <a:p>
            <a:pPr algn="r"/>
            <a:r>
              <a:rPr lang="en-GB" sz="1600" dirty="0">
                <a:latin typeface="Arial" panose="020B0604020202020204" pitchFamily="34" charset="0"/>
                <a:cs typeface="Arial" panose="020B0604020202020204" pitchFamily="34" charset="0"/>
              </a:rPr>
              <a:t>Object timestamp</a:t>
            </a:r>
          </a:p>
          <a:p>
            <a:pPr algn="r"/>
            <a:r>
              <a:rPr lang="en-GB" b="1" dirty="0">
                <a:solidFill>
                  <a:srgbClr val="FF0000"/>
                </a:solidFill>
                <a:latin typeface="Arial" panose="020B0604020202020204" pitchFamily="34" charset="0"/>
                <a:cs typeface="Arial" panose="020B0604020202020204" pitchFamily="34" charset="0"/>
              </a:rPr>
              <a:t>0906</a:t>
            </a:r>
          </a:p>
        </p:txBody>
      </p:sp>
      <p:sp>
        <p:nvSpPr>
          <p:cNvPr id="21" name="TextBox 20"/>
          <p:cNvSpPr txBox="1"/>
          <p:nvPr/>
        </p:nvSpPr>
        <p:spPr>
          <a:xfrm>
            <a:off x="6819572" y="5146525"/>
            <a:ext cx="2061295" cy="141577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Object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timestamp</a:t>
            </a:r>
          </a:p>
          <a:p>
            <a:r>
              <a:rPr lang="en-GB" b="1" dirty="0">
                <a:solidFill>
                  <a:srgbClr val="FF0000"/>
                </a:solidFill>
                <a:latin typeface="Arial" panose="020B0604020202020204" pitchFamily="34" charset="0"/>
                <a:cs typeface="Arial" panose="020B0604020202020204" pitchFamily="34" charset="0"/>
              </a:rPr>
              <a:t>0910… B saves update</a:t>
            </a:r>
          </a:p>
          <a:p>
            <a:endParaRPr lang="en-GB"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98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Be able to use SQL to define a database table</a:t>
            </a:r>
          </a:p>
          <a:p>
            <a:pPr lvl="0"/>
            <a:r>
              <a:rPr lang="en-GB" dirty="0"/>
              <a:t>Be able to use SQL to update, insert and delete data from multiple tables of a relational database</a:t>
            </a:r>
          </a:p>
          <a:p>
            <a:pPr lvl="0"/>
            <a:r>
              <a:rPr lang="en-GB" dirty="0"/>
              <a:t>Know that a client server database system provides simultaneous access to the database for multiple clients</a:t>
            </a:r>
          </a:p>
          <a:p>
            <a:pPr lvl="0"/>
            <a:r>
              <a:rPr lang="en-GB" dirty="0"/>
              <a:t>Know how concurrent access can be controlled to preserve the integrity of the database</a:t>
            </a:r>
          </a:p>
          <a:p>
            <a:endParaRPr lang="en-GB" dirty="0"/>
          </a:p>
        </p:txBody>
      </p:sp>
      <p:sp>
        <p:nvSpPr>
          <p:cNvPr id="4" name="Text Placeholder 3"/>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309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Commitment ordering</a:t>
            </a:r>
          </a:p>
        </p:txBody>
      </p:sp>
      <p:sp>
        <p:nvSpPr>
          <p:cNvPr id="3" name="Text Placeholder 2"/>
          <p:cNvSpPr>
            <a:spLocks noGrp="1"/>
          </p:cNvSpPr>
          <p:nvPr>
            <p:ph type="body" sz="quarter" idx="14"/>
          </p:nvPr>
        </p:nvSpPr>
        <p:spPr/>
        <p:txBody>
          <a:bodyPr/>
          <a:lstStyle/>
          <a:p>
            <a:r>
              <a:rPr lang="en-GB" dirty="0"/>
              <a:t>This is another serialisation technique to ensure that no transactions are lost if two clients are simultaneously trying to update a record</a:t>
            </a:r>
          </a:p>
          <a:p>
            <a:r>
              <a:rPr lang="en-GB" dirty="0"/>
              <a:t>Transactions are ordered in terms of their dependencies on one another as well as the time they were initiated</a:t>
            </a:r>
          </a:p>
          <a:p>
            <a:pPr lvl="1"/>
            <a:r>
              <a:rPr lang="en-GB" dirty="0"/>
              <a:t>It can be used to prevent deadlock by blocking one request until another is completed</a:t>
            </a:r>
          </a:p>
          <a:p>
            <a:endParaRPr lang="en-GB" dirty="0"/>
          </a:p>
        </p:txBody>
      </p:sp>
    </p:spTree>
    <p:extLst>
      <p:ext uri="{BB962C8B-B14F-4D97-AF65-F5344CB8AC3E}">
        <p14:creationId xmlns:p14="http://schemas.microsoft.com/office/powerpoint/2010/main" val="3681224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036221"/>
          </a:xfrm>
        </p:spPr>
        <p:txBody>
          <a:bodyPr/>
          <a:lstStyle/>
          <a:p>
            <a:r>
              <a:rPr lang="en-GB" dirty="0"/>
              <a:t>You need to be able to :</a:t>
            </a:r>
          </a:p>
          <a:p>
            <a:r>
              <a:rPr lang="en-GB" dirty="0"/>
              <a:t>write SQL statements to </a:t>
            </a:r>
            <a:r>
              <a:rPr lang="en-GB" dirty="0">
                <a:solidFill>
                  <a:srgbClr val="D68328"/>
                </a:solidFill>
              </a:rPr>
              <a:t>CREATE</a:t>
            </a:r>
            <a:r>
              <a:rPr lang="en-GB" dirty="0"/>
              <a:t>, </a:t>
            </a:r>
            <a:r>
              <a:rPr lang="en-GB" dirty="0">
                <a:solidFill>
                  <a:srgbClr val="D68328"/>
                </a:solidFill>
              </a:rPr>
              <a:t>ALTER</a:t>
            </a:r>
            <a:r>
              <a:rPr lang="en-GB" dirty="0"/>
              <a:t>, </a:t>
            </a:r>
            <a:r>
              <a:rPr lang="en-GB" dirty="0">
                <a:solidFill>
                  <a:srgbClr val="D68328"/>
                </a:solidFill>
              </a:rPr>
              <a:t>INSERT</a:t>
            </a:r>
            <a:r>
              <a:rPr lang="en-GB" dirty="0"/>
              <a:t> </a:t>
            </a:r>
            <a:r>
              <a:rPr lang="en-GB" dirty="0">
                <a:solidFill>
                  <a:srgbClr val="D68328"/>
                </a:solidFill>
              </a:rPr>
              <a:t>INTO</a:t>
            </a:r>
            <a:r>
              <a:rPr lang="en-GB" dirty="0"/>
              <a:t>, </a:t>
            </a:r>
            <a:r>
              <a:rPr lang="en-GB" dirty="0">
                <a:solidFill>
                  <a:srgbClr val="D68328"/>
                </a:solidFill>
              </a:rPr>
              <a:t>UPDATE</a:t>
            </a:r>
            <a:r>
              <a:rPr lang="en-GB" dirty="0"/>
              <a:t>, </a:t>
            </a:r>
            <a:r>
              <a:rPr lang="en-GB" dirty="0">
                <a:solidFill>
                  <a:srgbClr val="D68328"/>
                </a:solidFill>
              </a:rPr>
              <a:t>DELETE </a:t>
            </a:r>
            <a:r>
              <a:rPr lang="en-GB" dirty="0"/>
              <a:t>database tables and records</a:t>
            </a:r>
          </a:p>
          <a:p>
            <a:r>
              <a:rPr lang="en-GB" dirty="0"/>
              <a:t>Describe what is meant by a client-server database management system</a:t>
            </a:r>
          </a:p>
          <a:p>
            <a:r>
              <a:rPr lang="en-GB" dirty="0"/>
              <a:t>Describe methods of preserving the integrity of a multi-user client-server database</a:t>
            </a:r>
          </a:p>
          <a:p>
            <a:endParaRPr lang="en-GB" dirty="0"/>
          </a:p>
        </p:txBody>
      </p:sp>
    </p:spTree>
    <p:extLst>
      <p:ext uri="{BB962C8B-B14F-4D97-AF65-F5344CB8AC3E}">
        <p14:creationId xmlns:p14="http://schemas.microsoft.com/office/powerpoint/2010/main" val="21813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0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Creating a new table using SQL</a:t>
            </a:r>
          </a:p>
        </p:txBody>
      </p:sp>
      <p:sp>
        <p:nvSpPr>
          <p:cNvPr id="5" name="Text Placeholder 4"/>
          <p:cNvSpPr>
            <a:spLocks noGrp="1"/>
          </p:cNvSpPr>
          <p:nvPr>
            <p:ph type="body" sz="quarter" idx="14"/>
          </p:nvPr>
        </p:nvSpPr>
        <p:spPr>
          <a:xfrm>
            <a:off x="724280" y="1704179"/>
            <a:ext cx="7797230" cy="4633121"/>
          </a:xfrm>
        </p:spPr>
        <p:txBody>
          <a:bodyPr/>
          <a:lstStyle/>
          <a:p>
            <a:r>
              <a:rPr lang="en-GB" dirty="0"/>
              <a:t>SQL may be used to define and create a new table</a:t>
            </a:r>
          </a:p>
          <a:p>
            <a:r>
              <a:rPr lang="en-GB" dirty="0"/>
              <a:t>Here is an example:</a:t>
            </a:r>
          </a:p>
          <a:p>
            <a:pPr lvl="1" indent="0">
              <a:spcAft>
                <a:spcPts val="600"/>
              </a:spcAft>
              <a:buNone/>
              <a:tabLst>
                <a:tab pos="2247900" algn="l"/>
              </a:tabLst>
            </a:pPr>
            <a:r>
              <a:rPr lang="en-GB" dirty="0"/>
              <a:t>CREATE TABLE </a:t>
            </a:r>
            <a:r>
              <a:rPr lang="en-GB" dirty="0" err="1"/>
              <a:t>tblProduct</a:t>
            </a:r>
            <a:endParaRPr lang="en-GB" dirty="0"/>
          </a:p>
          <a:p>
            <a:pPr lvl="1" indent="0">
              <a:spcAft>
                <a:spcPts val="600"/>
              </a:spcAft>
              <a:buNone/>
              <a:tabLst>
                <a:tab pos="2247900" algn="l"/>
              </a:tabLst>
            </a:pPr>
            <a:r>
              <a:rPr lang="en-GB" dirty="0"/>
              <a:t>(</a:t>
            </a:r>
          </a:p>
          <a:p>
            <a:pPr lvl="1" indent="0">
              <a:spcAft>
                <a:spcPts val="600"/>
              </a:spcAft>
              <a:buNone/>
              <a:tabLst>
                <a:tab pos="2247900" algn="l"/>
              </a:tabLst>
            </a:pPr>
            <a:r>
              <a:rPr lang="en-GB" dirty="0"/>
              <a:t>ProductID	CHAR(4) NOT NULL PRIMARY KEY,</a:t>
            </a:r>
          </a:p>
          <a:p>
            <a:pPr lvl="1" indent="0">
              <a:spcAft>
                <a:spcPts val="600"/>
              </a:spcAft>
              <a:buNone/>
              <a:tabLst>
                <a:tab pos="2247900" algn="l"/>
              </a:tabLst>
            </a:pPr>
            <a:r>
              <a:rPr lang="en-GB" dirty="0"/>
              <a:t>Description	VARCHAR(20) NOT NULL,</a:t>
            </a:r>
          </a:p>
          <a:p>
            <a:pPr lvl="1" indent="0">
              <a:spcAft>
                <a:spcPts val="600"/>
              </a:spcAft>
              <a:buNone/>
              <a:tabLst>
                <a:tab pos="2247900" algn="l"/>
              </a:tabLst>
            </a:pPr>
            <a:r>
              <a:rPr lang="en-GB" dirty="0"/>
              <a:t>Price	CURRENCY</a:t>
            </a:r>
          </a:p>
          <a:p>
            <a:pPr marL="444500" lvl="1" indent="0">
              <a:spcAft>
                <a:spcPts val="600"/>
              </a:spcAft>
              <a:buNone/>
              <a:tabLst>
                <a:tab pos="723900" algn="l"/>
              </a:tabLst>
            </a:pPr>
            <a:r>
              <a:rPr lang="en-GB" dirty="0"/>
              <a:t>	)</a:t>
            </a:r>
          </a:p>
          <a:p>
            <a:pPr marL="334963" indent="-342900">
              <a:spcAft>
                <a:spcPts val="600"/>
              </a:spcAft>
            </a:pPr>
            <a:r>
              <a:rPr lang="en-GB" dirty="0"/>
              <a:t>Notice how the primary key is defined</a:t>
            </a:r>
          </a:p>
          <a:p>
            <a:pPr marL="787400" lvl="1" indent="-342900">
              <a:spcAft>
                <a:spcPts val="600"/>
              </a:spcAft>
            </a:pPr>
            <a:r>
              <a:rPr lang="en-GB" dirty="0"/>
              <a:t>Two of the fields in this example cannot be left blank when data is added to the table</a:t>
            </a:r>
          </a:p>
        </p:txBody>
      </p:sp>
    </p:spTree>
    <p:extLst>
      <p:ext uri="{BB962C8B-B14F-4D97-AF65-F5344CB8AC3E}">
        <p14:creationId xmlns:p14="http://schemas.microsoft.com/office/powerpoint/2010/main" val="146298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data types</a:t>
            </a:r>
          </a:p>
        </p:txBody>
      </p:sp>
      <p:graphicFrame>
        <p:nvGraphicFramePr>
          <p:cNvPr id="4" name="Table 3"/>
          <p:cNvGraphicFramePr>
            <a:graphicFrameLocks noGrp="1"/>
          </p:cNvGraphicFramePr>
          <p:nvPr>
            <p:extLst>
              <p:ext uri="{D42A27DB-BD31-4B8C-83A1-F6EECF244321}">
                <p14:modId xmlns:p14="http://schemas.microsoft.com/office/powerpoint/2010/main" val="3912426407"/>
              </p:ext>
            </p:extLst>
          </p:nvPr>
        </p:nvGraphicFramePr>
        <p:xfrm>
          <a:off x="724280" y="1689098"/>
          <a:ext cx="7749160" cy="4420766"/>
        </p:xfrm>
        <a:graphic>
          <a:graphicData uri="http://schemas.openxmlformats.org/drawingml/2006/table">
            <a:tbl>
              <a:tblPr firstRow="1" firstCol="1" bandRow="1">
                <a:tableStyleId>{5C22544A-7EE6-4342-B048-85BDC9FD1C3A}</a:tableStyleId>
              </a:tblPr>
              <a:tblGrid>
                <a:gridCol w="1403730">
                  <a:extLst>
                    <a:ext uri="{9D8B030D-6E8A-4147-A177-3AD203B41FA5}">
                      <a16:colId xmlns:a16="http://schemas.microsoft.com/office/drawing/2014/main" val="20000"/>
                    </a:ext>
                  </a:extLst>
                </a:gridCol>
                <a:gridCol w="3028190">
                  <a:extLst>
                    <a:ext uri="{9D8B030D-6E8A-4147-A177-3AD203B41FA5}">
                      <a16:colId xmlns:a16="http://schemas.microsoft.com/office/drawing/2014/main" val="20001"/>
                    </a:ext>
                  </a:extLst>
                </a:gridCol>
                <a:gridCol w="3317240">
                  <a:extLst>
                    <a:ext uri="{9D8B030D-6E8A-4147-A177-3AD203B41FA5}">
                      <a16:colId xmlns:a16="http://schemas.microsoft.com/office/drawing/2014/main" val="20002"/>
                    </a:ext>
                  </a:extLst>
                </a:gridCol>
              </a:tblGrid>
              <a:tr h="384045">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Data type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Description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Example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CHAR(n)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Char string of fixed length 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ProductCode CHAR(6)</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517019">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VARCHAR(n)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Character string variable length, max. 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Surname VARCHAR(25)</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BOOLEAN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TRUE or FALSE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ReviewComplete BOOLEAN</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INTEGER, INT</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Integer</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Quantity INTEGER</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874282">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FLOAT</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Number with a floating decimal point</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Length FLOAT (10,2) (maximum number of digits is 10 with max.</a:t>
                      </a:r>
                      <a:r>
                        <a:rPr lang="en-GB" sz="1600" baseline="0" dirty="0">
                          <a:effectLst/>
                          <a:latin typeface="Arial" panose="020B0604020202020204" pitchFamily="34" charset="0"/>
                          <a:cs typeface="Arial" panose="020B0604020202020204" pitchFamily="34" charset="0"/>
                        </a:rPr>
                        <a:t> 2 after decimal point</a:t>
                      </a:r>
                      <a:r>
                        <a:rPr lang="en-GB" sz="1600" dirty="0">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DATE</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Stores Day, Month, Year values</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HireDate</a:t>
                      </a:r>
                      <a:r>
                        <a:rPr lang="en-GB" sz="1600" dirty="0">
                          <a:effectLst/>
                          <a:latin typeface="Arial" panose="020B0604020202020204" pitchFamily="34" charset="0"/>
                          <a:cs typeface="Arial" panose="020B0604020202020204" pitchFamily="34" charset="0"/>
                        </a:rPr>
                        <a:t> DATE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6"/>
                  </a:ext>
                </a:extLst>
              </a:tr>
              <a:tr h="409204">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TIME</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Stores Hour, Minute, Second</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RaceTime</a:t>
                      </a:r>
                      <a:r>
                        <a:rPr lang="en-GB" sz="1600" dirty="0">
                          <a:effectLst/>
                          <a:latin typeface="Arial" panose="020B0604020202020204" pitchFamily="34" charset="0"/>
                          <a:cs typeface="Arial" panose="020B0604020202020204" pitchFamily="34" charset="0"/>
                        </a:rPr>
                        <a:t> TIME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7"/>
                  </a:ext>
                </a:extLst>
              </a:tr>
              <a:tr h="596401">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CURRENCY</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Formats numbers in the currency used in your region</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EntryFee</a:t>
                      </a:r>
                      <a:r>
                        <a:rPr lang="en-GB" sz="1600" dirty="0">
                          <a:effectLst/>
                          <a:latin typeface="Arial" panose="020B0604020202020204" pitchFamily="34" charset="0"/>
                          <a:cs typeface="Arial" panose="020B0604020202020204" pitchFamily="34" charset="0"/>
                        </a:rPr>
                        <a:t> CURRENCY</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18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Altering a table structure</a:t>
            </a:r>
          </a:p>
        </p:txBody>
      </p:sp>
      <p:sp>
        <p:nvSpPr>
          <p:cNvPr id="3" name="Text Placeholder 2"/>
          <p:cNvSpPr>
            <a:spLocks noGrp="1"/>
          </p:cNvSpPr>
          <p:nvPr>
            <p:ph type="body" sz="quarter" idx="14"/>
          </p:nvPr>
        </p:nvSpPr>
        <p:spPr/>
        <p:txBody>
          <a:bodyPr/>
          <a:lstStyle/>
          <a:p>
            <a:r>
              <a:rPr lang="en-GB" dirty="0"/>
              <a:t>The ALTER TABLE statement is used to add, delete or modify columns in an existing table</a:t>
            </a:r>
          </a:p>
          <a:p>
            <a:r>
              <a:rPr lang="en-GB" dirty="0"/>
              <a:t>To add a new column:</a:t>
            </a:r>
          </a:p>
          <a:p>
            <a:pPr marL="444500" lvl="1" indent="0">
              <a:spcAft>
                <a:spcPts val="600"/>
              </a:spcAft>
              <a:buNone/>
            </a:pPr>
            <a:r>
              <a:rPr lang="en-GB" dirty="0"/>
              <a:t>ALTER TABLE </a:t>
            </a:r>
            <a:r>
              <a:rPr lang="en-GB" dirty="0" err="1"/>
              <a:t>tblProduct</a:t>
            </a:r>
            <a:endParaRPr lang="en-GB" dirty="0"/>
          </a:p>
          <a:p>
            <a:pPr marL="444500" lvl="1" indent="0">
              <a:spcAft>
                <a:spcPts val="600"/>
              </a:spcAft>
              <a:buNone/>
            </a:pPr>
            <a:r>
              <a:rPr lang="en-GB" dirty="0"/>
              <a:t>	ADD </a:t>
            </a:r>
            <a:r>
              <a:rPr lang="en-GB" dirty="0" err="1"/>
              <a:t>QtyInStock</a:t>
            </a:r>
            <a:r>
              <a:rPr lang="en-GB" dirty="0"/>
              <a:t> INTEGER</a:t>
            </a:r>
          </a:p>
        </p:txBody>
      </p:sp>
    </p:spTree>
    <p:extLst>
      <p:ext uri="{BB962C8B-B14F-4D97-AF65-F5344CB8AC3E}">
        <p14:creationId xmlns:p14="http://schemas.microsoft.com/office/powerpoint/2010/main" val="92007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Delete or alter a table structure:</a:t>
            </a:r>
          </a:p>
        </p:txBody>
      </p:sp>
      <p:sp>
        <p:nvSpPr>
          <p:cNvPr id="3" name="Text Placeholder 2"/>
          <p:cNvSpPr>
            <a:spLocks noGrp="1"/>
          </p:cNvSpPr>
          <p:nvPr>
            <p:ph type="body" sz="quarter" idx="14"/>
          </p:nvPr>
        </p:nvSpPr>
        <p:spPr/>
        <p:txBody>
          <a:bodyPr/>
          <a:lstStyle/>
          <a:p>
            <a:r>
              <a:rPr lang="en-GB" dirty="0"/>
              <a:t>To delete a column:</a:t>
            </a:r>
          </a:p>
          <a:p>
            <a:pPr marL="444500" lvl="1" indent="0">
              <a:spcAft>
                <a:spcPts val="600"/>
              </a:spcAft>
              <a:buNone/>
            </a:pPr>
            <a:r>
              <a:rPr lang="en-GB" dirty="0"/>
              <a:t>ALTER TABLE </a:t>
            </a:r>
            <a:r>
              <a:rPr lang="en-GB" dirty="0" err="1"/>
              <a:t>tblProduct</a:t>
            </a:r>
            <a:endParaRPr lang="en-GB" dirty="0"/>
          </a:p>
          <a:p>
            <a:pPr marL="444500" lvl="1" indent="0">
              <a:spcAft>
                <a:spcPts val="600"/>
              </a:spcAft>
              <a:buNone/>
            </a:pPr>
            <a:r>
              <a:rPr lang="en-GB" dirty="0"/>
              <a:t>	DROP </a:t>
            </a:r>
            <a:r>
              <a:rPr lang="en-GB" dirty="0" err="1"/>
              <a:t>QtyInStock</a:t>
            </a:r>
            <a:endParaRPr lang="en-GB" dirty="0"/>
          </a:p>
          <a:p>
            <a:r>
              <a:rPr lang="en-GB" dirty="0"/>
              <a:t>To change the data type of a column:</a:t>
            </a:r>
          </a:p>
          <a:p>
            <a:pPr marL="444500" lvl="1" indent="0">
              <a:spcAft>
                <a:spcPts val="600"/>
              </a:spcAft>
              <a:buNone/>
            </a:pPr>
            <a:r>
              <a:rPr lang="en-GB" dirty="0"/>
              <a:t>ALTER TABLE </a:t>
            </a:r>
            <a:r>
              <a:rPr lang="en-GB" dirty="0" err="1"/>
              <a:t>tblProduct</a:t>
            </a:r>
            <a:endParaRPr lang="en-GB" dirty="0"/>
          </a:p>
          <a:p>
            <a:pPr marL="444500" lvl="1" indent="0">
              <a:buNone/>
            </a:pPr>
            <a:r>
              <a:rPr lang="en-GB" dirty="0"/>
              <a:t>MODIFY COLUMN Description VARCHAR (30) NOT NULL</a:t>
            </a:r>
          </a:p>
          <a:p>
            <a:pPr marL="0" indent="-7937">
              <a:buNone/>
            </a:pPr>
            <a:endParaRPr lang="en-GB" dirty="0"/>
          </a:p>
        </p:txBody>
      </p:sp>
    </p:spTree>
    <p:extLst>
      <p:ext uri="{BB962C8B-B14F-4D97-AF65-F5344CB8AC3E}">
        <p14:creationId xmlns:p14="http://schemas.microsoft.com/office/powerpoint/2010/main" val="175056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Defining linked tables</a:t>
            </a:r>
          </a:p>
        </p:txBody>
      </p:sp>
      <p:sp>
        <p:nvSpPr>
          <p:cNvPr id="5" name="Text Placeholder 4"/>
          <p:cNvSpPr>
            <a:spLocks noGrp="1"/>
          </p:cNvSpPr>
          <p:nvPr>
            <p:ph type="body" sz="quarter" idx="14"/>
          </p:nvPr>
        </p:nvSpPr>
        <p:spPr>
          <a:xfrm>
            <a:off x="724280" y="1704179"/>
            <a:ext cx="7797230" cy="4214021"/>
          </a:xfrm>
        </p:spPr>
        <p:txBody>
          <a:bodyPr/>
          <a:lstStyle/>
          <a:p>
            <a:r>
              <a:rPr lang="en-GB" dirty="0"/>
              <a:t>In this example we will create three linked tables:</a:t>
            </a:r>
          </a:p>
          <a:p>
            <a:pPr marL="0" indent="0">
              <a:spcBef>
                <a:spcPts val="1200"/>
              </a:spcBef>
              <a:buNone/>
            </a:pPr>
            <a:endParaRPr lang="en-GB" dirty="0"/>
          </a:p>
          <a:p>
            <a:pPr marL="452437" lvl="1" indent="0">
              <a:spcAft>
                <a:spcPts val="300"/>
              </a:spcAft>
              <a:buNone/>
            </a:pPr>
            <a:r>
              <a:rPr lang="en-GB" sz="1600" dirty="0">
                <a:solidFill>
                  <a:srgbClr val="D7A764"/>
                </a:solidFill>
              </a:rPr>
              <a:t>Product (</a:t>
            </a:r>
            <a:r>
              <a:rPr lang="en-GB" sz="1600" u="sng" dirty="0">
                <a:solidFill>
                  <a:srgbClr val="D7A764"/>
                </a:solidFill>
              </a:rPr>
              <a:t>ProductID</a:t>
            </a:r>
            <a:r>
              <a:rPr lang="en-GB" sz="1600" dirty="0">
                <a:solidFill>
                  <a:srgbClr val="D7A764"/>
                </a:solidFill>
              </a:rPr>
              <a:t>, Description, Price)</a:t>
            </a:r>
          </a:p>
          <a:p>
            <a:pPr marL="452437" lvl="1" indent="0">
              <a:spcAft>
                <a:spcPts val="300"/>
              </a:spcAft>
              <a:buNone/>
            </a:pPr>
            <a:r>
              <a:rPr lang="en-GB" sz="1600" dirty="0" err="1"/>
              <a:t>ProductComponent</a:t>
            </a:r>
            <a:r>
              <a:rPr lang="en-GB" sz="1600" dirty="0"/>
              <a:t> (</a:t>
            </a:r>
            <a:r>
              <a:rPr lang="en-GB" sz="1600" i="1" u="sng" dirty="0"/>
              <a:t>ProductID</a:t>
            </a:r>
            <a:r>
              <a:rPr lang="en-GB" sz="1600" i="1" dirty="0"/>
              <a:t>, </a:t>
            </a:r>
            <a:r>
              <a:rPr lang="en-GB" sz="1600" i="1" u="sng" dirty="0"/>
              <a:t>CompID</a:t>
            </a:r>
            <a:r>
              <a:rPr lang="en-GB" sz="1600" dirty="0"/>
              <a:t>, Quantity)</a:t>
            </a:r>
          </a:p>
          <a:p>
            <a:pPr marL="452437" lvl="1" indent="0">
              <a:buNone/>
            </a:pPr>
            <a:r>
              <a:rPr lang="en-GB" sz="1600" dirty="0">
                <a:solidFill>
                  <a:srgbClr val="D7A764"/>
                </a:solidFill>
              </a:rPr>
              <a:t>Component (</a:t>
            </a:r>
            <a:r>
              <a:rPr lang="en-GB" sz="1600" u="sng" dirty="0">
                <a:solidFill>
                  <a:srgbClr val="D7A764"/>
                </a:solidFill>
              </a:rPr>
              <a:t>CompID</a:t>
            </a:r>
            <a:r>
              <a:rPr lang="en-GB" sz="1600" dirty="0">
                <a:solidFill>
                  <a:srgbClr val="D7A764"/>
                </a:solidFill>
              </a:rPr>
              <a:t>, </a:t>
            </a:r>
            <a:r>
              <a:rPr lang="en-GB" sz="1600" dirty="0" err="1">
                <a:solidFill>
                  <a:srgbClr val="D7A764"/>
                </a:solidFill>
              </a:rPr>
              <a:t>CompDesc</a:t>
            </a:r>
            <a:r>
              <a:rPr lang="en-GB" sz="1600" dirty="0">
                <a:solidFill>
                  <a:srgbClr val="D7A764"/>
                </a:solidFill>
              </a:rPr>
              <a:t>, Cost)</a:t>
            </a:r>
          </a:p>
          <a:p>
            <a:pPr>
              <a:spcAft>
                <a:spcPts val="600"/>
              </a:spcAft>
            </a:pPr>
            <a:r>
              <a:rPr lang="en-GB" dirty="0"/>
              <a:t>The </a:t>
            </a:r>
            <a:r>
              <a:rPr lang="en-GB" dirty="0" err="1"/>
              <a:t>ProductComponent</a:t>
            </a:r>
            <a:r>
              <a:rPr lang="en-GB" dirty="0"/>
              <a:t> table is defined as shown:</a:t>
            </a:r>
          </a:p>
          <a:p>
            <a:pPr marL="444500" lvl="1" indent="0">
              <a:spcAft>
                <a:spcPts val="300"/>
              </a:spcAft>
              <a:buNone/>
            </a:pPr>
            <a:r>
              <a:rPr lang="en-GB" sz="1600" dirty="0"/>
              <a:t>CREATE TABLE </a:t>
            </a:r>
            <a:r>
              <a:rPr lang="en-GB" sz="1600" dirty="0" err="1"/>
              <a:t>ProductComponent</a:t>
            </a:r>
            <a:endParaRPr lang="en-GB" sz="1600" dirty="0"/>
          </a:p>
          <a:p>
            <a:pPr marL="444500" lvl="1" indent="0">
              <a:spcAft>
                <a:spcPts val="300"/>
              </a:spcAft>
              <a:buNone/>
              <a:tabLst>
                <a:tab pos="622300" algn="l"/>
                <a:tab pos="2514600" algn="l"/>
              </a:tabLst>
            </a:pPr>
            <a:r>
              <a:rPr lang="en-GB" sz="1600" dirty="0"/>
              <a:t>( ProductID	CHAR(4) NOT NULL,</a:t>
            </a:r>
          </a:p>
          <a:p>
            <a:pPr marL="444500" lvl="1" indent="0">
              <a:spcAft>
                <a:spcPts val="300"/>
              </a:spcAft>
              <a:buNone/>
              <a:tabLst>
                <a:tab pos="622300" algn="l"/>
                <a:tab pos="2514600" algn="l"/>
              </a:tabLst>
            </a:pPr>
            <a:r>
              <a:rPr lang="en-GB" sz="1600" dirty="0"/>
              <a:t>	CompID	CHAR(6) NOT NULL,</a:t>
            </a:r>
          </a:p>
          <a:p>
            <a:pPr marL="444500" lvl="1" indent="0">
              <a:spcAft>
                <a:spcPts val="300"/>
              </a:spcAft>
              <a:buNone/>
              <a:tabLst>
                <a:tab pos="622300" algn="l"/>
                <a:tab pos="2514600" algn="l"/>
              </a:tabLst>
            </a:pPr>
            <a:r>
              <a:rPr lang="en-GB" sz="1600" dirty="0"/>
              <a:t>	Quantity	INTEGER,</a:t>
            </a:r>
          </a:p>
          <a:p>
            <a:pPr marL="444500" lvl="1" indent="0">
              <a:spcAft>
                <a:spcPts val="300"/>
              </a:spcAft>
              <a:buNone/>
              <a:tabLst>
                <a:tab pos="622300" algn="l"/>
                <a:tab pos="2514600" algn="l"/>
              </a:tabLst>
            </a:pPr>
            <a:r>
              <a:rPr lang="en-GB" sz="1600" dirty="0"/>
              <a:t>	FOREIGN KEY 	ProductID REFERENCES Product(</a:t>
            </a:r>
            <a:r>
              <a:rPr lang="en-GB" sz="1600" dirty="0" err="1"/>
              <a:t>ProductID</a:t>
            </a:r>
            <a:r>
              <a:rPr lang="en-GB" sz="1600" dirty="0"/>
              <a:t>),</a:t>
            </a:r>
          </a:p>
          <a:p>
            <a:pPr marL="444500" lvl="1" indent="0">
              <a:spcAft>
                <a:spcPts val="300"/>
              </a:spcAft>
              <a:buNone/>
              <a:tabLst>
                <a:tab pos="622300" algn="l"/>
                <a:tab pos="2514600" algn="l"/>
              </a:tabLst>
            </a:pPr>
            <a:r>
              <a:rPr lang="en-GB" sz="1600" dirty="0"/>
              <a:t>	FOREIGN KEY 	CompID REFERENCES Component(</a:t>
            </a:r>
            <a:r>
              <a:rPr lang="en-GB" sz="1600" dirty="0" err="1"/>
              <a:t>CompID</a:t>
            </a:r>
            <a:r>
              <a:rPr lang="en-GB" sz="1600" dirty="0"/>
              <a:t>),</a:t>
            </a:r>
          </a:p>
          <a:p>
            <a:pPr marL="444500" lvl="1" indent="0">
              <a:spcAft>
                <a:spcPts val="300"/>
              </a:spcAft>
              <a:buNone/>
              <a:tabLst>
                <a:tab pos="622300" algn="l"/>
                <a:tab pos="2514600" algn="l"/>
              </a:tabLst>
            </a:pPr>
            <a:r>
              <a:rPr lang="en-GB" sz="1600" dirty="0"/>
              <a:t>	PRIMARY KEY 	(ProductID, </a:t>
            </a:r>
            <a:r>
              <a:rPr lang="en-GB" sz="1600" dirty="0" err="1"/>
              <a:t>CompID</a:t>
            </a:r>
            <a:r>
              <a:rPr lang="en-GB" sz="1600" dirty="0"/>
              <a:t>) )</a:t>
            </a:r>
          </a:p>
          <a:p>
            <a:pPr marL="444500" lvl="1" indent="0">
              <a:spcAft>
                <a:spcPts val="300"/>
              </a:spcAft>
              <a:buNone/>
              <a:tabLst>
                <a:tab pos="622300" algn="l"/>
                <a:tab pos="2514600" algn="l"/>
              </a:tabLst>
            </a:pPr>
            <a:endParaRPr lang="en-GB" sz="1800" dirty="0"/>
          </a:p>
          <a:p>
            <a:pPr marL="444500" lvl="1" indent="0">
              <a:spcAft>
                <a:spcPts val="300"/>
              </a:spcAft>
              <a:buNone/>
              <a:tabLst>
                <a:tab pos="622300" algn="l"/>
                <a:tab pos="2514600" algn="l"/>
              </a:tabLst>
            </a:pPr>
            <a:endParaRPr lang="en-GB" sz="1800" dirty="0"/>
          </a:p>
          <a:p>
            <a:pPr marL="444500" lvl="1" indent="0">
              <a:spcAft>
                <a:spcPts val="300"/>
              </a:spcAft>
              <a:buNone/>
              <a:tabLst>
                <a:tab pos="622300" algn="l"/>
                <a:tab pos="2159000" algn="l"/>
              </a:tabLst>
            </a:pPr>
            <a:r>
              <a:rPr lang="en-GB" dirty="0"/>
              <a:t>	</a:t>
            </a:r>
          </a:p>
          <a:p>
            <a:pPr marL="444500" lvl="1" indent="0">
              <a:spcAft>
                <a:spcPts val="300"/>
              </a:spcAft>
              <a:buNone/>
              <a:tabLst>
                <a:tab pos="622300" algn="l"/>
                <a:tab pos="2159000" algn="l"/>
              </a:tabLst>
            </a:pPr>
            <a:endParaRPr lang="en-GB" dirty="0"/>
          </a:p>
        </p:txBody>
      </p:sp>
      <p:pic>
        <p:nvPicPr>
          <p:cNvPr id="1026" name="Picture 2" descr="C:\Users\Rob\AppData\Roaming\PixelMetrics\CaptureWiz\Tem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474" y="2190213"/>
            <a:ext cx="6140083" cy="67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8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a:t>
            </a:r>
            <a:r>
              <a:rPr lang="en-GB" b="1" dirty="0"/>
              <a:t>Tasks 1 and 2</a:t>
            </a:r>
            <a:r>
              <a:rPr lang="en-GB" dirty="0"/>
              <a:t> on the worksheet</a:t>
            </a:r>
          </a:p>
        </p:txBody>
      </p:sp>
    </p:spTree>
    <p:extLst>
      <p:ext uri="{BB962C8B-B14F-4D97-AF65-F5344CB8AC3E}">
        <p14:creationId xmlns:p14="http://schemas.microsoft.com/office/powerpoint/2010/main" val="135071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Inserting data using SQL</a:t>
            </a:r>
          </a:p>
        </p:txBody>
      </p:sp>
      <p:sp>
        <p:nvSpPr>
          <p:cNvPr id="3" name="Text Placeholder 2"/>
          <p:cNvSpPr>
            <a:spLocks noGrp="1"/>
          </p:cNvSpPr>
          <p:nvPr>
            <p:ph type="body" sz="quarter" idx="14"/>
          </p:nvPr>
        </p:nvSpPr>
        <p:spPr>
          <a:xfrm>
            <a:off x="724280" y="1704179"/>
            <a:ext cx="7797230" cy="3934621"/>
          </a:xfrm>
        </p:spPr>
        <p:txBody>
          <a:bodyPr/>
          <a:lstStyle/>
          <a:p>
            <a:r>
              <a:rPr lang="en-GB" dirty="0"/>
              <a:t>The </a:t>
            </a:r>
            <a:r>
              <a:rPr lang="en-GB" dirty="0">
                <a:solidFill>
                  <a:srgbClr val="D68328"/>
                </a:solidFill>
              </a:rPr>
              <a:t>INSERT INTO</a:t>
            </a:r>
            <a:r>
              <a:rPr lang="en-GB" dirty="0"/>
              <a:t> statement is used to insert a new record into a table, for example the Product table, which is defined as shown below: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spcAft>
                <a:spcPts val="300"/>
              </a:spcAft>
              <a:buNone/>
              <a:tabLst>
                <a:tab pos="2247900" algn="l"/>
              </a:tabLst>
            </a:pPr>
            <a:r>
              <a:rPr lang="en-GB" dirty="0"/>
              <a:t>Price	CURRENCY</a:t>
            </a:r>
          </a:p>
          <a:p>
            <a:r>
              <a:rPr lang="en-GB" dirty="0"/>
              <a:t>Insert a new record for ID A345, “Pink rabbit”, £7.50:</a:t>
            </a:r>
          </a:p>
          <a:p>
            <a:pPr lvl="1" indent="0">
              <a:spcAft>
                <a:spcPts val="300"/>
              </a:spcAft>
              <a:buNone/>
              <a:tabLst>
                <a:tab pos="2247900" algn="l"/>
              </a:tabLst>
            </a:pPr>
            <a:r>
              <a:rPr lang="en-GB" dirty="0"/>
              <a:t>INSERT INTO Product (ProductID, Description, Price)</a:t>
            </a:r>
          </a:p>
          <a:p>
            <a:pPr lvl="1" indent="0">
              <a:buNone/>
              <a:tabLst>
                <a:tab pos="2247900" algn="l"/>
              </a:tabLst>
            </a:pPr>
            <a:r>
              <a:rPr lang="en-GB" dirty="0"/>
              <a:t>VALUES (“A345”, “Pink Rabbit”, 7.50)</a:t>
            </a:r>
          </a:p>
          <a:p>
            <a:pPr marL="334963" indent="-342900"/>
            <a:r>
              <a:rPr lang="en-GB" dirty="0"/>
              <a:t>Note that you do not need to specify the field names in the top line if data is being added to all fields </a:t>
            </a:r>
          </a:p>
          <a:p>
            <a:pPr marL="444500" lvl="1" indent="0">
              <a:buNone/>
            </a:pPr>
            <a:endParaRPr lang="en-GB" dirty="0"/>
          </a:p>
        </p:txBody>
      </p:sp>
    </p:spTree>
    <p:extLst>
      <p:ext uri="{BB962C8B-B14F-4D97-AF65-F5344CB8AC3E}">
        <p14:creationId xmlns:p14="http://schemas.microsoft.com/office/powerpoint/2010/main" val="124644378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05A2B5-F55F-437C-8CA6-1D3792B3113B}"/>
</file>

<file path=customXml/itemProps2.xml><?xml version="1.0" encoding="utf-8"?>
<ds:datastoreItem xmlns:ds="http://schemas.openxmlformats.org/officeDocument/2006/customXml" ds:itemID="{FB05A297-532E-4C0B-8BBB-C36800F20658}"/>
</file>

<file path=customXml/itemProps3.xml><?xml version="1.0" encoding="utf-8"?>
<ds:datastoreItem xmlns:ds="http://schemas.openxmlformats.org/officeDocument/2006/customXml" ds:itemID="{85F12A9E-F099-4FA5-BBF0-E9752CDD2892}"/>
</file>

<file path=docProps/app.xml><?xml version="1.0" encoding="utf-8"?>
<Properties xmlns="http://schemas.openxmlformats.org/officeDocument/2006/extended-properties" xmlns:vt="http://schemas.openxmlformats.org/officeDocument/2006/docPropsVTypes">
  <Template>Unit 11</Template>
  <TotalTime>793</TotalTime>
  <Words>901</Words>
  <Application>Microsoft Office PowerPoint</Application>
  <PresentationFormat>On-screen Show (4:3)</PresentationFormat>
  <Paragraphs>165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Museo 700</vt:lpstr>
      <vt:lpstr>Arial</vt:lpstr>
      <vt:lpstr>Museo 100</vt:lpstr>
      <vt:lpstr>Calibri</vt:lpstr>
      <vt:lpstr>Museo 500</vt:lpstr>
      <vt:lpstr>Museo 900</vt:lpstr>
      <vt:lpstr>Corbel</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53</cp:revision>
  <dcterms:created xsi:type="dcterms:W3CDTF">2015-10-07T10:27:47Z</dcterms:created>
  <dcterms:modified xsi:type="dcterms:W3CDTF">2017-03-30T11:31:21Z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