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583" r:id="rId5"/>
    <p:sldId id="643" r:id="rId6"/>
    <p:sldId id="506" r:id="rId7"/>
    <p:sldId id="645" r:id="rId8"/>
    <p:sldId id="644" r:id="rId9"/>
    <p:sldId id="584" r:id="rId10"/>
    <p:sldId id="646" r:id="rId11"/>
    <p:sldId id="647" r:id="rId12"/>
    <p:sldId id="585" r:id="rId13"/>
    <p:sldId id="586" r:id="rId14"/>
    <p:sldId id="590" r:id="rId15"/>
    <p:sldId id="648" r:id="rId16"/>
    <p:sldId id="651" r:id="rId17"/>
    <p:sldId id="594" r:id="rId18"/>
    <p:sldId id="649" r:id="rId19"/>
    <p:sldId id="623" r:id="rId20"/>
    <p:sldId id="650" r:id="rId21"/>
    <p:sldId id="652" r:id="rId22"/>
    <p:sldId id="595" r:id="rId23"/>
    <p:sldId id="596" r:id="rId24"/>
    <p:sldId id="653" r:id="rId25"/>
    <p:sldId id="600" r:id="rId26"/>
    <p:sldId id="654" r:id="rId27"/>
    <p:sldId id="601" r:id="rId28"/>
    <p:sldId id="599" r:id="rId29"/>
    <p:sldId id="655" r:id="rId30"/>
    <p:sldId id="609" r:id="rId31"/>
    <p:sldId id="602" r:id="rId32"/>
    <p:sldId id="603" r:id="rId33"/>
    <p:sldId id="604" r:id="rId34"/>
    <p:sldId id="656" r:id="rId35"/>
    <p:sldId id="657" r:id="rId36"/>
    <p:sldId id="6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alUser" initials="L" lastIdx="2" clrIdx="0">
    <p:extLst>
      <p:ext uri="{19B8F6BF-5375-455C-9EA6-DF929625EA0E}">
        <p15:presenceInfo xmlns:p15="http://schemas.microsoft.com/office/powerpoint/2012/main" userId="Local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5416"/>
  </p:normalViewPr>
  <p:slideViewPr>
    <p:cSldViewPr snapToGrid="0">
      <p:cViewPr varScale="1">
        <p:scale>
          <a:sx n="69" d="100"/>
          <a:sy n="69" d="100"/>
        </p:scale>
        <p:origin x="73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4F504-F31F-8C44-9CF6-2FB99E5AFAEF}"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628C4-0EDF-9343-A029-DCE27D9AEA4D}" type="slidenum">
              <a:rPr lang="en-US" smtClean="0"/>
              <a:t>‹#›</a:t>
            </a:fld>
            <a:endParaRPr lang="en-US"/>
          </a:p>
        </p:txBody>
      </p:sp>
    </p:spTree>
    <p:extLst>
      <p:ext uri="{BB962C8B-B14F-4D97-AF65-F5344CB8AC3E}">
        <p14:creationId xmlns:p14="http://schemas.microsoft.com/office/powerpoint/2010/main" val="97957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6186C-EE0B-4318-8032-093BCEA27EF8}" type="slidenum">
              <a:rPr lang="en-GB" smtClean="0"/>
              <a:t>3</a:t>
            </a:fld>
            <a:endParaRPr lang="en-GB"/>
          </a:p>
        </p:txBody>
      </p:sp>
    </p:spTree>
    <p:extLst>
      <p:ext uri="{BB962C8B-B14F-4D97-AF65-F5344CB8AC3E}">
        <p14:creationId xmlns:p14="http://schemas.microsoft.com/office/powerpoint/2010/main" val="241665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27</a:t>
            </a:fld>
            <a:endParaRPr lang="en-US"/>
          </a:p>
        </p:txBody>
      </p:sp>
    </p:spTree>
    <p:extLst>
      <p:ext uri="{BB962C8B-B14F-4D97-AF65-F5344CB8AC3E}">
        <p14:creationId xmlns:p14="http://schemas.microsoft.com/office/powerpoint/2010/main" val="281518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28</a:t>
            </a:fld>
            <a:endParaRPr lang="en-US"/>
          </a:p>
        </p:txBody>
      </p:sp>
    </p:spTree>
    <p:extLst>
      <p:ext uri="{BB962C8B-B14F-4D97-AF65-F5344CB8AC3E}">
        <p14:creationId xmlns:p14="http://schemas.microsoft.com/office/powerpoint/2010/main" val="275563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6186C-EE0B-4318-8032-093BCEA27EF8}" type="slidenum">
              <a:rPr lang="en-GB" smtClean="0"/>
              <a:t>29</a:t>
            </a:fld>
            <a:endParaRPr lang="en-GB"/>
          </a:p>
        </p:txBody>
      </p:sp>
    </p:spTree>
    <p:extLst>
      <p:ext uri="{BB962C8B-B14F-4D97-AF65-F5344CB8AC3E}">
        <p14:creationId xmlns:p14="http://schemas.microsoft.com/office/powerpoint/2010/main" val="328778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30</a:t>
            </a:fld>
            <a:endParaRPr lang="en-US"/>
          </a:p>
        </p:txBody>
      </p:sp>
    </p:spTree>
    <p:extLst>
      <p:ext uri="{BB962C8B-B14F-4D97-AF65-F5344CB8AC3E}">
        <p14:creationId xmlns:p14="http://schemas.microsoft.com/office/powerpoint/2010/main" val="2317363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6186C-EE0B-4318-8032-093BCEA27EF8}" type="slidenum">
              <a:rPr lang="en-GB" smtClean="0"/>
              <a:t>33</a:t>
            </a:fld>
            <a:endParaRPr lang="en-GB"/>
          </a:p>
        </p:txBody>
      </p:sp>
    </p:spTree>
    <p:extLst>
      <p:ext uri="{BB962C8B-B14F-4D97-AF65-F5344CB8AC3E}">
        <p14:creationId xmlns:p14="http://schemas.microsoft.com/office/powerpoint/2010/main" val="42221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11</a:t>
            </a:fld>
            <a:endParaRPr lang="en-US"/>
          </a:p>
        </p:txBody>
      </p:sp>
    </p:spTree>
    <p:extLst>
      <p:ext uri="{BB962C8B-B14F-4D97-AF65-F5344CB8AC3E}">
        <p14:creationId xmlns:p14="http://schemas.microsoft.com/office/powerpoint/2010/main" val="87901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14</a:t>
            </a:fld>
            <a:endParaRPr lang="en-US"/>
          </a:p>
        </p:txBody>
      </p:sp>
    </p:spTree>
    <p:extLst>
      <p:ext uri="{BB962C8B-B14F-4D97-AF65-F5344CB8AC3E}">
        <p14:creationId xmlns:p14="http://schemas.microsoft.com/office/powerpoint/2010/main" val="328304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16</a:t>
            </a:fld>
            <a:endParaRPr lang="en-US"/>
          </a:p>
        </p:txBody>
      </p:sp>
    </p:spTree>
    <p:extLst>
      <p:ext uri="{BB962C8B-B14F-4D97-AF65-F5344CB8AC3E}">
        <p14:creationId xmlns:p14="http://schemas.microsoft.com/office/powerpoint/2010/main" val="173289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19</a:t>
            </a:fld>
            <a:endParaRPr lang="en-US"/>
          </a:p>
        </p:txBody>
      </p:sp>
    </p:spTree>
    <p:extLst>
      <p:ext uri="{BB962C8B-B14F-4D97-AF65-F5344CB8AC3E}">
        <p14:creationId xmlns:p14="http://schemas.microsoft.com/office/powerpoint/2010/main" val="110361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20</a:t>
            </a:fld>
            <a:endParaRPr lang="en-US"/>
          </a:p>
        </p:txBody>
      </p:sp>
    </p:spTree>
    <p:extLst>
      <p:ext uri="{BB962C8B-B14F-4D97-AF65-F5344CB8AC3E}">
        <p14:creationId xmlns:p14="http://schemas.microsoft.com/office/powerpoint/2010/main" val="111520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22</a:t>
            </a:fld>
            <a:endParaRPr lang="en-US"/>
          </a:p>
        </p:txBody>
      </p:sp>
    </p:spTree>
    <p:extLst>
      <p:ext uri="{BB962C8B-B14F-4D97-AF65-F5344CB8AC3E}">
        <p14:creationId xmlns:p14="http://schemas.microsoft.com/office/powerpoint/2010/main" val="76939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6186C-EE0B-4318-8032-093BCEA27EF8}" type="slidenum">
              <a:rPr lang="en-GB" smtClean="0"/>
              <a:t>24</a:t>
            </a:fld>
            <a:endParaRPr lang="en-GB"/>
          </a:p>
        </p:txBody>
      </p:sp>
    </p:spTree>
    <p:extLst>
      <p:ext uri="{BB962C8B-B14F-4D97-AF65-F5344CB8AC3E}">
        <p14:creationId xmlns:p14="http://schemas.microsoft.com/office/powerpoint/2010/main" val="360293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25</a:t>
            </a:fld>
            <a:endParaRPr lang="en-US"/>
          </a:p>
        </p:txBody>
      </p:sp>
    </p:spTree>
    <p:extLst>
      <p:ext uri="{BB962C8B-B14F-4D97-AF65-F5344CB8AC3E}">
        <p14:creationId xmlns:p14="http://schemas.microsoft.com/office/powerpoint/2010/main" val="251936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Shape 91"/>
          <p:cNvSpPr>
            <a:spLocks noGrp="1"/>
          </p:cNvSpPr>
          <p:nvPr>
            <p:ph type="body" sz="quarter" idx="13"/>
          </p:nvPr>
        </p:nvSpPr>
        <p:spPr>
          <a:xfrm>
            <a:off x="381000" y="342919"/>
            <a:ext cx="10477500" cy="30001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92" name="Shape 92"/>
          <p:cNvSpPr>
            <a:spLocks noGrp="1"/>
          </p:cNvSpPr>
          <p:nvPr>
            <p:ph type="pic" sz="half" idx="14"/>
          </p:nvPr>
        </p:nvSpPr>
        <p:spPr>
          <a:xfrm>
            <a:off x="6667500" y="1080492"/>
            <a:ext cx="5143500" cy="5482828"/>
          </a:xfrm>
          <a:prstGeom prst="rect">
            <a:avLst/>
          </a:prstGeom>
        </p:spPr>
        <p:txBody>
          <a:bodyPr lIns="91439" tIns="45719" rIns="91439" bIns="45719">
            <a:noAutofit/>
          </a:bodyPr>
          <a:lstStyle/>
          <a:p>
            <a:endParaRPr/>
          </a:p>
        </p:txBody>
      </p:sp>
      <p:sp>
        <p:nvSpPr>
          <p:cNvPr id="93" name="Shape 93"/>
          <p:cNvSpPr>
            <a:spLocks noGrp="1"/>
          </p:cNvSpPr>
          <p:nvPr>
            <p:ph type="title"/>
          </p:nvPr>
        </p:nvSpPr>
        <p:spPr>
          <a:xfrm>
            <a:off x="381000" y="1080492"/>
            <a:ext cx="5905500" cy="508992"/>
          </a:xfrm>
          <a:prstGeom prst="rect">
            <a:avLst/>
          </a:prstGeom>
        </p:spPr>
        <p:txBody>
          <a:bodyPr/>
          <a:lstStyle/>
          <a:p>
            <a:r>
              <a:t>Title Text</a:t>
            </a:r>
          </a:p>
        </p:txBody>
      </p:sp>
      <p:sp>
        <p:nvSpPr>
          <p:cNvPr id="94" name="Shape 94"/>
          <p:cNvSpPr>
            <a:spLocks noGrp="1"/>
          </p:cNvSpPr>
          <p:nvPr>
            <p:ph type="body" sz="half" idx="1"/>
          </p:nvPr>
        </p:nvSpPr>
        <p:spPr>
          <a:xfrm>
            <a:off x="381000" y="1928812"/>
            <a:ext cx="5905500" cy="4295180"/>
          </a:xfrm>
          <a:prstGeom prst="rect">
            <a:avLst/>
          </a:prstGeom>
        </p:spPr>
        <p:txBody>
          <a:bodyPr/>
          <a:lstStyle>
            <a:lvl1pPr>
              <a:buClr>
                <a:schemeClr val="accent1"/>
              </a:buClr>
              <a:buChar char="▸"/>
              <a:defRPr sz="1969"/>
            </a:lvl1pPr>
            <a:lvl2pPr>
              <a:buClr>
                <a:schemeClr val="accent1"/>
              </a:buClr>
              <a:buChar char="▸"/>
              <a:defRPr sz="1969"/>
            </a:lvl2pPr>
            <a:lvl3pPr>
              <a:buClr>
                <a:schemeClr val="accent1"/>
              </a:buClr>
              <a:buChar char="▸"/>
              <a:defRPr sz="1969"/>
            </a:lvl3pPr>
            <a:lvl4pPr>
              <a:buClr>
                <a:schemeClr val="accent1"/>
              </a:buClr>
              <a:buChar char="▸"/>
              <a:defRPr sz="1969"/>
            </a:lvl4pPr>
            <a:lvl5pPr>
              <a:buClr>
                <a:schemeClr val="accent1"/>
              </a:buClr>
              <a:buChar char="▸"/>
              <a:defRPr sz="1969"/>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50174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4/16/2020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4/16/2020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1</a:t>
            </a:r>
            <a:br>
              <a:rPr lang="en-GB" dirty="0" smtClean="0"/>
            </a:br>
            <a:r>
              <a:rPr lang="en-GB" dirty="0" smtClean="0"/>
              <a:t>Investigating Practitioners’ Work</a:t>
            </a:r>
            <a:endParaRPr lang="en-GB" dirty="0"/>
          </a:p>
        </p:txBody>
      </p:sp>
      <p:sp>
        <p:nvSpPr>
          <p:cNvPr id="3" name="Subtitle 2"/>
          <p:cNvSpPr>
            <a:spLocks noGrp="1"/>
          </p:cNvSpPr>
          <p:nvPr>
            <p:ph type="subTitle" idx="1"/>
          </p:nvPr>
        </p:nvSpPr>
        <p:spPr>
          <a:xfrm>
            <a:off x="810001" y="5269301"/>
            <a:ext cx="10572000" cy="434974"/>
          </a:xfrm>
        </p:spPr>
        <p:txBody>
          <a:bodyPr>
            <a:noAutofit/>
          </a:bodyPr>
          <a:lstStyle/>
          <a:p>
            <a:r>
              <a:rPr lang="en-GB" sz="2800" dirty="0" smtClean="0"/>
              <a:t>We don’t know when you will have to sit this exam – but you will have to at some point. We will sit a MOCK for Unit 1 towards the end of this Half Term.</a:t>
            </a:r>
            <a:endParaRPr lang="en-GB" sz="2800" dirty="0"/>
          </a:p>
        </p:txBody>
      </p:sp>
    </p:spTree>
    <p:extLst>
      <p:ext uri="{BB962C8B-B14F-4D97-AF65-F5344CB8AC3E}">
        <p14:creationId xmlns:p14="http://schemas.microsoft.com/office/powerpoint/2010/main" val="3439799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AKE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93" y="192808"/>
            <a:ext cx="5534025" cy="6459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9964" y="2895526"/>
            <a:ext cx="5403272" cy="3785652"/>
          </a:xfrm>
          <a:prstGeom prst="rect">
            <a:avLst/>
          </a:prstGeom>
          <a:noFill/>
        </p:spPr>
        <p:txBody>
          <a:bodyPr wrap="square" rtlCol="0">
            <a:spAutoFit/>
          </a:bodyPr>
          <a:lstStyle/>
          <a:p>
            <a:r>
              <a:rPr lang="en-GB" sz="2400" b="1" dirty="0" smtClean="0"/>
              <a:t>YOU WILL COME BACK TO THIS EXAM AT SOME POINT …</a:t>
            </a:r>
          </a:p>
          <a:p>
            <a:endParaRPr lang="en-GB" sz="2400" b="1" dirty="0"/>
          </a:p>
          <a:p>
            <a:r>
              <a:rPr lang="en-GB" sz="2400" b="1" dirty="0" smtClean="0"/>
              <a:t>At that point OUR EXPECTATION WILL BE that you can access all these notes / will have reflected on the teaching – and you will be ready just for a short spell of REVISION rather than direct teaching.</a:t>
            </a:r>
            <a:endParaRPr lang="en-GB" sz="2400" b="1" dirty="0"/>
          </a:p>
        </p:txBody>
      </p:sp>
    </p:spTree>
    <p:extLst>
      <p:ext uri="{BB962C8B-B14F-4D97-AF65-F5344CB8AC3E}">
        <p14:creationId xmlns:p14="http://schemas.microsoft.com/office/powerpoint/2010/main" val="140302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28" y="109130"/>
            <a:ext cx="4852988" cy="1026944"/>
          </a:xfrm>
        </p:spPr>
        <p:txBody>
          <a:bodyPr>
            <a:normAutofit fontScale="90000"/>
          </a:bodyPr>
          <a:lstStyle/>
          <a:p>
            <a:r>
              <a:rPr lang="en-GB" sz="3200" dirty="0" smtClean="0"/>
              <a:t>QUICK TASK NOW</a:t>
            </a:r>
            <a:br>
              <a:rPr lang="en-GB" sz="3200" dirty="0" smtClean="0"/>
            </a:br>
            <a:r>
              <a:rPr lang="en-GB" sz="3200" dirty="0" smtClean="0"/>
              <a:t>BUT ALSO TO FINISH …</a:t>
            </a:r>
            <a:endParaRPr lang="en-GB" sz="3200" dirty="0"/>
          </a:p>
        </p:txBody>
      </p:sp>
      <p:sp>
        <p:nvSpPr>
          <p:cNvPr id="3" name="Text Placeholder 2"/>
          <p:cNvSpPr>
            <a:spLocks noGrp="1"/>
          </p:cNvSpPr>
          <p:nvPr>
            <p:ph type="body" sz="half" idx="2"/>
          </p:nvPr>
        </p:nvSpPr>
        <p:spPr>
          <a:xfrm>
            <a:off x="814728" y="2563090"/>
            <a:ext cx="4852988" cy="4197928"/>
          </a:xfrm>
        </p:spPr>
        <p:txBody>
          <a:bodyPr>
            <a:normAutofit/>
          </a:bodyPr>
          <a:lstStyle/>
          <a:p>
            <a:r>
              <a:rPr lang="en-GB" sz="2400" dirty="0" smtClean="0"/>
              <a:t>Make </a:t>
            </a:r>
            <a:r>
              <a:rPr lang="en-GB" sz="2400" dirty="0"/>
              <a:t>a list of all the CHANGES OF DIRECTION that can be seen within LOVESONG</a:t>
            </a:r>
          </a:p>
          <a:p>
            <a:endParaRPr lang="en-GB" sz="2400" b="1" dirty="0">
              <a:solidFill>
                <a:srgbClr val="FF0000"/>
              </a:solidFill>
            </a:endParaRPr>
          </a:p>
          <a:p>
            <a:pPr marL="457200" indent="-457200">
              <a:buAutoNum type="arabicPeriod"/>
            </a:pPr>
            <a:r>
              <a:rPr lang="en-GB" sz="2400" b="1" dirty="0">
                <a:solidFill>
                  <a:srgbClr val="FF0000"/>
                </a:solidFill>
              </a:rPr>
              <a:t>You can discuss this literally (in terms of movement)</a:t>
            </a:r>
          </a:p>
          <a:p>
            <a:pPr marL="514350" indent="-514350">
              <a:buAutoNum type="arabicPeriod"/>
            </a:pPr>
            <a:r>
              <a:rPr lang="en-GB" sz="2400" b="1" dirty="0">
                <a:solidFill>
                  <a:srgbClr val="FF0000"/>
                </a:solidFill>
              </a:rPr>
              <a:t>In equal measure you can discuss this in </a:t>
            </a:r>
            <a:r>
              <a:rPr lang="en-GB" sz="2400" b="1" dirty="0" smtClean="0">
                <a:solidFill>
                  <a:srgbClr val="FF0000"/>
                </a:solidFill>
              </a:rPr>
              <a:t>a </a:t>
            </a:r>
            <a:r>
              <a:rPr lang="en-GB" sz="2400" b="1" dirty="0">
                <a:solidFill>
                  <a:srgbClr val="FF0000"/>
                </a:solidFill>
              </a:rPr>
              <a:t>more abstract </a:t>
            </a:r>
            <a:r>
              <a:rPr lang="en-GB" sz="2400" b="1" dirty="0" smtClean="0">
                <a:solidFill>
                  <a:srgbClr val="FF0000"/>
                </a:solidFill>
              </a:rPr>
              <a:t>way</a:t>
            </a:r>
            <a:endParaRPr lang="en-GB" sz="1800" b="1" dirty="0">
              <a:solidFill>
                <a:srgbClr val="FF0000"/>
              </a:solidFill>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532" r="17532"/>
          <a:stretch>
            <a:fillRect/>
          </a:stretch>
        </p:blip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28" y="1220503"/>
            <a:ext cx="1734205" cy="849183"/>
          </a:xfrm>
          <a:prstGeom prst="rect">
            <a:avLst/>
          </a:prstGeom>
        </p:spPr>
      </p:pic>
    </p:spTree>
    <p:extLst>
      <p:ext uri="{BB962C8B-B14F-4D97-AF65-F5344CB8AC3E}">
        <p14:creationId xmlns:p14="http://schemas.microsoft.com/office/powerpoint/2010/main" val="2880998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295" y="2573736"/>
            <a:ext cx="4382521" cy="2007789"/>
          </a:xfrm>
        </p:spPr>
        <p:txBody>
          <a:bodyPr/>
          <a:lstStyle/>
          <a:p>
            <a:r>
              <a:rPr lang="en-GB" sz="2800" dirty="0" smtClean="0"/>
              <a:t>We will un mute.</a:t>
            </a:r>
            <a:br>
              <a:rPr lang="en-GB" sz="2800" dirty="0" smtClean="0"/>
            </a:br>
            <a:r>
              <a:rPr lang="en-GB" sz="2800" dirty="0"/>
              <a:t>Make a list of all the CHANGES OF DIRECTION that can be seen within LOVESONG</a:t>
            </a:r>
          </a:p>
        </p:txBody>
      </p:sp>
      <p:sp>
        <p:nvSpPr>
          <p:cNvPr id="6" name="Text Placeholder 5"/>
          <p:cNvSpPr>
            <a:spLocks noGrp="1"/>
          </p:cNvSpPr>
          <p:nvPr>
            <p:ph type="body" sz="quarter" idx="16"/>
          </p:nvPr>
        </p:nvSpPr>
        <p:spPr/>
        <p:txBody>
          <a:bodyPr/>
          <a:lstStyle/>
          <a:p>
            <a:endParaRPr lang="en-GB"/>
          </a:p>
        </p:txBody>
      </p:sp>
      <p:pic>
        <p:nvPicPr>
          <p:cNvPr id="3" name="Picture 2"/>
          <p:cNvPicPr>
            <a:picLocks noChangeAspect="1"/>
          </p:cNvPicPr>
          <p:nvPr/>
        </p:nvPicPr>
        <p:blipFill>
          <a:blip r:embed="rId2"/>
          <a:stretch>
            <a:fillRect/>
          </a:stretch>
        </p:blipFill>
        <p:spPr>
          <a:xfrm>
            <a:off x="6156000" y="2285999"/>
            <a:ext cx="2838450" cy="2295525"/>
          </a:xfrm>
          <a:prstGeom prst="rect">
            <a:avLst/>
          </a:prstGeom>
        </p:spPr>
      </p:pic>
    </p:spTree>
    <p:extLst>
      <p:ext uri="{BB962C8B-B14F-4D97-AF65-F5344CB8AC3E}">
        <p14:creationId xmlns:p14="http://schemas.microsoft.com/office/powerpoint/2010/main" val="393079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09" y="799902"/>
            <a:ext cx="4520646" cy="5331121"/>
          </a:xfrm>
          <a:prstGeom prst="rect">
            <a:avLst/>
          </a:prstGeom>
        </p:spPr>
      </p:pic>
    </p:spTree>
    <p:extLst>
      <p:ext uri="{BB962C8B-B14F-4D97-AF65-F5344CB8AC3E}">
        <p14:creationId xmlns:p14="http://schemas.microsoft.com/office/powerpoint/2010/main" val="70929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200405" y="2174161"/>
            <a:ext cx="5704114" cy="1569660"/>
          </a:xfrm>
          <a:prstGeom prst="rect">
            <a:avLst/>
          </a:prstGeom>
          <a:noFill/>
        </p:spPr>
        <p:txBody>
          <a:bodyPr wrap="square" rtlCol="0">
            <a:spAutoFit/>
          </a:bodyPr>
          <a:lstStyle/>
          <a:p>
            <a:pPr algn="r"/>
            <a:r>
              <a:rPr lang="en-GB" sz="9600" b="1" dirty="0" smtClean="0"/>
              <a:t>THE BED</a:t>
            </a:r>
            <a:endParaRPr lang="en-GB" sz="9600" b="1" dirty="0"/>
          </a:p>
        </p:txBody>
      </p:sp>
      <p:sp>
        <p:nvSpPr>
          <p:cNvPr id="6" name="TextBox 5"/>
          <p:cNvSpPr txBox="1"/>
          <p:nvPr/>
        </p:nvSpPr>
        <p:spPr>
          <a:xfrm>
            <a:off x="3602641" y="4745212"/>
            <a:ext cx="8408845" cy="1938992"/>
          </a:xfrm>
          <a:prstGeom prst="rect">
            <a:avLst/>
          </a:prstGeom>
          <a:noFill/>
        </p:spPr>
        <p:txBody>
          <a:bodyPr wrap="square" rtlCol="0">
            <a:spAutoFit/>
          </a:bodyPr>
          <a:lstStyle/>
          <a:p>
            <a:pPr algn="r"/>
            <a:r>
              <a:rPr lang="en-GB" sz="2000" b="1" dirty="0" smtClean="0"/>
              <a:t>The bed has a centrality within the set design – sitting, dominating STAGE LEFT of the stage surrounded by rotting leaves. The season has changed.</a:t>
            </a:r>
          </a:p>
          <a:p>
            <a:pPr algn="r"/>
            <a:r>
              <a:rPr lang="en-GB" sz="2000" b="1" dirty="0" smtClean="0"/>
              <a:t>WHY?</a:t>
            </a:r>
          </a:p>
          <a:p>
            <a:pPr algn="r"/>
            <a:r>
              <a:rPr lang="en-GB" sz="2000" b="1" dirty="0" smtClean="0"/>
              <a:t>WHAT DOES IT CONOTE? </a:t>
            </a:r>
          </a:p>
          <a:p>
            <a:pPr algn="r"/>
            <a:r>
              <a:rPr lang="en-GB" sz="2000" b="1" dirty="0" smtClean="0"/>
              <a:t>READ THE SIGNIFIER AND TELL ME THE SIGNIFIED </a:t>
            </a:r>
            <a:endParaRPr lang="en-GB" sz="2000" b="1" dirty="0"/>
          </a:p>
        </p:txBody>
      </p:sp>
      <p:pic>
        <p:nvPicPr>
          <p:cNvPr id="2" name="Picture 1"/>
          <p:cNvPicPr>
            <a:picLocks noChangeAspect="1"/>
          </p:cNvPicPr>
          <p:nvPr/>
        </p:nvPicPr>
        <p:blipFill>
          <a:blip r:embed="rId3"/>
          <a:stretch>
            <a:fillRect/>
          </a:stretch>
        </p:blipFill>
        <p:spPr>
          <a:xfrm>
            <a:off x="1436482" y="276825"/>
            <a:ext cx="6801995" cy="44683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733" y="276825"/>
            <a:ext cx="1711631" cy="1676412"/>
          </a:xfrm>
          <a:prstGeom prst="rect">
            <a:avLst/>
          </a:prstGeom>
        </p:spPr>
      </p:pic>
      <p:sp>
        <p:nvSpPr>
          <p:cNvPr id="7" name="TextBox 6"/>
          <p:cNvSpPr txBox="1"/>
          <p:nvPr/>
        </p:nvSpPr>
        <p:spPr>
          <a:xfrm>
            <a:off x="10064733" y="1953237"/>
            <a:ext cx="1711631" cy="1200329"/>
          </a:xfrm>
          <a:prstGeom prst="rect">
            <a:avLst/>
          </a:prstGeom>
          <a:noFill/>
        </p:spPr>
        <p:txBody>
          <a:bodyPr wrap="square" rtlCol="0">
            <a:spAutoFit/>
          </a:bodyPr>
          <a:lstStyle/>
          <a:p>
            <a:pPr algn="r"/>
            <a:r>
              <a:rPr lang="en-GB" dirty="0" smtClean="0"/>
              <a:t>TYPE YOUR ANSWER IN THE CHAT BAR</a:t>
            </a:r>
            <a:endParaRPr lang="en-GB" dirty="0"/>
          </a:p>
        </p:txBody>
      </p:sp>
    </p:spTree>
    <p:extLst>
      <p:ext uri="{BB962C8B-B14F-4D97-AF65-F5344CB8AC3E}">
        <p14:creationId xmlns:p14="http://schemas.microsoft.com/office/powerpoint/2010/main" val="334659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294" y="213718"/>
            <a:ext cx="6012792" cy="1047896"/>
          </a:xfrm>
        </p:spPr>
        <p:txBody>
          <a:bodyPr>
            <a:noAutofit/>
          </a:bodyPr>
          <a:lstStyle/>
          <a:p>
            <a:r>
              <a:rPr lang="en-GB" sz="4800" dirty="0" smtClean="0"/>
              <a:t>IN YOUR OWN TIME</a:t>
            </a:r>
            <a:endParaRPr lang="en-GB" sz="48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8" b="1328"/>
          <a:stretch>
            <a:fillRect/>
          </a:stretch>
        </p:blipFill>
        <p:spPr/>
      </p:pic>
      <p:sp>
        <p:nvSpPr>
          <p:cNvPr id="5" name="Text Placeholder 4"/>
          <p:cNvSpPr>
            <a:spLocks noGrp="1"/>
          </p:cNvSpPr>
          <p:nvPr>
            <p:ph type="body" sz="half" idx="2"/>
          </p:nvPr>
        </p:nvSpPr>
        <p:spPr>
          <a:xfrm>
            <a:off x="248670" y="1374726"/>
            <a:ext cx="5786369" cy="5313457"/>
          </a:xfrm>
        </p:spPr>
        <p:txBody>
          <a:bodyPr>
            <a:normAutofit/>
          </a:bodyPr>
          <a:lstStyle/>
          <a:p>
            <a:pPr marL="457200" indent="-457200">
              <a:buAutoNum type="arabicPeriod"/>
            </a:pPr>
            <a:r>
              <a:rPr lang="en-GB" sz="2800" dirty="0" smtClean="0"/>
              <a:t>Look again at the section in LOVE SONG – The Bed</a:t>
            </a:r>
          </a:p>
          <a:p>
            <a:endParaRPr lang="en-GB" sz="2800" dirty="0" smtClean="0"/>
          </a:p>
          <a:p>
            <a:pPr algn="ctr"/>
            <a:r>
              <a:rPr lang="en-GB" sz="2800" dirty="0" smtClean="0"/>
              <a:t>GOL</a:t>
            </a:r>
            <a:endParaRPr lang="en-GB" sz="2800" dirty="0"/>
          </a:p>
          <a:p>
            <a:pPr algn="ctr"/>
            <a:r>
              <a:rPr lang="en-GB" sz="2800" dirty="0"/>
              <a:t>UNIT 1</a:t>
            </a:r>
          </a:p>
          <a:p>
            <a:pPr algn="ctr"/>
            <a:r>
              <a:rPr lang="en-GB" sz="2800" dirty="0"/>
              <a:t>FRANTIC CLIPS</a:t>
            </a:r>
          </a:p>
          <a:p>
            <a:pPr algn="ctr"/>
            <a:r>
              <a:rPr lang="en-GB" sz="2800" dirty="0"/>
              <a:t>LOVE SONG 6</a:t>
            </a:r>
          </a:p>
          <a:p>
            <a:pPr algn="ctr"/>
            <a:r>
              <a:rPr lang="en-GB" sz="2800" dirty="0"/>
              <a:t>2.20 – 6.38</a:t>
            </a:r>
          </a:p>
          <a:p>
            <a:endParaRPr lang="en-GB" sz="1400" dirty="0" smtClean="0"/>
          </a:p>
          <a:p>
            <a:endParaRPr lang="en-GB" sz="2800" dirty="0" smtClean="0"/>
          </a:p>
          <a:p>
            <a:pPr marL="457200" indent="-457200">
              <a:buAutoNum type="arabicPeriod"/>
            </a:pPr>
            <a:endParaRPr lang="en-GB" sz="2400" dirty="0" smtClean="0"/>
          </a:p>
          <a:p>
            <a:pPr marL="457200" indent="-457200">
              <a:buAutoNum type="arabicPeriod"/>
            </a:pPr>
            <a:endParaRPr lang="en-GB" dirty="0"/>
          </a:p>
          <a:p>
            <a:endParaRPr lang="en-GB" dirty="0"/>
          </a:p>
        </p:txBody>
      </p:sp>
    </p:spTree>
    <p:extLst>
      <p:ext uri="{BB962C8B-B14F-4D97-AF65-F5344CB8AC3E}">
        <p14:creationId xmlns:p14="http://schemas.microsoft.com/office/powerpoint/2010/main" val="155263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8652" y="2439887"/>
            <a:ext cx="4382521" cy="2007789"/>
          </a:xfrm>
        </p:spPr>
        <p:txBody>
          <a:bodyPr/>
          <a:lstStyle/>
          <a:p>
            <a:r>
              <a:rPr lang="en-GB" sz="3600" dirty="0" smtClean="0"/>
              <a:t>For now spend some time remembering that section</a:t>
            </a:r>
            <a:endParaRPr lang="en-GB" sz="3600" dirty="0"/>
          </a:p>
        </p:txBody>
      </p:sp>
      <p:sp>
        <p:nvSpPr>
          <p:cNvPr id="6" name="Text Placeholder 5"/>
          <p:cNvSpPr>
            <a:spLocks noGrp="1"/>
          </p:cNvSpPr>
          <p:nvPr>
            <p:ph type="body" sz="quarter" idx="16"/>
          </p:nvPr>
        </p:nvSpPr>
        <p:spPr/>
        <p:txBody>
          <a:bodyP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000" y="2286000"/>
            <a:ext cx="3639164" cy="2295525"/>
          </a:xfrm>
          <a:prstGeom prst="rect">
            <a:avLst/>
          </a:prstGeom>
        </p:spPr>
      </p:pic>
      <p:sp>
        <p:nvSpPr>
          <p:cNvPr id="3" name="TextBox 2"/>
          <p:cNvSpPr txBox="1"/>
          <p:nvPr/>
        </p:nvSpPr>
        <p:spPr>
          <a:xfrm>
            <a:off x="2012737" y="4835236"/>
            <a:ext cx="3768436" cy="1477328"/>
          </a:xfrm>
          <a:prstGeom prst="rect">
            <a:avLst/>
          </a:prstGeom>
          <a:noFill/>
        </p:spPr>
        <p:txBody>
          <a:bodyPr wrap="square" rtlCol="0">
            <a:spAutoFit/>
          </a:bodyPr>
          <a:lstStyle/>
          <a:p>
            <a:r>
              <a:rPr lang="en-GB" b="1" dirty="0" smtClean="0"/>
              <a:t>We will give you a couple of minutes to remember and then we will pick on individuals to remind us what happens during this section</a:t>
            </a:r>
            <a:endParaRPr lang="en-GB" b="1" dirty="0"/>
          </a:p>
        </p:txBody>
      </p:sp>
    </p:spTree>
    <p:extLst>
      <p:ext uri="{BB962C8B-B14F-4D97-AF65-F5344CB8AC3E}">
        <p14:creationId xmlns:p14="http://schemas.microsoft.com/office/powerpoint/2010/main" val="155491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295" y="2573736"/>
            <a:ext cx="4382521" cy="2007789"/>
          </a:xfrm>
        </p:spPr>
        <p:txBody>
          <a:bodyPr/>
          <a:lstStyle/>
          <a:p>
            <a:r>
              <a:rPr lang="en-GB" sz="2800" dirty="0" smtClean="0"/>
              <a:t>LOVE SONG</a:t>
            </a:r>
            <a:br>
              <a:rPr lang="en-GB" sz="2800" dirty="0" smtClean="0"/>
            </a:br>
            <a:r>
              <a:rPr lang="en-GB" sz="2800" dirty="0" smtClean="0"/>
              <a:t>THE BED</a:t>
            </a:r>
            <a:br>
              <a:rPr lang="en-GB" sz="2800" dirty="0" smtClean="0"/>
            </a:br>
            <a:r>
              <a:rPr lang="en-GB" sz="2800" dirty="0" smtClean="0"/>
              <a:t>Describe and then read this section in the production</a:t>
            </a:r>
            <a:endParaRPr lang="en-GB" sz="2800" dirty="0"/>
          </a:p>
        </p:txBody>
      </p:sp>
      <p:sp>
        <p:nvSpPr>
          <p:cNvPr id="6" name="Text Placeholder 5"/>
          <p:cNvSpPr>
            <a:spLocks noGrp="1"/>
          </p:cNvSpPr>
          <p:nvPr>
            <p:ph type="body" sz="quarter" idx="16"/>
          </p:nvPr>
        </p:nvSpPr>
        <p:spPr/>
        <p:txBody>
          <a:bodyPr/>
          <a:lstStyle/>
          <a:p>
            <a:endParaRPr lang="en-GB"/>
          </a:p>
        </p:txBody>
      </p:sp>
      <p:pic>
        <p:nvPicPr>
          <p:cNvPr id="3" name="Picture 2"/>
          <p:cNvPicPr>
            <a:picLocks noChangeAspect="1"/>
          </p:cNvPicPr>
          <p:nvPr/>
        </p:nvPicPr>
        <p:blipFill>
          <a:blip r:embed="rId2"/>
          <a:stretch>
            <a:fillRect/>
          </a:stretch>
        </p:blipFill>
        <p:spPr>
          <a:xfrm>
            <a:off x="6156000" y="2285999"/>
            <a:ext cx="2838450" cy="2295525"/>
          </a:xfrm>
          <a:prstGeom prst="rect">
            <a:avLst/>
          </a:prstGeom>
        </p:spPr>
      </p:pic>
    </p:spTree>
    <p:extLst>
      <p:ext uri="{BB962C8B-B14F-4D97-AF65-F5344CB8AC3E}">
        <p14:creationId xmlns:p14="http://schemas.microsoft.com/office/powerpoint/2010/main" val="188311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09" y="799902"/>
            <a:ext cx="4520646" cy="5331121"/>
          </a:xfrm>
          <a:prstGeom prst="rect">
            <a:avLst/>
          </a:prstGeom>
        </p:spPr>
      </p:pic>
    </p:spTree>
    <p:extLst>
      <p:ext uri="{BB962C8B-B14F-4D97-AF65-F5344CB8AC3E}">
        <p14:creationId xmlns:p14="http://schemas.microsoft.com/office/powerpoint/2010/main" val="156932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83" y="70338"/>
            <a:ext cx="11543831" cy="1661747"/>
          </a:xfrm>
        </p:spPr>
        <p:txBody>
          <a:bodyPr/>
          <a:lstStyle/>
          <a:p>
            <a:r>
              <a:rPr lang="en-GB" sz="4800" dirty="0" smtClean="0"/>
              <a:t>LOVE SONG:</a:t>
            </a:r>
            <a:br>
              <a:rPr lang="en-GB" sz="4800" dirty="0" smtClean="0"/>
            </a:br>
            <a:r>
              <a:rPr lang="en-GB" sz="4800" dirty="0" smtClean="0"/>
              <a:t>THE BED – Scene 10</a:t>
            </a:r>
            <a:endParaRPr lang="en-GB" sz="4800" dirty="0"/>
          </a:p>
        </p:txBody>
      </p:sp>
      <p:sp>
        <p:nvSpPr>
          <p:cNvPr id="3" name="Content Placeholder 2"/>
          <p:cNvSpPr>
            <a:spLocks noGrp="1"/>
          </p:cNvSpPr>
          <p:nvPr>
            <p:ph idx="1"/>
          </p:nvPr>
        </p:nvSpPr>
        <p:spPr>
          <a:xfrm>
            <a:off x="211484" y="2222287"/>
            <a:ext cx="11825345" cy="4635713"/>
          </a:xfrm>
        </p:spPr>
        <p:txBody>
          <a:bodyPr>
            <a:noAutofit/>
          </a:bodyPr>
          <a:lstStyle/>
          <a:p>
            <a:pPr marL="0" indent="0">
              <a:buNone/>
            </a:pPr>
            <a:r>
              <a:rPr lang="en-GB" sz="2800" dirty="0" smtClean="0"/>
              <a:t>Maggie begins in a fevered, fitful  sleep</a:t>
            </a:r>
          </a:p>
          <a:p>
            <a:pPr marL="0" indent="0">
              <a:buNone/>
            </a:pPr>
            <a:r>
              <a:rPr lang="en-GB" sz="2800" dirty="0" smtClean="0"/>
              <a:t>1. How do they show how her younger self (played by Leanne Rowe) comforts her older self?</a:t>
            </a:r>
          </a:p>
          <a:p>
            <a:pPr marL="0" indent="0">
              <a:buNone/>
            </a:pPr>
            <a:r>
              <a:rPr lang="en-GB" sz="2800" dirty="0" smtClean="0"/>
              <a:t>The relationship between younger and older comes to a head on the bed with the two couples being connected through:</a:t>
            </a:r>
          </a:p>
          <a:p>
            <a:pPr marL="0" indent="0">
              <a:buNone/>
            </a:pPr>
            <a:r>
              <a:rPr lang="en-GB" sz="2800" dirty="0" smtClean="0"/>
              <a:t>CONTACT WORK, SUPPORT WORK, UNISON, CANNON, EXTENSION</a:t>
            </a:r>
          </a:p>
          <a:p>
            <a:pPr marL="0" indent="0">
              <a:buNone/>
            </a:pPr>
            <a:r>
              <a:rPr lang="en-GB" sz="2800" dirty="0" smtClean="0"/>
              <a:t>2. What is being communicated in this extract?</a:t>
            </a:r>
          </a:p>
        </p:txBody>
      </p:sp>
      <p:sp>
        <p:nvSpPr>
          <p:cNvPr id="4" name="Line Callout 1 3"/>
          <p:cNvSpPr/>
          <p:nvPr/>
        </p:nvSpPr>
        <p:spPr>
          <a:xfrm>
            <a:off x="7010400" y="367811"/>
            <a:ext cx="4627417" cy="1066800"/>
          </a:xfrm>
          <a:prstGeom prst="borderCallout1">
            <a:avLst>
              <a:gd name="adj1" fmla="val 18750"/>
              <a:gd name="adj2" fmla="val -8333"/>
              <a:gd name="adj3" fmla="val 51461"/>
              <a:gd name="adj4" fmla="val -5634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smtClean="0">
                <a:solidFill>
                  <a:schemeClr val="bg1"/>
                </a:solidFill>
              </a:rPr>
              <a:t>One of you will be asked to answer question 1 another practitioner will be ask to answer question 2</a:t>
            </a:r>
            <a:endParaRPr lang="en-GB" b="1" dirty="0">
              <a:solidFill>
                <a:schemeClr val="bg1"/>
              </a:solidFill>
            </a:endParaRPr>
          </a:p>
        </p:txBody>
      </p:sp>
    </p:spTree>
    <p:extLst>
      <p:ext uri="{BB962C8B-B14F-4D97-AF65-F5344CB8AC3E}">
        <p14:creationId xmlns:p14="http://schemas.microsoft.com/office/powerpoint/2010/main" val="397882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09" y="799902"/>
            <a:ext cx="4520646" cy="5331121"/>
          </a:xfrm>
          <a:prstGeom prst="rect">
            <a:avLst/>
          </a:prstGeom>
        </p:spPr>
      </p:pic>
    </p:spTree>
    <p:extLst>
      <p:ext uri="{BB962C8B-B14F-4D97-AF65-F5344CB8AC3E}">
        <p14:creationId xmlns:p14="http://schemas.microsoft.com/office/powerpoint/2010/main" val="3579892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2167293"/>
              </p:ext>
            </p:extLst>
          </p:nvPr>
        </p:nvGraphicFramePr>
        <p:xfrm>
          <a:off x="312867" y="301337"/>
          <a:ext cx="11600458" cy="6395553"/>
        </p:xfrm>
        <a:graphic>
          <a:graphicData uri="http://schemas.openxmlformats.org/drawingml/2006/table">
            <a:tbl>
              <a:tblPr firstRow="1" firstCol="1" bandRow="1">
                <a:tableStyleId>{5C22544A-7EE6-4342-B048-85BDC9FD1C3A}</a:tableStyleId>
              </a:tblPr>
              <a:tblGrid>
                <a:gridCol w="5800229">
                  <a:extLst>
                    <a:ext uri="{9D8B030D-6E8A-4147-A177-3AD203B41FA5}">
                      <a16:colId xmlns:a16="http://schemas.microsoft.com/office/drawing/2014/main" val="3312525935"/>
                    </a:ext>
                  </a:extLst>
                </a:gridCol>
                <a:gridCol w="5800229">
                  <a:extLst>
                    <a:ext uri="{9D8B030D-6E8A-4147-A177-3AD203B41FA5}">
                      <a16:colId xmlns:a16="http://schemas.microsoft.com/office/drawing/2014/main" val="2694860115"/>
                    </a:ext>
                  </a:extLst>
                </a:gridCol>
              </a:tblGrid>
              <a:tr h="6395553">
                <a:tc>
                  <a:txBody>
                    <a:bodyPr/>
                    <a:lstStyle/>
                    <a:p>
                      <a:pPr>
                        <a:lnSpc>
                          <a:spcPct val="115000"/>
                        </a:lnSpc>
                        <a:spcAft>
                          <a:spcPts val="0"/>
                        </a:spcAft>
                      </a:pPr>
                      <a:r>
                        <a:rPr lang="en-GB" sz="2400" dirty="0">
                          <a:effectLst/>
                        </a:rPr>
                        <a:t>PERFORMANCE AND RELATIONSHIPS </a:t>
                      </a:r>
                      <a:endParaRPr lang="en-GB" sz="3600" dirty="0">
                        <a:effectLst/>
                      </a:endParaRPr>
                    </a:p>
                    <a:p>
                      <a:pPr>
                        <a:lnSpc>
                          <a:spcPct val="115000"/>
                        </a:lnSpc>
                        <a:spcAft>
                          <a:spcPts val="0"/>
                        </a:spcAft>
                      </a:pPr>
                      <a:r>
                        <a:rPr lang="en-GB" sz="1200" dirty="0">
                          <a:solidFill>
                            <a:schemeClr val="tx1"/>
                          </a:solidFill>
                          <a:effectLst/>
                        </a:rPr>
                        <a:t>o </a:t>
                      </a:r>
                      <a:r>
                        <a:rPr lang="en-GB" sz="2000" dirty="0">
                          <a:solidFill>
                            <a:schemeClr val="tx1"/>
                          </a:solidFill>
                          <a:effectLst/>
                        </a:rPr>
                        <a:t>pace</a:t>
                      </a:r>
                      <a:endParaRPr lang="en-GB" sz="3200" dirty="0">
                        <a:solidFill>
                          <a:schemeClr val="tx1"/>
                        </a:solidFill>
                        <a:effectLst/>
                      </a:endParaRPr>
                    </a:p>
                    <a:p>
                      <a:pPr marL="0" algn="l" defTabSz="457200" rtl="0" eaLnBrk="1" latinLnBrk="0" hangingPunct="1">
                        <a:lnSpc>
                          <a:spcPct val="115000"/>
                        </a:lnSpc>
                        <a:spcAft>
                          <a:spcPts val="0"/>
                        </a:spcAft>
                      </a:pPr>
                      <a:r>
                        <a:rPr lang="en-GB" sz="2000" dirty="0">
                          <a:solidFill>
                            <a:schemeClr val="tx1"/>
                          </a:solidFill>
                          <a:effectLst/>
                        </a:rPr>
                        <a:t>o </a:t>
                      </a:r>
                      <a:r>
                        <a:rPr lang="en-GB" sz="2000" b="1" kern="1200" dirty="0">
                          <a:solidFill>
                            <a:schemeClr val="tx1"/>
                          </a:solidFill>
                          <a:effectLst/>
                          <a:latin typeface="+mn-lt"/>
                          <a:ea typeface="+mn-ea"/>
                          <a:cs typeface="+mn-cs"/>
                        </a:rPr>
                        <a:t>dynamics</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timing</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musicality</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voice</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movement</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gesture</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character</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spatial awareness</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performer to performer</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contact work</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performer to space</a:t>
                      </a:r>
                    </a:p>
                    <a:p>
                      <a:pPr>
                        <a:lnSpc>
                          <a:spcPct val="115000"/>
                        </a:lnSpc>
                        <a:spcAft>
                          <a:spcPts val="0"/>
                        </a:spcAft>
                      </a:pPr>
                      <a:r>
                        <a:rPr lang="en-GB" sz="2000" dirty="0">
                          <a:solidFill>
                            <a:schemeClr val="tx1"/>
                          </a:solidFill>
                          <a:effectLst/>
                        </a:rPr>
                        <a:t>o performer to audience</a:t>
                      </a:r>
                      <a:endParaRPr lang="en-GB" sz="3200" dirty="0">
                        <a:solidFill>
                          <a:schemeClr val="tx1"/>
                        </a:solidFill>
                        <a:effectLst/>
                      </a:endParaRPr>
                    </a:p>
                    <a:p>
                      <a:pPr>
                        <a:lnSpc>
                          <a:spcPct val="115000"/>
                        </a:lnSpc>
                        <a:spcAft>
                          <a:spcPts val="0"/>
                        </a:spcAft>
                      </a:pPr>
                      <a:r>
                        <a:rPr lang="en-GB" sz="2000" dirty="0">
                          <a:solidFill>
                            <a:schemeClr val="tx1"/>
                          </a:solidFill>
                          <a:effectLst/>
                        </a:rPr>
                        <a:t>o performer to accompaniment</a:t>
                      </a:r>
                      <a:endParaRPr lang="en-GB" sz="3200" dirty="0">
                        <a:solidFill>
                          <a:schemeClr val="tx1"/>
                        </a:solidFill>
                        <a:effectLst/>
                      </a:endParaRPr>
                    </a:p>
                    <a:p>
                      <a:pPr>
                        <a:lnSpc>
                          <a:spcPct val="115000"/>
                        </a:lnSpc>
                        <a:spcAft>
                          <a:spcPts val="0"/>
                        </a:spcAft>
                      </a:pPr>
                      <a:r>
                        <a:rPr lang="en-GB" sz="2000" dirty="0">
                          <a:solidFill>
                            <a:schemeClr val="tx1"/>
                          </a:solidFill>
                          <a:effectLst/>
                        </a:rPr>
                        <a:t>o placement and role of audience</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457200" rtl="0" eaLnBrk="1" latinLnBrk="0" hangingPunct="1">
                        <a:lnSpc>
                          <a:spcPct val="115000"/>
                        </a:lnSpc>
                        <a:spcAft>
                          <a:spcPts val="0"/>
                        </a:spcAft>
                      </a:pPr>
                      <a:r>
                        <a:rPr lang="en-GB" sz="2400" b="1" kern="1200" dirty="0">
                          <a:solidFill>
                            <a:schemeClr val="lt1"/>
                          </a:solidFill>
                          <a:effectLst/>
                          <a:latin typeface="+mn-lt"/>
                          <a:ea typeface="+mn-ea"/>
                          <a:cs typeface="+mn-cs"/>
                        </a:rPr>
                        <a:t>PRODUCTION AND REPERTOIRE </a:t>
                      </a:r>
                    </a:p>
                    <a:p>
                      <a:pPr marL="0" algn="l" defTabSz="457200" rtl="0" eaLnBrk="1" latinLnBrk="0" hangingPunct="1">
                        <a:lnSpc>
                          <a:spcPct val="115000"/>
                        </a:lnSpc>
                        <a:spcAft>
                          <a:spcPts val="0"/>
                        </a:spcAft>
                      </a:pPr>
                      <a:r>
                        <a:rPr lang="en-GB" sz="1200" dirty="0">
                          <a:effectLst/>
                        </a:rPr>
                        <a:t>o </a:t>
                      </a:r>
                      <a:r>
                        <a:rPr lang="en-GB" sz="2000" b="1" kern="1200" dirty="0">
                          <a:solidFill>
                            <a:schemeClr val="tx1"/>
                          </a:solidFill>
                          <a:effectLst/>
                          <a:latin typeface="+mn-lt"/>
                          <a:ea typeface="+mn-ea"/>
                          <a:cs typeface="+mn-cs"/>
                        </a:rPr>
                        <a:t>text</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choreography/direction</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score/music</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content</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genre</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style</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set, staging and special effects</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costume, hair and makeup</a:t>
                      </a:r>
                    </a:p>
                    <a:p>
                      <a:pPr marL="0" algn="l" defTabSz="457200" rtl="0" eaLnBrk="1" latinLnBrk="0" hangingPunct="1">
                        <a:lnSpc>
                          <a:spcPct val="115000"/>
                        </a:lnSpc>
                        <a:spcAft>
                          <a:spcPts val="0"/>
                        </a:spcAft>
                      </a:pPr>
                      <a:r>
                        <a:rPr lang="en-GB" sz="2000" b="1" kern="1200" dirty="0" smtClean="0">
                          <a:solidFill>
                            <a:schemeClr val="tx1"/>
                          </a:solidFill>
                          <a:effectLst/>
                          <a:latin typeface="+mn-lt"/>
                          <a:ea typeface="+mn-ea"/>
                          <a:cs typeface="+mn-cs"/>
                        </a:rPr>
                        <a:t>o </a:t>
                      </a:r>
                      <a:r>
                        <a:rPr lang="en-GB" sz="2000" b="1" kern="1200" dirty="0">
                          <a:solidFill>
                            <a:schemeClr val="tx1"/>
                          </a:solidFill>
                          <a:effectLst/>
                          <a:latin typeface="+mn-lt"/>
                          <a:ea typeface="+mn-ea"/>
                          <a:cs typeface="+mn-cs"/>
                        </a:rPr>
                        <a:t>lighting and multimedia</a:t>
                      </a:r>
                    </a:p>
                    <a:p>
                      <a:pPr marL="0" algn="l" defTabSz="457200" rtl="0" eaLnBrk="1" latinLnBrk="0" hangingPunct="1">
                        <a:lnSpc>
                          <a:spcPct val="115000"/>
                        </a:lnSpc>
                        <a:spcAft>
                          <a:spcPts val="0"/>
                        </a:spcAft>
                      </a:pPr>
                      <a:r>
                        <a:rPr lang="en-GB" sz="2000" b="1" kern="1200" dirty="0">
                          <a:solidFill>
                            <a:schemeClr val="tx1"/>
                          </a:solidFill>
                          <a:effectLst/>
                          <a:latin typeface="+mn-lt"/>
                          <a:ea typeface="+mn-ea"/>
                          <a:cs typeface="+mn-cs"/>
                        </a:rPr>
                        <a:t>o sound</a:t>
                      </a:r>
                    </a:p>
                    <a:p>
                      <a:pPr marL="0" algn="l" defTabSz="457200" rtl="0" eaLnBrk="1" latinLnBrk="0" hangingPunct="1">
                        <a:lnSpc>
                          <a:spcPct val="115000"/>
                        </a:lnSpc>
                        <a:spcAft>
                          <a:spcPts val="0"/>
                        </a:spcAft>
                      </a:pPr>
                      <a:r>
                        <a:rPr lang="en-GB" sz="2000" b="1" kern="1200" dirty="0">
                          <a:solidFill>
                            <a:schemeClr val="lt1"/>
                          </a:solidFill>
                          <a:effectLst/>
                          <a:latin typeface="+mn-lt"/>
                          <a:ea typeface="+mn-ea"/>
                          <a:cs typeface="+mn-cs"/>
                        </a:rPr>
                        <a:t> </a:t>
                      </a:r>
                    </a:p>
                  </a:txBody>
                  <a:tcPr marL="68580" marR="68580" marT="0" marB="0"/>
                </a:tc>
                <a:extLst>
                  <a:ext uri="{0D108BD9-81ED-4DB2-BD59-A6C34878D82A}">
                    <a16:rowId xmlns:a16="http://schemas.microsoft.com/office/drawing/2014/main" val="3732806729"/>
                  </a:ext>
                </a:extLst>
              </a:tr>
            </a:tbl>
          </a:graphicData>
        </a:graphic>
      </p:graphicFrame>
      <p:sp>
        <p:nvSpPr>
          <p:cNvPr id="3" name="TextBox 2"/>
          <p:cNvSpPr txBox="1"/>
          <p:nvPr/>
        </p:nvSpPr>
        <p:spPr>
          <a:xfrm>
            <a:off x="6229477" y="4285980"/>
            <a:ext cx="5635616" cy="2246769"/>
          </a:xfrm>
          <a:prstGeom prst="rect">
            <a:avLst/>
          </a:prstGeom>
          <a:solidFill>
            <a:schemeClr val="tx1"/>
          </a:solidFill>
        </p:spPr>
        <p:txBody>
          <a:bodyPr wrap="square" rtlCol="0">
            <a:spAutoFit/>
          </a:bodyPr>
          <a:lstStyle/>
          <a:p>
            <a:r>
              <a:rPr lang="en-GB" sz="2800" b="1" dirty="0" smtClean="0">
                <a:solidFill>
                  <a:schemeClr val="bg1"/>
                </a:solidFill>
              </a:rPr>
              <a:t>EACH ONE OF YOU …</a:t>
            </a:r>
          </a:p>
          <a:p>
            <a:r>
              <a:rPr lang="en-GB" sz="2800" b="1" dirty="0" smtClean="0">
                <a:solidFill>
                  <a:schemeClr val="bg1"/>
                </a:solidFill>
              </a:rPr>
              <a:t>Pick an element and be prepared to share HOW THAT ELEMENT IS USED IN THIS SECTION</a:t>
            </a:r>
            <a:endParaRPr lang="en-GB" sz="2800" b="1" dirty="0">
              <a:solidFill>
                <a:schemeClr val="bg1"/>
              </a:solidFill>
            </a:endParaRPr>
          </a:p>
        </p:txBody>
      </p:sp>
    </p:spTree>
    <p:extLst>
      <p:ext uri="{BB962C8B-B14F-4D97-AF65-F5344CB8AC3E}">
        <p14:creationId xmlns:p14="http://schemas.microsoft.com/office/powerpoint/2010/main" val="287804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149" y="2429866"/>
            <a:ext cx="4382521" cy="2007789"/>
          </a:xfrm>
        </p:spPr>
        <p:txBody>
          <a:bodyPr/>
          <a:lstStyle/>
          <a:p>
            <a:r>
              <a:rPr lang="en-GB" sz="2800" dirty="0">
                <a:solidFill>
                  <a:schemeClr val="bg1"/>
                </a:solidFill>
              </a:rPr>
              <a:t>Pick an element and be prepared to share HOW THAT ELEMENT IS USED IN THIS SECTION</a:t>
            </a:r>
          </a:p>
        </p:txBody>
      </p:sp>
      <p:sp>
        <p:nvSpPr>
          <p:cNvPr id="6" name="Text Placeholder 5"/>
          <p:cNvSpPr>
            <a:spLocks noGrp="1"/>
          </p:cNvSpPr>
          <p:nvPr>
            <p:ph type="body" sz="quarter" idx="16"/>
          </p:nvPr>
        </p:nvSpPr>
        <p:spPr/>
        <p:txBody>
          <a:bodyPr/>
          <a:lstStyle/>
          <a:p>
            <a:endParaRPr lang="en-GB"/>
          </a:p>
        </p:txBody>
      </p:sp>
      <p:pic>
        <p:nvPicPr>
          <p:cNvPr id="3" name="Picture 2"/>
          <p:cNvPicPr>
            <a:picLocks noChangeAspect="1"/>
          </p:cNvPicPr>
          <p:nvPr/>
        </p:nvPicPr>
        <p:blipFill>
          <a:blip r:embed="rId2"/>
          <a:stretch>
            <a:fillRect/>
          </a:stretch>
        </p:blipFill>
        <p:spPr>
          <a:xfrm>
            <a:off x="6156000" y="2285999"/>
            <a:ext cx="2838450" cy="2295525"/>
          </a:xfrm>
          <a:prstGeom prst="rect">
            <a:avLst/>
          </a:prstGeom>
        </p:spPr>
      </p:pic>
    </p:spTree>
    <p:extLst>
      <p:ext uri="{BB962C8B-B14F-4D97-AF65-F5344CB8AC3E}">
        <p14:creationId xmlns:p14="http://schemas.microsoft.com/office/powerpoint/2010/main" val="208952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4465" y="137115"/>
            <a:ext cx="4852988" cy="1617163"/>
          </a:xfrm>
        </p:spPr>
        <p:txBody>
          <a:bodyPr>
            <a:normAutofit/>
          </a:bodyPr>
          <a:lstStyle/>
          <a:p>
            <a:r>
              <a:rPr lang="en-GB" sz="8800" dirty="0" smtClean="0"/>
              <a:t>PAUSE</a:t>
            </a:r>
            <a:endParaRPr lang="en-GB" sz="8800"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67" r="5567"/>
          <a:stretch>
            <a:fillRect/>
          </a:stretch>
        </p:blipFill>
        <p:spPr/>
      </p:pic>
      <p:sp>
        <p:nvSpPr>
          <p:cNvPr id="6" name="Text Placeholder 5"/>
          <p:cNvSpPr>
            <a:spLocks noGrp="1"/>
          </p:cNvSpPr>
          <p:nvPr>
            <p:ph type="body" sz="half" idx="2"/>
          </p:nvPr>
        </p:nvSpPr>
        <p:spPr>
          <a:xfrm>
            <a:off x="344465" y="1995661"/>
            <a:ext cx="5488164" cy="4476159"/>
          </a:xfrm>
        </p:spPr>
        <p:txBody>
          <a:bodyPr>
            <a:normAutofit fontScale="92500" lnSpcReduction="20000"/>
          </a:bodyPr>
          <a:lstStyle/>
          <a:p>
            <a:r>
              <a:rPr lang="en-GB" sz="4000" dirty="0" smtClean="0"/>
              <a:t>Note down all the responses to the elements and this moment that have just been discussed.</a:t>
            </a:r>
          </a:p>
          <a:p>
            <a:r>
              <a:rPr lang="en-GB" sz="4000" dirty="0" smtClean="0"/>
              <a:t>Remember, in Activity 2 you wont know which 3 elements the exam will give you. </a:t>
            </a:r>
          </a:p>
          <a:p>
            <a:endParaRPr lang="en-GB" sz="4000" dirty="0" smtClean="0"/>
          </a:p>
          <a:p>
            <a:endParaRPr lang="en-GB" sz="1600" dirty="0"/>
          </a:p>
          <a:p>
            <a:endParaRPr lang="en-GB" sz="1600" dirty="0"/>
          </a:p>
        </p:txBody>
      </p:sp>
    </p:spTree>
    <p:extLst>
      <p:ext uri="{BB962C8B-B14F-4D97-AF65-F5344CB8AC3E}">
        <p14:creationId xmlns:p14="http://schemas.microsoft.com/office/powerpoint/2010/main" val="1886177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09" y="799902"/>
            <a:ext cx="4520646" cy="5331121"/>
          </a:xfrm>
          <a:prstGeom prst="rect">
            <a:avLst/>
          </a:prstGeom>
        </p:spPr>
      </p:pic>
    </p:spTree>
    <p:extLst>
      <p:ext uri="{BB962C8B-B14F-4D97-AF65-F5344CB8AC3E}">
        <p14:creationId xmlns:p14="http://schemas.microsoft.com/office/powerpoint/2010/main" val="1548097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200" y="531854"/>
            <a:ext cx="10571998" cy="970450"/>
          </a:xfrm>
        </p:spPr>
        <p:txBody>
          <a:bodyPr/>
          <a:lstStyle/>
          <a:p>
            <a:r>
              <a:rPr lang="en-GB" sz="8800" dirty="0" smtClean="0"/>
              <a:t>HOMEWORK</a:t>
            </a:r>
            <a:endParaRPr lang="en-GB" sz="8800" dirty="0"/>
          </a:p>
        </p:txBody>
      </p:sp>
      <p:sp>
        <p:nvSpPr>
          <p:cNvPr id="6" name="Content Placeholder 5"/>
          <p:cNvSpPr>
            <a:spLocks noGrp="1"/>
          </p:cNvSpPr>
          <p:nvPr>
            <p:ph idx="1"/>
          </p:nvPr>
        </p:nvSpPr>
        <p:spPr>
          <a:xfrm>
            <a:off x="446179" y="2260601"/>
            <a:ext cx="10554574" cy="4292600"/>
          </a:xfrm>
        </p:spPr>
        <p:txBody>
          <a:bodyPr>
            <a:normAutofit/>
          </a:bodyPr>
          <a:lstStyle/>
          <a:p>
            <a:r>
              <a:rPr lang="en-GB" sz="3600" dirty="0" smtClean="0"/>
              <a:t>Ensure you revise and look again at a SCENE ANALYSIS for this moment from LOVESONG</a:t>
            </a:r>
          </a:p>
          <a:p>
            <a:r>
              <a:rPr lang="en-GB" sz="3600" dirty="0" smtClean="0"/>
              <a:t>You should have a FULL / COMPLETED scene analysis for this moment </a:t>
            </a:r>
          </a:p>
        </p:txBody>
      </p:sp>
    </p:spTree>
    <p:extLst>
      <p:ext uri="{BB962C8B-B14F-4D97-AF65-F5344CB8AC3E}">
        <p14:creationId xmlns:p14="http://schemas.microsoft.com/office/powerpoint/2010/main" val="3225036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0986" y="2155092"/>
            <a:ext cx="5893840" cy="1458714"/>
          </a:xfrm>
        </p:spPr>
        <p:txBody>
          <a:bodyPr/>
          <a:lstStyle/>
          <a:p>
            <a:r>
              <a:rPr lang="en-GB" sz="7200" dirty="0" smtClean="0"/>
              <a:t>Change of Direction</a:t>
            </a:r>
            <a:endParaRPr lang="en-GB" sz="7200" dirty="0"/>
          </a:p>
        </p:txBody>
      </p:sp>
      <p:sp>
        <p:nvSpPr>
          <p:cNvPr id="6" name="Text Placeholder 5"/>
          <p:cNvSpPr>
            <a:spLocks noGrp="1"/>
          </p:cNvSpPr>
          <p:nvPr>
            <p:ph type="body" idx="1"/>
          </p:nvPr>
        </p:nvSpPr>
        <p:spPr/>
        <p:txBody>
          <a:bodyPr/>
          <a:lstStyle/>
          <a:p>
            <a:r>
              <a:rPr lang="en-GB" dirty="0" smtClean="0"/>
              <a:t>The identified theme for your UNIT 1 mock exam</a:t>
            </a:r>
            <a:endParaRPr lang="en-GB" dirty="0"/>
          </a:p>
        </p:txBody>
      </p:sp>
      <p:sp>
        <p:nvSpPr>
          <p:cNvPr id="7" name="Text Placeholder 6"/>
          <p:cNvSpPr>
            <a:spLocks noGrp="1"/>
          </p:cNvSpPr>
          <p:nvPr>
            <p:ph type="body" sz="quarter" idx="16"/>
          </p:nvPr>
        </p:nvSpPr>
        <p:spPr>
          <a:xfrm>
            <a:off x="7449054" y="727156"/>
            <a:ext cx="3810001" cy="3796022"/>
          </a:xfrm>
        </p:spPr>
        <p:txBody>
          <a:bodyPr>
            <a:noAutofit/>
          </a:bodyPr>
          <a:lstStyle/>
          <a:p>
            <a:r>
              <a:rPr lang="en-GB" sz="4000" dirty="0" smtClean="0"/>
              <a:t>Now think about the key moment in relation to the theme for your Unit 1 mock exam.</a:t>
            </a:r>
            <a:endParaRPr lang="en-GB"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443" y="5156921"/>
            <a:ext cx="1522558" cy="1211760"/>
          </a:xfrm>
          <a:prstGeom prst="rect">
            <a:avLst/>
          </a:prstGeom>
        </p:spPr>
      </p:pic>
    </p:spTree>
    <p:extLst>
      <p:ext uri="{BB962C8B-B14F-4D97-AF65-F5344CB8AC3E}">
        <p14:creationId xmlns:p14="http://schemas.microsoft.com/office/powerpoint/2010/main" val="718351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81000" y="254877"/>
            <a:ext cx="10477500" cy="486287"/>
          </a:xfrm>
        </p:spPr>
        <p:txBody>
          <a:bodyPr/>
          <a:lstStyle/>
          <a:p>
            <a:r>
              <a:rPr lang="en-GB" sz="3200" dirty="0" smtClean="0"/>
              <a:t>SHARE ….</a:t>
            </a:r>
            <a:endParaRPr lang="en-GB" sz="3200" dirty="0"/>
          </a:p>
        </p:txBody>
      </p:sp>
      <p:pic>
        <p:nvPicPr>
          <p:cNvPr id="8" name="Picture Placeholder 7"/>
          <p:cNvPicPr>
            <a:picLocks noGrp="1" noChangeAspect="1"/>
          </p:cNvPicPr>
          <p:nvPr>
            <p:ph type="pic" sz="half" idx="14"/>
          </p:nvPr>
        </p:nvPicPr>
        <p:blipFill>
          <a:blip r:embed="rId2">
            <a:extLst>
              <a:ext uri="{28A0092B-C50C-407E-A947-70E740481C1C}">
                <a14:useLocalDpi xmlns:a14="http://schemas.microsoft.com/office/drawing/2010/main" val="0"/>
              </a:ext>
            </a:extLst>
          </a:blip>
          <a:srcRect l="3084" r="3084"/>
          <a:stretch>
            <a:fillRect/>
          </a:stretch>
        </p:blipFill>
        <p:spPr/>
      </p:pic>
      <p:sp>
        <p:nvSpPr>
          <p:cNvPr id="4" name="Title 3"/>
          <p:cNvSpPr>
            <a:spLocks noGrp="1"/>
          </p:cNvSpPr>
          <p:nvPr>
            <p:ph type="title"/>
          </p:nvPr>
        </p:nvSpPr>
        <p:spPr>
          <a:xfrm>
            <a:off x="381000" y="1674316"/>
            <a:ext cx="5905500" cy="508992"/>
          </a:xfrm>
        </p:spPr>
        <p:txBody>
          <a:bodyPr/>
          <a:lstStyle/>
          <a:p>
            <a:r>
              <a:rPr lang="en-GB" dirty="0" smtClean="0"/>
              <a:t>We will ask individuals to feedback</a:t>
            </a:r>
            <a:endParaRPr lang="en-GB" dirty="0"/>
          </a:p>
        </p:txBody>
      </p:sp>
      <p:sp>
        <p:nvSpPr>
          <p:cNvPr id="5" name="Text Placeholder 4"/>
          <p:cNvSpPr>
            <a:spLocks noGrp="1"/>
          </p:cNvSpPr>
          <p:nvPr>
            <p:ph type="body" sz="half" idx="1"/>
          </p:nvPr>
        </p:nvSpPr>
        <p:spPr/>
        <p:txBody>
          <a:bodyPr>
            <a:normAutofit/>
          </a:bodyPr>
          <a:lstStyle/>
          <a:p>
            <a:r>
              <a:rPr lang="en-GB" sz="3200" dirty="0" smtClean="0"/>
              <a:t>How can you see this theme reflected in the key moment THE BED?</a:t>
            </a:r>
            <a:endParaRPr lang="en-GB"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4" y="4878900"/>
            <a:ext cx="1086002" cy="924054"/>
          </a:xfrm>
          <a:prstGeom prst="rect">
            <a:avLst/>
          </a:prstGeom>
        </p:spPr>
      </p:pic>
    </p:spTree>
    <p:extLst>
      <p:ext uri="{BB962C8B-B14F-4D97-AF65-F5344CB8AC3E}">
        <p14:creationId xmlns:p14="http://schemas.microsoft.com/office/powerpoint/2010/main" val="40024190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000" dirty="0" smtClean="0"/>
              <a:t>ACTIVITY 2</a:t>
            </a:r>
            <a:endParaRPr lang="en-GB" sz="6000" dirty="0"/>
          </a:p>
        </p:txBody>
      </p:sp>
      <p:sp>
        <p:nvSpPr>
          <p:cNvPr id="5" name="Text Placeholder 4"/>
          <p:cNvSpPr>
            <a:spLocks noGrp="1"/>
          </p:cNvSpPr>
          <p:nvPr>
            <p:ph type="body" idx="1"/>
          </p:nvPr>
        </p:nvSpPr>
        <p:spPr/>
        <p:txBody>
          <a:bodyPr/>
          <a:lstStyle/>
          <a:p>
            <a:r>
              <a:rPr lang="en-GB" dirty="0" smtClean="0"/>
              <a:t>CHANGE OF DIRECTION</a:t>
            </a:r>
            <a:endParaRPr lang="en-GB" dirty="0"/>
          </a:p>
        </p:txBody>
      </p:sp>
      <p:sp>
        <p:nvSpPr>
          <p:cNvPr id="6" name="Text Placeholder 5"/>
          <p:cNvSpPr>
            <a:spLocks noGrp="1"/>
          </p:cNvSpPr>
          <p:nvPr>
            <p:ph type="body" sz="quarter" idx="16"/>
          </p:nvPr>
        </p:nvSpPr>
        <p:spPr>
          <a:xfrm>
            <a:off x="7272802" y="325262"/>
            <a:ext cx="4525621" cy="4042552"/>
          </a:xfrm>
        </p:spPr>
        <p:txBody>
          <a:bodyPr>
            <a:noAutofit/>
          </a:bodyPr>
          <a:lstStyle/>
          <a:p>
            <a:r>
              <a:rPr lang="en-GB" sz="3600" dirty="0" smtClean="0"/>
              <a:t>Remember. In ACTIVITY 2 you will be given 3 elements and you will have to analyse how they are used to communicate this key theme within LOVESONG </a:t>
            </a:r>
            <a:endParaRPr lang="en-GB" sz="3600" dirty="0"/>
          </a:p>
        </p:txBody>
      </p:sp>
    </p:spTree>
    <p:extLst>
      <p:ext uri="{BB962C8B-B14F-4D97-AF65-F5344CB8AC3E}">
        <p14:creationId xmlns:p14="http://schemas.microsoft.com/office/powerpoint/2010/main" val="220705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4465" y="137115"/>
            <a:ext cx="4852988" cy="1617163"/>
          </a:xfrm>
        </p:spPr>
        <p:txBody>
          <a:bodyPr>
            <a:normAutofit/>
          </a:bodyPr>
          <a:lstStyle/>
          <a:p>
            <a:r>
              <a:rPr lang="en-GB" sz="8800" dirty="0" smtClean="0"/>
              <a:t>PAUSE</a:t>
            </a:r>
            <a:endParaRPr lang="en-GB" sz="8800"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67" r="5567"/>
          <a:stretch>
            <a:fillRect/>
          </a:stretch>
        </p:blipFill>
        <p:spPr/>
      </p:pic>
      <p:sp>
        <p:nvSpPr>
          <p:cNvPr id="6" name="Text Placeholder 5"/>
          <p:cNvSpPr>
            <a:spLocks noGrp="1"/>
          </p:cNvSpPr>
          <p:nvPr>
            <p:ph type="body" sz="half" idx="2"/>
          </p:nvPr>
        </p:nvSpPr>
        <p:spPr>
          <a:xfrm>
            <a:off x="344465" y="1995661"/>
            <a:ext cx="5488164" cy="4476159"/>
          </a:xfrm>
        </p:spPr>
        <p:txBody>
          <a:bodyPr>
            <a:normAutofit/>
          </a:bodyPr>
          <a:lstStyle/>
          <a:p>
            <a:r>
              <a:rPr lang="en-GB" sz="4000" dirty="0" smtClean="0"/>
              <a:t>Note down all the responses to the given theme in relation to this key moment in </a:t>
            </a:r>
            <a:r>
              <a:rPr lang="en-GB" sz="4000" dirty="0" err="1" smtClean="0"/>
              <a:t>LoveSong</a:t>
            </a:r>
            <a:r>
              <a:rPr lang="en-GB" sz="4000" dirty="0" smtClean="0"/>
              <a:t>.</a:t>
            </a:r>
          </a:p>
          <a:p>
            <a:endParaRPr lang="en-GB" sz="1600" dirty="0"/>
          </a:p>
          <a:p>
            <a:endParaRPr lang="en-GB" sz="1600" dirty="0"/>
          </a:p>
        </p:txBody>
      </p:sp>
    </p:spTree>
    <p:extLst>
      <p:ext uri="{BB962C8B-B14F-4D97-AF65-F5344CB8AC3E}">
        <p14:creationId xmlns:p14="http://schemas.microsoft.com/office/powerpoint/2010/main" val="3931245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200" y="531854"/>
            <a:ext cx="10571998" cy="970450"/>
          </a:xfrm>
        </p:spPr>
        <p:txBody>
          <a:bodyPr/>
          <a:lstStyle/>
          <a:p>
            <a:r>
              <a:rPr lang="en-GB" sz="8800" dirty="0" smtClean="0"/>
              <a:t>HOMEWORK</a:t>
            </a:r>
            <a:endParaRPr lang="en-GB" sz="8800" dirty="0"/>
          </a:p>
        </p:txBody>
      </p:sp>
      <p:sp>
        <p:nvSpPr>
          <p:cNvPr id="6" name="Content Placeholder 5"/>
          <p:cNvSpPr>
            <a:spLocks noGrp="1"/>
          </p:cNvSpPr>
          <p:nvPr>
            <p:ph idx="1"/>
          </p:nvPr>
        </p:nvSpPr>
        <p:spPr>
          <a:xfrm>
            <a:off x="446179" y="2260601"/>
            <a:ext cx="10554574" cy="4292600"/>
          </a:xfrm>
        </p:spPr>
        <p:txBody>
          <a:bodyPr>
            <a:normAutofit/>
          </a:bodyPr>
          <a:lstStyle/>
          <a:p>
            <a:r>
              <a:rPr lang="en-GB" sz="3600" dirty="0" smtClean="0"/>
              <a:t>You know the key theme now. You can begin to think about all THE KEY MOMENTS we have looked at IN TBSWY, THE UNRETURNING AND LOVESONG and relate them back to the key theme.</a:t>
            </a:r>
          </a:p>
        </p:txBody>
      </p:sp>
    </p:spTree>
    <p:extLst>
      <p:ext uri="{BB962C8B-B14F-4D97-AF65-F5344CB8AC3E}">
        <p14:creationId xmlns:p14="http://schemas.microsoft.com/office/powerpoint/2010/main" val="929435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600" dirty="0" smtClean="0"/>
              <a:t>LESSON </a:t>
            </a:r>
            <a:br>
              <a:rPr lang="en-GB" sz="6600" dirty="0" smtClean="0"/>
            </a:br>
            <a:r>
              <a:rPr lang="en-GB" sz="6600" dirty="0" smtClean="0"/>
              <a:t>1 </a:t>
            </a:r>
            <a:r>
              <a:rPr lang="en-GB" sz="6600" dirty="0"/>
              <a:t>(</a:t>
            </a:r>
            <a:r>
              <a:rPr lang="en-GB" sz="6600" dirty="0" err="1"/>
              <a:t>wk</a:t>
            </a:r>
            <a:r>
              <a:rPr lang="en-GB" sz="6600" dirty="0"/>
              <a:t> 5</a:t>
            </a:r>
            <a:r>
              <a:rPr lang="en-GB" sz="6600" dirty="0" smtClean="0"/>
              <a:t>)</a:t>
            </a:r>
            <a:endParaRPr lang="en-GB" sz="6600" dirty="0"/>
          </a:p>
        </p:txBody>
      </p:sp>
      <p:sp>
        <p:nvSpPr>
          <p:cNvPr id="5" name="Text Placeholder 4"/>
          <p:cNvSpPr>
            <a:spLocks noGrp="1"/>
          </p:cNvSpPr>
          <p:nvPr>
            <p:ph type="body" sz="quarter" idx="16"/>
          </p:nvPr>
        </p:nvSpPr>
        <p:spPr>
          <a:xfrm>
            <a:off x="6139309" y="2231128"/>
            <a:ext cx="5718500" cy="2295525"/>
          </a:xfrm>
        </p:spPr>
        <p:txBody>
          <a:bodyPr>
            <a:noAutofit/>
          </a:bodyPr>
          <a:lstStyle/>
          <a:p>
            <a:pPr algn="r"/>
            <a:r>
              <a:rPr lang="en-GB" sz="2800" dirty="0"/>
              <a:t>Discussion about the theme</a:t>
            </a:r>
          </a:p>
          <a:p>
            <a:pPr algn="r"/>
            <a:r>
              <a:rPr lang="en-GB" sz="2800" dirty="0"/>
              <a:t>Beginning reflection on </a:t>
            </a:r>
            <a:r>
              <a:rPr lang="en-GB" sz="2800" dirty="0" smtClean="0"/>
              <a:t>FRANTIC ASSEMBLY and their work LOVESONG  </a:t>
            </a:r>
            <a:br>
              <a:rPr lang="en-GB" sz="2800" dirty="0" smtClean="0"/>
            </a:br>
            <a:r>
              <a:rPr lang="en-GB" sz="2800" dirty="0" smtClean="0"/>
              <a:t>in </a:t>
            </a:r>
            <a:r>
              <a:rPr lang="en-GB" sz="2800" dirty="0"/>
              <a:t>response to the theme</a:t>
            </a:r>
            <a:endParaRPr lang="en-GB" sz="2800" b="1" dirty="0"/>
          </a:p>
          <a:p>
            <a:pPr algn="r"/>
            <a:r>
              <a:rPr lang="en-GB" sz="2800" dirty="0"/>
              <a:t/>
            </a:r>
            <a:br>
              <a:rPr lang="en-GB" sz="2800" dirty="0"/>
            </a:br>
            <a:endParaRPr lang="en-GB" sz="2800" b="1" dirty="0"/>
          </a:p>
        </p:txBody>
      </p:sp>
    </p:spTree>
    <p:extLst>
      <p:ext uri="{BB962C8B-B14F-4D97-AF65-F5344CB8AC3E}">
        <p14:creationId xmlns:p14="http://schemas.microsoft.com/office/powerpoint/2010/main" val="3430872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9861"/>
            <a:ext cx="8931450" cy="970450"/>
          </a:xfrm>
        </p:spPr>
        <p:txBody>
          <a:bodyPr/>
          <a:lstStyle/>
          <a:p>
            <a:r>
              <a:rPr lang="en-GB" sz="3600" dirty="0" smtClean="0"/>
              <a:t>EXAMPLE of a distinction Activity 2 on the theme of Power </a:t>
            </a:r>
            <a:br>
              <a:rPr lang="en-GB" sz="3600" dirty="0" smtClean="0"/>
            </a:br>
            <a:r>
              <a:rPr lang="en-GB" sz="3600" dirty="0" smtClean="0"/>
              <a:t>(not our theme or key moment but …)</a:t>
            </a:r>
            <a:endParaRPr lang="en-GB" sz="3600" dirty="0"/>
          </a:p>
        </p:txBody>
      </p:sp>
      <p:sp>
        <p:nvSpPr>
          <p:cNvPr id="7" name="Rectangle 6"/>
          <p:cNvSpPr/>
          <p:nvPr/>
        </p:nvSpPr>
        <p:spPr>
          <a:xfrm>
            <a:off x="168162" y="2357044"/>
            <a:ext cx="11733320" cy="4154984"/>
          </a:xfrm>
          <a:prstGeom prst="rect">
            <a:avLst/>
          </a:prstGeom>
        </p:spPr>
        <p:txBody>
          <a:bodyPr wrap="square">
            <a:spAutoFit/>
          </a:bodyPr>
          <a:lstStyle/>
          <a:p>
            <a:r>
              <a:rPr lang="en-GB" sz="2400" b="1" dirty="0"/>
              <a:t>A purple tinted light rises creating a fantastical, dream-like atmosphere and as this happens Clara decides to get out of bed. This light seemingly gives her the belief that she owns some sort of power which allows her to go against those who control her including Dr Dross and the matron, and furthermore convinces her that she has escaped the orphanage and is now in a world where she has the power to find and hold on to true love. For the audience, the </a:t>
            </a:r>
            <a:r>
              <a:rPr lang="en-GB" sz="2400" b="1" dirty="0" err="1"/>
              <a:t>unnatrual</a:t>
            </a:r>
            <a:r>
              <a:rPr lang="en-GB" sz="2400" b="1" dirty="0"/>
              <a:t> lighting enhances the idea that this is actually a façade and indicates that there is something unrealistic about the sudden power she has gained. At the end of the first section in the dream, the lighting reinforces Clara to believe she is powerful and important as she is left alone on the stage with a bright spotlight on her whilst she is praying/making a wish. </a:t>
            </a:r>
            <a:endParaRPr lang="en-GB" sz="7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612" y="110717"/>
            <a:ext cx="2914834" cy="1639594"/>
          </a:xfrm>
          <a:prstGeom prst="rect">
            <a:avLst/>
          </a:prstGeom>
        </p:spPr>
      </p:pic>
    </p:spTree>
    <p:extLst>
      <p:ext uri="{BB962C8B-B14F-4D97-AF65-F5344CB8AC3E}">
        <p14:creationId xmlns:p14="http://schemas.microsoft.com/office/powerpoint/2010/main" val="2176093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294" y="213718"/>
            <a:ext cx="6012792" cy="1047896"/>
          </a:xfrm>
        </p:spPr>
        <p:txBody>
          <a:bodyPr>
            <a:noAutofit/>
          </a:bodyPr>
          <a:lstStyle/>
          <a:p>
            <a:r>
              <a:rPr lang="en-GB" sz="7200" dirty="0" smtClean="0"/>
              <a:t>TASK</a:t>
            </a:r>
            <a:endParaRPr lang="en-GB" sz="72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8" b="1328"/>
          <a:stretch>
            <a:fillRect/>
          </a:stretch>
        </p:blipFill>
        <p:spPr/>
      </p:pic>
      <p:sp>
        <p:nvSpPr>
          <p:cNvPr id="5" name="Text Placeholder 4"/>
          <p:cNvSpPr>
            <a:spLocks noGrp="1"/>
          </p:cNvSpPr>
          <p:nvPr>
            <p:ph type="body" sz="half" idx="2"/>
          </p:nvPr>
        </p:nvSpPr>
        <p:spPr>
          <a:xfrm>
            <a:off x="248670" y="1374726"/>
            <a:ext cx="5786369" cy="5313457"/>
          </a:xfrm>
        </p:spPr>
        <p:txBody>
          <a:bodyPr>
            <a:normAutofit/>
          </a:bodyPr>
          <a:lstStyle/>
          <a:p>
            <a:r>
              <a:rPr lang="en-GB" sz="2800" dirty="0" smtClean="0"/>
              <a:t>1. </a:t>
            </a:r>
            <a:r>
              <a:rPr lang="en-GB" sz="3200" dirty="0" smtClean="0"/>
              <a:t>Write </a:t>
            </a:r>
            <a:r>
              <a:rPr lang="en-GB" sz="3200" dirty="0"/>
              <a:t>a paragraph about LIGHTING in THE BED key moment in relation to THE THEME OF CHANGE OF </a:t>
            </a:r>
            <a:r>
              <a:rPr lang="en-GB" sz="3200" dirty="0" smtClean="0"/>
              <a:t>DIRECTION.</a:t>
            </a:r>
          </a:p>
          <a:p>
            <a:r>
              <a:rPr lang="en-GB" sz="3200" dirty="0" smtClean="0"/>
              <a:t>On your pad &gt; ready to share if called upon.</a:t>
            </a:r>
          </a:p>
          <a:p>
            <a:endParaRPr lang="en-GB" sz="2800" dirty="0"/>
          </a:p>
          <a:p>
            <a:endParaRPr lang="en-GB" sz="1400" dirty="0" smtClean="0"/>
          </a:p>
          <a:p>
            <a:endParaRPr lang="en-GB" sz="2800" dirty="0" smtClean="0"/>
          </a:p>
          <a:p>
            <a:pPr marL="457200" indent="-457200">
              <a:buAutoNum type="arabicPeriod"/>
            </a:pPr>
            <a:endParaRPr lang="en-GB" sz="2400" dirty="0" smtClean="0"/>
          </a:p>
          <a:p>
            <a:pPr marL="457200" indent="-457200">
              <a:buAutoNum type="arabicPeriod"/>
            </a:pPr>
            <a:endParaRPr lang="en-GB" dirty="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98" y="5211408"/>
            <a:ext cx="1576951" cy="1341791"/>
          </a:xfrm>
          <a:prstGeom prst="rect">
            <a:avLst/>
          </a:prstGeom>
        </p:spPr>
      </p:pic>
    </p:spTree>
    <p:extLst>
      <p:ext uri="{BB962C8B-B14F-4D97-AF65-F5344CB8AC3E}">
        <p14:creationId xmlns:p14="http://schemas.microsoft.com/office/powerpoint/2010/main" val="153663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295" y="2573736"/>
            <a:ext cx="4382521" cy="2007789"/>
          </a:xfrm>
        </p:spPr>
        <p:txBody>
          <a:bodyPr/>
          <a:lstStyle/>
          <a:p>
            <a:r>
              <a:rPr lang="en-GB" sz="4000" dirty="0" smtClean="0"/>
              <a:t>We will un mute.</a:t>
            </a:r>
            <a:br>
              <a:rPr lang="en-GB" sz="4000" dirty="0" smtClean="0"/>
            </a:br>
            <a:r>
              <a:rPr lang="en-GB" sz="4000" dirty="0" smtClean="0"/>
              <a:t>To share your paragraph </a:t>
            </a:r>
            <a:endParaRPr lang="en-GB" sz="4000" dirty="0"/>
          </a:p>
        </p:txBody>
      </p:sp>
      <p:sp>
        <p:nvSpPr>
          <p:cNvPr id="6" name="Text Placeholder 5"/>
          <p:cNvSpPr>
            <a:spLocks noGrp="1"/>
          </p:cNvSpPr>
          <p:nvPr>
            <p:ph type="body" sz="quarter" idx="16"/>
          </p:nvPr>
        </p:nvSpPr>
        <p:spPr/>
        <p:txBody>
          <a:bodyPr/>
          <a:lstStyle/>
          <a:p>
            <a:endParaRPr lang="en-GB"/>
          </a:p>
        </p:txBody>
      </p:sp>
      <p:sp>
        <p:nvSpPr>
          <p:cNvPr id="2" name="TextBox 1"/>
          <p:cNvSpPr txBox="1"/>
          <p:nvPr/>
        </p:nvSpPr>
        <p:spPr>
          <a:xfrm>
            <a:off x="2133600" y="4929051"/>
            <a:ext cx="38317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LOVE SONG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prstClr val="white"/>
                </a:solidFill>
                <a:latin typeface="Century Gothic" panose="020B0502020202020204"/>
              </a:rPr>
              <a:t>THE BED</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p:cNvPicPr>
            <a:picLocks noChangeAspect="1"/>
          </p:cNvPicPr>
          <p:nvPr/>
        </p:nvPicPr>
        <p:blipFill>
          <a:blip r:embed="rId2"/>
          <a:stretch>
            <a:fillRect/>
          </a:stretch>
        </p:blipFill>
        <p:spPr>
          <a:xfrm>
            <a:off x="6156000" y="2238375"/>
            <a:ext cx="2838450" cy="2343150"/>
          </a:xfrm>
          <a:prstGeom prst="rect">
            <a:avLst/>
          </a:prstGeom>
        </p:spPr>
      </p:pic>
    </p:spTree>
    <p:extLst>
      <p:ext uri="{BB962C8B-B14F-4D97-AF65-F5344CB8AC3E}">
        <p14:creationId xmlns:p14="http://schemas.microsoft.com/office/powerpoint/2010/main" val="256021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200" y="531854"/>
            <a:ext cx="10571998" cy="970450"/>
          </a:xfrm>
        </p:spPr>
        <p:txBody>
          <a:bodyPr/>
          <a:lstStyle/>
          <a:p>
            <a:r>
              <a:rPr lang="en-GB" sz="8800" dirty="0" smtClean="0"/>
              <a:t>HOMEWORK</a:t>
            </a:r>
            <a:endParaRPr lang="en-GB" sz="8800" dirty="0"/>
          </a:p>
        </p:txBody>
      </p:sp>
      <p:sp>
        <p:nvSpPr>
          <p:cNvPr id="6" name="Content Placeholder 5"/>
          <p:cNvSpPr>
            <a:spLocks noGrp="1"/>
          </p:cNvSpPr>
          <p:nvPr>
            <p:ph idx="1"/>
          </p:nvPr>
        </p:nvSpPr>
        <p:spPr>
          <a:xfrm>
            <a:off x="446179" y="2260601"/>
            <a:ext cx="10554574" cy="4292600"/>
          </a:xfrm>
        </p:spPr>
        <p:txBody>
          <a:bodyPr>
            <a:normAutofit lnSpcReduction="10000"/>
          </a:bodyPr>
          <a:lstStyle/>
          <a:p>
            <a:r>
              <a:rPr lang="en-GB" sz="3600" dirty="0"/>
              <a:t>You could write </a:t>
            </a:r>
            <a:r>
              <a:rPr lang="en-GB" sz="3600" dirty="0" smtClean="0"/>
              <a:t>another </a:t>
            </a:r>
            <a:r>
              <a:rPr lang="en-GB" sz="3600" dirty="0"/>
              <a:t>paragraph about LIGHTING in THE BED key moment in relation to THE THEME OF CHANGE OF </a:t>
            </a:r>
            <a:r>
              <a:rPr lang="en-GB" sz="3600" dirty="0" smtClean="0"/>
              <a:t>DIRECTION</a:t>
            </a:r>
          </a:p>
          <a:p>
            <a:pPr marL="0" indent="0">
              <a:buNone/>
            </a:pPr>
            <a:endParaRPr lang="en-GB" sz="3600" dirty="0"/>
          </a:p>
          <a:p>
            <a:pPr marL="0" indent="0">
              <a:buNone/>
            </a:pPr>
            <a:r>
              <a:rPr lang="en-US" sz="3600" dirty="0" smtClean="0"/>
              <a:t>You could then continue this task </a:t>
            </a:r>
            <a:r>
              <a:rPr lang="en-US" sz="3600" dirty="0" err="1" smtClean="0"/>
              <a:t>utilising</a:t>
            </a:r>
            <a:r>
              <a:rPr lang="en-US" sz="3600" dirty="0" smtClean="0"/>
              <a:t> different elements for this key moment and this theme.</a:t>
            </a:r>
            <a:endParaRPr lang="en-GB" sz="3600" dirty="0"/>
          </a:p>
        </p:txBody>
      </p:sp>
    </p:spTree>
    <p:extLst>
      <p:ext uri="{BB962C8B-B14F-4D97-AF65-F5344CB8AC3E}">
        <p14:creationId xmlns:p14="http://schemas.microsoft.com/office/powerpoint/2010/main" val="1694662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Remember. In advance of the written exam the exam board release A THEME – you will then use this theme to answer ACTIVITY 1 &amp; ACTIVITY 2</a:t>
            </a:r>
            <a:endParaRPr lang="en-GB" dirty="0"/>
          </a:p>
        </p:txBody>
      </p:sp>
      <p:sp>
        <p:nvSpPr>
          <p:cNvPr id="5" name="Text Placeholder 4"/>
          <p:cNvSpPr>
            <a:spLocks noGrp="1"/>
          </p:cNvSpPr>
          <p:nvPr>
            <p:ph type="body" idx="1"/>
          </p:nvPr>
        </p:nvSpPr>
        <p:spPr>
          <a:xfrm>
            <a:off x="810000" y="5682983"/>
            <a:ext cx="10561418" cy="433955"/>
          </a:xfrm>
        </p:spPr>
        <p:txBody>
          <a:bodyPr/>
          <a:lstStyle/>
          <a:p>
            <a:r>
              <a:rPr lang="en-GB" sz="4800" dirty="0" smtClean="0"/>
              <a:t>A PRE RELEASED THEME</a:t>
            </a:r>
            <a:endParaRPr lang="en-GB" sz="4800" dirty="0"/>
          </a:p>
        </p:txBody>
      </p:sp>
    </p:spTree>
    <p:extLst>
      <p:ext uri="{BB962C8B-B14F-4D97-AF65-F5344CB8AC3E}">
        <p14:creationId xmlns:p14="http://schemas.microsoft.com/office/powerpoint/2010/main" val="70156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2" y="896866"/>
            <a:ext cx="10571998" cy="970450"/>
          </a:xfrm>
        </p:spPr>
        <p:txBody>
          <a:bodyPr/>
          <a:lstStyle/>
          <a:p>
            <a:r>
              <a:rPr lang="en-GB" sz="8000" dirty="0" smtClean="0"/>
              <a:t>THE EXAM PAPER</a:t>
            </a:r>
            <a:br>
              <a:rPr lang="en-GB" sz="8000" dirty="0" smtClean="0"/>
            </a:br>
            <a:r>
              <a:rPr lang="en-GB" sz="4400" dirty="0" smtClean="0"/>
              <a:t>Reminder – how this all fits together … </a:t>
            </a:r>
            <a:endParaRPr lang="en-GB" sz="4400" dirty="0"/>
          </a:p>
        </p:txBody>
      </p:sp>
      <p:graphicFrame>
        <p:nvGraphicFramePr>
          <p:cNvPr id="3" name="Table 2"/>
          <p:cNvGraphicFramePr>
            <a:graphicFrameLocks noGrp="1"/>
          </p:cNvGraphicFramePr>
          <p:nvPr>
            <p:extLst>
              <p:ext uri="{D42A27DB-BD31-4B8C-83A1-F6EECF244321}">
                <p14:modId xmlns:p14="http://schemas.microsoft.com/office/powerpoint/2010/main" val="3430737355"/>
              </p:ext>
            </p:extLst>
          </p:nvPr>
        </p:nvGraphicFramePr>
        <p:xfrm>
          <a:off x="355600" y="2506132"/>
          <a:ext cx="11370733" cy="3992880"/>
        </p:xfrm>
        <a:graphic>
          <a:graphicData uri="http://schemas.openxmlformats.org/drawingml/2006/table">
            <a:tbl>
              <a:tblPr firstRow="1" bandRow="1">
                <a:tableStyleId>{5C22544A-7EE6-4342-B048-85BDC9FD1C3A}</a:tableStyleId>
              </a:tblPr>
              <a:tblGrid>
                <a:gridCol w="1871433">
                  <a:extLst>
                    <a:ext uri="{9D8B030D-6E8A-4147-A177-3AD203B41FA5}">
                      <a16:colId xmlns:a16="http://schemas.microsoft.com/office/drawing/2014/main" val="2170677083"/>
                    </a:ext>
                  </a:extLst>
                </a:gridCol>
                <a:gridCol w="5709056">
                  <a:extLst>
                    <a:ext uri="{9D8B030D-6E8A-4147-A177-3AD203B41FA5}">
                      <a16:colId xmlns:a16="http://schemas.microsoft.com/office/drawing/2014/main" val="1109461916"/>
                    </a:ext>
                  </a:extLst>
                </a:gridCol>
                <a:gridCol w="3790244">
                  <a:extLst>
                    <a:ext uri="{9D8B030D-6E8A-4147-A177-3AD203B41FA5}">
                      <a16:colId xmlns:a16="http://schemas.microsoft.com/office/drawing/2014/main" val="1497027656"/>
                    </a:ext>
                  </a:extLst>
                </a:gridCol>
              </a:tblGrid>
              <a:tr h="1464734">
                <a:tc>
                  <a:txBody>
                    <a:bodyPr/>
                    <a:lstStyle/>
                    <a:p>
                      <a:r>
                        <a:rPr lang="en-GB" dirty="0" smtClean="0"/>
                        <a:t>Activity 1</a:t>
                      </a:r>
                    </a:p>
                    <a:p>
                      <a:r>
                        <a:rPr lang="en-GB" dirty="0" smtClean="0"/>
                        <a:t>40 minutes</a:t>
                      </a:r>
                      <a:endParaRPr lang="en-GB" dirty="0"/>
                    </a:p>
                  </a:txBody>
                  <a:tcPr/>
                </a:tc>
                <a:tc>
                  <a:txBody>
                    <a:bodyPr/>
                    <a:lstStyle/>
                    <a:p>
                      <a:pPr marL="285750" indent="-285750">
                        <a:buFont typeface="Arial" panose="020B0604020202020204" pitchFamily="34" charset="0"/>
                        <a:buChar char="•"/>
                      </a:pPr>
                      <a:r>
                        <a:rPr lang="en-GB" dirty="0" smtClean="0"/>
                        <a:t>Show what contextual factors are impacting the work of each company</a:t>
                      </a:r>
                    </a:p>
                    <a:p>
                      <a:pPr marL="285750" indent="-285750">
                        <a:buFont typeface="Arial" panose="020B0604020202020204" pitchFamily="34" charset="0"/>
                        <a:buChar char="•"/>
                      </a:pPr>
                      <a:r>
                        <a:rPr lang="en-GB" dirty="0" smtClean="0"/>
                        <a:t>Reference</a:t>
                      </a:r>
                      <a:r>
                        <a:rPr lang="en-GB" baseline="0" dirty="0" smtClean="0"/>
                        <a:t> one piece of work from each company to evidence this</a:t>
                      </a:r>
                    </a:p>
                    <a:p>
                      <a:pPr marL="285750" indent="-285750">
                        <a:buFont typeface="Arial" panose="020B0604020202020204" pitchFamily="34" charset="0"/>
                        <a:buChar char="•"/>
                      </a:pPr>
                      <a:r>
                        <a:rPr lang="en-GB" sz="2000" baseline="0" dirty="0" smtClean="0">
                          <a:solidFill>
                            <a:srgbClr val="FF0000"/>
                          </a:solidFill>
                        </a:rPr>
                        <a:t>Understand the themes of both pieces of work</a:t>
                      </a:r>
                      <a:endParaRPr lang="en-GB" sz="2000" dirty="0">
                        <a:solidFill>
                          <a:srgbClr val="FF0000"/>
                        </a:solidFill>
                      </a:endParaRPr>
                    </a:p>
                  </a:txBody>
                  <a:tcPr/>
                </a:tc>
                <a:tc>
                  <a:txBody>
                    <a:bodyPr/>
                    <a:lstStyle/>
                    <a:p>
                      <a:r>
                        <a:rPr lang="en-GB" sz="1800" b="1" kern="1200" baseline="0" dirty="0" smtClean="0">
                          <a:solidFill>
                            <a:schemeClr val="lt1"/>
                          </a:solidFill>
                          <a:latin typeface="+mn-lt"/>
                          <a:ea typeface="+mn-ea"/>
                          <a:cs typeface="+mn-cs"/>
                        </a:rPr>
                        <a:t>DV8 = To Be Straight With You</a:t>
                      </a:r>
                    </a:p>
                    <a:p>
                      <a:r>
                        <a:rPr lang="en-GB" dirty="0" smtClean="0"/>
                        <a:t>FRANTIC</a:t>
                      </a:r>
                      <a:r>
                        <a:rPr lang="en-GB" baseline="0" dirty="0" smtClean="0"/>
                        <a:t> = The Unreturning </a:t>
                      </a:r>
                      <a:endParaRPr lang="en-GB" dirty="0"/>
                    </a:p>
                  </a:txBody>
                  <a:tcPr/>
                </a:tc>
                <a:extLst>
                  <a:ext uri="{0D108BD9-81ED-4DB2-BD59-A6C34878D82A}">
                    <a16:rowId xmlns:a16="http://schemas.microsoft.com/office/drawing/2014/main" val="3906825699"/>
                  </a:ext>
                </a:extLst>
              </a:tr>
              <a:tr h="370840">
                <a:tc>
                  <a:txBody>
                    <a:bodyPr/>
                    <a:lstStyle/>
                    <a:p>
                      <a:r>
                        <a:rPr lang="en-GB" dirty="0" smtClean="0"/>
                        <a:t>Activity 2</a:t>
                      </a:r>
                    </a:p>
                    <a:p>
                      <a:r>
                        <a:rPr lang="en-GB" dirty="0" smtClean="0"/>
                        <a:t>70 minutes</a:t>
                      </a:r>
                      <a:endParaRPr lang="en-GB" dirty="0"/>
                    </a:p>
                  </a:txBody>
                  <a:tcPr/>
                </a:tc>
                <a:tc>
                  <a:txBody>
                    <a:bodyPr/>
                    <a:lstStyle/>
                    <a:p>
                      <a:pPr marL="285750" indent="-285750" algn="l" defTabSz="457200" rtl="0" eaLnBrk="1" latinLnBrk="0" hangingPunct="1">
                        <a:buFont typeface="Arial" panose="020B0604020202020204" pitchFamily="34" charset="0"/>
                        <a:buChar char="•"/>
                      </a:pPr>
                      <a:r>
                        <a:rPr lang="en-GB" sz="2000" b="1" kern="1200" baseline="0" dirty="0" smtClean="0">
                          <a:solidFill>
                            <a:srgbClr val="FF0000"/>
                          </a:solidFill>
                          <a:latin typeface="+mn-lt"/>
                          <a:ea typeface="+mn-ea"/>
                          <a:cs typeface="+mn-cs"/>
                        </a:rPr>
                        <a:t>Frantic Assembly – discuss the theme of one piece of work, and analyse 3 key moments interrogating the elements used</a:t>
                      </a:r>
                      <a:endParaRPr lang="en-GB" sz="2000" b="1" kern="1200" baseline="0" dirty="0">
                        <a:solidFill>
                          <a:srgbClr val="FF0000"/>
                        </a:solidFill>
                        <a:latin typeface="+mn-lt"/>
                        <a:ea typeface="+mn-ea"/>
                        <a:cs typeface="+mn-cs"/>
                      </a:endParaRPr>
                    </a:p>
                  </a:txBody>
                  <a:tcPr/>
                </a:tc>
                <a:tc>
                  <a:txBody>
                    <a:bodyPr/>
                    <a:lstStyle/>
                    <a:p>
                      <a:r>
                        <a:rPr lang="en-GB" sz="2000" b="1" kern="1200" baseline="0" dirty="0" smtClean="0">
                          <a:solidFill>
                            <a:srgbClr val="FF0000"/>
                          </a:solidFill>
                          <a:latin typeface="+mn-lt"/>
                          <a:ea typeface="+mn-ea"/>
                          <a:cs typeface="+mn-cs"/>
                        </a:rPr>
                        <a:t>LOVESONG</a:t>
                      </a:r>
                      <a:endParaRPr lang="en-GB" sz="2000" b="1" kern="1200" baseline="0" dirty="0">
                        <a:solidFill>
                          <a:srgbClr val="FF0000"/>
                        </a:solidFill>
                        <a:latin typeface="+mn-lt"/>
                        <a:ea typeface="+mn-ea"/>
                        <a:cs typeface="+mn-cs"/>
                      </a:endParaRPr>
                    </a:p>
                  </a:txBody>
                  <a:tcPr/>
                </a:tc>
                <a:extLst>
                  <a:ext uri="{0D108BD9-81ED-4DB2-BD59-A6C34878D82A}">
                    <a16:rowId xmlns:a16="http://schemas.microsoft.com/office/drawing/2014/main" val="3815548463"/>
                  </a:ext>
                </a:extLst>
              </a:tr>
              <a:tr h="370840">
                <a:tc>
                  <a:txBody>
                    <a:bodyPr/>
                    <a:lstStyle/>
                    <a:p>
                      <a:pPr marL="0" algn="l" defTabSz="457200" rtl="0" eaLnBrk="1" latinLnBrk="0" hangingPunct="1"/>
                      <a:r>
                        <a:rPr lang="en-GB" sz="1800" kern="1200" dirty="0" smtClean="0">
                          <a:solidFill>
                            <a:schemeClr val="dk1"/>
                          </a:solidFill>
                          <a:latin typeface="+mn-lt"/>
                          <a:ea typeface="+mn-ea"/>
                          <a:cs typeface="+mn-cs"/>
                        </a:rPr>
                        <a:t>Activity 3</a:t>
                      </a:r>
                    </a:p>
                    <a:p>
                      <a:pPr marL="0" algn="l" defTabSz="457200" rtl="0" eaLnBrk="1" latinLnBrk="0" hangingPunct="1"/>
                      <a:r>
                        <a:rPr lang="en-GB" sz="1800" kern="1200" dirty="0" smtClean="0">
                          <a:solidFill>
                            <a:schemeClr val="dk1"/>
                          </a:solidFill>
                          <a:latin typeface="+mn-lt"/>
                          <a:ea typeface="+mn-ea"/>
                          <a:cs typeface="+mn-cs"/>
                        </a:rPr>
                        <a:t>70 minutes</a:t>
                      </a:r>
                      <a:endParaRPr lang="en-GB" sz="1800" kern="1200" dirty="0">
                        <a:solidFill>
                          <a:schemeClr val="dk1"/>
                        </a:solidFill>
                        <a:latin typeface="+mn-lt"/>
                        <a:ea typeface="+mn-ea"/>
                        <a:cs typeface="+mn-cs"/>
                      </a:endParaRPr>
                    </a:p>
                  </a:txBody>
                  <a:tcPr/>
                </a:tc>
                <a:tc>
                  <a:txBody>
                    <a:bodyPr/>
                    <a:lstStyle/>
                    <a:p>
                      <a:r>
                        <a:rPr lang="en-GB" dirty="0" smtClean="0"/>
                        <a:t>Which company is better to headline a Festival?</a:t>
                      </a:r>
                    </a:p>
                    <a:p>
                      <a:r>
                        <a:rPr lang="en-GB" dirty="0" smtClean="0"/>
                        <a:t>Using examples from their work, reach an opinion (the title of the Festival will be given in the exam)</a:t>
                      </a:r>
                      <a:endParaRPr lang="en-GB" dirty="0"/>
                    </a:p>
                  </a:txBody>
                  <a:tcPr/>
                </a:tc>
                <a:tc>
                  <a:txBody>
                    <a:bodyPr/>
                    <a:lstStyle/>
                    <a:p>
                      <a:pPr marL="0" algn="l" defTabSz="457200" rtl="0" eaLnBrk="1" latinLnBrk="0" hangingPunct="1"/>
                      <a:r>
                        <a:rPr lang="en-GB" sz="1800" kern="1200" dirty="0" smtClean="0">
                          <a:solidFill>
                            <a:schemeClr val="dk1"/>
                          </a:solidFill>
                          <a:latin typeface="+mn-lt"/>
                          <a:ea typeface="+mn-ea"/>
                          <a:cs typeface="+mn-cs"/>
                        </a:rPr>
                        <a:t>DV8 reference Dead Dreams of Monochrome Men</a:t>
                      </a:r>
                    </a:p>
                    <a:p>
                      <a:pPr marL="0" algn="l" defTabSz="457200" rtl="0" eaLnBrk="1" latinLnBrk="0" hangingPunct="1"/>
                      <a:r>
                        <a:rPr lang="en-GB" sz="1800" kern="1200" dirty="0" smtClean="0">
                          <a:solidFill>
                            <a:schemeClr val="dk1"/>
                          </a:solidFill>
                          <a:latin typeface="+mn-lt"/>
                          <a:ea typeface="+mn-ea"/>
                          <a:cs typeface="+mn-cs"/>
                        </a:rPr>
                        <a:t>FRANTIC = </a:t>
                      </a:r>
                      <a:r>
                        <a:rPr lang="en-GB" sz="1800" kern="1200" dirty="0" err="1" smtClean="0">
                          <a:solidFill>
                            <a:schemeClr val="dk1"/>
                          </a:solidFill>
                          <a:latin typeface="+mn-lt"/>
                          <a:ea typeface="+mn-ea"/>
                          <a:cs typeface="+mn-cs"/>
                        </a:rPr>
                        <a:t>Lovesong</a:t>
                      </a:r>
                      <a:r>
                        <a:rPr lang="en-GB" sz="1800" kern="1200" dirty="0" smtClean="0">
                          <a:solidFill>
                            <a:schemeClr val="dk1"/>
                          </a:solidFill>
                          <a:latin typeface="+mn-lt"/>
                          <a:ea typeface="+mn-ea"/>
                          <a:cs typeface="+mn-cs"/>
                        </a:rPr>
                        <a:t> and Things I Know To Be True</a:t>
                      </a:r>
                      <a:endParaRPr lang="en-GB" sz="1800" kern="1200" dirty="0">
                        <a:solidFill>
                          <a:schemeClr val="dk1"/>
                        </a:solidFill>
                        <a:latin typeface="+mn-lt"/>
                        <a:ea typeface="+mn-ea"/>
                        <a:cs typeface="+mn-cs"/>
                      </a:endParaRPr>
                    </a:p>
                  </a:txBody>
                  <a:tcPr/>
                </a:tc>
                <a:extLst>
                  <a:ext uri="{0D108BD9-81ED-4DB2-BD59-A6C34878D82A}">
                    <a16:rowId xmlns:a16="http://schemas.microsoft.com/office/drawing/2014/main" val="2850180810"/>
                  </a:ext>
                </a:extLst>
              </a:tr>
            </a:tbl>
          </a:graphicData>
        </a:graphic>
      </p:graphicFrame>
    </p:spTree>
    <p:extLst>
      <p:ext uri="{BB962C8B-B14F-4D97-AF65-F5344CB8AC3E}">
        <p14:creationId xmlns:p14="http://schemas.microsoft.com/office/powerpoint/2010/main" val="377363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smtClean="0"/>
              <a:t>FOR YOUR MOCK WE WILL USE LAST YEAR’S THEME …</a:t>
            </a:r>
            <a:endParaRPr lang="en-GB" sz="3600" dirty="0"/>
          </a:p>
        </p:txBody>
      </p:sp>
      <p:sp>
        <p:nvSpPr>
          <p:cNvPr id="6" name="Text Placeholder 5"/>
          <p:cNvSpPr>
            <a:spLocks noGrp="1"/>
          </p:cNvSpPr>
          <p:nvPr>
            <p:ph type="body" sz="quarter" idx="16"/>
          </p:nvPr>
        </p:nvSpPr>
        <p:spPr>
          <a:xfrm>
            <a:off x="6135484" y="2292088"/>
            <a:ext cx="5934400" cy="2295525"/>
          </a:xfrm>
        </p:spPr>
        <p:txBody>
          <a:bodyPr>
            <a:normAutofit/>
          </a:bodyPr>
          <a:lstStyle/>
          <a:p>
            <a:r>
              <a:rPr lang="en-GB" sz="7200" dirty="0" smtClean="0"/>
              <a:t>Change of Direction </a:t>
            </a:r>
            <a:endParaRPr lang="en-GB" sz="7200" dirty="0"/>
          </a:p>
        </p:txBody>
      </p:sp>
    </p:spTree>
    <p:extLst>
      <p:ext uri="{BB962C8B-B14F-4D97-AF65-F5344CB8AC3E}">
        <p14:creationId xmlns:p14="http://schemas.microsoft.com/office/powerpoint/2010/main" val="3786332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000" dirty="0" smtClean="0"/>
              <a:t>QUICK STARTER ACTIVITY</a:t>
            </a:r>
            <a:endParaRPr lang="en-GB" sz="6000" dirty="0"/>
          </a:p>
        </p:txBody>
      </p:sp>
      <p:sp>
        <p:nvSpPr>
          <p:cNvPr id="6" name="Text Placeholder 5"/>
          <p:cNvSpPr>
            <a:spLocks noGrp="1"/>
          </p:cNvSpPr>
          <p:nvPr>
            <p:ph type="body" sz="quarter" idx="16"/>
          </p:nvPr>
        </p:nvSpPr>
        <p:spPr>
          <a:xfrm>
            <a:off x="7948714" y="1033104"/>
            <a:ext cx="3810001" cy="3056708"/>
          </a:xfrm>
        </p:spPr>
        <p:txBody>
          <a:bodyPr>
            <a:noAutofit/>
          </a:bodyPr>
          <a:lstStyle/>
          <a:p>
            <a:r>
              <a:rPr lang="en-GB" sz="3200" dirty="0" smtClean="0"/>
              <a:t>Note down what you think this THEME actually means.</a:t>
            </a:r>
          </a:p>
          <a:p>
            <a:r>
              <a:rPr lang="en-GB" sz="3200" dirty="0" smtClean="0"/>
              <a:t>How can you see this theme reflected in FRANTIC’S LOVESONG</a:t>
            </a:r>
            <a:endParaRPr lang="en-GB" sz="3200" dirty="0"/>
          </a:p>
        </p:txBody>
      </p:sp>
      <p:sp>
        <p:nvSpPr>
          <p:cNvPr id="7" name="Text Placeholder 4"/>
          <p:cNvSpPr txBox="1">
            <a:spLocks/>
          </p:cNvSpPr>
          <p:nvPr/>
        </p:nvSpPr>
        <p:spPr>
          <a:xfrm>
            <a:off x="1005590" y="4596080"/>
            <a:ext cx="5891636" cy="713241"/>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C6BB"/>
              </a:buClr>
              <a:buSzTx/>
              <a:buFont typeface="Wingdings 2" charset="2"/>
              <a:buNone/>
              <a:tabLst/>
              <a:defRPr/>
            </a:pPr>
            <a:r>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t>We will pause for a second whilst you all write this down.</a:t>
            </a:r>
            <a:endPar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0541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400" dirty="0" smtClean="0"/>
              <a:t>We will unmute someone to share</a:t>
            </a:r>
            <a:endParaRPr lang="en-GB" sz="4400" dirty="0"/>
          </a:p>
        </p:txBody>
      </p:sp>
      <p:sp>
        <p:nvSpPr>
          <p:cNvPr id="6" name="Text Placeholder 5"/>
          <p:cNvSpPr>
            <a:spLocks noGrp="1"/>
          </p:cNvSpPr>
          <p:nvPr>
            <p:ph type="body" sz="quarter" idx="16"/>
          </p:nvPr>
        </p:nvSpPr>
        <p:spPr/>
        <p:txBody>
          <a:bodyPr/>
          <a:lstStyle/>
          <a:p>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999" y="2286000"/>
            <a:ext cx="4880301" cy="2315565"/>
          </a:xfrm>
          <a:prstGeom prst="rect">
            <a:avLst/>
          </a:prstGeom>
        </p:spPr>
      </p:pic>
      <p:sp>
        <p:nvSpPr>
          <p:cNvPr id="2" name="Rectangle 1"/>
          <p:cNvSpPr/>
          <p:nvPr/>
        </p:nvSpPr>
        <p:spPr>
          <a:xfrm>
            <a:off x="6096000" y="4754618"/>
            <a:ext cx="4940300" cy="1077218"/>
          </a:xfrm>
          <a:prstGeom prst="rect">
            <a:avLst/>
          </a:prstGeom>
        </p:spPr>
        <p:txBody>
          <a:bodyPr wrap="square">
            <a:spAutoFit/>
          </a:bodyPr>
          <a:lstStyle/>
          <a:p>
            <a:r>
              <a:rPr lang="en-GB" sz="1600" dirty="0"/>
              <a:t>Note down what you think this THEME actually means.</a:t>
            </a:r>
          </a:p>
          <a:p>
            <a:r>
              <a:rPr lang="en-GB" sz="1600" dirty="0"/>
              <a:t>How can you see this theme reflected in FRANTIC’S LOVESONG</a:t>
            </a:r>
          </a:p>
        </p:txBody>
      </p:sp>
    </p:spTree>
    <p:extLst>
      <p:ext uri="{BB962C8B-B14F-4D97-AF65-F5344CB8AC3E}">
        <p14:creationId xmlns:p14="http://schemas.microsoft.com/office/powerpoint/2010/main" val="315607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33" y="453569"/>
            <a:ext cx="10571998" cy="970450"/>
          </a:xfrm>
        </p:spPr>
        <p:txBody>
          <a:bodyPr/>
          <a:lstStyle/>
          <a:p>
            <a:r>
              <a:rPr lang="en-GB" dirty="0" smtClean="0"/>
              <a:t>THE COMING WEEKS</a:t>
            </a:r>
            <a:endParaRPr lang="en-GB" dirty="0"/>
          </a:p>
        </p:txBody>
      </p:sp>
      <p:sp>
        <p:nvSpPr>
          <p:cNvPr id="3" name="Content Placeholder 2"/>
          <p:cNvSpPr>
            <a:spLocks noGrp="1"/>
          </p:cNvSpPr>
          <p:nvPr>
            <p:ph idx="1"/>
          </p:nvPr>
        </p:nvSpPr>
        <p:spPr>
          <a:xfrm>
            <a:off x="515857" y="2172831"/>
            <a:ext cx="10554574" cy="4482946"/>
          </a:xfrm>
        </p:spPr>
        <p:txBody>
          <a:bodyPr>
            <a:normAutofit/>
          </a:bodyPr>
          <a:lstStyle/>
          <a:p>
            <a:pPr marL="0" indent="0">
              <a:buNone/>
            </a:pPr>
            <a:r>
              <a:rPr lang="en-GB" sz="3600" dirty="0" smtClean="0"/>
              <a:t>We will have a brief introduction to the key theme today beginning to relate it to the work of Frantic Assembly and </a:t>
            </a:r>
            <a:r>
              <a:rPr lang="en-GB" sz="3600" dirty="0" err="1" smtClean="0"/>
              <a:t>LoveSong</a:t>
            </a:r>
            <a:r>
              <a:rPr lang="en-GB" sz="3600" dirty="0" smtClean="0"/>
              <a:t>. </a:t>
            </a:r>
          </a:p>
          <a:p>
            <a:pPr marL="0" indent="0">
              <a:buNone/>
            </a:pPr>
            <a:r>
              <a:rPr lang="en-GB" sz="3600" dirty="0" smtClean="0"/>
              <a:t>Over the coming weeks we will explore the work of both companies and focus you into the mock-exam in more detail DON’T PANIC OR WORRY YET.</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79163"/>
            <a:ext cx="1719262" cy="1719262"/>
          </a:xfrm>
          <a:prstGeom prst="rect">
            <a:avLst/>
          </a:prstGeom>
        </p:spPr>
      </p:pic>
    </p:spTree>
    <p:extLst>
      <p:ext uri="{BB962C8B-B14F-4D97-AF65-F5344CB8AC3E}">
        <p14:creationId xmlns:p14="http://schemas.microsoft.com/office/powerpoint/2010/main" val="10305324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90A33B2DDFA44AF370DB4FE28EBC2" ma:contentTypeVersion="1" ma:contentTypeDescription="Create a new document." ma:contentTypeScope="" ma:versionID="8f6ea807d170e26dcbdb698926d0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F9C05A-0FB5-49F8-8F64-4B42AE4BC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041F7E-4710-4529-9C3B-230C1F43F19C}">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schemas.microsoft.com/sharepoint/v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659C3D6-8198-4333-AF16-5D30815F1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3655</TotalTime>
  <Words>1230</Words>
  <Application>Microsoft Office PowerPoint</Application>
  <PresentationFormat>Widescreen</PresentationFormat>
  <Paragraphs>155</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DIN Alternate</vt:lpstr>
      <vt:lpstr>Times New Roman</vt:lpstr>
      <vt:lpstr>Wingdings 2</vt:lpstr>
      <vt:lpstr>Quotable</vt:lpstr>
      <vt:lpstr>UNIT 1 Investigating Practitioners’ Work</vt:lpstr>
      <vt:lpstr>PowerPoint Presentation</vt:lpstr>
      <vt:lpstr>LESSON  1 (wk 5)</vt:lpstr>
      <vt:lpstr>Remember. In advance of the written exam the exam board release A THEME – you will then use this theme to answer ACTIVITY 1 &amp; ACTIVITY 2</vt:lpstr>
      <vt:lpstr>THE EXAM PAPER Reminder – how this all fits together … </vt:lpstr>
      <vt:lpstr>FOR YOUR MOCK WE WILL USE LAST YEAR’S THEME …</vt:lpstr>
      <vt:lpstr>QUICK STARTER ACTIVITY</vt:lpstr>
      <vt:lpstr>We will unmute someone to share</vt:lpstr>
      <vt:lpstr>THE COMING WEEKS</vt:lpstr>
      <vt:lpstr>PowerPoint Presentation</vt:lpstr>
      <vt:lpstr>QUICK TASK NOW BUT ALSO TO FINISH …</vt:lpstr>
      <vt:lpstr>We will un mute. Make a list of all the CHANGES OF DIRECTION that can be seen within LOVESONG</vt:lpstr>
      <vt:lpstr>PowerPoint Presentation</vt:lpstr>
      <vt:lpstr>PowerPoint Presentation</vt:lpstr>
      <vt:lpstr>IN YOUR OWN TIME</vt:lpstr>
      <vt:lpstr>For now spend some time remembering that section</vt:lpstr>
      <vt:lpstr>LOVE SONG THE BED Describe and then read this section in the production</vt:lpstr>
      <vt:lpstr>PowerPoint Presentation</vt:lpstr>
      <vt:lpstr>LOVE SONG: THE BED – Scene 10</vt:lpstr>
      <vt:lpstr>PowerPoint Presentation</vt:lpstr>
      <vt:lpstr>Pick an element and be prepared to share HOW THAT ELEMENT IS USED IN THIS SECTION</vt:lpstr>
      <vt:lpstr>PAUSE</vt:lpstr>
      <vt:lpstr>PowerPoint Presentation</vt:lpstr>
      <vt:lpstr>HOMEWORK</vt:lpstr>
      <vt:lpstr>Change of Direction</vt:lpstr>
      <vt:lpstr>We will ask individuals to feedback</vt:lpstr>
      <vt:lpstr>ACTIVITY 2</vt:lpstr>
      <vt:lpstr>PAUSE</vt:lpstr>
      <vt:lpstr>HOMEWORK</vt:lpstr>
      <vt:lpstr>EXAMPLE of a distinction Activity 2 on the theme of Power  (not our theme or key moment but …)</vt:lpstr>
      <vt:lpstr>TASK</vt:lpstr>
      <vt:lpstr>We will un mute. To share your paragraph </vt:lpstr>
      <vt:lpstr>HOMEWORK</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Investigating Practitioners’ Work</dc:title>
  <dc:creator>Andy Pullen</dc:creator>
  <cp:lastModifiedBy>LocalUser</cp:lastModifiedBy>
  <cp:revision>107</cp:revision>
  <dcterms:created xsi:type="dcterms:W3CDTF">2017-02-06T17:49:37Z</dcterms:created>
  <dcterms:modified xsi:type="dcterms:W3CDTF">2020-04-17T10:36:26Z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0x010100B6890A33B2DDFA44AF370DB4FE28EBC2</vt:lpwstr>
  </property>
</Properties>
</file>