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627" r:id="rId5"/>
    <p:sldId id="643" r:id="rId6"/>
    <p:sldId id="644" r:id="rId7"/>
    <p:sldId id="645" r:id="rId8"/>
    <p:sldId id="646" r:id="rId9"/>
    <p:sldId id="647" r:id="rId10"/>
    <p:sldId id="631" r:id="rId11"/>
    <p:sldId id="648" r:id="rId12"/>
    <p:sldId id="649" r:id="rId13"/>
    <p:sldId id="650" r:id="rId14"/>
    <p:sldId id="651" r:id="rId15"/>
    <p:sldId id="652" r:id="rId16"/>
    <p:sldId id="634" r:id="rId17"/>
    <p:sldId id="636" r:id="rId18"/>
    <p:sldId id="639" r:id="rId19"/>
    <p:sldId id="637" r:id="rId20"/>
    <p:sldId id="653" r:id="rId21"/>
    <p:sldId id="654" r:id="rId22"/>
    <p:sldId id="640" r:id="rId23"/>
    <p:sldId id="641" r:id="rId24"/>
    <p:sldId id="655" r:id="rId25"/>
    <p:sldId id="656" r:id="rId26"/>
    <p:sldId id="64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5416"/>
  </p:normalViewPr>
  <p:slideViewPr>
    <p:cSldViewPr snapToGrid="0">
      <p:cViewPr varScale="1">
        <p:scale>
          <a:sx n="69" d="100"/>
          <a:sy n="69" d="100"/>
        </p:scale>
        <p:origin x="67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F504-F31F-8C44-9CF6-2FB99E5AFAEF}"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628C4-0EDF-9343-A029-DCE27D9AEA4D}" type="slidenum">
              <a:rPr lang="en-US" smtClean="0"/>
              <a:t>‹#›</a:t>
            </a:fld>
            <a:endParaRPr lang="en-US"/>
          </a:p>
        </p:txBody>
      </p:sp>
    </p:spTree>
    <p:extLst>
      <p:ext uri="{BB962C8B-B14F-4D97-AF65-F5344CB8AC3E}">
        <p14:creationId xmlns:p14="http://schemas.microsoft.com/office/powerpoint/2010/main" val="97957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1</a:t>
            </a:fld>
            <a:endParaRPr lang="en-GB"/>
          </a:p>
        </p:txBody>
      </p:sp>
    </p:spTree>
    <p:extLst>
      <p:ext uri="{BB962C8B-B14F-4D97-AF65-F5344CB8AC3E}">
        <p14:creationId xmlns:p14="http://schemas.microsoft.com/office/powerpoint/2010/main" val="335377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20</a:t>
            </a:fld>
            <a:endParaRPr lang="en-US"/>
          </a:p>
        </p:txBody>
      </p:sp>
    </p:spTree>
    <p:extLst>
      <p:ext uri="{BB962C8B-B14F-4D97-AF65-F5344CB8AC3E}">
        <p14:creationId xmlns:p14="http://schemas.microsoft.com/office/powerpoint/2010/main" val="296525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6186C-EE0B-4318-8032-093BCEA27EF8}" type="slidenum">
              <a:rPr lang="en-GB" smtClean="0"/>
              <a:t>23</a:t>
            </a:fld>
            <a:endParaRPr lang="en-GB"/>
          </a:p>
        </p:txBody>
      </p:sp>
    </p:spTree>
    <p:extLst>
      <p:ext uri="{BB962C8B-B14F-4D97-AF65-F5344CB8AC3E}">
        <p14:creationId xmlns:p14="http://schemas.microsoft.com/office/powerpoint/2010/main" val="293039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3</a:t>
            </a:fld>
            <a:endParaRPr lang="en-US"/>
          </a:p>
        </p:txBody>
      </p:sp>
    </p:spTree>
    <p:extLst>
      <p:ext uri="{BB962C8B-B14F-4D97-AF65-F5344CB8AC3E}">
        <p14:creationId xmlns:p14="http://schemas.microsoft.com/office/powerpoint/2010/main" val="16597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7</a:t>
            </a:fld>
            <a:endParaRPr lang="en-US"/>
          </a:p>
        </p:txBody>
      </p:sp>
    </p:spTree>
    <p:extLst>
      <p:ext uri="{BB962C8B-B14F-4D97-AF65-F5344CB8AC3E}">
        <p14:creationId xmlns:p14="http://schemas.microsoft.com/office/powerpoint/2010/main" val="127597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10</a:t>
            </a:fld>
            <a:endParaRPr lang="en-US"/>
          </a:p>
        </p:txBody>
      </p:sp>
    </p:spTree>
    <p:extLst>
      <p:ext uri="{BB962C8B-B14F-4D97-AF65-F5344CB8AC3E}">
        <p14:creationId xmlns:p14="http://schemas.microsoft.com/office/powerpoint/2010/main" val="188696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13</a:t>
            </a:fld>
            <a:endParaRPr lang="en-US"/>
          </a:p>
        </p:txBody>
      </p:sp>
    </p:spTree>
    <p:extLst>
      <p:ext uri="{BB962C8B-B14F-4D97-AF65-F5344CB8AC3E}">
        <p14:creationId xmlns:p14="http://schemas.microsoft.com/office/powerpoint/2010/main" val="274146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14</a:t>
            </a:fld>
            <a:endParaRPr lang="en-US"/>
          </a:p>
        </p:txBody>
      </p:sp>
    </p:spTree>
    <p:extLst>
      <p:ext uri="{BB962C8B-B14F-4D97-AF65-F5344CB8AC3E}">
        <p14:creationId xmlns:p14="http://schemas.microsoft.com/office/powerpoint/2010/main" val="294908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15</a:t>
            </a:fld>
            <a:endParaRPr lang="en-US"/>
          </a:p>
        </p:txBody>
      </p:sp>
    </p:spTree>
    <p:extLst>
      <p:ext uri="{BB962C8B-B14F-4D97-AF65-F5344CB8AC3E}">
        <p14:creationId xmlns:p14="http://schemas.microsoft.com/office/powerpoint/2010/main" val="41485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17</a:t>
            </a:fld>
            <a:endParaRPr lang="en-US"/>
          </a:p>
        </p:txBody>
      </p:sp>
    </p:spTree>
    <p:extLst>
      <p:ext uri="{BB962C8B-B14F-4D97-AF65-F5344CB8AC3E}">
        <p14:creationId xmlns:p14="http://schemas.microsoft.com/office/powerpoint/2010/main" val="143380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628C4-0EDF-9343-A029-DCE27D9AEA4D}" type="slidenum">
              <a:rPr lang="en-US" smtClean="0"/>
              <a:t>19</a:t>
            </a:fld>
            <a:endParaRPr lang="en-US"/>
          </a:p>
        </p:txBody>
      </p:sp>
    </p:spTree>
    <p:extLst>
      <p:ext uri="{BB962C8B-B14F-4D97-AF65-F5344CB8AC3E}">
        <p14:creationId xmlns:p14="http://schemas.microsoft.com/office/powerpoint/2010/main" val="243236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SP5NhBpIhM" TargetMode="External"/><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600" dirty="0" smtClean="0"/>
              <a:t>LESSON </a:t>
            </a:r>
            <a:br>
              <a:rPr lang="en-GB" sz="6600" dirty="0" smtClean="0"/>
            </a:br>
            <a:r>
              <a:rPr lang="en-GB" sz="6600" dirty="0" smtClean="0"/>
              <a:t>3 </a:t>
            </a:r>
            <a:r>
              <a:rPr lang="en-GB" sz="6600" dirty="0"/>
              <a:t>(</a:t>
            </a:r>
            <a:r>
              <a:rPr lang="en-GB" sz="6600" dirty="0" err="1"/>
              <a:t>wk</a:t>
            </a:r>
            <a:r>
              <a:rPr lang="en-GB" sz="6600" dirty="0"/>
              <a:t> 5</a:t>
            </a:r>
            <a:r>
              <a:rPr lang="en-GB" sz="6600" dirty="0" smtClean="0"/>
              <a:t>)</a:t>
            </a:r>
            <a:endParaRPr lang="en-GB" sz="6600" dirty="0"/>
          </a:p>
        </p:txBody>
      </p:sp>
      <p:sp>
        <p:nvSpPr>
          <p:cNvPr id="5" name="Text Placeholder 4"/>
          <p:cNvSpPr>
            <a:spLocks noGrp="1"/>
          </p:cNvSpPr>
          <p:nvPr>
            <p:ph type="body" sz="quarter" idx="16"/>
          </p:nvPr>
        </p:nvSpPr>
        <p:spPr>
          <a:xfrm>
            <a:off x="6139309" y="2334827"/>
            <a:ext cx="5718500" cy="2191826"/>
          </a:xfrm>
        </p:spPr>
        <p:txBody>
          <a:bodyPr>
            <a:noAutofit/>
          </a:bodyPr>
          <a:lstStyle/>
          <a:p>
            <a:pPr algn="r"/>
            <a:r>
              <a:rPr lang="en-GB" sz="2800" dirty="0"/>
              <a:t>Discussion about the theme</a:t>
            </a:r>
          </a:p>
          <a:p>
            <a:pPr algn="r"/>
            <a:r>
              <a:rPr lang="en-GB" sz="2800" dirty="0" smtClean="0"/>
              <a:t>New ACTIVITY 1 reflection on </a:t>
            </a:r>
            <a:r>
              <a:rPr lang="en-GB" sz="2800" dirty="0" err="1" smtClean="0"/>
              <a:t>Frantic’s</a:t>
            </a:r>
            <a:r>
              <a:rPr lang="en-GB" sz="2800" dirty="0" smtClean="0"/>
              <a:t> THE UNRETURNING </a:t>
            </a:r>
            <a:br>
              <a:rPr lang="en-GB" sz="2800" dirty="0" smtClean="0"/>
            </a:br>
            <a:r>
              <a:rPr lang="en-GB" sz="2800" dirty="0" smtClean="0"/>
              <a:t>in </a:t>
            </a:r>
            <a:r>
              <a:rPr lang="en-GB" sz="2800" dirty="0"/>
              <a:t>response to the </a:t>
            </a:r>
            <a:r>
              <a:rPr lang="en-GB" sz="2800" dirty="0" smtClean="0"/>
              <a:t>theme for our MOCK EXAM</a:t>
            </a:r>
            <a:endParaRPr lang="en-GB" sz="2800" b="1" dirty="0"/>
          </a:p>
          <a:p>
            <a:pPr algn="r"/>
            <a:r>
              <a:rPr lang="en-GB" sz="2800" dirty="0"/>
              <a:t/>
            </a:r>
            <a:br>
              <a:rPr lang="en-GB" sz="2800" dirty="0"/>
            </a:br>
            <a:endParaRPr lang="en-GB" sz="2800" b="1" dirty="0"/>
          </a:p>
        </p:txBody>
      </p:sp>
    </p:spTree>
    <p:extLst>
      <p:ext uri="{BB962C8B-B14F-4D97-AF65-F5344CB8AC3E}">
        <p14:creationId xmlns:p14="http://schemas.microsoft.com/office/powerpoint/2010/main" val="341462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8652" y="2439887"/>
            <a:ext cx="4382521" cy="2007789"/>
          </a:xfrm>
        </p:spPr>
        <p:txBody>
          <a:bodyPr/>
          <a:lstStyle/>
          <a:p>
            <a:r>
              <a:rPr lang="en-GB" sz="3600" dirty="0" smtClean="0"/>
              <a:t>For now spend some time remembering </a:t>
            </a:r>
            <a:r>
              <a:rPr lang="en-GB" sz="3600" dirty="0" smtClean="0"/>
              <a:t>THE OPENING</a:t>
            </a:r>
            <a:endParaRPr lang="en-GB" sz="3600" dirty="0"/>
          </a:p>
        </p:txBody>
      </p:sp>
      <p:sp>
        <p:nvSpPr>
          <p:cNvPr id="6" name="Text Placeholder 5"/>
          <p:cNvSpPr>
            <a:spLocks noGrp="1"/>
          </p:cNvSpPr>
          <p:nvPr>
            <p:ph type="body" sz="quarter" idx="16"/>
          </p:nvPr>
        </p:nvSpPr>
        <p:spPr/>
        <p:txBody>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2286000"/>
            <a:ext cx="3639164" cy="2295525"/>
          </a:xfrm>
          <a:prstGeom prst="rect">
            <a:avLst/>
          </a:prstGeom>
        </p:spPr>
      </p:pic>
      <p:sp>
        <p:nvSpPr>
          <p:cNvPr id="3" name="TextBox 2"/>
          <p:cNvSpPr txBox="1"/>
          <p:nvPr/>
        </p:nvSpPr>
        <p:spPr>
          <a:xfrm>
            <a:off x="2012737" y="4835236"/>
            <a:ext cx="3768436" cy="1754326"/>
          </a:xfrm>
          <a:prstGeom prst="rect">
            <a:avLst/>
          </a:prstGeom>
          <a:noFill/>
        </p:spPr>
        <p:txBody>
          <a:bodyPr wrap="square" rtlCol="0">
            <a:spAutoFit/>
          </a:bodyPr>
          <a:lstStyle/>
          <a:p>
            <a:r>
              <a:rPr lang="en-GB" b="1" dirty="0" smtClean="0"/>
              <a:t>We will give you a couple of minutes to remember and then we will pick on individuals to remind us </a:t>
            </a:r>
            <a:r>
              <a:rPr lang="en-GB" b="1" dirty="0" smtClean="0"/>
              <a:t>what images are at play, what elements, what props, what costumes …</a:t>
            </a:r>
            <a:endParaRPr lang="en-GB" b="1" dirty="0"/>
          </a:p>
        </p:txBody>
      </p:sp>
    </p:spTree>
    <p:extLst>
      <p:ext uri="{BB962C8B-B14F-4D97-AF65-F5344CB8AC3E}">
        <p14:creationId xmlns:p14="http://schemas.microsoft.com/office/powerpoint/2010/main" val="287771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382521" cy="2007789"/>
          </a:xfrm>
        </p:spPr>
        <p:txBody>
          <a:bodyPr/>
          <a:lstStyle/>
          <a:p>
            <a:r>
              <a:rPr lang="en-GB" sz="2800" dirty="0" smtClean="0"/>
              <a:t>UNRETURNING</a:t>
            </a:r>
            <a:br>
              <a:rPr lang="en-GB" sz="2800" dirty="0" smtClean="0"/>
            </a:br>
            <a:r>
              <a:rPr lang="en-GB" sz="2800" dirty="0" smtClean="0"/>
              <a:t>THE OPENING</a:t>
            </a:r>
            <a:br>
              <a:rPr lang="en-GB" sz="2800" dirty="0" smtClean="0"/>
            </a:br>
            <a:r>
              <a:rPr lang="en-GB" sz="2800" dirty="0" smtClean="0"/>
              <a:t>Describe </a:t>
            </a:r>
            <a:r>
              <a:rPr lang="en-GB" sz="2800" dirty="0" smtClean="0"/>
              <a:t>and then read this section in the production</a:t>
            </a:r>
            <a:endParaRPr lang="en-GB" sz="2800" dirty="0"/>
          </a:p>
        </p:txBody>
      </p:sp>
      <p:sp>
        <p:nvSpPr>
          <p:cNvPr id="6" name="Text Placeholder 5"/>
          <p:cNvSpPr>
            <a:spLocks noGrp="1"/>
          </p:cNvSpPr>
          <p:nvPr>
            <p:ph type="body" sz="quarter" idx="16"/>
          </p:nvPr>
        </p:nvSpPr>
        <p:spPr/>
        <p:txBody>
          <a:bodyPr/>
          <a:lstStyle/>
          <a:p>
            <a:endParaRPr lang="en-GB"/>
          </a:p>
        </p:txBody>
      </p:sp>
      <p:pic>
        <p:nvPicPr>
          <p:cNvPr id="3" name="Picture 2"/>
          <p:cNvPicPr>
            <a:picLocks noChangeAspect="1"/>
          </p:cNvPicPr>
          <p:nvPr/>
        </p:nvPicPr>
        <p:blipFill>
          <a:blip r:embed="rId2"/>
          <a:stretch>
            <a:fillRect/>
          </a:stretch>
        </p:blipFill>
        <p:spPr>
          <a:xfrm>
            <a:off x="6156000" y="2285999"/>
            <a:ext cx="2838450" cy="2295525"/>
          </a:xfrm>
          <a:prstGeom prst="rect">
            <a:avLst/>
          </a:prstGeom>
        </p:spPr>
      </p:pic>
    </p:spTree>
    <p:extLst>
      <p:ext uri="{BB962C8B-B14F-4D97-AF65-F5344CB8AC3E}">
        <p14:creationId xmlns:p14="http://schemas.microsoft.com/office/powerpoint/2010/main" val="181302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279008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0986" y="2155092"/>
            <a:ext cx="5893840" cy="1458714"/>
          </a:xfrm>
        </p:spPr>
        <p:txBody>
          <a:bodyPr/>
          <a:lstStyle/>
          <a:p>
            <a:r>
              <a:rPr lang="en-GB" sz="7200" dirty="0" smtClean="0"/>
              <a:t>Change of Direction</a:t>
            </a:r>
            <a:endParaRPr lang="en-GB" sz="7200" dirty="0"/>
          </a:p>
        </p:txBody>
      </p:sp>
      <p:sp>
        <p:nvSpPr>
          <p:cNvPr id="6" name="Text Placeholder 5"/>
          <p:cNvSpPr>
            <a:spLocks noGrp="1"/>
          </p:cNvSpPr>
          <p:nvPr>
            <p:ph type="body" idx="1"/>
          </p:nvPr>
        </p:nvSpPr>
        <p:spPr/>
        <p:txBody>
          <a:bodyPr/>
          <a:lstStyle/>
          <a:p>
            <a:r>
              <a:rPr lang="en-GB" dirty="0" smtClean="0"/>
              <a:t>The </a:t>
            </a:r>
            <a:r>
              <a:rPr lang="en-GB" dirty="0" smtClean="0"/>
              <a:t>theme </a:t>
            </a:r>
            <a:r>
              <a:rPr lang="en-GB" dirty="0" smtClean="0"/>
              <a:t>for your UNIT 1 </a:t>
            </a:r>
            <a:r>
              <a:rPr lang="en-GB" dirty="0" smtClean="0"/>
              <a:t>mock exam</a:t>
            </a:r>
            <a:endParaRPr lang="en-GB" dirty="0"/>
          </a:p>
        </p:txBody>
      </p:sp>
      <p:sp>
        <p:nvSpPr>
          <p:cNvPr id="7" name="Text Placeholder 6"/>
          <p:cNvSpPr>
            <a:spLocks noGrp="1"/>
          </p:cNvSpPr>
          <p:nvPr>
            <p:ph type="body" sz="quarter" idx="16"/>
          </p:nvPr>
        </p:nvSpPr>
        <p:spPr>
          <a:xfrm>
            <a:off x="7220020" y="603697"/>
            <a:ext cx="3810001" cy="3974165"/>
          </a:xfrm>
        </p:spPr>
        <p:txBody>
          <a:bodyPr>
            <a:noAutofit/>
          </a:bodyPr>
          <a:lstStyle/>
          <a:p>
            <a:r>
              <a:rPr lang="en-GB" sz="2400" dirty="0" smtClean="0"/>
              <a:t>Think about the OPENING SECTION that you have seen from UNRETURNING and the work we have already covered on it…</a:t>
            </a:r>
          </a:p>
          <a:p>
            <a:r>
              <a:rPr lang="en-GB" sz="2400" dirty="0" smtClean="0"/>
              <a:t>For now, just make some quick notes about how you can apply the exam theme to it …</a:t>
            </a:r>
            <a:endParaRPr lang="en-G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519" y="4583039"/>
            <a:ext cx="1147763" cy="1147763"/>
          </a:xfrm>
          <a:prstGeom prst="rect">
            <a:avLst/>
          </a:prstGeom>
        </p:spPr>
      </p:pic>
    </p:spTree>
    <p:extLst>
      <p:ext uri="{BB962C8B-B14F-4D97-AF65-F5344CB8AC3E}">
        <p14:creationId xmlns:p14="http://schemas.microsoft.com/office/powerpoint/2010/main" val="1638943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Interrogate the links to the theme within this moment as a class</a:t>
            </a:r>
            <a:endParaRPr lang="en-GB" dirty="0"/>
          </a:p>
        </p:txBody>
      </p:sp>
      <p:sp>
        <p:nvSpPr>
          <p:cNvPr id="6" name="Text Placeholder 5"/>
          <p:cNvSpPr>
            <a:spLocks noGrp="1"/>
          </p:cNvSpPr>
          <p:nvPr>
            <p:ph type="body" sz="quarter" idx="16"/>
          </p:nvPr>
        </p:nvSpPr>
        <p:spPr/>
        <p:txBody>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2286000"/>
            <a:ext cx="2600073" cy="2315565"/>
          </a:xfrm>
          <a:prstGeom prst="rect">
            <a:avLst/>
          </a:prstGeom>
        </p:spPr>
      </p:pic>
      <p:sp>
        <p:nvSpPr>
          <p:cNvPr id="8" name="Title 4"/>
          <p:cNvSpPr txBox="1">
            <a:spLocks/>
          </p:cNvSpPr>
          <p:nvPr/>
        </p:nvSpPr>
        <p:spPr>
          <a:xfrm>
            <a:off x="1932440" y="4809391"/>
            <a:ext cx="5893840" cy="668383"/>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32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smtClean="0"/>
              <a:t>Change of Direction</a:t>
            </a:r>
            <a:endParaRPr lang="en-GB" sz="4400" dirty="0"/>
          </a:p>
        </p:txBody>
      </p:sp>
      <p:pic>
        <p:nvPicPr>
          <p:cNvPr id="9" name="Picture 8"/>
          <p:cNvPicPr>
            <a:picLocks noChangeAspect="1"/>
          </p:cNvPicPr>
          <p:nvPr/>
        </p:nvPicPr>
        <p:blipFill>
          <a:blip r:embed="rId4"/>
          <a:stretch>
            <a:fillRect/>
          </a:stretch>
        </p:blipFill>
        <p:spPr>
          <a:xfrm>
            <a:off x="8885345" y="2296019"/>
            <a:ext cx="2838450" cy="2295525"/>
          </a:xfrm>
          <a:prstGeom prst="rect">
            <a:avLst/>
          </a:prstGeom>
        </p:spPr>
      </p:pic>
    </p:spTree>
    <p:extLst>
      <p:ext uri="{BB962C8B-B14F-4D97-AF65-F5344CB8AC3E}">
        <p14:creationId xmlns:p14="http://schemas.microsoft.com/office/powerpoint/2010/main" val="65991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465" y="137115"/>
            <a:ext cx="4852988" cy="1617163"/>
          </a:xfrm>
        </p:spPr>
        <p:txBody>
          <a:bodyPr>
            <a:normAutofit/>
          </a:bodyPr>
          <a:lstStyle/>
          <a:p>
            <a:r>
              <a:rPr lang="en-GB" sz="8800" dirty="0" smtClean="0"/>
              <a:t>PAUSE</a:t>
            </a:r>
            <a:endParaRPr lang="en-GB" sz="8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7" r="5567"/>
          <a:stretch>
            <a:fillRect/>
          </a:stretch>
        </p:blipFill>
        <p:spPr/>
      </p:pic>
      <p:sp>
        <p:nvSpPr>
          <p:cNvPr id="6" name="Text Placeholder 5"/>
          <p:cNvSpPr>
            <a:spLocks noGrp="1"/>
          </p:cNvSpPr>
          <p:nvPr>
            <p:ph type="body" sz="half" idx="2"/>
          </p:nvPr>
        </p:nvSpPr>
        <p:spPr>
          <a:xfrm>
            <a:off x="344465" y="1995661"/>
            <a:ext cx="5488164" cy="4476159"/>
          </a:xfrm>
        </p:spPr>
        <p:txBody>
          <a:bodyPr>
            <a:normAutofit/>
          </a:bodyPr>
          <a:lstStyle/>
          <a:p>
            <a:r>
              <a:rPr lang="en-GB" sz="4000" dirty="0" smtClean="0"/>
              <a:t>Note down all the responses to the given theme in relation to this key moment in The Unreturning.</a:t>
            </a:r>
          </a:p>
          <a:p>
            <a:endParaRPr lang="en-GB" sz="1600" dirty="0"/>
          </a:p>
          <a:p>
            <a:endParaRPr lang="en-GB" sz="1600" dirty="0"/>
          </a:p>
        </p:txBody>
      </p:sp>
    </p:spTree>
    <p:extLst>
      <p:ext uri="{BB962C8B-B14F-4D97-AF65-F5344CB8AC3E}">
        <p14:creationId xmlns:p14="http://schemas.microsoft.com/office/powerpoint/2010/main" val="505144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3659" y="2435957"/>
            <a:ext cx="4525952" cy="2007789"/>
          </a:xfrm>
        </p:spPr>
        <p:txBody>
          <a:bodyPr/>
          <a:lstStyle/>
          <a:p>
            <a:r>
              <a:rPr lang="en-GB" dirty="0" smtClean="0"/>
              <a:t>SOCIAL</a:t>
            </a:r>
            <a:br>
              <a:rPr lang="en-GB" dirty="0" smtClean="0"/>
            </a:br>
            <a:r>
              <a:rPr lang="en-GB" dirty="0" smtClean="0"/>
              <a:t>CULTURAL</a:t>
            </a:r>
            <a:br>
              <a:rPr lang="en-GB" dirty="0" smtClean="0"/>
            </a:br>
            <a:r>
              <a:rPr lang="en-GB" dirty="0" smtClean="0"/>
              <a:t>GEOGRAPHICAL</a:t>
            </a:r>
            <a:br>
              <a:rPr lang="en-GB" dirty="0" smtClean="0"/>
            </a:br>
            <a:r>
              <a:rPr lang="en-GB" dirty="0" smtClean="0"/>
              <a:t>ECONOMIC</a:t>
            </a:r>
            <a:endParaRPr lang="en-GB" dirty="0"/>
          </a:p>
        </p:txBody>
      </p:sp>
      <p:sp>
        <p:nvSpPr>
          <p:cNvPr id="5" name="Text Placeholder 4"/>
          <p:cNvSpPr>
            <a:spLocks noGrp="1"/>
          </p:cNvSpPr>
          <p:nvPr>
            <p:ph type="body" sz="quarter" idx="16"/>
          </p:nvPr>
        </p:nvSpPr>
        <p:spPr>
          <a:xfrm>
            <a:off x="6164793" y="900446"/>
            <a:ext cx="5836708" cy="3543300"/>
          </a:xfrm>
        </p:spPr>
        <p:txBody>
          <a:bodyPr>
            <a:noAutofit/>
          </a:bodyPr>
          <a:lstStyle/>
          <a:p>
            <a:r>
              <a:rPr lang="en-GB" sz="2400" dirty="0"/>
              <a:t>MAKE A NOTE IN YOUR PAD …USE YOUR KNOWLEDGE OF THE </a:t>
            </a:r>
            <a:r>
              <a:rPr lang="en-GB" sz="2400" dirty="0" smtClean="0"/>
              <a:t>PRODUCTION </a:t>
            </a:r>
            <a:r>
              <a:rPr lang="en-GB" sz="2400" dirty="0"/>
              <a:t>AND REFERENCING ANY KEY MOMENTS… </a:t>
            </a:r>
            <a:endParaRPr lang="en-GB" sz="2400" dirty="0" smtClean="0"/>
          </a:p>
          <a:p>
            <a:r>
              <a:rPr lang="en-GB" sz="2400" dirty="0" smtClean="0"/>
              <a:t>We </a:t>
            </a:r>
            <a:r>
              <a:rPr lang="en-GB" sz="2400" dirty="0" smtClean="0"/>
              <a:t>will now try and link the theme CHANGE OF DIRECTION to the contextual factors/influences listed?</a:t>
            </a:r>
          </a:p>
          <a:p>
            <a:r>
              <a:rPr lang="en-GB" sz="2400" dirty="0"/>
              <a:t>B</a:t>
            </a:r>
            <a:r>
              <a:rPr lang="en-GB" sz="2400" dirty="0" smtClean="0"/>
              <a:t>e </a:t>
            </a:r>
            <a:r>
              <a:rPr lang="en-GB" sz="2400" dirty="0" smtClean="0"/>
              <a:t>ready to share how these contextual factors impact THE UNRETURNING (this should be revision as we have covered this) and then say how that links to CHANGE OF DIRECTION</a:t>
            </a:r>
            <a:endParaRPr lang="en-GB" sz="2400" dirty="0"/>
          </a:p>
        </p:txBody>
      </p:sp>
    </p:spTree>
    <p:extLst>
      <p:ext uri="{BB962C8B-B14F-4D97-AF65-F5344CB8AC3E}">
        <p14:creationId xmlns:p14="http://schemas.microsoft.com/office/powerpoint/2010/main" val="55139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TYPE INTO THE CHAT BAR THE </a:t>
            </a:r>
            <a:r>
              <a:rPr lang="en-GB" dirty="0" smtClean="0"/>
              <a:t>CONTEXT BELOW </a:t>
            </a:r>
            <a:r>
              <a:rPr lang="en-GB" dirty="0" smtClean="0"/>
              <a:t>YOU WANT TO TALK ABOUT</a:t>
            </a:r>
            <a:endParaRPr lang="en-GB" dirty="0"/>
          </a:p>
        </p:txBody>
      </p:sp>
      <p:sp>
        <p:nvSpPr>
          <p:cNvPr id="6" name="Text Placeholder 5"/>
          <p:cNvSpPr>
            <a:spLocks noGrp="1"/>
          </p:cNvSpPr>
          <p:nvPr>
            <p:ph type="body" sz="quarter" idx="16"/>
          </p:nvPr>
        </p:nvSpPr>
        <p:spPr/>
        <p:txBody>
          <a:bodyPr/>
          <a:lstStyle/>
          <a:p>
            <a:endParaRPr lang="en-GB" dirty="0"/>
          </a:p>
        </p:txBody>
      </p:sp>
      <p:sp>
        <p:nvSpPr>
          <p:cNvPr id="8" name="Content Placeholder 2"/>
          <p:cNvSpPr txBox="1">
            <a:spLocks/>
          </p:cNvSpPr>
          <p:nvPr/>
        </p:nvSpPr>
        <p:spPr>
          <a:xfrm>
            <a:off x="2215118" y="4851833"/>
            <a:ext cx="2232191" cy="1798349"/>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GB" sz="1200" dirty="0"/>
              <a:t>SOCIAL</a:t>
            </a:r>
            <a:br>
              <a:rPr lang="en-GB" sz="1200" dirty="0"/>
            </a:br>
            <a:r>
              <a:rPr lang="en-GB" sz="1200" dirty="0"/>
              <a:t>CULTURAL</a:t>
            </a:r>
            <a:br>
              <a:rPr lang="en-GB" sz="1200" dirty="0"/>
            </a:br>
            <a:r>
              <a:rPr lang="en-GB" sz="1200" dirty="0"/>
              <a:t>GEOGRAPHICAL</a:t>
            </a:r>
            <a:br>
              <a:rPr lang="en-GB" sz="1200" dirty="0"/>
            </a:br>
            <a:r>
              <a:rPr lang="en-GB" sz="1200" dirty="0"/>
              <a:t>ECONOMIC</a:t>
            </a:r>
            <a:endParaRPr lang="en-GB"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2314259"/>
            <a:ext cx="2314898" cy="2267266"/>
          </a:xfrm>
          <a:prstGeom prst="rect">
            <a:avLst/>
          </a:prstGeom>
        </p:spPr>
      </p:pic>
      <p:sp>
        <p:nvSpPr>
          <p:cNvPr id="3" name="TextBox 2"/>
          <p:cNvSpPr txBox="1"/>
          <p:nvPr/>
        </p:nvSpPr>
        <p:spPr>
          <a:xfrm>
            <a:off x="8470899" y="2314259"/>
            <a:ext cx="2612738" cy="2246769"/>
          </a:xfrm>
          <a:prstGeom prst="rect">
            <a:avLst/>
          </a:prstGeom>
          <a:noFill/>
        </p:spPr>
        <p:txBody>
          <a:bodyPr wrap="square" rtlCol="0">
            <a:spAutoFit/>
          </a:bodyPr>
          <a:lstStyle/>
          <a:p>
            <a:r>
              <a:rPr lang="en-GB" sz="2000" b="1" dirty="0" smtClean="0"/>
              <a:t>We will then pick who will talk about </a:t>
            </a:r>
            <a:r>
              <a:rPr lang="en-GB" sz="2000" b="1" dirty="0" smtClean="0"/>
              <a:t>THAT CONTEXT linking </a:t>
            </a:r>
            <a:r>
              <a:rPr lang="en-GB" sz="2000" b="1" dirty="0" smtClean="0"/>
              <a:t>it to the exam theme of CHANGE OF DIRECTION</a:t>
            </a:r>
            <a:endParaRPr lang="en-GB" sz="2000" b="1" dirty="0"/>
          </a:p>
        </p:txBody>
      </p:sp>
    </p:spTree>
    <p:extLst>
      <p:ext uri="{BB962C8B-B14F-4D97-AF65-F5344CB8AC3E}">
        <p14:creationId xmlns:p14="http://schemas.microsoft.com/office/powerpoint/2010/main" val="299199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305043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465" y="137115"/>
            <a:ext cx="4852988" cy="1617163"/>
          </a:xfrm>
        </p:spPr>
        <p:txBody>
          <a:bodyPr>
            <a:normAutofit/>
          </a:bodyPr>
          <a:lstStyle/>
          <a:p>
            <a:r>
              <a:rPr lang="en-GB" sz="8800" dirty="0" smtClean="0"/>
              <a:t>PAUSE</a:t>
            </a:r>
            <a:endParaRPr lang="en-GB" sz="8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7" r="5567"/>
          <a:stretch>
            <a:fillRect/>
          </a:stretch>
        </p:blipFill>
        <p:spPr/>
      </p:pic>
      <p:sp>
        <p:nvSpPr>
          <p:cNvPr id="6" name="Text Placeholder 5"/>
          <p:cNvSpPr>
            <a:spLocks noGrp="1"/>
          </p:cNvSpPr>
          <p:nvPr>
            <p:ph type="body" sz="half" idx="2"/>
          </p:nvPr>
        </p:nvSpPr>
        <p:spPr>
          <a:xfrm>
            <a:off x="344465" y="1995661"/>
            <a:ext cx="5488164" cy="4476159"/>
          </a:xfrm>
        </p:spPr>
        <p:txBody>
          <a:bodyPr>
            <a:normAutofit/>
          </a:bodyPr>
          <a:lstStyle/>
          <a:p>
            <a:r>
              <a:rPr lang="en-GB" sz="4000" dirty="0" smtClean="0"/>
              <a:t>ADD TO YOUR NOTES Note down all the responses to the given theme in relation to this key moment in The Unreturning. </a:t>
            </a:r>
          </a:p>
          <a:p>
            <a:endParaRPr lang="en-GB" sz="1600" dirty="0"/>
          </a:p>
          <a:p>
            <a:endParaRPr lang="en-GB" sz="1600" dirty="0"/>
          </a:p>
        </p:txBody>
      </p:sp>
    </p:spTree>
    <p:extLst>
      <p:ext uri="{BB962C8B-B14F-4D97-AF65-F5344CB8AC3E}">
        <p14:creationId xmlns:p14="http://schemas.microsoft.com/office/powerpoint/2010/main" val="4033719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09" y="799902"/>
            <a:ext cx="4520646" cy="5331121"/>
          </a:xfrm>
          <a:prstGeom prst="rect">
            <a:avLst/>
          </a:prstGeom>
        </p:spPr>
      </p:pic>
    </p:spTree>
    <p:extLst>
      <p:ext uri="{BB962C8B-B14F-4D97-AF65-F5344CB8AC3E}">
        <p14:creationId xmlns:p14="http://schemas.microsoft.com/office/powerpoint/2010/main" val="236190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2" y="779861"/>
            <a:ext cx="8931450" cy="970450"/>
          </a:xfrm>
        </p:spPr>
        <p:txBody>
          <a:bodyPr/>
          <a:lstStyle/>
          <a:p>
            <a:r>
              <a:rPr lang="en-GB" sz="3600" dirty="0" smtClean="0"/>
              <a:t>EXAMPLE of a distinction Activity 1 on the theme of </a:t>
            </a:r>
            <a:r>
              <a:rPr lang="en-GB" sz="3600" dirty="0"/>
              <a:t>Power</a:t>
            </a:r>
            <a:br>
              <a:rPr lang="en-GB" sz="3600" dirty="0"/>
            </a:br>
            <a:r>
              <a:rPr lang="en-GB" sz="3600" dirty="0"/>
              <a:t>(not our theme or key moment but …)</a:t>
            </a:r>
            <a:endParaRPr lang="en-GB" sz="3600" dirty="0"/>
          </a:p>
        </p:txBody>
      </p:sp>
      <p:sp>
        <p:nvSpPr>
          <p:cNvPr id="7" name="Rectangle 6"/>
          <p:cNvSpPr/>
          <p:nvPr/>
        </p:nvSpPr>
        <p:spPr>
          <a:xfrm>
            <a:off x="168162" y="2383678"/>
            <a:ext cx="11733320" cy="3785652"/>
          </a:xfrm>
          <a:prstGeom prst="rect">
            <a:avLst/>
          </a:prstGeom>
        </p:spPr>
        <p:txBody>
          <a:bodyPr wrap="square">
            <a:spAutoFit/>
          </a:bodyPr>
          <a:lstStyle/>
          <a:p>
            <a:r>
              <a:rPr lang="en-GB" sz="3000" b="1" dirty="0"/>
              <a:t>Along with the scruffy costumes, the upbeat dancing and the happy facial expressions further reinforces that these folk people of Chile were oblivious to the extreme power that the military and </a:t>
            </a:r>
            <a:r>
              <a:rPr lang="en-GB" sz="3000" b="1" dirty="0" smtClean="0"/>
              <a:t>Chilean </a:t>
            </a:r>
            <a:r>
              <a:rPr lang="en-GB" sz="3000" b="1" dirty="0"/>
              <a:t>police had over them, making them a vulnerable and easy target. Despite them being a minority, they still embodied </a:t>
            </a:r>
            <a:r>
              <a:rPr lang="en-GB" sz="3000" b="1" dirty="0" smtClean="0"/>
              <a:t>significant </a:t>
            </a:r>
            <a:r>
              <a:rPr lang="en-GB" sz="3000" b="1" dirty="0"/>
              <a:t>amounts of power in comparison to the rest of the Chilean population, and used this to take advantage of the </a:t>
            </a:r>
            <a:r>
              <a:rPr lang="en-GB" sz="3000" b="1" dirty="0" smtClean="0"/>
              <a:t>democracy.</a:t>
            </a:r>
            <a:endParaRPr lang="en-GB" sz="3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612" y="110717"/>
            <a:ext cx="2914834" cy="1639594"/>
          </a:xfrm>
          <a:prstGeom prst="rect">
            <a:avLst/>
          </a:prstGeom>
        </p:spPr>
      </p:pic>
    </p:spTree>
    <p:extLst>
      <p:ext uri="{BB962C8B-B14F-4D97-AF65-F5344CB8AC3E}">
        <p14:creationId xmlns:p14="http://schemas.microsoft.com/office/powerpoint/2010/main" val="291965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294" y="213718"/>
            <a:ext cx="6012792" cy="1047896"/>
          </a:xfrm>
        </p:spPr>
        <p:txBody>
          <a:bodyPr>
            <a:noAutofit/>
          </a:bodyPr>
          <a:lstStyle/>
          <a:p>
            <a:r>
              <a:rPr lang="en-GB" sz="7200" dirty="0" smtClean="0"/>
              <a:t>TASK</a:t>
            </a:r>
            <a:endParaRPr lang="en-GB" sz="72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 b="1328"/>
          <a:stretch>
            <a:fillRect/>
          </a:stretch>
        </p:blipFill>
        <p:spPr/>
      </p:pic>
      <p:sp>
        <p:nvSpPr>
          <p:cNvPr id="5" name="Text Placeholder 4"/>
          <p:cNvSpPr>
            <a:spLocks noGrp="1"/>
          </p:cNvSpPr>
          <p:nvPr>
            <p:ph type="body" sz="half" idx="2"/>
          </p:nvPr>
        </p:nvSpPr>
        <p:spPr>
          <a:xfrm>
            <a:off x="248670" y="1374726"/>
            <a:ext cx="5786369" cy="5313457"/>
          </a:xfrm>
        </p:spPr>
        <p:txBody>
          <a:bodyPr>
            <a:normAutofit/>
          </a:bodyPr>
          <a:lstStyle/>
          <a:p>
            <a:r>
              <a:rPr lang="en-GB" sz="2800" dirty="0" smtClean="0"/>
              <a:t>1. </a:t>
            </a:r>
            <a:r>
              <a:rPr lang="en-GB" sz="3200" dirty="0" smtClean="0"/>
              <a:t>Write </a:t>
            </a:r>
            <a:r>
              <a:rPr lang="en-GB" sz="3200" dirty="0"/>
              <a:t>a paragraph </a:t>
            </a:r>
            <a:r>
              <a:rPr lang="en-GB" sz="3200" dirty="0" smtClean="0"/>
              <a:t>now about THE OPENING OF THE UNRETURNING in relation to the theme CHANGE OF DIRECTION</a:t>
            </a:r>
            <a:endParaRPr lang="en-GB" sz="3200" dirty="0" smtClean="0"/>
          </a:p>
          <a:p>
            <a:r>
              <a:rPr lang="en-GB" sz="3200" dirty="0" smtClean="0"/>
              <a:t>On your pad &gt; ready to share if called upon.</a:t>
            </a:r>
          </a:p>
          <a:p>
            <a:endParaRPr lang="en-GB" sz="2800" dirty="0"/>
          </a:p>
          <a:p>
            <a:endParaRPr lang="en-GB" sz="1400" dirty="0" smtClean="0"/>
          </a:p>
          <a:p>
            <a:endParaRPr lang="en-GB" sz="2800" dirty="0" smtClean="0"/>
          </a:p>
          <a:p>
            <a:pPr marL="457200" indent="-457200">
              <a:buAutoNum type="arabicPeriod"/>
            </a:pPr>
            <a:endParaRPr lang="en-GB" sz="2400" dirty="0" smtClean="0"/>
          </a:p>
          <a:p>
            <a:pPr marL="457200" indent="-457200">
              <a:buAutoNum type="arabicPeriod"/>
            </a:pPr>
            <a:endParaRPr lang="en-GB" dirty="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98" y="5211408"/>
            <a:ext cx="1576951" cy="1341791"/>
          </a:xfrm>
          <a:prstGeom prst="rect">
            <a:avLst/>
          </a:prstGeom>
        </p:spPr>
      </p:pic>
    </p:spTree>
    <p:extLst>
      <p:ext uri="{BB962C8B-B14F-4D97-AF65-F5344CB8AC3E}">
        <p14:creationId xmlns:p14="http://schemas.microsoft.com/office/powerpoint/2010/main" val="148870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382521" cy="2007789"/>
          </a:xfrm>
        </p:spPr>
        <p:txBody>
          <a:bodyPr/>
          <a:lstStyle/>
          <a:p>
            <a:r>
              <a:rPr lang="en-GB" sz="4000" dirty="0" smtClean="0"/>
              <a:t>We will un mute.</a:t>
            </a:r>
            <a:br>
              <a:rPr lang="en-GB" sz="4000" dirty="0" smtClean="0"/>
            </a:br>
            <a:r>
              <a:rPr lang="en-GB" sz="4000" dirty="0" smtClean="0"/>
              <a:t>To share your paragraph </a:t>
            </a:r>
            <a:endParaRPr lang="en-GB" sz="4000" dirty="0"/>
          </a:p>
        </p:txBody>
      </p:sp>
      <p:sp>
        <p:nvSpPr>
          <p:cNvPr id="6" name="Text Placeholder 5"/>
          <p:cNvSpPr>
            <a:spLocks noGrp="1"/>
          </p:cNvSpPr>
          <p:nvPr>
            <p:ph type="body" sz="quarter" idx="16"/>
          </p:nvPr>
        </p:nvSpPr>
        <p:spPr/>
        <p:txBody>
          <a:bodyPr/>
          <a:lstStyle/>
          <a:p>
            <a:endParaRPr lang="en-GB"/>
          </a:p>
        </p:txBody>
      </p:sp>
      <p:sp>
        <p:nvSpPr>
          <p:cNvPr id="2" name="TextBox 1"/>
          <p:cNvSpPr txBox="1"/>
          <p:nvPr/>
        </p:nvSpPr>
        <p:spPr>
          <a:xfrm>
            <a:off x="2133600" y="4929051"/>
            <a:ext cx="38317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UNRETURNING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prstClr val="white"/>
                </a:solidFill>
                <a:latin typeface="Century Gothic" panose="020B0502020202020204"/>
              </a:rPr>
              <a:t>THE OPENING</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p:cNvPicPr>
            <a:picLocks noChangeAspect="1"/>
          </p:cNvPicPr>
          <p:nvPr/>
        </p:nvPicPr>
        <p:blipFill>
          <a:blip r:embed="rId2"/>
          <a:stretch>
            <a:fillRect/>
          </a:stretch>
        </p:blipFill>
        <p:spPr>
          <a:xfrm>
            <a:off x="6156000" y="2238375"/>
            <a:ext cx="2838450" cy="2343150"/>
          </a:xfrm>
          <a:prstGeom prst="rect">
            <a:avLst/>
          </a:prstGeom>
        </p:spPr>
      </p:pic>
    </p:spTree>
    <p:extLst>
      <p:ext uri="{BB962C8B-B14F-4D97-AF65-F5344CB8AC3E}">
        <p14:creationId xmlns:p14="http://schemas.microsoft.com/office/powerpoint/2010/main" val="165543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200" y="531854"/>
            <a:ext cx="10571998" cy="970450"/>
          </a:xfrm>
        </p:spPr>
        <p:txBody>
          <a:bodyPr/>
          <a:lstStyle/>
          <a:p>
            <a:r>
              <a:rPr lang="en-GB" sz="8800" dirty="0" smtClean="0"/>
              <a:t>HOMEWORK</a:t>
            </a:r>
            <a:endParaRPr lang="en-GB" sz="8800" dirty="0"/>
          </a:p>
        </p:txBody>
      </p:sp>
      <p:sp>
        <p:nvSpPr>
          <p:cNvPr id="6" name="Content Placeholder 5"/>
          <p:cNvSpPr>
            <a:spLocks noGrp="1"/>
          </p:cNvSpPr>
          <p:nvPr>
            <p:ph idx="1"/>
          </p:nvPr>
        </p:nvSpPr>
        <p:spPr>
          <a:xfrm>
            <a:off x="446179" y="2260601"/>
            <a:ext cx="10554574" cy="4292600"/>
          </a:xfrm>
        </p:spPr>
        <p:txBody>
          <a:bodyPr>
            <a:normAutofit/>
          </a:bodyPr>
          <a:lstStyle/>
          <a:p>
            <a:r>
              <a:rPr lang="en-GB" sz="3600" dirty="0" smtClean="0"/>
              <a:t>You could write </a:t>
            </a:r>
            <a:r>
              <a:rPr lang="en-GB" sz="3600" dirty="0" smtClean="0"/>
              <a:t>another </a:t>
            </a:r>
            <a:r>
              <a:rPr lang="en-GB" sz="3600" dirty="0" smtClean="0"/>
              <a:t>paragraph now discussing THE UNRETURNING in relation to CHANGE OF DIRECTION </a:t>
            </a:r>
          </a:p>
          <a:p>
            <a:pPr marL="0" indent="0">
              <a:buNone/>
            </a:pPr>
            <a:r>
              <a:rPr lang="en-GB" sz="3600" dirty="0" smtClean="0"/>
              <a:t>Keep up to date with your Unit 1 work as you will be working on a MOCK UNIT 1 this half term.</a:t>
            </a:r>
            <a:endParaRPr lang="en-GB" sz="3600" dirty="0"/>
          </a:p>
        </p:txBody>
      </p:sp>
      <p:pic>
        <p:nvPicPr>
          <p:cNvPr id="4" name="Picture Placeholder 6"/>
          <p:cNvPicPr>
            <a:picLocks noChangeAspect="1"/>
          </p:cNvPicPr>
          <p:nvPr/>
        </p:nvPicPr>
        <p:blipFill>
          <a:blip r:embed="rId3"/>
          <a:srcRect l="5933" r="5933"/>
          <a:stretch>
            <a:fillRect/>
          </a:stretch>
        </p:blipFill>
        <p:spPr>
          <a:xfrm>
            <a:off x="10298098" y="71021"/>
            <a:ext cx="1725226" cy="1776548"/>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804846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107" y="2553239"/>
            <a:ext cx="4382521" cy="2007789"/>
          </a:xfrm>
        </p:spPr>
        <p:txBody>
          <a:bodyPr/>
          <a:lstStyle/>
          <a:p>
            <a:r>
              <a:rPr lang="en-GB" sz="3600" dirty="0" smtClean="0"/>
              <a:t>For the next task you will need to type into the chat bar …</a:t>
            </a:r>
            <a:endParaRPr lang="en-GB" sz="3600" dirty="0"/>
          </a:p>
        </p:txBody>
      </p:sp>
      <p:sp>
        <p:nvSpPr>
          <p:cNvPr id="6" name="Text Placeholder 5"/>
          <p:cNvSpPr>
            <a:spLocks noGrp="1"/>
          </p:cNvSpPr>
          <p:nvPr>
            <p:ph type="body" sz="quarter" idx="16"/>
          </p:nvPr>
        </p:nvSpPr>
        <p:spPr/>
        <p:txBody>
          <a:bodyPr/>
          <a:lstStyle/>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2314259"/>
            <a:ext cx="2314898" cy="2267266"/>
          </a:xfrm>
          <a:prstGeom prst="rect">
            <a:avLst/>
          </a:prstGeom>
        </p:spPr>
      </p:pic>
    </p:spTree>
    <p:extLst>
      <p:ext uri="{BB962C8B-B14F-4D97-AF65-F5344CB8AC3E}">
        <p14:creationId xmlns:p14="http://schemas.microsoft.com/office/powerpoint/2010/main" val="176892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000" dirty="0" smtClean="0"/>
              <a:t>QUICK STARTER ACTIVITY</a:t>
            </a:r>
            <a:endParaRPr lang="en-GB" sz="6000" dirty="0"/>
          </a:p>
        </p:txBody>
      </p:sp>
      <p:sp>
        <p:nvSpPr>
          <p:cNvPr id="6" name="Text Placeholder 5"/>
          <p:cNvSpPr>
            <a:spLocks noGrp="1"/>
          </p:cNvSpPr>
          <p:nvPr>
            <p:ph type="body" sz="quarter" idx="16"/>
          </p:nvPr>
        </p:nvSpPr>
        <p:spPr>
          <a:xfrm>
            <a:off x="7108174" y="1545524"/>
            <a:ext cx="4824548" cy="2031868"/>
          </a:xfrm>
        </p:spPr>
        <p:txBody>
          <a:bodyPr>
            <a:noAutofit/>
          </a:bodyPr>
          <a:lstStyle/>
          <a:p>
            <a:r>
              <a:rPr lang="en-GB" sz="3200" dirty="0" smtClean="0"/>
              <a:t>Just write a one or two word response that summarises THE UNRETURNING </a:t>
            </a:r>
          </a:p>
        </p:txBody>
      </p:sp>
    </p:spTree>
    <p:extLst>
      <p:ext uri="{BB962C8B-B14F-4D97-AF65-F5344CB8AC3E}">
        <p14:creationId xmlns:p14="http://schemas.microsoft.com/office/powerpoint/2010/main" val="182705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294" y="213718"/>
            <a:ext cx="6012792" cy="1047896"/>
          </a:xfrm>
        </p:spPr>
        <p:txBody>
          <a:bodyPr>
            <a:noAutofit/>
          </a:bodyPr>
          <a:lstStyle/>
          <a:p>
            <a:r>
              <a:rPr lang="en-GB" sz="4800" dirty="0" smtClean="0"/>
              <a:t>DEVELOPMENT …</a:t>
            </a:r>
            <a:endParaRPr lang="en-GB" sz="48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 b="1328"/>
          <a:stretch>
            <a:fillRect/>
          </a:stretch>
        </p:blipFill>
        <p:spPr/>
      </p:pic>
      <p:sp>
        <p:nvSpPr>
          <p:cNvPr id="5" name="Text Placeholder 4"/>
          <p:cNvSpPr>
            <a:spLocks noGrp="1"/>
          </p:cNvSpPr>
          <p:nvPr>
            <p:ph type="body" sz="half" idx="2"/>
          </p:nvPr>
        </p:nvSpPr>
        <p:spPr>
          <a:xfrm>
            <a:off x="170294" y="1637962"/>
            <a:ext cx="5786369" cy="4555019"/>
          </a:xfrm>
        </p:spPr>
        <p:txBody>
          <a:bodyPr>
            <a:normAutofit lnSpcReduction="10000"/>
          </a:bodyPr>
          <a:lstStyle/>
          <a:p>
            <a:pPr marL="457200" indent="-457200">
              <a:buAutoNum type="arabicPeriod"/>
            </a:pPr>
            <a:r>
              <a:rPr lang="en-GB" sz="2800" dirty="0" smtClean="0"/>
              <a:t>Pick someone else’s response … someone else’s summary</a:t>
            </a:r>
          </a:p>
          <a:p>
            <a:pPr marL="457200" indent="-457200">
              <a:buAutoNum type="arabicPeriod"/>
            </a:pPr>
            <a:r>
              <a:rPr lang="en-GB" sz="2800" dirty="0" smtClean="0"/>
              <a:t>When asked, you will read out the summary, tell us who wrote it and then</a:t>
            </a:r>
            <a:r>
              <a:rPr lang="en-GB" sz="2800" dirty="0"/>
              <a:t> </a:t>
            </a:r>
            <a:r>
              <a:rPr lang="en-GB" sz="2800" dirty="0" smtClean="0"/>
              <a:t>explain </a:t>
            </a:r>
            <a:r>
              <a:rPr lang="en-GB" sz="2800" dirty="0"/>
              <a:t>how the word links to the </a:t>
            </a:r>
            <a:r>
              <a:rPr lang="en-GB" sz="2800" dirty="0" smtClean="0"/>
              <a:t>production (trying where possible to mention elements from THE OPENING which is our one key moment</a:t>
            </a:r>
            <a:endParaRPr lang="en-GB" sz="2800" dirty="0"/>
          </a:p>
          <a:p>
            <a:endParaRPr lang="en-GB" sz="2800" dirty="0" smtClean="0"/>
          </a:p>
          <a:p>
            <a:pPr marL="457200" indent="-457200">
              <a:buAutoNum type="arabicPeriod"/>
            </a:pPr>
            <a:endParaRPr lang="en-GB" sz="2400" dirty="0" smtClean="0"/>
          </a:p>
          <a:p>
            <a:pPr marL="457200" indent="-457200">
              <a:buAutoNum type="arabicPeriod"/>
            </a:pPr>
            <a:endParaRPr lang="en-GB" dirty="0"/>
          </a:p>
          <a:p>
            <a:endParaRPr lang="en-GB" dirty="0"/>
          </a:p>
        </p:txBody>
      </p:sp>
    </p:spTree>
    <p:extLst>
      <p:ext uri="{BB962C8B-B14F-4D97-AF65-F5344CB8AC3E}">
        <p14:creationId xmlns:p14="http://schemas.microsoft.com/office/powerpoint/2010/main" val="173936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t>FOR YOUR MOCK WE WILL USE LAST YEAR’S THEME …</a:t>
            </a:r>
            <a:endParaRPr lang="en-GB" sz="3600" dirty="0"/>
          </a:p>
        </p:txBody>
      </p:sp>
      <p:sp>
        <p:nvSpPr>
          <p:cNvPr id="6" name="Text Placeholder 5"/>
          <p:cNvSpPr>
            <a:spLocks noGrp="1"/>
          </p:cNvSpPr>
          <p:nvPr>
            <p:ph type="body" sz="quarter" idx="16"/>
          </p:nvPr>
        </p:nvSpPr>
        <p:spPr>
          <a:xfrm>
            <a:off x="6135484" y="2292088"/>
            <a:ext cx="5934400" cy="2295525"/>
          </a:xfrm>
        </p:spPr>
        <p:txBody>
          <a:bodyPr>
            <a:normAutofit/>
          </a:bodyPr>
          <a:lstStyle/>
          <a:p>
            <a:r>
              <a:rPr lang="en-GB" sz="7200" dirty="0" smtClean="0"/>
              <a:t>Change of Direction </a:t>
            </a:r>
            <a:endParaRPr lang="en-GB" sz="7200" dirty="0"/>
          </a:p>
        </p:txBody>
      </p:sp>
    </p:spTree>
    <p:extLst>
      <p:ext uri="{BB962C8B-B14F-4D97-AF65-F5344CB8AC3E}">
        <p14:creationId xmlns:p14="http://schemas.microsoft.com/office/powerpoint/2010/main" val="4021542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28" y="247674"/>
            <a:ext cx="4852988" cy="1428726"/>
          </a:xfrm>
        </p:spPr>
        <p:txBody>
          <a:bodyPr>
            <a:normAutofit fontScale="90000"/>
          </a:bodyPr>
          <a:lstStyle/>
          <a:p>
            <a:r>
              <a:rPr lang="en-GB" sz="4000" dirty="0" smtClean="0"/>
              <a:t>STARTER ACTIVITIES</a:t>
            </a:r>
            <a:br>
              <a:rPr lang="en-GB" sz="4000" dirty="0" smtClean="0"/>
            </a:br>
            <a:r>
              <a:rPr lang="en-GB" sz="3100" dirty="0" smtClean="0"/>
              <a:t>this is also something than can be completed …</a:t>
            </a:r>
            <a:endParaRPr lang="en-GB" sz="3100" dirty="0"/>
          </a:p>
        </p:txBody>
      </p:sp>
      <p:sp>
        <p:nvSpPr>
          <p:cNvPr id="3" name="Text Placeholder 2"/>
          <p:cNvSpPr>
            <a:spLocks noGrp="1"/>
          </p:cNvSpPr>
          <p:nvPr>
            <p:ph type="body" sz="half" idx="2"/>
          </p:nvPr>
        </p:nvSpPr>
        <p:spPr>
          <a:xfrm>
            <a:off x="814728" y="2860697"/>
            <a:ext cx="4852988" cy="3761776"/>
          </a:xfrm>
        </p:spPr>
        <p:txBody>
          <a:bodyPr>
            <a:normAutofit lnSpcReduction="10000"/>
          </a:bodyPr>
          <a:lstStyle/>
          <a:p>
            <a:r>
              <a:rPr lang="en-GB" sz="2400" dirty="0" smtClean="0"/>
              <a:t>Make </a:t>
            </a:r>
            <a:r>
              <a:rPr lang="en-GB" sz="2400" dirty="0"/>
              <a:t>a list of all the CHANGES OF DIRECTION that can be seen </a:t>
            </a:r>
            <a:r>
              <a:rPr lang="en-GB" sz="2400" dirty="0" smtClean="0"/>
              <a:t>within THE UNRETURNING </a:t>
            </a:r>
            <a:endParaRPr lang="en-GB" sz="2400" dirty="0"/>
          </a:p>
          <a:p>
            <a:endParaRPr lang="en-GB" sz="2400" b="1" dirty="0">
              <a:solidFill>
                <a:srgbClr val="FF0000"/>
              </a:solidFill>
            </a:endParaRPr>
          </a:p>
          <a:p>
            <a:pPr marL="457200" indent="-457200">
              <a:buAutoNum type="arabicPeriod"/>
            </a:pPr>
            <a:r>
              <a:rPr lang="en-GB" sz="2400" b="1" dirty="0">
                <a:solidFill>
                  <a:srgbClr val="FF0000"/>
                </a:solidFill>
              </a:rPr>
              <a:t>You can discuss this literally (in terms of movement)</a:t>
            </a:r>
          </a:p>
          <a:p>
            <a:pPr marL="514350" indent="-514350">
              <a:buAutoNum type="arabicPeriod"/>
            </a:pPr>
            <a:r>
              <a:rPr lang="en-GB" sz="2400" b="1" dirty="0">
                <a:solidFill>
                  <a:srgbClr val="FF0000"/>
                </a:solidFill>
              </a:rPr>
              <a:t>In equal measure you can discuss this in </a:t>
            </a:r>
            <a:r>
              <a:rPr lang="en-GB" sz="2400" b="1" dirty="0" smtClean="0">
                <a:solidFill>
                  <a:srgbClr val="FF0000"/>
                </a:solidFill>
              </a:rPr>
              <a:t>a </a:t>
            </a:r>
            <a:r>
              <a:rPr lang="en-GB" sz="2400" b="1" dirty="0">
                <a:solidFill>
                  <a:srgbClr val="FF0000"/>
                </a:solidFill>
              </a:rPr>
              <a:t>more abstract </a:t>
            </a:r>
            <a:r>
              <a:rPr lang="en-GB" sz="2400" b="1" dirty="0" smtClean="0">
                <a:solidFill>
                  <a:srgbClr val="FF0000"/>
                </a:solidFill>
              </a:rPr>
              <a:t>way</a:t>
            </a:r>
            <a:endParaRPr lang="en-GB" sz="1800" b="1" dirty="0">
              <a:solidFill>
                <a:srgbClr val="FF0000"/>
              </a:solidFill>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90" r="8290"/>
          <a:stretch>
            <a:fillRect/>
          </a:stretch>
        </p:blip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19" y="1676400"/>
            <a:ext cx="1831490" cy="1049690"/>
          </a:xfrm>
          <a:prstGeom prst="rect">
            <a:avLst/>
          </a:prstGeom>
        </p:spPr>
      </p:pic>
    </p:spTree>
    <p:extLst>
      <p:ext uri="{BB962C8B-B14F-4D97-AF65-F5344CB8AC3E}">
        <p14:creationId xmlns:p14="http://schemas.microsoft.com/office/powerpoint/2010/main" val="140970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295" y="2573736"/>
            <a:ext cx="4779287" cy="2007789"/>
          </a:xfrm>
        </p:spPr>
        <p:txBody>
          <a:bodyPr/>
          <a:lstStyle/>
          <a:p>
            <a:r>
              <a:rPr lang="en-GB" sz="2800" dirty="0" smtClean="0"/>
              <a:t>We will un mute.</a:t>
            </a:r>
            <a:br>
              <a:rPr lang="en-GB" sz="2800" dirty="0" smtClean="0"/>
            </a:br>
            <a:r>
              <a:rPr lang="en-GB" sz="2800" dirty="0"/>
              <a:t>Make a list of all the CHANGES OF DIRECTION that can be seen within </a:t>
            </a:r>
            <a:r>
              <a:rPr lang="en-GB" sz="2800" dirty="0" smtClean="0"/>
              <a:t>THE </a:t>
            </a:r>
            <a:r>
              <a:rPr lang="en-GB" sz="2800" dirty="0" smtClean="0"/>
              <a:t>UNRETURNING</a:t>
            </a:r>
            <a:endParaRPr lang="en-GB" sz="2800" dirty="0"/>
          </a:p>
        </p:txBody>
      </p:sp>
      <p:sp>
        <p:nvSpPr>
          <p:cNvPr id="6" name="Text Placeholder 5"/>
          <p:cNvSpPr>
            <a:spLocks noGrp="1"/>
          </p:cNvSpPr>
          <p:nvPr>
            <p:ph type="body" sz="quarter" idx="16"/>
          </p:nvPr>
        </p:nvSpPr>
        <p:spPr/>
        <p:txBody>
          <a:bodyPr/>
          <a:lstStyle/>
          <a:p>
            <a:endParaRPr lang="en-GB"/>
          </a:p>
        </p:txBody>
      </p:sp>
      <p:pic>
        <p:nvPicPr>
          <p:cNvPr id="3" name="Picture 2"/>
          <p:cNvPicPr>
            <a:picLocks noChangeAspect="1"/>
          </p:cNvPicPr>
          <p:nvPr/>
        </p:nvPicPr>
        <p:blipFill>
          <a:blip r:embed="rId2"/>
          <a:stretch>
            <a:fillRect/>
          </a:stretch>
        </p:blipFill>
        <p:spPr>
          <a:xfrm>
            <a:off x="6156000" y="2285999"/>
            <a:ext cx="2838450" cy="2295525"/>
          </a:xfrm>
          <a:prstGeom prst="rect">
            <a:avLst/>
          </a:prstGeom>
        </p:spPr>
      </p:pic>
    </p:spTree>
    <p:extLst>
      <p:ext uri="{BB962C8B-B14F-4D97-AF65-F5344CB8AC3E}">
        <p14:creationId xmlns:p14="http://schemas.microsoft.com/office/powerpoint/2010/main" val="4102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294" y="213718"/>
            <a:ext cx="6012792" cy="1047896"/>
          </a:xfrm>
        </p:spPr>
        <p:txBody>
          <a:bodyPr>
            <a:noAutofit/>
          </a:bodyPr>
          <a:lstStyle/>
          <a:p>
            <a:r>
              <a:rPr lang="en-GB" sz="4800" dirty="0" smtClean="0"/>
              <a:t>IN YOUR OWN TIME</a:t>
            </a:r>
            <a:endParaRPr lang="en-GB" sz="48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 b="1328"/>
          <a:stretch>
            <a:fillRect/>
          </a:stretch>
        </p:blipFill>
        <p:spPr/>
      </p:pic>
      <p:sp>
        <p:nvSpPr>
          <p:cNvPr id="5" name="Text Placeholder 4"/>
          <p:cNvSpPr>
            <a:spLocks noGrp="1"/>
          </p:cNvSpPr>
          <p:nvPr>
            <p:ph type="body" sz="half" idx="2"/>
          </p:nvPr>
        </p:nvSpPr>
        <p:spPr>
          <a:xfrm>
            <a:off x="241021" y="1665672"/>
            <a:ext cx="5786369" cy="3737600"/>
          </a:xfrm>
        </p:spPr>
        <p:txBody>
          <a:bodyPr>
            <a:normAutofit/>
          </a:bodyPr>
          <a:lstStyle/>
          <a:p>
            <a:pPr marL="457200" indent="-457200">
              <a:buAutoNum type="arabicPeriod"/>
            </a:pPr>
            <a:r>
              <a:rPr lang="en-GB" sz="2800" dirty="0" smtClean="0"/>
              <a:t>Look again at the </a:t>
            </a:r>
            <a:r>
              <a:rPr lang="en-GB" sz="2800" dirty="0" smtClean="0"/>
              <a:t>trailer of THE UNRETURNING – remember this is THE OPENING and gives you enough to talk about for ACTIVITY 1 even if you haven’t seen the whole production</a:t>
            </a:r>
            <a:endParaRPr lang="en-GB" sz="2800" dirty="0" smtClean="0"/>
          </a:p>
          <a:p>
            <a:endParaRPr lang="en-GB" sz="2800" dirty="0" smtClean="0"/>
          </a:p>
          <a:p>
            <a:endParaRPr lang="en-GB" sz="1400" dirty="0" smtClean="0"/>
          </a:p>
          <a:p>
            <a:endParaRPr lang="en-GB" sz="2800" dirty="0" smtClean="0"/>
          </a:p>
          <a:p>
            <a:pPr marL="457200" indent="-457200">
              <a:buAutoNum type="arabicPeriod"/>
            </a:pPr>
            <a:endParaRPr lang="en-GB" sz="2400" dirty="0" smtClean="0"/>
          </a:p>
          <a:p>
            <a:pPr marL="457200" indent="-457200">
              <a:buAutoNum type="arabicPeriod"/>
            </a:pPr>
            <a:endParaRPr lang="en-GB" dirty="0"/>
          </a:p>
          <a:p>
            <a:endParaRPr lang="en-GB" dirty="0"/>
          </a:p>
        </p:txBody>
      </p:sp>
      <p:sp>
        <p:nvSpPr>
          <p:cNvPr id="8" name="Rectangle 7"/>
          <p:cNvSpPr/>
          <p:nvPr/>
        </p:nvSpPr>
        <p:spPr>
          <a:xfrm>
            <a:off x="511227" y="5282136"/>
            <a:ext cx="5907386" cy="646331"/>
          </a:xfrm>
          <a:prstGeom prst="rect">
            <a:avLst/>
          </a:prstGeom>
        </p:spPr>
        <p:txBody>
          <a:bodyPr wrap="none">
            <a:spAutoFit/>
          </a:bodyPr>
          <a:lstStyle/>
          <a:p>
            <a:r>
              <a:rPr lang="en-GB" dirty="0">
                <a:hlinkClick r:id="rId3"/>
              </a:rPr>
              <a:t>https://</a:t>
            </a:r>
            <a:r>
              <a:rPr lang="en-GB" dirty="0" smtClean="0">
                <a:hlinkClick r:id="rId3"/>
              </a:rPr>
              <a:t>www.youtube.com/watch?v=PSP5NhBpIhM</a:t>
            </a:r>
            <a:endParaRPr lang="en-GB" dirty="0" smtClean="0"/>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17" y="5807330"/>
            <a:ext cx="1429405" cy="819241"/>
          </a:xfrm>
          <a:prstGeom prst="rect">
            <a:avLst/>
          </a:prstGeom>
        </p:spPr>
      </p:pic>
    </p:spTree>
    <p:extLst>
      <p:ext uri="{BB962C8B-B14F-4D97-AF65-F5344CB8AC3E}">
        <p14:creationId xmlns:p14="http://schemas.microsoft.com/office/powerpoint/2010/main" val="3758777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F9C05A-0FB5-49F8-8F64-4B42AE4BC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59C3D6-8198-4333-AF16-5D30815F1EFD}">
  <ds:schemaRefs>
    <ds:schemaRef ds:uri="http://schemas.microsoft.com/sharepoint/v3/contenttype/forms"/>
  </ds:schemaRefs>
</ds:datastoreItem>
</file>

<file path=customXml/itemProps3.xml><?xml version="1.0" encoding="utf-8"?>
<ds:datastoreItem xmlns:ds="http://schemas.openxmlformats.org/officeDocument/2006/customXml" ds:itemID="{CB041F7E-4710-4529-9C3B-230C1F43F19C}">
  <ds:schemaRefs>
    <ds:schemaRef ds:uri="http://schemas.microsoft.com/sharepoint/v3"/>
    <ds:schemaRef ds:uri="http://schemas.microsoft.com/office/infopath/2007/PartnerControls"/>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TM03090430[[fn=Banded]]</Template>
  <TotalTime>3590</TotalTime>
  <Words>629</Words>
  <Application>Microsoft Office PowerPoint</Application>
  <PresentationFormat>Widescreen</PresentationFormat>
  <Paragraphs>73</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Gothic</vt:lpstr>
      <vt:lpstr>Wingdings 2</vt:lpstr>
      <vt:lpstr>Quotable</vt:lpstr>
      <vt:lpstr>LESSON  3 (wk 5)</vt:lpstr>
      <vt:lpstr>PowerPoint Presentation</vt:lpstr>
      <vt:lpstr>For the next task you will need to type into the chat bar …</vt:lpstr>
      <vt:lpstr>QUICK STARTER ACTIVITY</vt:lpstr>
      <vt:lpstr>DEVELOPMENT …</vt:lpstr>
      <vt:lpstr>FOR YOUR MOCK WE WILL USE LAST YEAR’S THEME …</vt:lpstr>
      <vt:lpstr>STARTER ACTIVITIES this is also something than can be completed …</vt:lpstr>
      <vt:lpstr>We will un mute. Make a list of all the CHANGES OF DIRECTION that can be seen within THE UNRETURNING</vt:lpstr>
      <vt:lpstr>IN YOUR OWN TIME</vt:lpstr>
      <vt:lpstr>For now spend some time remembering THE OPENING</vt:lpstr>
      <vt:lpstr>UNRETURNING THE OPENING Describe and then read this section in the production</vt:lpstr>
      <vt:lpstr>PowerPoint Presentation</vt:lpstr>
      <vt:lpstr>Change of Direction</vt:lpstr>
      <vt:lpstr>Interrogate the links to the theme within this moment as a class</vt:lpstr>
      <vt:lpstr>PAUSE</vt:lpstr>
      <vt:lpstr>SOCIAL CULTURAL GEOGRAPHICAL ECONOMIC</vt:lpstr>
      <vt:lpstr>TYPE INTO THE CHAT BAR THE CONTEXT BELOW YOU WANT TO TALK ABOUT</vt:lpstr>
      <vt:lpstr>PowerPoint Presentation</vt:lpstr>
      <vt:lpstr>PAUSE</vt:lpstr>
      <vt:lpstr>EXAMPLE of a distinction Activity 1 on the theme of Power (not our theme or key moment but …)</vt:lpstr>
      <vt:lpstr>TASK</vt:lpstr>
      <vt:lpstr>We will un mute. To share your paragraph </vt:lpstr>
      <vt:lpstr>HOMEWORK</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Investigating Practitioners’ Work</dc:title>
  <dc:creator>Andy Pullen</dc:creator>
  <cp:lastModifiedBy>LocalUser</cp:lastModifiedBy>
  <cp:revision>103</cp:revision>
  <dcterms:created xsi:type="dcterms:W3CDTF">2017-02-06T17:49:37Z</dcterms:created>
  <dcterms:modified xsi:type="dcterms:W3CDTF">2020-04-17T10:33:32Z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