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68" r:id="rId3"/>
    <p:sldId id="380" r:id="rId4"/>
    <p:sldId id="381" r:id="rId5"/>
    <p:sldId id="373" r:id="rId6"/>
    <p:sldId id="374" r:id="rId7"/>
    <p:sldId id="389" r:id="rId8"/>
    <p:sldId id="384" r:id="rId9"/>
    <p:sldId id="385" r:id="rId10"/>
    <p:sldId id="386" r:id="rId11"/>
    <p:sldId id="390" r:id="rId12"/>
    <p:sldId id="414" r:id="rId13"/>
    <p:sldId id="391" r:id="rId14"/>
    <p:sldId id="392" r:id="rId15"/>
    <p:sldId id="378" r:id="rId16"/>
    <p:sldId id="397" r:id="rId17"/>
    <p:sldId id="398" r:id="rId18"/>
    <p:sldId id="399" r:id="rId19"/>
    <p:sldId id="400" r:id="rId20"/>
    <p:sldId id="401" r:id="rId21"/>
    <p:sldId id="415" r:id="rId22"/>
    <p:sldId id="402" r:id="rId23"/>
    <p:sldId id="408" r:id="rId24"/>
    <p:sldId id="409" r:id="rId25"/>
    <p:sldId id="410" r:id="rId26"/>
    <p:sldId id="411" r:id="rId27"/>
    <p:sldId id="403" r:id="rId28"/>
    <p:sldId id="405" r:id="rId29"/>
    <p:sldId id="406" r:id="rId30"/>
    <p:sldId id="404" r:id="rId31"/>
    <p:sldId id="40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3065-3048-469A-94EC-9B3DC6087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C51996-08D9-4008-ADED-AA7453802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060C93-116B-438D-93A7-A1C533B37F87}"/>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5" name="Footer Placeholder 4">
            <a:extLst>
              <a:ext uri="{FF2B5EF4-FFF2-40B4-BE49-F238E27FC236}">
                <a16:creationId xmlns:a16="http://schemas.microsoft.com/office/drawing/2014/main" id="{53111559-9458-4AA2-9ADE-3BF1613F2E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B2BA91-D6BB-4B9C-87F7-B2FEED2612F3}"/>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141906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76B3-8A10-461D-BDD2-D201D97C99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DCB646-F1EE-4AF8-BCCD-3B76D6A18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30AD22-2099-44D0-827F-5D110BE1E093}"/>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5" name="Footer Placeholder 4">
            <a:extLst>
              <a:ext uri="{FF2B5EF4-FFF2-40B4-BE49-F238E27FC236}">
                <a16:creationId xmlns:a16="http://schemas.microsoft.com/office/drawing/2014/main" id="{8884E52E-DDA3-49FC-A2E6-B32BE77D5E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2F099C-C09C-4FDE-87D9-97F68264CF34}"/>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228952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22A0C-07EA-46CF-B890-902092D753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32F651-3693-46B1-A969-EFDA93452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0AA5D4-6991-4C52-B5E3-88AD2974CD83}"/>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5" name="Footer Placeholder 4">
            <a:extLst>
              <a:ext uri="{FF2B5EF4-FFF2-40B4-BE49-F238E27FC236}">
                <a16:creationId xmlns:a16="http://schemas.microsoft.com/office/drawing/2014/main" id="{EBBA7498-5A89-4213-A554-B88BB1FB4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09FE7-C3B4-473C-939D-386E6E4F5582}"/>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107981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1861-EDC4-482B-8270-F2CB1BD778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5B8948-3F97-46CA-9C14-3AC2DD63C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7C29C-06D8-4470-AA57-0324F43E0862}"/>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5" name="Footer Placeholder 4">
            <a:extLst>
              <a:ext uri="{FF2B5EF4-FFF2-40B4-BE49-F238E27FC236}">
                <a16:creationId xmlns:a16="http://schemas.microsoft.com/office/drawing/2014/main" id="{E184B385-7A17-408D-82AA-BFFA332B5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10E9B1-4FFA-4512-A9A8-1B55CA4D40D8}"/>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400257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9A4E-46EB-417D-A4BE-181D7489F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34CAD7-52AB-4487-9409-C202B5874E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F6C055-C09B-4992-8DDA-CDE26C014260}"/>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5" name="Footer Placeholder 4">
            <a:extLst>
              <a:ext uri="{FF2B5EF4-FFF2-40B4-BE49-F238E27FC236}">
                <a16:creationId xmlns:a16="http://schemas.microsoft.com/office/drawing/2014/main" id="{49D28E45-7CCF-4465-A931-C705A3E039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5C4C8D-C09F-4AA3-A29B-57B5AFF05AED}"/>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404255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2910-5241-430E-91CE-4DFEBB12DB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F45968-EF76-4463-8FDF-59AB31CEB6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C9ADDE-9A74-4F5D-9301-4AC767BB37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028BDB-FEFA-4416-9902-D050CC64899E}"/>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6" name="Footer Placeholder 5">
            <a:extLst>
              <a:ext uri="{FF2B5EF4-FFF2-40B4-BE49-F238E27FC236}">
                <a16:creationId xmlns:a16="http://schemas.microsoft.com/office/drawing/2014/main" id="{BD648A4C-33B1-4D50-8952-4FCBB0B141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CB75AA-B811-4A78-B742-7F43849FB57F}"/>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309666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C688-CE34-4F54-A87C-1309713CE8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A56033-A459-44D3-BCF6-6D44AC876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BB4D8E-DB0F-4111-90E3-E4D7636C36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73887D-F488-48C6-92F0-9BCB767EC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8AEAC5-1DA4-4DCC-A83E-1C375AE2D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CB39E5-CC39-4A68-8D1E-6F5F4305D230}"/>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8" name="Footer Placeholder 7">
            <a:extLst>
              <a:ext uri="{FF2B5EF4-FFF2-40B4-BE49-F238E27FC236}">
                <a16:creationId xmlns:a16="http://schemas.microsoft.com/office/drawing/2014/main" id="{718ECB5C-1D19-4307-ABEB-CC22FF85DA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D60A5F-EAFE-4E15-B015-A5EF4684080C}"/>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281019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544F-B32C-4535-B93A-20BB988980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7C2E8C-2257-4EB0-97D6-BFAFFCE05608}"/>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4" name="Footer Placeholder 3">
            <a:extLst>
              <a:ext uri="{FF2B5EF4-FFF2-40B4-BE49-F238E27FC236}">
                <a16:creationId xmlns:a16="http://schemas.microsoft.com/office/drawing/2014/main" id="{0A629E89-7DBC-4637-9767-E87CBB995A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501C02-0258-4CE0-8802-8DD99BB20891}"/>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215279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523D02-4480-4A6B-9529-0199106250CF}"/>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3" name="Footer Placeholder 2">
            <a:extLst>
              <a:ext uri="{FF2B5EF4-FFF2-40B4-BE49-F238E27FC236}">
                <a16:creationId xmlns:a16="http://schemas.microsoft.com/office/drawing/2014/main" id="{ACF80F97-7923-4E5F-8F1D-ADA82393F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930D48-F1BD-48C4-BCB3-C06773E3C5BB}"/>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340410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A861-7B5D-41D3-BB78-D3E45DC52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28712D-E609-4BD6-98D6-2E1B4007E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3409AB-DCB4-4BB9-BC02-216DF5A0A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95516-022D-451A-B56A-7CFFF3D8F40D}"/>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6" name="Footer Placeholder 5">
            <a:extLst>
              <a:ext uri="{FF2B5EF4-FFF2-40B4-BE49-F238E27FC236}">
                <a16:creationId xmlns:a16="http://schemas.microsoft.com/office/drawing/2014/main" id="{D8819FF3-2558-4BB2-964D-03CCEC025A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F79B99-36F8-414D-A77C-278C41E3968F}"/>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52074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6C67-4B90-487E-A4AA-249593C2B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F11F87-69BA-410C-8179-732531FE9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8342B3-4BD3-48B5-A06C-29F1C087A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AC8DD-D22C-4F37-9C6D-17110C3EA8A2}"/>
              </a:ext>
            </a:extLst>
          </p:cNvPr>
          <p:cNvSpPr>
            <a:spLocks noGrp="1"/>
          </p:cNvSpPr>
          <p:nvPr>
            <p:ph type="dt" sz="half" idx="10"/>
          </p:nvPr>
        </p:nvSpPr>
        <p:spPr/>
        <p:txBody>
          <a:bodyPr/>
          <a:lstStyle/>
          <a:p>
            <a:fld id="{91F06F55-1ECE-46B2-9BE7-84A1C5E67D0F}" type="datetimeFigureOut">
              <a:rPr lang="en-GB" smtClean="0"/>
              <a:t>27/10/2020</a:t>
            </a:fld>
            <a:endParaRPr lang="en-GB"/>
          </a:p>
        </p:txBody>
      </p:sp>
      <p:sp>
        <p:nvSpPr>
          <p:cNvPr id="6" name="Footer Placeholder 5">
            <a:extLst>
              <a:ext uri="{FF2B5EF4-FFF2-40B4-BE49-F238E27FC236}">
                <a16:creationId xmlns:a16="http://schemas.microsoft.com/office/drawing/2014/main" id="{F48076C5-0FEB-4247-B64A-24A3603528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5B483-4A36-4C26-92E6-42D13E0F49E3}"/>
              </a:ext>
            </a:extLst>
          </p:cNvPr>
          <p:cNvSpPr>
            <a:spLocks noGrp="1"/>
          </p:cNvSpPr>
          <p:nvPr>
            <p:ph type="sldNum" sz="quarter" idx="12"/>
          </p:nvPr>
        </p:nvSpPr>
        <p:spPr/>
        <p:txBody>
          <a:bodyPr/>
          <a:lstStyle/>
          <a:p>
            <a:fld id="{7F7D78E3-BA19-4D89-BC60-38950159C935}" type="slidenum">
              <a:rPr lang="en-GB" smtClean="0"/>
              <a:t>‹#›</a:t>
            </a:fld>
            <a:endParaRPr lang="en-GB"/>
          </a:p>
        </p:txBody>
      </p:sp>
    </p:spTree>
    <p:extLst>
      <p:ext uri="{BB962C8B-B14F-4D97-AF65-F5344CB8AC3E}">
        <p14:creationId xmlns:p14="http://schemas.microsoft.com/office/powerpoint/2010/main" val="329927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462070-CAAB-4432-B20E-47410CF2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74A231-5B3A-43BC-8C6E-725EABD38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87171D-FFA4-4E0E-815A-30A75D8D6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06F55-1ECE-46B2-9BE7-84A1C5E67D0F}" type="datetimeFigureOut">
              <a:rPr lang="en-GB" smtClean="0"/>
              <a:t>27/10/2020</a:t>
            </a:fld>
            <a:endParaRPr lang="en-GB"/>
          </a:p>
        </p:txBody>
      </p:sp>
      <p:sp>
        <p:nvSpPr>
          <p:cNvPr id="5" name="Footer Placeholder 4">
            <a:extLst>
              <a:ext uri="{FF2B5EF4-FFF2-40B4-BE49-F238E27FC236}">
                <a16:creationId xmlns:a16="http://schemas.microsoft.com/office/drawing/2014/main" id="{ADE6A32B-E738-4DA2-9552-C92C84CC92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CA9FE8-BEC1-4F1C-B3B2-EC3127FD7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D78E3-BA19-4D89-BC60-38950159C935}" type="slidenum">
              <a:rPr lang="en-GB" smtClean="0"/>
              <a:t>‹#›</a:t>
            </a:fld>
            <a:endParaRPr lang="en-GB"/>
          </a:p>
        </p:txBody>
      </p:sp>
    </p:spTree>
    <p:extLst>
      <p:ext uri="{BB962C8B-B14F-4D97-AF65-F5344CB8AC3E}">
        <p14:creationId xmlns:p14="http://schemas.microsoft.com/office/powerpoint/2010/main" val="2477863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quity.org.uk/about-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yfa.edu/student-resources/instantly-become-photogenic-try-squinch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yfa.edu/student-resources/dance-fitness-get-fit-quick-methods-to-avoi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kent.ac.uk/careers/intervw.htm" TargetMode="External"/><Relationship Id="rId2" Type="http://schemas.openxmlformats.org/officeDocument/2006/relationships/hyperlink" Target="https://www.kent.ac.uk/careers/sk/skillsmenu.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kent.ac.uk/careers/cv/CVProfiles.htm" TargetMode="External"/><Relationship Id="rId2" Type="http://schemas.openxmlformats.org/officeDocument/2006/relationships/hyperlink" Target="https://www.kent.ac.uk/careers/cv/cvexamples.htm" TargetMode="External"/><Relationship Id="rId1" Type="http://schemas.openxmlformats.org/officeDocument/2006/relationships/slideLayout" Target="../slideLayouts/slideLayout2.xml"/><Relationship Id="rId4" Type="http://schemas.openxmlformats.org/officeDocument/2006/relationships/hyperlink" Target="https://www.kent.ac.uk/careers/sk/skillsmenu.ht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NPJTr82NKXg" TargetMode="External"/><Relationship Id="rId2" Type="http://schemas.openxmlformats.org/officeDocument/2006/relationships/hyperlink" Target="https://www.youtube.com/watch?v=qMlqbdjDPPU" TargetMode="External"/><Relationship Id="rId1" Type="http://schemas.openxmlformats.org/officeDocument/2006/relationships/slideLayout" Target="../slideLayouts/slideLayout2.xml"/><Relationship Id="rId4" Type="http://schemas.openxmlformats.org/officeDocument/2006/relationships/hyperlink" Target="https://www.youtube.com/watch?v=a4WEm4KxJP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ctorsandperformers.com/store/9781408145548/an-actor-s-guide-to-getting-wo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arkwtravis.com/2012/06/the-actordirector-relationship/" TargetMode="External"/><Relationship Id="rId2" Type="http://schemas.openxmlformats.org/officeDocument/2006/relationships/hyperlink" Target="http://www.danceconsortium.com/features/interview/deborah-colker-the-choreographerdancer-relationshi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potlight.com/join-us/perform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Makes a Good Performer?</a:t>
            </a:r>
          </a:p>
        </p:txBody>
      </p:sp>
      <p:sp>
        <p:nvSpPr>
          <p:cNvPr id="3" name="Subtitle 2"/>
          <p:cNvSpPr>
            <a:spLocks noGrp="1"/>
          </p:cNvSpPr>
          <p:nvPr>
            <p:ph type="subTitle" idx="1"/>
          </p:nvPr>
        </p:nvSpPr>
        <p:spPr/>
        <p:txBody>
          <a:bodyPr/>
          <a:lstStyle/>
          <a:p>
            <a:r>
              <a:rPr lang="en-GB" b="1" u="sng" dirty="0"/>
              <a:t>Please read 10 slides for homework each evening.</a:t>
            </a:r>
          </a:p>
          <a:p>
            <a:r>
              <a:rPr lang="en-GB" b="1" u="sng" dirty="0"/>
              <a:t>Lesson 1 </a:t>
            </a:r>
          </a:p>
        </p:txBody>
      </p:sp>
    </p:spTree>
    <p:extLst>
      <p:ext uri="{BB962C8B-B14F-4D97-AF65-F5344CB8AC3E}">
        <p14:creationId xmlns:p14="http://schemas.microsoft.com/office/powerpoint/2010/main" val="32400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t>
            </a:r>
          </a:p>
        </p:txBody>
      </p:sp>
      <p:sp>
        <p:nvSpPr>
          <p:cNvPr id="3" name="Content Placeholder 2"/>
          <p:cNvSpPr>
            <a:spLocks noGrp="1"/>
          </p:cNvSpPr>
          <p:nvPr>
            <p:ph idx="1"/>
          </p:nvPr>
        </p:nvSpPr>
        <p:spPr/>
        <p:txBody>
          <a:bodyPr/>
          <a:lstStyle/>
          <a:p>
            <a:r>
              <a:rPr lang="en-GB" dirty="0">
                <a:solidFill>
                  <a:srgbClr val="424254"/>
                </a:solidFill>
                <a:latin typeface="Arial"/>
                <a:ea typeface="Times New Roman"/>
                <a:cs typeface="Times New Roman"/>
              </a:rPr>
              <a:t>Equity is the UK trade union for professional performers and creative practitioners. As a leading industry organisation, Equity is known and respected nationally and internationally for the work we do with, and on behalf of, their members working across all areas of the entertainment industry.</a:t>
            </a:r>
            <a:endParaRPr lang="en-GB" dirty="0">
              <a:latin typeface="Cambria"/>
              <a:ea typeface="ＭＳ 明朝"/>
              <a:cs typeface="Times New Roman"/>
            </a:endParaRPr>
          </a:p>
          <a:p>
            <a:endParaRPr lang="en-US" dirty="0"/>
          </a:p>
          <a:p>
            <a:r>
              <a:rPr lang="en-US" dirty="0">
                <a:hlinkClick r:id="rId2"/>
              </a:rPr>
              <a:t>https://www.equity.org.uk/about-us/</a:t>
            </a:r>
            <a:r>
              <a:rPr lang="en-US" dirty="0"/>
              <a:t> </a:t>
            </a:r>
          </a:p>
          <a:p>
            <a:r>
              <a:rPr lang="en-US" dirty="0"/>
              <a:t>In terms of helping to improve your research, you should have a look at the website link above in order to show your development and improve your research within your written work on the course. </a:t>
            </a:r>
          </a:p>
          <a:p>
            <a:endParaRPr lang="en-US" dirty="0"/>
          </a:p>
        </p:txBody>
      </p:sp>
    </p:spTree>
    <p:extLst>
      <p:ext uri="{BB962C8B-B14F-4D97-AF65-F5344CB8AC3E}">
        <p14:creationId xmlns:p14="http://schemas.microsoft.com/office/powerpoint/2010/main" val="19231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Statements</a:t>
            </a:r>
          </a:p>
        </p:txBody>
      </p:sp>
      <p:sp>
        <p:nvSpPr>
          <p:cNvPr id="3" name="Content Placeholder 2"/>
          <p:cNvSpPr>
            <a:spLocks noGrp="1"/>
          </p:cNvSpPr>
          <p:nvPr>
            <p:ph idx="1"/>
          </p:nvPr>
        </p:nvSpPr>
        <p:spPr/>
        <p:txBody>
          <a:bodyPr/>
          <a:lstStyle/>
          <a:p>
            <a:r>
              <a:rPr lang="en-US" dirty="0"/>
              <a:t>Ultimately, you may not ever get a chance of giving a personal statement to a director in the professional world. However, depending on the job, you have to cater a statement towards the work that you are trying to get. </a:t>
            </a:r>
          </a:p>
          <a:p>
            <a:r>
              <a:rPr lang="en-US" dirty="0"/>
              <a:t>Make sure that you are keeping all relevant information and training up to date and included in your Statement. </a:t>
            </a:r>
          </a:p>
          <a:p>
            <a:r>
              <a:rPr lang="en-US" dirty="0"/>
              <a:t>Develop this depending on the job and make sure that you are catering to the requirements/specification of the person. </a:t>
            </a:r>
          </a:p>
          <a:p>
            <a:r>
              <a:rPr lang="en-US" dirty="0"/>
              <a:t>I will now show you how you can talk about this is your coursework</a:t>
            </a:r>
            <a:r>
              <a:rPr lang="mr-IN" dirty="0"/>
              <a:t>…</a:t>
            </a:r>
            <a:endParaRPr lang="en-US" dirty="0"/>
          </a:p>
        </p:txBody>
      </p:sp>
    </p:spTree>
    <p:extLst>
      <p:ext uri="{BB962C8B-B14F-4D97-AF65-F5344CB8AC3E}">
        <p14:creationId xmlns:p14="http://schemas.microsoft.com/office/powerpoint/2010/main" val="164307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Makes a Good Performer?</a:t>
            </a:r>
          </a:p>
        </p:txBody>
      </p:sp>
      <p:sp>
        <p:nvSpPr>
          <p:cNvPr id="3" name="Subtitle 2"/>
          <p:cNvSpPr>
            <a:spLocks noGrp="1"/>
          </p:cNvSpPr>
          <p:nvPr>
            <p:ph type="subTitle" idx="1"/>
          </p:nvPr>
        </p:nvSpPr>
        <p:spPr/>
        <p:txBody>
          <a:bodyPr/>
          <a:lstStyle/>
          <a:p>
            <a:r>
              <a:rPr lang="en-GB" b="1" u="sng" dirty="0"/>
              <a:t>Please read 10 slides for homework each evening.</a:t>
            </a:r>
          </a:p>
          <a:p>
            <a:r>
              <a:rPr lang="en-GB" b="1" u="sng" dirty="0"/>
              <a:t>Lesson 2</a:t>
            </a:r>
          </a:p>
        </p:txBody>
      </p:sp>
    </p:spTree>
    <p:extLst>
      <p:ext uri="{BB962C8B-B14F-4D97-AF65-F5344CB8AC3E}">
        <p14:creationId xmlns:p14="http://schemas.microsoft.com/office/powerpoint/2010/main" val="202133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Statements</a:t>
            </a:r>
          </a:p>
        </p:txBody>
      </p:sp>
      <p:sp>
        <p:nvSpPr>
          <p:cNvPr id="3" name="Content Placeholder 2"/>
          <p:cNvSpPr>
            <a:spLocks noGrp="1"/>
          </p:cNvSpPr>
          <p:nvPr>
            <p:ph idx="1"/>
          </p:nvPr>
        </p:nvSpPr>
        <p:spPr/>
        <p:txBody>
          <a:bodyPr>
            <a:normAutofit fontScale="92500" lnSpcReduction="10000"/>
          </a:bodyPr>
          <a:lstStyle/>
          <a:p>
            <a:r>
              <a:rPr lang="en-US" b="1" dirty="0"/>
              <a:t>To PASS, you need to describe what a Personal Statement is. </a:t>
            </a:r>
          </a:p>
          <a:p>
            <a:r>
              <a:rPr lang="en-US" i="1" dirty="0"/>
              <a:t>A personal statement is a document which enables a performer to give an more specific overview of themselves and their achievements as well as giving a casting director a better understanding of their skills and personality. </a:t>
            </a:r>
          </a:p>
          <a:p>
            <a:r>
              <a:rPr lang="en-US" b="1" dirty="0"/>
              <a:t>To get a MERIT, you need to talk about how you would develop a statement and what they need to include. </a:t>
            </a:r>
          </a:p>
          <a:p>
            <a:r>
              <a:rPr lang="en-US" i="1" dirty="0"/>
              <a:t>In order to complete a successful Personal Statement, one has to give details about all aspects of their developments as a performer. You need to include any interpersonal and professional development as well as outlining what you hope to achieve if successful in achieving employment. </a:t>
            </a:r>
            <a:endParaRPr lang="en-US" dirty="0"/>
          </a:p>
        </p:txBody>
      </p:sp>
    </p:spTree>
    <p:extLst>
      <p:ext uri="{BB962C8B-B14F-4D97-AF65-F5344CB8AC3E}">
        <p14:creationId xmlns:p14="http://schemas.microsoft.com/office/powerpoint/2010/main" val="171094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Statements </a:t>
            </a:r>
          </a:p>
        </p:txBody>
      </p:sp>
      <p:sp>
        <p:nvSpPr>
          <p:cNvPr id="3" name="Content Placeholder 2"/>
          <p:cNvSpPr>
            <a:spLocks noGrp="1"/>
          </p:cNvSpPr>
          <p:nvPr>
            <p:ph idx="1"/>
          </p:nvPr>
        </p:nvSpPr>
        <p:spPr/>
        <p:txBody>
          <a:bodyPr>
            <a:normAutofit fontScale="92500" lnSpcReduction="10000"/>
          </a:bodyPr>
          <a:lstStyle/>
          <a:p>
            <a:r>
              <a:rPr lang="en-US" b="1" dirty="0"/>
              <a:t>To get a DISTINCTION, you need to explain how a PS sells a professional practitioner as well as justifying the importance. </a:t>
            </a:r>
          </a:p>
          <a:p>
            <a:r>
              <a:rPr lang="en-US" i="1" dirty="0"/>
              <a:t>A personal statement allows an employer to be able to gain a stronger understanding of an individual candidate. This is vitally important in such an overcrowded/over-saturated field of employment. A CV gives a performer the opportunity to be able to list in a concise manner the experience they have and the basic skills and employability options they offer. However, a professional practitioner who has a body of work and a range of experience cannot necessarily represent themselves with a CV alone. Having a personal statement allows a performer to be able to speak articulately about themselves and the opportunities they have participated in as well as their suitable to the post. </a:t>
            </a:r>
          </a:p>
          <a:p>
            <a:endParaRPr lang="en-US" dirty="0"/>
          </a:p>
        </p:txBody>
      </p:sp>
    </p:spTree>
    <p:extLst>
      <p:ext uri="{BB962C8B-B14F-4D97-AF65-F5344CB8AC3E}">
        <p14:creationId xmlns:p14="http://schemas.microsoft.com/office/powerpoint/2010/main" val="335670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1" y="286605"/>
            <a:ext cx="3265255" cy="795497"/>
          </a:xfrm>
        </p:spPr>
        <p:txBody>
          <a:bodyPr>
            <a:normAutofit/>
          </a:bodyPr>
          <a:lstStyle/>
          <a:p>
            <a:r>
              <a:rPr lang="en-US" sz="2800" dirty="0"/>
              <a:t>Casting Call Pro</a:t>
            </a:r>
          </a:p>
        </p:txBody>
      </p:sp>
      <p:pic>
        <p:nvPicPr>
          <p:cNvPr id="4" name="Content Placeholder 3" descr="Screen Shot 2016-10-12 at 21.08.38.png"/>
          <p:cNvPicPr>
            <a:picLocks noGrp="1" noChangeAspect="1"/>
          </p:cNvPicPr>
          <p:nvPr>
            <p:ph idx="1"/>
          </p:nvPr>
        </p:nvPicPr>
        <p:blipFill>
          <a:blip r:embed="rId2">
            <a:extLst>
              <a:ext uri="{28A0092B-C50C-407E-A947-70E740481C1C}">
                <a14:useLocalDpi xmlns:a14="http://schemas.microsoft.com/office/drawing/2010/main" val="0"/>
              </a:ext>
            </a:extLst>
          </a:blip>
          <a:srcRect l="-54065" r="-54065"/>
          <a:stretch>
            <a:fillRect/>
          </a:stretch>
        </p:blipFill>
        <p:spPr>
          <a:xfrm>
            <a:off x="1208289" y="1052043"/>
            <a:ext cx="9343225" cy="4982267"/>
          </a:xfrm>
        </p:spPr>
      </p:pic>
    </p:spTree>
    <p:extLst>
      <p:ext uri="{BB962C8B-B14F-4D97-AF65-F5344CB8AC3E}">
        <p14:creationId xmlns:p14="http://schemas.microsoft.com/office/powerpoint/2010/main" val="267750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Auditions </a:t>
            </a:r>
            <a:r>
              <a:rPr lang="mr-IN" dirty="0"/>
              <a:t>–</a:t>
            </a:r>
            <a:r>
              <a:rPr lang="en-US" dirty="0"/>
              <a:t> Dancing </a:t>
            </a:r>
          </a:p>
        </p:txBody>
      </p:sp>
      <p:sp>
        <p:nvSpPr>
          <p:cNvPr id="3" name="Content Placeholder 2"/>
          <p:cNvSpPr>
            <a:spLocks noGrp="1"/>
          </p:cNvSpPr>
          <p:nvPr>
            <p:ph idx="1"/>
          </p:nvPr>
        </p:nvSpPr>
        <p:spPr/>
        <p:txBody>
          <a:bodyPr>
            <a:normAutofit fontScale="92500" lnSpcReduction="10000"/>
          </a:bodyPr>
          <a:lstStyle/>
          <a:p>
            <a:pPr fontAlgn="base"/>
            <a:r>
              <a:rPr lang="en-GB" b="1" dirty="0"/>
              <a:t>1. Practice Regularly</a:t>
            </a:r>
            <a:endParaRPr lang="en-GB" dirty="0"/>
          </a:p>
          <a:p>
            <a:pPr fontAlgn="base"/>
            <a:r>
              <a:rPr lang="en-GB" dirty="0"/>
              <a:t>Take dance classes in different styles consistently. During your classes, take your training seriously so that your technique is in peak form. Perform each combination in class to its fullest potential and take corrections in stride, employing them immediately. This will help condition your body and mind to the rigors of the audition world.</a:t>
            </a:r>
          </a:p>
          <a:p>
            <a:pPr fontAlgn="base"/>
            <a:r>
              <a:rPr lang="en-GB" dirty="0"/>
              <a:t>Know what style of dance you excel in, and then try something completely different. You never know when a choreographer is going to throw some ballet into a hip-hop routine these days. Versatility is a sought after quality in a dancer.</a:t>
            </a:r>
          </a:p>
          <a:p>
            <a:pPr fontAlgn="base"/>
            <a:r>
              <a:rPr lang="en-GB" dirty="0"/>
              <a:t>It also helps to take new classes regularly; that way you are continually testing your mental ability to pick up choreography quickly.</a:t>
            </a:r>
          </a:p>
          <a:p>
            <a:endParaRPr lang="en-US" dirty="0"/>
          </a:p>
        </p:txBody>
      </p:sp>
    </p:spTree>
    <p:extLst>
      <p:ext uri="{BB962C8B-B14F-4D97-AF65-F5344CB8AC3E}">
        <p14:creationId xmlns:p14="http://schemas.microsoft.com/office/powerpoint/2010/main" val="101993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Auditions </a:t>
            </a:r>
            <a:r>
              <a:rPr lang="mr-IN" dirty="0"/>
              <a:t>–</a:t>
            </a:r>
            <a:r>
              <a:rPr lang="en-US" dirty="0"/>
              <a:t> Dancing </a:t>
            </a:r>
          </a:p>
        </p:txBody>
      </p:sp>
      <p:sp>
        <p:nvSpPr>
          <p:cNvPr id="3" name="Content Placeholder 2"/>
          <p:cNvSpPr>
            <a:spLocks noGrp="1"/>
          </p:cNvSpPr>
          <p:nvPr>
            <p:ph idx="1"/>
          </p:nvPr>
        </p:nvSpPr>
        <p:spPr/>
        <p:txBody>
          <a:bodyPr>
            <a:normAutofit fontScale="85000" lnSpcReduction="20000"/>
          </a:bodyPr>
          <a:lstStyle/>
          <a:p>
            <a:pPr fontAlgn="base"/>
            <a:r>
              <a:rPr lang="en-GB" b="1" dirty="0"/>
              <a:t>2. Gather Your Information</a:t>
            </a:r>
            <a:endParaRPr lang="en-GB" dirty="0"/>
          </a:p>
          <a:p>
            <a:pPr fontAlgn="base"/>
            <a:r>
              <a:rPr lang="en-GB" dirty="0"/>
              <a:t>Be informed about what you are auditioning for. Are you auditioning for a Swan Lake role, or a music video backup dancer?</a:t>
            </a:r>
          </a:p>
          <a:p>
            <a:pPr fontAlgn="base"/>
            <a:r>
              <a:rPr lang="en-GB" dirty="0"/>
              <a:t>Learn as much as you can about the role or company you are auditioning for beforehand. Find out if there is a fee to audition and be sure to bring it with you. Then, find out if you need to bring or submit any documents. If the audition requires a resume and </a:t>
            </a:r>
            <a:r>
              <a:rPr lang="en-GB" dirty="0">
                <a:hlinkClick r:id="rId2" tooltip="How to be more photogenic"/>
              </a:rPr>
              <a:t>headshot</a:t>
            </a:r>
            <a:r>
              <a:rPr lang="en-GB" dirty="0"/>
              <a:t>, start to prepare the required documents.</a:t>
            </a:r>
          </a:p>
          <a:p>
            <a:pPr fontAlgn="base"/>
            <a:r>
              <a:rPr lang="en-GB" dirty="0"/>
              <a:t>Make sure your resume highlights your strengths and recent accomplishments, and includes your name and phone number. Also be sure to mention where you have trained, who you have studied with, and performance experience.</a:t>
            </a:r>
          </a:p>
          <a:p>
            <a:pPr fontAlgn="base"/>
            <a:r>
              <a:rPr lang="en-GB" dirty="0"/>
              <a:t>Your headshot should be a professional photograph. Some auditions may also require a full body photo. They may require you to apply and send this information in advance; others may want you to bring printed copies that they can keep.</a:t>
            </a:r>
          </a:p>
          <a:p>
            <a:endParaRPr lang="en-US" dirty="0"/>
          </a:p>
        </p:txBody>
      </p:sp>
    </p:spTree>
    <p:extLst>
      <p:ext uri="{BB962C8B-B14F-4D97-AF65-F5344CB8AC3E}">
        <p14:creationId xmlns:p14="http://schemas.microsoft.com/office/powerpoint/2010/main" val="391579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Auditions </a:t>
            </a:r>
            <a:r>
              <a:rPr lang="mr-IN" dirty="0"/>
              <a:t>–</a:t>
            </a:r>
            <a:r>
              <a:rPr lang="en-US" dirty="0"/>
              <a:t> Dancing </a:t>
            </a:r>
          </a:p>
        </p:txBody>
      </p:sp>
      <p:sp>
        <p:nvSpPr>
          <p:cNvPr id="3" name="Content Placeholder 2"/>
          <p:cNvSpPr>
            <a:spLocks noGrp="1"/>
          </p:cNvSpPr>
          <p:nvPr>
            <p:ph idx="1"/>
          </p:nvPr>
        </p:nvSpPr>
        <p:spPr/>
        <p:txBody>
          <a:bodyPr>
            <a:normAutofit fontScale="62500" lnSpcReduction="20000"/>
          </a:bodyPr>
          <a:lstStyle/>
          <a:p>
            <a:pPr fontAlgn="base"/>
            <a:r>
              <a:rPr lang="en-GB" b="1" dirty="0"/>
              <a:t>3. Cross Train</a:t>
            </a:r>
            <a:endParaRPr lang="en-GB" dirty="0"/>
          </a:p>
          <a:p>
            <a:pPr fontAlgn="base"/>
            <a:r>
              <a:rPr lang="en-GB" dirty="0"/>
              <a:t>Become a </a:t>
            </a:r>
            <a:r>
              <a:rPr lang="en-GB" dirty="0">
                <a:hlinkClick r:id="rId2" tooltip="Fitness Trends to Avoid"/>
              </a:rPr>
              <a:t>stronger dancer</a:t>
            </a:r>
            <a:r>
              <a:rPr lang="en-GB" dirty="0"/>
              <a:t> by cross training. Increase your cardio health through running, biking, or swimming. Lift weights to increase your strength for partner work. Do yoga or Pilates to stretch, strengthen your core, and focus your mind. Be patient to find what works for you.</a:t>
            </a:r>
          </a:p>
          <a:p>
            <a:pPr fontAlgn="base"/>
            <a:r>
              <a:rPr lang="en-GB" dirty="0"/>
              <a:t>This will help you get through a long audition. Cross training also keeps you in physically good shape, so that the judges are seeing your best self when you audition.</a:t>
            </a:r>
          </a:p>
          <a:p>
            <a:pPr fontAlgn="base"/>
            <a:r>
              <a:rPr lang="en-GB" b="1" dirty="0"/>
              <a:t>4. Be Healthy</a:t>
            </a:r>
            <a:endParaRPr lang="en-GB" dirty="0"/>
          </a:p>
          <a:p>
            <a:pPr fontAlgn="base"/>
            <a:r>
              <a:rPr lang="en-GB" dirty="0"/>
              <a:t>Get plenty of sleep in the week and night prior to your audition. Maintain a plentiful and balanced diet. Focus on eating whole foods rather than processed foods as much as possible, especially the night before and day of the audition. Have a good, healthy, and filling meal the night before your audition, but don’t overdo it. Eat a light meal an hour or so prior to your audition. This is very important so that you can function to your highest ability when auditioning. Drink plenty of water regularly.</a:t>
            </a:r>
          </a:p>
          <a:p>
            <a:pPr fontAlgn="base"/>
            <a:r>
              <a:rPr lang="en-GB" b="1" dirty="0"/>
              <a:t>5. Dress Appropriately</a:t>
            </a:r>
            <a:endParaRPr lang="en-GB" dirty="0"/>
          </a:p>
          <a:p>
            <a:pPr fontAlgn="base"/>
            <a:r>
              <a:rPr lang="en-GB" dirty="0"/>
              <a:t>Be smart about knowing what you are auditioning for. A ballet role is going to want to see you in leotard, tights, ballet slippers, or pointe shoes. A hip-hop role will allow you to express your personality through your outfit. If appropriate, wear something that helps you stand out in the crowd. Be edgy, but, keep it clean and neat. Inquire if you have any questions about the dress code. Bring the correct dance shoes as well.</a:t>
            </a:r>
          </a:p>
          <a:p>
            <a:endParaRPr lang="en-US" dirty="0"/>
          </a:p>
        </p:txBody>
      </p:sp>
    </p:spTree>
    <p:extLst>
      <p:ext uri="{BB962C8B-B14F-4D97-AF65-F5344CB8AC3E}">
        <p14:creationId xmlns:p14="http://schemas.microsoft.com/office/powerpoint/2010/main" val="401365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Auditions </a:t>
            </a:r>
            <a:r>
              <a:rPr lang="mr-IN" dirty="0"/>
              <a:t>–</a:t>
            </a:r>
            <a:r>
              <a:rPr lang="en-US" dirty="0"/>
              <a:t> Dancing </a:t>
            </a:r>
          </a:p>
        </p:txBody>
      </p:sp>
      <p:sp>
        <p:nvSpPr>
          <p:cNvPr id="3" name="Content Placeholder 2"/>
          <p:cNvSpPr>
            <a:spLocks noGrp="1"/>
          </p:cNvSpPr>
          <p:nvPr>
            <p:ph idx="1"/>
          </p:nvPr>
        </p:nvSpPr>
        <p:spPr/>
        <p:txBody>
          <a:bodyPr>
            <a:normAutofit fontScale="77500" lnSpcReduction="20000"/>
          </a:bodyPr>
          <a:lstStyle/>
          <a:p>
            <a:pPr fontAlgn="base"/>
            <a:r>
              <a:rPr lang="en-GB" b="1" dirty="0"/>
              <a:t>6. Be Prepared for Anything</a:t>
            </a:r>
            <a:endParaRPr lang="en-GB" dirty="0"/>
          </a:p>
          <a:p>
            <a:pPr fontAlgn="base"/>
            <a:r>
              <a:rPr lang="en-GB" dirty="0"/>
              <a:t>This may mean choreographing a short solo piece, participating in a group class, or performing an improvisation.</a:t>
            </a:r>
          </a:p>
          <a:p>
            <a:pPr fontAlgn="base"/>
            <a:r>
              <a:rPr lang="en-GB" dirty="0"/>
              <a:t>Find out if the audition will require a solo, and prepare by choreographing in advance. You can choreograph it yourself or have someone else choreograph it on you if you are more comfortable with that. Make sure your choreography suits the style of the audition and also shows off your technique and artistic ability. Practice your solo regularly. This also means to bring back up supplies such as hair bands, bobby pins, </a:t>
            </a:r>
            <a:r>
              <a:rPr lang="en-GB" dirty="0" err="1"/>
              <a:t>band-aids</a:t>
            </a:r>
            <a:r>
              <a:rPr lang="en-GB" dirty="0"/>
              <a:t>, extra water, other dance shoes, knee pads, or anything else you think you might need.</a:t>
            </a:r>
          </a:p>
          <a:p>
            <a:pPr fontAlgn="base"/>
            <a:r>
              <a:rPr lang="en-GB" b="1" dirty="0"/>
              <a:t>7. Arrive Early</a:t>
            </a:r>
            <a:endParaRPr lang="en-GB" dirty="0"/>
          </a:p>
          <a:p>
            <a:pPr fontAlgn="base"/>
            <a:r>
              <a:rPr lang="en-GB" dirty="0"/>
              <a:t>Give yourself time to check-in and warm up. A good, thorough warm up is essential to any dancer being able to perform at their best. Take time to centre yourself, stretch, and move, even if they are giving you a warm up in the audition. This time will also help orient you to the studio space. If you start to feel nervous, take a few deep, slow breaths to calm yourself down.</a:t>
            </a:r>
          </a:p>
          <a:p>
            <a:pPr fontAlgn="base"/>
            <a:endParaRPr lang="en-US" dirty="0"/>
          </a:p>
        </p:txBody>
      </p:sp>
    </p:spTree>
    <p:extLst>
      <p:ext uri="{BB962C8B-B14F-4D97-AF65-F5344CB8AC3E}">
        <p14:creationId xmlns:p14="http://schemas.microsoft.com/office/powerpoint/2010/main" val="100113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Areas of Consideration</a:t>
            </a:r>
          </a:p>
        </p:txBody>
      </p:sp>
      <p:sp>
        <p:nvSpPr>
          <p:cNvPr id="3" name="Content Placeholder 2"/>
          <p:cNvSpPr>
            <a:spLocks noGrp="1"/>
          </p:cNvSpPr>
          <p:nvPr>
            <p:ph idx="1"/>
          </p:nvPr>
        </p:nvSpPr>
        <p:spPr/>
        <p:txBody>
          <a:bodyPr/>
          <a:lstStyle/>
          <a:p>
            <a:r>
              <a:rPr lang="en-GB" dirty="0"/>
              <a:t>•	CVs </a:t>
            </a:r>
            <a:r>
              <a:rPr lang="mr-IN" dirty="0"/>
              <a:t>–</a:t>
            </a:r>
            <a:r>
              <a:rPr lang="en-GB" dirty="0"/>
              <a:t> </a:t>
            </a:r>
            <a:r>
              <a:rPr lang="en-GB" i="1" dirty="0"/>
              <a:t>what does it look like? What’s that layout? </a:t>
            </a:r>
          </a:p>
          <a:p>
            <a:r>
              <a:rPr lang="en-GB" dirty="0"/>
              <a:t>•	Personal Statements </a:t>
            </a:r>
            <a:r>
              <a:rPr lang="mr-IN" dirty="0"/>
              <a:t>–</a:t>
            </a:r>
            <a:r>
              <a:rPr lang="en-GB" dirty="0"/>
              <a:t> </a:t>
            </a:r>
            <a:r>
              <a:rPr lang="en-GB" i="1" dirty="0"/>
              <a:t>what does it include? </a:t>
            </a:r>
          </a:p>
          <a:p>
            <a:r>
              <a:rPr lang="en-GB" dirty="0"/>
              <a:t>•	Application Forms </a:t>
            </a:r>
            <a:r>
              <a:rPr lang="mr-IN" dirty="0"/>
              <a:t>–</a:t>
            </a:r>
            <a:r>
              <a:rPr lang="en-GB" dirty="0"/>
              <a:t> </a:t>
            </a:r>
            <a:r>
              <a:rPr lang="en-GB" i="1" dirty="0"/>
              <a:t>how to fill them in, what they require</a:t>
            </a:r>
          </a:p>
          <a:p>
            <a:r>
              <a:rPr lang="en-GB" dirty="0"/>
              <a:t>•	Auditions </a:t>
            </a:r>
            <a:r>
              <a:rPr lang="mr-IN" dirty="0"/>
              <a:t>–</a:t>
            </a:r>
            <a:r>
              <a:rPr lang="en-GB" dirty="0"/>
              <a:t> </a:t>
            </a:r>
            <a:r>
              <a:rPr lang="en-GB" i="1" dirty="0"/>
              <a:t>preparation time, how do you get an audition?</a:t>
            </a:r>
          </a:p>
          <a:p>
            <a:r>
              <a:rPr lang="en-GB" dirty="0"/>
              <a:t>•	Portfolios of Work </a:t>
            </a:r>
            <a:r>
              <a:rPr lang="mr-IN" dirty="0"/>
              <a:t>–</a:t>
            </a:r>
            <a:r>
              <a:rPr lang="en-GB" dirty="0"/>
              <a:t> </a:t>
            </a:r>
            <a:r>
              <a:rPr lang="en-GB" i="1" dirty="0"/>
              <a:t>presentation, relevancy</a:t>
            </a:r>
          </a:p>
          <a:p>
            <a:r>
              <a:rPr lang="en-GB" dirty="0"/>
              <a:t>•	Casting Agencies </a:t>
            </a:r>
            <a:r>
              <a:rPr lang="mr-IN" dirty="0"/>
              <a:t>–</a:t>
            </a:r>
            <a:r>
              <a:rPr lang="en-GB" dirty="0"/>
              <a:t> </a:t>
            </a:r>
            <a:r>
              <a:rPr lang="en-GB" i="1" dirty="0"/>
              <a:t>how do they work?</a:t>
            </a:r>
          </a:p>
          <a:p>
            <a:r>
              <a:rPr lang="en-GB" dirty="0"/>
              <a:t>•	Head shots &amp; Show Reel's </a:t>
            </a:r>
            <a:r>
              <a:rPr lang="mr-IN" dirty="0"/>
              <a:t>–</a:t>
            </a:r>
            <a:r>
              <a:rPr lang="en-GB" dirty="0"/>
              <a:t> </a:t>
            </a:r>
            <a:r>
              <a:rPr lang="en-GB" i="1" dirty="0"/>
              <a:t>why are they important? How do 	you get one? What do they have to include?</a:t>
            </a:r>
          </a:p>
          <a:p>
            <a:endParaRPr lang="en-GB" dirty="0"/>
          </a:p>
        </p:txBody>
      </p:sp>
    </p:spTree>
    <p:extLst>
      <p:ext uri="{BB962C8B-B14F-4D97-AF65-F5344CB8AC3E}">
        <p14:creationId xmlns:p14="http://schemas.microsoft.com/office/powerpoint/2010/main" val="120959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Auditions </a:t>
            </a:r>
            <a:r>
              <a:rPr lang="mr-IN" dirty="0"/>
              <a:t>–</a:t>
            </a:r>
            <a:r>
              <a:rPr lang="en-US" dirty="0"/>
              <a:t> Dancing </a:t>
            </a:r>
          </a:p>
        </p:txBody>
      </p:sp>
      <p:sp>
        <p:nvSpPr>
          <p:cNvPr id="3" name="Content Placeholder 2"/>
          <p:cNvSpPr>
            <a:spLocks noGrp="1"/>
          </p:cNvSpPr>
          <p:nvPr>
            <p:ph idx="1"/>
          </p:nvPr>
        </p:nvSpPr>
        <p:spPr/>
        <p:txBody>
          <a:bodyPr>
            <a:normAutofit fontScale="77500" lnSpcReduction="20000"/>
          </a:bodyPr>
          <a:lstStyle/>
          <a:p>
            <a:pPr fontAlgn="base"/>
            <a:r>
              <a:rPr lang="en-GB" b="1" dirty="0"/>
              <a:t>8. Be Positive</a:t>
            </a:r>
            <a:endParaRPr lang="en-GB" dirty="0"/>
          </a:p>
          <a:p>
            <a:pPr fontAlgn="base"/>
            <a:r>
              <a:rPr lang="en-GB" dirty="0"/>
              <a:t>Remain </a:t>
            </a:r>
            <a:r>
              <a:rPr lang="en-GB" dirty="0" err="1"/>
              <a:t>lighthearted</a:t>
            </a:r>
            <a:r>
              <a:rPr lang="en-GB" dirty="0"/>
              <a:t> and natural if you begin to feel nervous at all. Channel your nerves into enthusiasm for the choreography.</a:t>
            </a:r>
          </a:p>
          <a:p>
            <a:pPr fontAlgn="base"/>
            <a:r>
              <a:rPr lang="en-GB" dirty="0"/>
              <a:t>The more you can allow your talent to shine through your dancing ability, the closer you will be to landing the job! Be there for yourself and your desire for the job.</a:t>
            </a:r>
          </a:p>
          <a:p>
            <a:pPr fontAlgn="base"/>
            <a:r>
              <a:rPr lang="en-GB" dirty="0"/>
              <a:t>There is no need to compare yourself to others, so leave your judgment at the door. Be optimistic in the time leading up to the audition and bring that passion into the studio with you. Be yourself, relax, and have faith in your abilities.</a:t>
            </a:r>
          </a:p>
          <a:p>
            <a:pPr fontAlgn="base"/>
            <a:r>
              <a:rPr lang="en-GB" dirty="0"/>
              <a:t>When the time comes to audition, focus your mind on the present moment rather than what the results will be.</a:t>
            </a:r>
          </a:p>
          <a:p>
            <a:pPr fontAlgn="base"/>
            <a:r>
              <a:rPr lang="en-GB" dirty="0"/>
              <a:t>Auditioning is a skill that should be practiced often and will improve over time. Remember to learn what you can from both good and bad audition experiences. Remain hopeful in yourself and dedicated to your craft to continuing growing as a dancer and performer.</a:t>
            </a:r>
          </a:p>
          <a:p>
            <a:endParaRPr lang="en-US" dirty="0"/>
          </a:p>
        </p:txBody>
      </p:sp>
    </p:spTree>
    <p:extLst>
      <p:ext uri="{BB962C8B-B14F-4D97-AF65-F5344CB8AC3E}">
        <p14:creationId xmlns:p14="http://schemas.microsoft.com/office/powerpoint/2010/main" val="291750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Makes a Good Performer?</a:t>
            </a:r>
          </a:p>
        </p:txBody>
      </p:sp>
      <p:sp>
        <p:nvSpPr>
          <p:cNvPr id="3" name="Subtitle 2"/>
          <p:cNvSpPr>
            <a:spLocks noGrp="1"/>
          </p:cNvSpPr>
          <p:nvPr>
            <p:ph type="subTitle" idx="1"/>
          </p:nvPr>
        </p:nvSpPr>
        <p:spPr/>
        <p:txBody>
          <a:bodyPr/>
          <a:lstStyle/>
          <a:p>
            <a:r>
              <a:rPr lang="en-GB" b="1" u="sng" dirty="0"/>
              <a:t>Please read 10 slides for homework each evening.</a:t>
            </a:r>
          </a:p>
          <a:p>
            <a:r>
              <a:rPr lang="en-GB" b="1" u="sng" dirty="0"/>
              <a:t>Lesson 3 </a:t>
            </a:r>
          </a:p>
        </p:txBody>
      </p:sp>
    </p:spTree>
    <p:extLst>
      <p:ext uri="{BB962C8B-B14F-4D97-AF65-F5344CB8AC3E}">
        <p14:creationId xmlns:p14="http://schemas.microsoft.com/office/powerpoint/2010/main" val="308088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a:t>
            </a:r>
          </a:p>
        </p:txBody>
      </p:sp>
      <p:sp>
        <p:nvSpPr>
          <p:cNvPr id="3" name="Content Placeholder 2"/>
          <p:cNvSpPr>
            <a:spLocks noGrp="1"/>
          </p:cNvSpPr>
          <p:nvPr>
            <p:ph idx="1"/>
          </p:nvPr>
        </p:nvSpPr>
        <p:spPr/>
        <p:txBody>
          <a:bodyPr>
            <a:normAutofit fontScale="77500" lnSpcReduction="20000"/>
          </a:bodyPr>
          <a:lstStyle/>
          <a:p>
            <a:r>
              <a:rPr lang="en-GB" dirty="0"/>
              <a:t>You need a portfolio to showcase your work and to help to demonstrate your </a:t>
            </a:r>
            <a:r>
              <a:rPr lang="en-GB" dirty="0">
                <a:hlinkClick r:id="rId2"/>
              </a:rPr>
              <a:t>skills</a:t>
            </a:r>
            <a:r>
              <a:rPr lang="en-GB" dirty="0"/>
              <a:t> to prospective employers. Nothing impresses more than a beautifully presented portfolio at an </a:t>
            </a:r>
            <a:r>
              <a:rPr lang="en-GB" dirty="0">
                <a:hlinkClick r:id="rId3"/>
              </a:rPr>
              <a:t>interview</a:t>
            </a:r>
            <a:r>
              <a:rPr lang="en-GB" dirty="0"/>
              <a:t>. But don't send it unless requested. Always bring it with you if you have an interview. </a:t>
            </a:r>
          </a:p>
          <a:p>
            <a:pPr lvl="0"/>
            <a:r>
              <a:rPr lang="en-GB" dirty="0"/>
              <a:t>Go for quality, not quantity: employers will probably spend only a few minutes looking at your portfolio, especially at interview. Less can be more so select only your strongest work.</a:t>
            </a:r>
          </a:p>
          <a:p>
            <a:pPr lvl="0"/>
            <a:r>
              <a:rPr lang="en-GB" dirty="0"/>
              <a:t>Put your portfolio on a web site if possible as it is so easy to access. You then simply need to provide the web link on your CV.</a:t>
            </a:r>
          </a:p>
          <a:p>
            <a:pPr lvl="0"/>
            <a:r>
              <a:rPr lang="en-GB" dirty="0"/>
              <a:t>Make sure that the portfolio is carefully laid out and in the correct order.</a:t>
            </a:r>
          </a:p>
          <a:p>
            <a:pPr lvl="0"/>
            <a:r>
              <a:rPr lang="en-GB" dirty="0"/>
              <a:t>All items need to be clear and easy to understand</a:t>
            </a:r>
          </a:p>
          <a:p>
            <a:pPr lvl="0"/>
            <a:r>
              <a:rPr lang="en-GB" dirty="0"/>
              <a:t>A physical portfolio can include anything that is portable! Anything flat can be folded into a portfolio, but you are not restricted to things that can fit inside the portfolio! If an item is too large to take to the interview take high quality photos of it to show with close ups to elicit details.</a:t>
            </a:r>
          </a:p>
          <a:p>
            <a:endParaRPr lang="en-US" dirty="0"/>
          </a:p>
        </p:txBody>
      </p:sp>
    </p:spTree>
    <p:extLst>
      <p:ext uri="{BB962C8B-B14F-4D97-AF65-F5344CB8AC3E}">
        <p14:creationId xmlns:p14="http://schemas.microsoft.com/office/powerpoint/2010/main" val="340300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a:t>
            </a:r>
          </a:p>
        </p:txBody>
      </p:sp>
      <p:sp>
        <p:nvSpPr>
          <p:cNvPr id="3" name="Content Placeholder 2"/>
          <p:cNvSpPr>
            <a:spLocks noGrp="1"/>
          </p:cNvSpPr>
          <p:nvPr>
            <p:ph idx="1"/>
          </p:nvPr>
        </p:nvSpPr>
        <p:spPr/>
        <p:txBody>
          <a:bodyPr>
            <a:normAutofit fontScale="70000" lnSpcReduction="20000"/>
          </a:bodyPr>
          <a:lstStyle/>
          <a:p>
            <a:r>
              <a:rPr lang="en-GB" b="1" u="sng" dirty="0"/>
              <a:t>A good portfolio would probably have most of the following;</a:t>
            </a:r>
          </a:p>
          <a:p>
            <a:pPr>
              <a:lnSpc>
                <a:spcPct val="120000"/>
              </a:lnSpc>
              <a:spcBef>
                <a:spcPts val="0"/>
              </a:spcBef>
              <a:buFont typeface="Arial"/>
              <a:buChar char="•"/>
            </a:pPr>
            <a:r>
              <a:rPr lang="en-GB" dirty="0"/>
              <a:t>An index of the contents</a:t>
            </a:r>
          </a:p>
          <a:p>
            <a:pPr>
              <a:lnSpc>
                <a:spcPct val="120000"/>
              </a:lnSpc>
              <a:spcBef>
                <a:spcPts val="0"/>
              </a:spcBef>
              <a:buFont typeface="Arial"/>
              <a:buChar char="•"/>
            </a:pPr>
            <a:r>
              <a:rPr lang="en-GB" dirty="0"/>
              <a:t>Your </a:t>
            </a:r>
            <a:r>
              <a:rPr lang="en-GB" dirty="0">
                <a:hlinkClick r:id="rId2"/>
              </a:rPr>
              <a:t>CV</a:t>
            </a:r>
            <a:r>
              <a:rPr lang="en-GB" dirty="0"/>
              <a:t> including your interests and any evidence of project management skills. </a:t>
            </a:r>
            <a:br>
              <a:rPr lang="en-GB" dirty="0"/>
            </a:br>
            <a:r>
              <a:rPr lang="en-GB" dirty="0"/>
              <a:t>Your CV should give the impression that you  think like a designer. </a:t>
            </a:r>
          </a:p>
          <a:p>
            <a:pPr>
              <a:lnSpc>
                <a:spcPct val="120000"/>
              </a:lnSpc>
              <a:spcBef>
                <a:spcPts val="0"/>
              </a:spcBef>
              <a:buFont typeface="Arial"/>
              <a:buChar char="•"/>
            </a:pPr>
            <a:r>
              <a:rPr lang="en-GB" dirty="0"/>
              <a:t>Perhaps a </a:t>
            </a:r>
            <a:r>
              <a:rPr lang="en-GB" dirty="0">
                <a:hlinkClick r:id="rId3"/>
              </a:rPr>
              <a:t>profile or personal statement</a:t>
            </a:r>
            <a:endParaRPr lang="en-GB" dirty="0"/>
          </a:p>
          <a:p>
            <a:pPr>
              <a:lnSpc>
                <a:spcPct val="120000"/>
              </a:lnSpc>
              <a:spcBef>
                <a:spcPts val="0"/>
              </a:spcBef>
              <a:buFont typeface="Arial"/>
              <a:buChar char="•"/>
            </a:pPr>
            <a:r>
              <a:rPr lang="en-GB" dirty="0"/>
              <a:t>Your key achievements and </a:t>
            </a:r>
            <a:r>
              <a:rPr lang="en-GB" dirty="0">
                <a:hlinkClick r:id="rId4"/>
              </a:rPr>
              <a:t>skills</a:t>
            </a:r>
            <a:endParaRPr lang="en-GB" dirty="0"/>
          </a:p>
          <a:p>
            <a:pPr>
              <a:lnSpc>
                <a:spcPct val="120000"/>
              </a:lnSpc>
              <a:spcBef>
                <a:spcPts val="0"/>
              </a:spcBef>
              <a:buFont typeface="Arial"/>
              <a:buChar char="•"/>
            </a:pPr>
            <a:r>
              <a:rPr lang="en-GB" dirty="0"/>
              <a:t>Examples of your work of course with good documentation.</a:t>
            </a:r>
            <a:br>
              <a:rPr lang="en-GB" dirty="0"/>
            </a:br>
            <a:r>
              <a:rPr lang="en-GB" dirty="0"/>
              <a:t>Place the best and most relevant work first and start and finish with strong pieces of work. </a:t>
            </a:r>
          </a:p>
          <a:p>
            <a:pPr>
              <a:lnSpc>
                <a:spcPct val="120000"/>
              </a:lnSpc>
              <a:spcBef>
                <a:spcPts val="0"/>
              </a:spcBef>
              <a:buFont typeface="Arial"/>
              <a:buChar char="•"/>
            </a:pPr>
            <a:r>
              <a:rPr lang="en-GB" dirty="0"/>
              <a:t>Include a variety of examples of work you have done.</a:t>
            </a:r>
          </a:p>
          <a:p>
            <a:pPr>
              <a:lnSpc>
                <a:spcPct val="120000"/>
              </a:lnSpc>
              <a:spcBef>
                <a:spcPts val="0"/>
              </a:spcBef>
              <a:buFont typeface="Arial"/>
              <a:buChar char="•"/>
            </a:pPr>
            <a:r>
              <a:rPr lang="en-GB" dirty="0"/>
              <a:t>Your main example needs to reflect your strengths and your creative approach and flair.</a:t>
            </a:r>
          </a:p>
          <a:p>
            <a:pPr>
              <a:lnSpc>
                <a:spcPct val="120000"/>
              </a:lnSpc>
              <a:spcBef>
                <a:spcPts val="0"/>
              </a:spcBef>
              <a:buFont typeface="Arial"/>
              <a:buChar char="•"/>
            </a:pPr>
            <a:r>
              <a:rPr lang="en-GB" dirty="0"/>
              <a:t>Items that show your thought process and development of ideas are valuable: sequence of photos for example. </a:t>
            </a:r>
          </a:p>
          <a:p>
            <a:pPr>
              <a:lnSpc>
                <a:spcPct val="120000"/>
              </a:lnSpc>
              <a:spcBef>
                <a:spcPts val="0"/>
              </a:spcBef>
              <a:buFont typeface="Arial"/>
              <a:buChar char="•"/>
            </a:pPr>
            <a:r>
              <a:rPr lang="en-GB" dirty="0"/>
              <a:t>Production portfolios can also include budget sheets, idea pitches and marketing materials.</a:t>
            </a:r>
          </a:p>
          <a:p>
            <a:endParaRPr lang="en-US" dirty="0"/>
          </a:p>
        </p:txBody>
      </p:sp>
    </p:spTree>
    <p:extLst>
      <p:ext uri="{BB962C8B-B14F-4D97-AF65-F5344CB8AC3E}">
        <p14:creationId xmlns:p14="http://schemas.microsoft.com/office/powerpoint/2010/main" val="1702823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a:t>
            </a:r>
          </a:p>
        </p:txBody>
      </p:sp>
      <p:pic>
        <p:nvPicPr>
          <p:cNvPr id="4" name="Content Placeholder 3" descr="Screen Shot 2017-10-16 at 19.51.00.png"/>
          <p:cNvPicPr>
            <a:picLocks noGrp="1" noChangeAspect="1"/>
          </p:cNvPicPr>
          <p:nvPr>
            <p:ph idx="1"/>
          </p:nvPr>
        </p:nvPicPr>
        <p:blipFill>
          <a:blip r:embed="rId2">
            <a:extLst>
              <a:ext uri="{28A0092B-C50C-407E-A947-70E740481C1C}">
                <a14:useLocalDpi xmlns:a14="http://schemas.microsoft.com/office/drawing/2010/main" val="0"/>
              </a:ext>
            </a:extLst>
          </a:blip>
          <a:srcRect l="-12407" r="-12407"/>
          <a:stretch>
            <a:fillRect/>
          </a:stretch>
        </p:blipFill>
        <p:spPr>
          <a:xfrm>
            <a:off x="2346325" y="1846264"/>
            <a:ext cx="7543800" cy="4022725"/>
          </a:xfrm>
        </p:spPr>
      </p:pic>
    </p:spTree>
    <p:extLst>
      <p:ext uri="{BB962C8B-B14F-4D97-AF65-F5344CB8AC3E}">
        <p14:creationId xmlns:p14="http://schemas.microsoft.com/office/powerpoint/2010/main" val="216176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a:t>
            </a:r>
            <a:r>
              <a:rPr lang="mr-IN" dirty="0"/>
              <a:t>–</a:t>
            </a:r>
            <a:r>
              <a:rPr lang="en-US" dirty="0"/>
              <a:t> Other Examples </a:t>
            </a:r>
          </a:p>
        </p:txBody>
      </p:sp>
      <p:sp>
        <p:nvSpPr>
          <p:cNvPr id="3" name="Content Placeholder 2"/>
          <p:cNvSpPr>
            <a:spLocks noGrp="1"/>
          </p:cNvSpPr>
          <p:nvPr>
            <p:ph idx="1"/>
          </p:nvPr>
        </p:nvSpPr>
        <p:spPr/>
        <p:txBody>
          <a:bodyPr>
            <a:normAutofit fontScale="92500"/>
          </a:bodyPr>
          <a:lstStyle/>
          <a:p>
            <a:r>
              <a:rPr lang="en-GB" b="1" dirty="0"/>
              <a:t>Blogs</a:t>
            </a:r>
          </a:p>
          <a:p>
            <a:r>
              <a:rPr lang="en-GB" dirty="0"/>
              <a:t>A blog can sometimes be a compliment to your portfolio allowing you to keep potential employers right up to date with what you are doing. You can ask for comments from viewers on your latest work. Keep it professional! </a:t>
            </a:r>
          </a:p>
          <a:p>
            <a:r>
              <a:rPr lang="en-GB" b="1" dirty="0" err="1"/>
              <a:t>Instagram</a:t>
            </a:r>
            <a:endParaRPr lang="en-GB" b="1" dirty="0"/>
          </a:p>
          <a:p>
            <a:r>
              <a:rPr lang="en-GB" dirty="0"/>
              <a:t>In the creative industries </a:t>
            </a:r>
            <a:r>
              <a:rPr lang="en-GB" dirty="0" err="1"/>
              <a:t>Instagram</a:t>
            </a:r>
            <a:r>
              <a:rPr lang="en-GB" dirty="0"/>
              <a:t> feeds are to some extent now replacing CVs and portfolios. Successful </a:t>
            </a:r>
            <a:r>
              <a:rPr lang="en-GB" dirty="0" err="1"/>
              <a:t>Instagram</a:t>
            </a:r>
            <a:r>
              <a:rPr lang="en-GB" dirty="0"/>
              <a:t> portfolios may also include information on your activities outside work as well as traditional material. Creative directors now often use </a:t>
            </a:r>
            <a:r>
              <a:rPr lang="en-GB" dirty="0" err="1"/>
              <a:t>Instagram</a:t>
            </a:r>
            <a:r>
              <a:rPr lang="en-GB" dirty="0"/>
              <a:t> to vet candidates as they can get a taste of your personality as well as your artistic skills.</a:t>
            </a:r>
          </a:p>
          <a:p>
            <a:endParaRPr lang="en-US" dirty="0"/>
          </a:p>
        </p:txBody>
      </p:sp>
    </p:spTree>
    <p:extLst>
      <p:ext uri="{BB962C8B-B14F-4D97-AF65-F5344CB8AC3E}">
        <p14:creationId xmlns:p14="http://schemas.microsoft.com/office/powerpoint/2010/main" val="256441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a:t>
            </a:r>
          </a:p>
        </p:txBody>
      </p:sp>
      <p:sp>
        <p:nvSpPr>
          <p:cNvPr id="3" name="Content Placeholder 2"/>
          <p:cNvSpPr>
            <a:spLocks noGrp="1"/>
          </p:cNvSpPr>
          <p:nvPr>
            <p:ph idx="1"/>
          </p:nvPr>
        </p:nvSpPr>
        <p:spPr/>
        <p:txBody>
          <a:bodyPr/>
          <a:lstStyle/>
          <a:p>
            <a:r>
              <a:rPr lang="en-GB" b="1" dirty="0"/>
              <a:t>A SHOWREEL </a:t>
            </a:r>
            <a:r>
              <a:rPr lang="en-GB" dirty="0"/>
              <a:t>gives a taster of your skills and can be placed on-line and/or on a DVD</a:t>
            </a:r>
            <a:r>
              <a:rPr lang="en-GB" b="1" dirty="0"/>
              <a:t>. </a:t>
            </a:r>
            <a:r>
              <a:rPr lang="en-GB" dirty="0"/>
              <a:t>Tell the viewer how long it will last in case they have limited time (or patience!).</a:t>
            </a:r>
          </a:p>
          <a:p>
            <a:r>
              <a:rPr lang="en-GB" dirty="0">
                <a:hlinkClick r:id="rId2"/>
              </a:rPr>
              <a:t>https://www.youtube.com/watch?v=qMlqbdjDPPU</a:t>
            </a:r>
            <a:r>
              <a:rPr lang="en-GB" dirty="0"/>
              <a:t> – Vanessa Page</a:t>
            </a:r>
          </a:p>
          <a:p>
            <a:r>
              <a:rPr lang="en-GB" dirty="0">
                <a:hlinkClick r:id="rId3"/>
              </a:rPr>
              <a:t>https://www.youtube.com/watch?v=NPJTr82NKXg</a:t>
            </a:r>
            <a:r>
              <a:rPr lang="en-GB" dirty="0"/>
              <a:t> - Adam Fray</a:t>
            </a:r>
          </a:p>
          <a:p>
            <a:pPr marL="0" indent="0">
              <a:buNone/>
            </a:pPr>
            <a:r>
              <a:rPr lang="en-GB" dirty="0"/>
              <a:t>Which one is better? Why is one better than the other? Who do you think will get more work based purely on a </a:t>
            </a:r>
            <a:r>
              <a:rPr lang="en-GB" dirty="0" err="1"/>
              <a:t>showreel</a:t>
            </a:r>
            <a:r>
              <a:rPr lang="en-GB" dirty="0"/>
              <a:t>? </a:t>
            </a:r>
          </a:p>
          <a:p>
            <a:pPr marL="0" indent="0">
              <a:buNone/>
            </a:pPr>
            <a:r>
              <a:rPr lang="en-GB" dirty="0">
                <a:hlinkClick r:id="rId4"/>
              </a:rPr>
              <a:t>https://www.youtube.com/watch?v=a4WEm4KxJPE</a:t>
            </a:r>
            <a:r>
              <a:rPr lang="en-GB" dirty="0"/>
              <a:t> - Rebecca </a:t>
            </a:r>
            <a:r>
              <a:rPr lang="en-GB" dirty="0" err="1"/>
              <a:t>Mansueto</a:t>
            </a:r>
            <a:r>
              <a:rPr lang="en-GB" dirty="0"/>
              <a:t> (DANCE) </a:t>
            </a:r>
          </a:p>
          <a:p>
            <a:endParaRPr lang="en-GB" dirty="0"/>
          </a:p>
          <a:p>
            <a:endParaRPr lang="en-US" dirty="0"/>
          </a:p>
        </p:txBody>
      </p:sp>
    </p:spTree>
    <p:extLst>
      <p:ext uri="{BB962C8B-B14F-4D97-AF65-F5344CB8AC3E}">
        <p14:creationId xmlns:p14="http://schemas.microsoft.com/office/powerpoint/2010/main" val="2066117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a:t>
            </a:r>
          </a:p>
        </p:txBody>
      </p:sp>
      <p:sp>
        <p:nvSpPr>
          <p:cNvPr id="3" name="Content Placeholder 2"/>
          <p:cNvSpPr>
            <a:spLocks noGrp="1"/>
          </p:cNvSpPr>
          <p:nvPr>
            <p:ph idx="1"/>
          </p:nvPr>
        </p:nvSpPr>
        <p:spPr/>
        <p:txBody>
          <a:bodyPr>
            <a:normAutofit fontScale="77500" lnSpcReduction="20000"/>
          </a:bodyPr>
          <a:lstStyle/>
          <a:p>
            <a:pPr fontAlgn="base"/>
            <a:r>
              <a:rPr lang="en-GB" dirty="0"/>
              <a:t>Performers without agents tend to lack credibility in the eyes of potential employers. It’s not fair, but it’s a fact. However hard you work at getting to know potential employers, most agents have their fingers closer to the pulse, know what’s coming up, and simply have far more contacts than you can ever have. That’s their job.</a:t>
            </a:r>
          </a:p>
          <a:p>
            <a:pPr fontAlgn="base"/>
            <a:r>
              <a:rPr lang="en-GB" dirty="0"/>
              <a:t>Directors and casting directors rely on agents they trust to help in the filtering process of whom to interview. A good agent also understands contracts, knows the ‘going rates’ and has more clout to get money that’s owing.</a:t>
            </a:r>
          </a:p>
          <a:p>
            <a:pPr fontAlgn="base"/>
            <a:r>
              <a:rPr lang="en-GB" dirty="0"/>
              <a:t>Individual agents vary in the ways that they like to operate. There are those who like to maintain reasonably close personal relationships with their clients; others prefer to be more business-like. There are those who actively discourage clients from doing lower-paid theatre, preferring it if they wait around for a more lucrative television opportunity – even to the extent of not passing on an offer. (I discovered such an agent when my offer was turned down for someone who I knew - through a mutual friend - was available and wanted to do my production. I broke the rules and phoned her directly, and she sorted her agent out.) There are also those who are ‘here today and gone tomorrow’ – it’s a very mobile population.</a:t>
            </a:r>
          </a:p>
          <a:p>
            <a:endParaRPr lang="en-US" dirty="0"/>
          </a:p>
        </p:txBody>
      </p:sp>
    </p:spTree>
    <p:extLst>
      <p:ext uri="{BB962C8B-B14F-4D97-AF65-F5344CB8AC3E}">
        <p14:creationId xmlns:p14="http://schemas.microsoft.com/office/powerpoint/2010/main" val="1362704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a:t>
            </a:r>
          </a:p>
        </p:txBody>
      </p:sp>
      <p:sp>
        <p:nvSpPr>
          <p:cNvPr id="3" name="Content Placeholder 2"/>
          <p:cNvSpPr>
            <a:spLocks noGrp="1"/>
          </p:cNvSpPr>
          <p:nvPr>
            <p:ph idx="1"/>
          </p:nvPr>
        </p:nvSpPr>
        <p:spPr/>
        <p:txBody>
          <a:bodyPr>
            <a:normAutofit fontScale="77500" lnSpcReduction="20000"/>
          </a:bodyPr>
          <a:lstStyle/>
          <a:p>
            <a:pPr fontAlgn="base"/>
            <a:r>
              <a:rPr lang="en-GB" dirty="0"/>
              <a:t>There are all kinds of agency and agent listed in the ‘Agents &amp; Personal Managers’ section of </a:t>
            </a:r>
            <a:r>
              <a:rPr lang="en-GB" i="1" dirty="0"/>
              <a:t>Contacts </a:t>
            </a:r>
            <a:r>
              <a:rPr lang="en-GB" dirty="0"/>
              <a:t>– around 600 (of which around a quarter don’t represent adult actors) the last time that I counted. (All those listed in </a:t>
            </a:r>
            <a:r>
              <a:rPr lang="en-GB" i="1" dirty="0"/>
              <a:t>Actors’ Yearbook</a:t>
            </a:r>
            <a:r>
              <a:rPr lang="en-GB" dirty="0"/>
              <a:t> do represent adult actors.) Roughly, the ones who primarily represent adult actors break down into the following types:</a:t>
            </a:r>
          </a:p>
          <a:p>
            <a:pPr fontAlgn="base"/>
            <a:r>
              <a:rPr lang="en-GB" dirty="0"/>
              <a:t>• The large and prestigious (several hundred clients) with lots of ‘names’. These agencies are staffed by a number of individual agents (often with assistants), and the focus can tend to be on their stars – sometimes ignoring their less well-known clients.</a:t>
            </a:r>
          </a:p>
          <a:p>
            <a:pPr fontAlgn="base"/>
            <a:r>
              <a:rPr lang="en-GB" dirty="0"/>
              <a:t>• The large (a few of whom are prestigious) who also represent models, presenters, etc. Once again, their focus can meander through their various specialisms.</a:t>
            </a:r>
          </a:p>
          <a:p>
            <a:pPr fontAlgn="base"/>
            <a:r>
              <a:rPr lang="en-GB" dirty="0"/>
              <a:t>• The large and less prestigious with smaller staffs, who rely on sheer numbers to keep them financially afloat – client promotion seems to be effected by sending out great </a:t>
            </a:r>
            <a:r>
              <a:rPr lang="en-GB" dirty="0" err="1"/>
              <a:t>wodges</a:t>
            </a:r>
            <a:r>
              <a:rPr lang="en-GB" dirty="0"/>
              <a:t> of CVs and photographs randomly in the hope that a few will land on the right desks.</a:t>
            </a:r>
          </a:p>
          <a:p>
            <a:pPr fontAlgn="base"/>
            <a:endParaRPr lang="en-GB" dirty="0"/>
          </a:p>
          <a:p>
            <a:endParaRPr lang="en-US" dirty="0"/>
          </a:p>
        </p:txBody>
      </p:sp>
    </p:spTree>
    <p:extLst>
      <p:ext uri="{BB962C8B-B14F-4D97-AF65-F5344CB8AC3E}">
        <p14:creationId xmlns:p14="http://schemas.microsoft.com/office/powerpoint/2010/main" val="2873419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a:t>
            </a:r>
          </a:p>
        </p:txBody>
      </p:sp>
      <p:sp>
        <p:nvSpPr>
          <p:cNvPr id="3" name="Content Placeholder 2"/>
          <p:cNvSpPr>
            <a:spLocks noGrp="1"/>
          </p:cNvSpPr>
          <p:nvPr>
            <p:ph idx="1"/>
          </p:nvPr>
        </p:nvSpPr>
        <p:spPr/>
        <p:txBody>
          <a:bodyPr>
            <a:normAutofit fontScale="77500" lnSpcReduction="20000"/>
          </a:bodyPr>
          <a:lstStyle/>
          <a:p>
            <a:pPr fontAlgn="base"/>
            <a:r>
              <a:rPr lang="en-GB" sz="2300" dirty="0"/>
              <a:t>• The medium-sized (around a hundred clients) who are often staffed by a couple of agents with minimal assistance – a few are very prestigious. The small (around a few dozen clients) who are usually run by a single person often working from home with a part-time assistant – I don’t know how some of these manage to make a living. The co-operatives who usually consist of around twenty members and are run by those members, sometimes with a full-time manager. </a:t>
            </a:r>
          </a:p>
          <a:p>
            <a:pPr fontAlgn="base"/>
            <a:r>
              <a:rPr lang="en-GB" sz="2300" dirty="0"/>
              <a:t>The important thing is that a good agent works hard at making contacts and makes sure that they are respected by those contacts. Just as the agent represents you, you represent your agent. Being an agent is, most of the time, as disheartening as being an actor – and it’s hard work, easily running into sixty or seventy hours a week. Agents putting clients up for things are putting themselves on the line. All directors and casting directors have blacklists of agents whose clients have messed them around too often, so good agents are very careful about how they select those they are going to represent. They have to feel that they can work with you at selling you effectively, just as directors have to feel that they can work with, and benefit from, you in a company.</a:t>
            </a:r>
          </a:p>
          <a:p>
            <a:pPr algn="ctr" fontAlgn="base"/>
            <a:r>
              <a:rPr lang="en-GB" b="1" dirty="0"/>
              <a:t>Think carefully about which kind of agency might suit you in order to sort out who to target for representation.</a:t>
            </a:r>
            <a:endParaRPr lang="en-GB" dirty="0"/>
          </a:p>
          <a:p>
            <a:pPr fontAlgn="base"/>
            <a:r>
              <a:rPr lang="en-GB" dirty="0"/>
              <a:t>From </a:t>
            </a:r>
            <a:r>
              <a:rPr lang="en-GB" i="1" dirty="0">
                <a:hlinkClick r:id="rId2" tooltip="An Actor's Guide to Getting Work"/>
              </a:rPr>
              <a:t>An Actor's Guide to Getting Work</a:t>
            </a:r>
            <a:r>
              <a:rPr lang="en-GB" dirty="0"/>
              <a:t>, Fifth Edition, Methuen Drama (Bloomsbury)</a:t>
            </a:r>
          </a:p>
          <a:p>
            <a:endParaRPr lang="en-US" dirty="0"/>
          </a:p>
        </p:txBody>
      </p:sp>
    </p:spTree>
    <p:extLst>
      <p:ext uri="{BB962C8B-B14F-4D97-AF65-F5344CB8AC3E}">
        <p14:creationId xmlns:p14="http://schemas.microsoft.com/office/powerpoint/2010/main" val="82249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Write a performer’s CV</a:t>
            </a:r>
          </a:p>
        </p:txBody>
      </p:sp>
      <p:sp>
        <p:nvSpPr>
          <p:cNvPr id="3" name="Content Placeholder 2"/>
          <p:cNvSpPr>
            <a:spLocks noGrp="1"/>
          </p:cNvSpPr>
          <p:nvPr>
            <p:ph idx="1"/>
          </p:nvPr>
        </p:nvSpPr>
        <p:spPr/>
        <p:txBody>
          <a:bodyPr/>
          <a:lstStyle/>
          <a:p>
            <a:r>
              <a:rPr lang="en-US" dirty="0"/>
              <a:t>A performer’s CV should be only </a:t>
            </a:r>
            <a:r>
              <a:rPr lang="en-US" b="1" dirty="0"/>
              <a:t>one side of A4</a:t>
            </a:r>
          </a:p>
          <a:p>
            <a:r>
              <a:rPr lang="en-US" dirty="0"/>
              <a:t>Have a professional portfolio demonstrating your experience (posters, reviews </a:t>
            </a:r>
            <a:r>
              <a:rPr lang="en-US" dirty="0" err="1"/>
              <a:t>etc</a:t>
            </a:r>
            <a:r>
              <a:rPr lang="en-US" dirty="0"/>
              <a:t>) to take to an interview or to link to from a web site in your CV. If samples are requested, do follow instructions carefully </a:t>
            </a:r>
            <a:r>
              <a:rPr lang="mr-IN" dirty="0"/>
              <a:t>–</a:t>
            </a:r>
            <a:r>
              <a:rPr lang="en-US" dirty="0"/>
              <a:t> we will talk later in a bit more detail about a performer portfolio. </a:t>
            </a:r>
          </a:p>
          <a:p>
            <a:r>
              <a:rPr lang="en-US" dirty="0"/>
              <a:t>Be prepared to audition during an interview </a:t>
            </a:r>
            <a:r>
              <a:rPr lang="mr-IN" dirty="0"/>
              <a:t>–</a:t>
            </a:r>
            <a:r>
              <a:rPr lang="en-US" dirty="0"/>
              <a:t> choose your material (and clothes!) carefully. </a:t>
            </a:r>
          </a:p>
          <a:p>
            <a:r>
              <a:rPr lang="en-US" dirty="0"/>
              <a:t>The CV acts as a concise overview of you as a performer as well as enabling potential employers to be able to gain an understanding of who you are and what you can offer. </a:t>
            </a:r>
          </a:p>
        </p:txBody>
      </p:sp>
    </p:spTree>
    <p:extLst>
      <p:ext uri="{BB962C8B-B14F-4D97-AF65-F5344CB8AC3E}">
        <p14:creationId xmlns:p14="http://schemas.microsoft.com/office/powerpoint/2010/main" val="1090496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Interrelationships </a:t>
            </a:r>
          </a:p>
        </p:txBody>
      </p:sp>
      <p:sp>
        <p:nvSpPr>
          <p:cNvPr id="3" name="Content Placeholder 2"/>
          <p:cNvSpPr>
            <a:spLocks noGrp="1"/>
          </p:cNvSpPr>
          <p:nvPr>
            <p:ph idx="1"/>
          </p:nvPr>
        </p:nvSpPr>
        <p:spPr/>
        <p:txBody>
          <a:bodyPr>
            <a:normAutofit fontScale="92500" lnSpcReduction="10000"/>
          </a:bodyPr>
          <a:lstStyle/>
          <a:p>
            <a:r>
              <a:rPr lang="en-US" dirty="0"/>
              <a:t>This part of the coursework requires you to examine relationships between performer and choreographer or performer and director. You are evaluating the importance of the effectiveness of relationships as well as why this is important to be a successful performer. Think about the importance of being able to collaborate and work together. Choose either Choreographer or Director and use the links below to help. </a:t>
            </a:r>
          </a:p>
          <a:p>
            <a:r>
              <a:rPr lang="en-US" dirty="0"/>
              <a:t>Dancers - </a:t>
            </a:r>
            <a:r>
              <a:rPr lang="en-US" dirty="0">
                <a:hlinkClick r:id="rId2"/>
              </a:rPr>
              <a:t>http://www.danceconsortium.com/features/interview/deborah-colker-the-choreographerdancer-relationship/</a:t>
            </a:r>
            <a:r>
              <a:rPr lang="en-US" dirty="0"/>
              <a:t>  </a:t>
            </a:r>
          </a:p>
          <a:p>
            <a:r>
              <a:rPr lang="en-US" dirty="0"/>
              <a:t>Actors - </a:t>
            </a:r>
            <a:r>
              <a:rPr lang="en-US" dirty="0">
                <a:hlinkClick r:id="rId3"/>
              </a:rPr>
              <a:t>http://www.markwtravis.com/2012/06/the-actordirector-relationship/</a:t>
            </a:r>
            <a:endParaRPr lang="en-US" dirty="0"/>
          </a:p>
          <a:p>
            <a:pPr algn="ctr"/>
            <a:r>
              <a:rPr lang="en-US" b="1" u="sng" dirty="0"/>
              <a:t>Why are interrelationships important?  </a:t>
            </a:r>
          </a:p>
        </p:txBody>
      </p:sp>
    </p:spTree>
    <p:extLst>
      <p:ext uri="{BB962C8B-B14F-4D97-AF65-F5344CB8AC3E}">
        <p14:creationId xmlns:p14="http://schemas.microsoft.com/office/powerpoint/2010/main" val="4154731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Plenary </a:t>
            </a:r>
          </a:p>
        </p:txBody>
      </p:sp>
      <p:sp>
        <p:nvSpPr>
          <p:cNvPr id="3" name="Content Placeholder 2"/>
          <p:cNvSpPr>
            <a:spLocks noGrp="1"/>
          </p:cNvSpPr>
          <p:nvPr>
            <p:ph idx="1"/>
          </p:nvPr>
        </p:nvSpPr>
        <p:spPr/>
        <p:txBody>
          <a:bodyPr>
            <a:normAutofit fontScale="92500" lnSpcReduction="10000"/>
          </a:bodyPr>
          <a:lstStyle/>
          <a:p>
            <a:r>
              <a:rPr lang="en-US" dirty="0"/>
              <a:t>Over these two lessons, you have been given all the information you could need in order to successfully complete LEARNING AIM A of your coursework. </a:t>
            </a:r>
          </a:p>
          <a:p>
            <a:r>
              <a:rPr lang="en-US" dirty="0"/>
              <a:t>These PowerPoints will be available online after this lesson for you to reference and have to help with the content of your coursework. </a:t>
            </a:r>
          </a:p>
          <a:p>
            <a:r>
              <a:rPr lang="en-US" dirty="0"/>
              <a:t>REMEMBER, these lessons are giving you a GUIDE as to what should be included – you need to complete your own research and add/develop to the ideas you have been given where applicable. </a:t>
            </a:r>
          </a:p>
          <a:p>
            <a:endParaRPr lang="en-US" dirty="0"/>
          </a:p>
          <a:p>
            <a:r>
              <a:rPr lang="en-US" dirty="0"/>
              <a:t>GOOD LUCK! – any questions, let me know and I’ll try and answer them for you. </a:t>
            </a:r>
          </a:p>
        </p:txBody>
      </p:sp>
    </p:spTree>
    <p:extLst>
      <p:ext uri="{BB962C8B-B14F-4D97-AF65-F5344CB8AC3E}">
        <p14:creationId xmlns:p14="http://schemas.microsoft.com/office/powerpoint/2010/main" val="136284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Performer’s CV</a:t>
            </a:r>
          </a:p>
        </p:txBody>
      </p:sp>
      <p:sp>
        <p:nvSpPr>
          <p:cNvPr id="3" name="Content Placeholder 2"/>
          <p:cNvSpPr>
            <a:spLocks noGrp="1"/>
          </p:cNvSpPr>
          <p:nvPr>
            <p:ph idx="1"/>
          </p:nvPr>
        </p:nvSpPr>
        <p:spPr/>
        <p:txBody>
          <a:bodyPr>
            <a:normAutofit lnSpcReduction="10000"/>
          </a:bodyPr>
          <a:lstStyle/>
          <a:p>
            <a:r>
              <a:rPr lang="en-US" dirty="0"/>
              <a:t>You need to include a photograph that is more than a passport photograph. Ideally, it should be a headshot </a:t>
            </a:r>
            <a:r>
              <a:rPr lang="mr-IN" dirty="0"/>
              <a:t>–</a:t>
            </a:r>
            <a:r>
              <a:rPr lang="en-US" dirty="0"/>
              <a:t> semi side on view, careful attention to lighting etc. It’s best to have this professionally produced. A 10”X 8” black and white photo (headshot) is required for most performing jobs. </a:t>
            </a:r>
          </a:p>
          <a:p>
            <a:r>
              <a:rPr lang="en-US" dirty="0"/>
              <a:t>Alongside the photo, there should be all of your personal contact details as well as the details of your agent (if you have one). Normally, any professional work would go through and agent and it’s almost impossible to gain successful and consistent work without one. </a:t>
            </a:r>
          </a:p>
          <a:p>
            <a:r>
              <a:rPr lang="en-US" dirty="0"/>
              <a:t>The other information that should be present next to your photograph should be either a SPOTLIGHT or EQUITY Number. </a:t>
            </a:r>
          </a:p>
        </p:txBody>
      </p:sp>
    </p:spTree>
    <p:extLst>
      <p:ext uri="{BB962C8B-B14F-4D97-AF65-F5344CB8AC3E}">
        <p14:creationId xmlns:p14="http://schemas.microsoft.com/office/powerpoint/2010/main" val="236331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Headshots (BAD)</a:t>
            </a:r>
          </a:p>
        </p:txBody>
      </p:sp>
      <p:pic>
        <p:nvPicPr>
          <p:cNvPr id="2050" name="Picture 2" descr="Image result for bad acting headsh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6960" y="1867046"/>
            <a:ext cx="2681816" cy="40227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bad acting headsh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176" y="1867046"/>
            <a:ext cx="3216583" cy="4022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1589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Headshots (GOOD) </a:t>
            </a:r>
          </a:p>
        </p:txBody>
      </p:sp>
      <p:pic>
        <p:nvPicPr>
          <p:cNvPr id="3074" name="Picture 2" descr="Image result for acting headsh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0562" y="1877437"/>
            <a:ext cx="3218180" cy="40227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acting headsh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861" y="1881909"/>
            <a:ext cx="3214601" cy="40182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217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Headshot Rules</a:t>
            </a:r>
          </a:p>
        </p:txBody>
      </p:sp>
      <p:sp>
        <p:nvSpPr>
          <p:cNvPr id="3" name="Content Placeholder 2"/>
          <p:cNvSpPr>
            <a:spLocks noGrp="1"/>
          </p:cNvSpPr>
          <p:nvPr>
            <p:ph idx="1"/>
          </p:nvPr>
        </p:nvSpPr>
        <p:spPr/>
        <p:txBody>
          <a:bodyPr>
            <a:normAutofit fontScale="92500" lnSpcReduction="10000"/>
          </a:bodyPr>
          <a:lstStyle/>
          <a:p>
            <a:r>
              <a:rPr lang="en-US" dirty="0"/>
              <a:t>Where at all possible, use a photographer recommended to you from a reliable source. </a:t>
            </a:r>
          </a:p>
          <a:p>
            <a:r>
              <a:rPr lang="en-US" dirty="0"/>
              <a:t>Make sure the photographer knows what discipline you are training to gain professional work in. </a:t>
            </a:r>
          </a:p>
          <a:p>
            <a:r>
              <a:rPr lang="en-US" dirty="0"/>
              <a:t>Make sure you have a range of colour and Black &amp; White with a multitude of expressions. </a:t>
            </a:r>
          </a:p>
          <a:p>
            <a:r>
              <a:rPr lang="en-US" dirty="0"/>
              <a:t>Don’t POUT!! </a:t>
            </a:r>
          </a:p>
          <a:p>
            <a:r>
              <a:rPr lang="en-US" dirty="0"/>
              <a:t>Make sure the photographs are a TRUE representation of the way that you look </a:t>
            </a:r>
            <a:r>
              <a:rPr lang="mr-IN" dirty="0"/>
              <a:t>–</a:t>
            </a:r>
            <a:r>
              <a:rPr lang="en-US" dirty="0"/>
              <a:t> even if you think you/it is “UGLY” it doesn't</a:t>
            </a:r>
            <a:r>
              <a:rPr lang="mr-IN" dirty="0"/>
              <a:t>’</a:t>
            </a:r>
            <a:r>
              <a:rPr lang="en-US" dirty="0"/>
              <a:t>t matter. Often, peculiar looking people get work </a:t>
            </a:r>
            <a:r>
              <a:rPr lang="mr-IN" dirty="0"/>
              <a:t>–</a:t>
            </a:r>
            <a:r>
              <a:rPr lang="en-US" dirty="0"/>
              <a:t> GOOD NEWS FOR MOST OF THE PEOPLE IN HERE! </a:t>
            </a:r>
          </a:p>
        </p:txBody>
      </p:sp>
    </p:spTree>
    <p:extLst>
      <p:ext uri="{BB962C8B-B14F-4D97-AF65-F5344CB8AC3E}">
        <p14:creationId xmlns:p14="http://schemas.microsoft.com/office/powerpoint/2010/main" val="349058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Spotlight</a:t>
            </a:r>
          </a:p>
        </p:txBody>
      </p:sp>
      <p:sp>
        <p:nvSpPr>
          <p:cNvPr id="3" name="Content Placeholder 2"/>
          <p:cNvSpPr>
            <a:spLocks noGrp="1"/>
          </p:cNvSpPr>
          <p:nvPr>
            <p:ph idx="1"/>
          </p:nvPr>
        </p:nvSpPr>
        <p:spPr/>
        <p:txBody>
          <a:bodyPr/>
          <a:lstStyle/>
          <a:p>
            <a:r>
              <a:rPr lang="en-US" dirty="0"/>
              <a:t>Spotlight is the photographic directory of all performers in the UK and is often the first place directors look when casting. </a:t>
            </a:r>
          </a:p>
          <a:p>
            <a:endParaRPr lang="en-US" dirty="0"/>
          </a:p>
          <a:p>
            <a:r>
              <a:rPr lang="en-US" dirty="0">
                <a:hlinkClick r:id="rId2"/>
              </a:rPr>
              <a:t>https://www.spotlight.com/join-us/performers</a:t>
            </a:r>
            <a:r>
              <a:rPr lang="en-US" dirty="0"/>
              <a:t> </a:t>
            </a:r>
          </a:p>
          <a:p>
            <a:endParaRPr lang="en-US" dirty="0"/>
          </a:p>
          <a:p>
            <a:r>
              <a:rPr lang="en-US" dirty="0"/>
              <a:t>To join Spotlight, you need to pay AT LEAST £150 per year and, in terms of helping to improve your research, you should have a look at the website link above in order to show your development and improve your research within your written work on the course. </a:t>
            </a:r>
          </a:p>
        </p:txBody>
      </p:sp>
    </p:spTree>
    <p:extLst>
      <p:ext uri="{BB962C8B-B14F-4D97-AF65-F5344CB8AC3E}">
        <p14:creationId xmlns:p14="http://schemas.microsoft.com/office/powerpoint/2010/main" val="33022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Spotlight </a:t>
            </a:r>
          </a:p>
        </p:txBody>
      </p:sp>
      <p:pic>
        <p:nvPicPr>
          <p:cNvPr id="4" name="Content Placeholder 3" descr="Screen Shot 2017-10-16 at 18.06.21.png"/>
          <p:cNvPicPr>
            <a:picLocks noGrp="1" noChangeAspect="1"/>
          </p:cNvPicPr>
          <p:nvPr>
            <p:ph idx="1"/>
          </p:nvPr>
        </p:nvPicPr>
        <p:blipFill>
          <a:blip r:embed="rId2">
            <a:extLst>
              <a:ext uri="{28A0092B-C50C-407E-A947-70E740481C1C}">
                <a14:useLocalDpi xmlns:a14="http://schemas.microsoft.com/office/drawing/2010/main" val="0"/>
              </a:ext>
            </a:extLst>
          </a:blip>
          <a:srcRect t="17252" b="17252"/>
          <a:stretch>
            <a:fillRect/>
          </a:stretch>
        </p:blipFill>
        <p:spPr/>
      </p:pic>
    </p:spTree>
    <p:extLst>
      <p:ext uri="{BB962C8B-B14F-4D97-AF65-F5344CB8AC3E}">
        <p14:creationId xmlns:p14="http://schemas.microsoft.com/office/powerpoint/2010/main" val="790224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3598</Words>
  <Application>Microsoft Office PowerPoint</Application>
  <PresentationFormat>Widescreen</PresentationFormat>
  <Paragraphs>147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vt:lpstr>
      <vt:lpstr>Office Theme</vt:lpstr>
      <vt:lpstr>What Makes a Good Performer?</vt:lpstr>
      <vt:lpstr>Areas of Consideration</vt:lpstr>
      <vt:lpstr>How To Write a performer’s CV</vt:lpstr>
      <vt:lpstr>Performer’s CV</vt:lpstr>
      <vt:lpstr>Headshots (BAD)</vt:lpstr>
      <vt:lpstr>Headshots (GOOD) </vt:lpstr>
      <vt:lpstr>Headshot Rules</vt:lpstr>
      <vt:lpstr>Spotlight</vt:lpstr>
      <vt:lpstr>Spotlight </vt:lpstr>
      <vt:lpstr>Equity </vt:lpstr>
      <vt:lpstr>Personal Statements</vt:lpstr>
      <vt:lpstr>What Makes a Good Performer?</vt:lpstr>
      <vt:lpstr>Personal Statements</vt:lpstr>
      <vt:lpstr>Personal Statements </vt:lpstr>
      <vt:lpstr>Casting Call Pro</vt:lpstr>
      <vt:lpstr>Auditions – Dancing </vt:lpstr>
      <vt:lpstr>Auditions – Dancing </vt:lpstr>
      <vt:lpstr>Auditions – Dancing </vt:lpstr>
      <vt:lpstr>Auditions – Dancing </vt:lpstr>
      <vt:lpstr>Auditions – Dancing </vt:lpstr>
      <vt:lpstr>What Makes a Good Performer?</vt:lpstr>
      <vt:lpstr>Portfolio</vt:lpstr>
      <vt:lpstr>Portfolio</vt:lpstr>
      <vt:lpstr>Portfolio </vt:lpstr>
      <vt:lpstr>Portfolio – Other Examples </vt:lpstr>
      <vt:lpstr>Portfolio </vt:lpstr>
      <vt:lpstr>Agent </vt:lpstr>
      <vt:lpstr>Agent </vt:lpstr>
      <vt:lpstr>Agent </vt:lpstr>
      <vt:lpstr>Interrelationships </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Good Performer?</dc:title>
  <dc:creator>Nicola Devine</dc:creator>
  <cp:lastModifiedBy>Nicola Devine</cp:lastModifiedBy>
  <cp:revision>1</cp:revision>
  <dcterms:created xsi:type="dcterms:W3CDTF">2020-10-27T22:55:35Z</dcterms:created>
  <dcterms:modified xsi:type="dcterms:W3CDTF">2020-10-27T22:57:45Z</dcterms:modified>
</cp:coreProperties>
</file>