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57" r:id="rId5"/>
    <p:sldId id="258" r:id="rId6"/>
    <p:sldId id="260" r:id="rId7"/>
    <p:sldId id="261"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Geese theatre company </a:t>
            </a:r>
          </a:p>
        </p:txBody>
      </p:sp>
      <p:sp>
        <p:nvSpPr>
          <p:cNvPr id="3" name="Subtitle 2"/>
          <p:cNvSpPr>
            <a:spLocks noGrp="1"/>
          </p:cNvSpPr>
          <p:nvPr>
            <p:ph type="subTitle" idx="1"/>
          </p:nvPr>
        </p:nvSpPr>
        <p:spPr/>
        <p:txBody>
          <a:bodyPr/>
          <a:lstStyle/>
          <a:p>
            <a:r>
              <a:rPr lang="en-GB" dirty="0"/>
              <a:t>A theatre company that helps with Developing dynamic and interactive training solutions for professionals working within criminal justice and social welfare</a:t>
            </a:r>
          </a:p>
        </p:txBody>
      </p:sp>
      <p:pic>
        <p:nvPicPr>
          <p:cNvPr id="4" name="Picture 3"/>
          <p:cNvPicPr>
            <a:picLocks noChangeAspect="1"/>
          </p:cNvPicPr>
          <p:nvPr/>
        </p:nvPicPr>
        <p:blipFill>
          <a:blip r:embed="rId2"/>
          <a:stretch>
            <a:fillRect/>
          </a:stretch>
        </p:blipFill>
        <p:spPr>
          <a:xfrm>
            <a:off x="704021" y="3303870"/>
            <a:ext cx="2830749" cy="2830749"/>
          </a:xfrm>
          <a:prstGeom prst="rect">
            <a:avLst/>
          </a:prstGeom>
        </p:spPr>
      </p:pic>
      <p:pic>
        <p:nvPicPr>
          <p:cNvPr id="5" name="Picture 4"/>
          <p:cNvPicPr>
            <a:picLocks noChangeAspect="1"/>
          </p:cNvPicPr>
          <p:nvPr/>
        </p:nvPicPr>
        <p:blipFill>
          <a:blip r:embed="rId3"/>
          <a:stretch>
            <a:fillRect/>
          </a:stretch>
        </p:blipFill>
        <p:spPr>
          <a:xfrm>
            <a:off x="3749380" y="3303870"/>
            <a:ext cx="4775863" cy="2783646"/>
          </a:xfrm>
          <a:prstGeom prst="rect">
            <a:avLst/>
          </a:prstGeom>
        </p:spPr>
      </p:pic>
      <p:pic>
        <p:nvPicPr>
          <p:cNvPr id="6" name="Picture 5"/>
          <p:cNvPicPr>
            <a:picLocks noChangeAspect="1"/>
          </p:cNvPicPr>
          <p:nvPr/>
        </p:nvPicPr>
        <p:blipFill>
          <a:blip r:embed="rId4"/>
          <a:stretch>
            <a:fillRect/>
          </a:stretch>
        </p:blipFill>
        <p:spPr>
          <a:xfrm>
            <a:off x="8739854" y="3303870"/>
            <a:ext cx="2834886" cy="2828789"/>
          </a:xfrm>
          <a:prstGeom prst="rect">
            <a:avLst/>
          </a:prstGeom>
        </p:spPr>
      </p:pic>
    </p:spTree>
    <p:extLst>
      <p:ext uri="{BB962C8B-B14F-4D97-AF65-F5344CB8AC3E}">
        <p14:creationId xmlns:p14="http://schemas.microsoft.com/office/powerpoint/2010/main" val="212318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did the company start?</a:t>
            </a:r>
          </a:p>
        </p:txBody>
      </p:sp>
      <p:sp>
        <p:nvSpPr>
          <p:cNvPr id="3" name="Content Placeholder 2"/>
          <p:cNvSpPr>
            <a:spLocks noGrp="1"/>
          </p:cNvSpPr>
          <p:nvPr>
            <p:ph idx="1"/>
          </p:nvPr>
        </p:nvSpPr>
        <p:spPr/>
        <p:txBody>
          <a:bodyPr/>
          <a:lstStyle/>
          <a:p>
            <a:r>
              <a:rPr lang="en-GB" dirty="0"/>
              <a:t>Geese Theatre Company was established in the UK by Clark </a:t>
            </a:r>
            <a:r>
              <a:rPr lang="en-GB" dirty="0" err="1"/>
              <a:t>Baim</a:t>
            </a:r>
            <a:r>
              <a:rPr lang="en-GB" dirty="0"/>
              <a:t>, in 1987. Clark had toured extensively in the USA with the original Geese Theatre USA, a touring company established in 1980 by John Bergman. Geese Theatre USA visited hundreds of prisons and paved the way for a great deal of innovative arts-based work in America. Although the two organisations have been separate since 1997 we owe a debt of gratitude to John for providing the foundations on which much of our current work is built.</a:t>
            </a:r>
            <a:endParaRPr lang="en-GB" dirty="0"/>
          </a:p>
        </p:txBody>
      </p:sp>
    </p:spTree>
    <p:extLst>
      <p:ext uri="{BB962C8B-B14F-4D97-AF65-F5344CB8AC3E}">
        <p14:creationId xmlns:p14="http://schemas.microsoft.com/office/powerpoint/2010/main" val="352079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TIMELINE OF WORK </a:t>
            </a:r>
          </a:p>
        </p:txBody>
      </p:sp>
      <p:sp>
        <p:nvSpPr>
          <p:cNvPr id="3" name="Content Placeholder 2"/>
          <p:cNvSpPr>
            <a:spLocks noGrp="1"/>
          </p:cNvSpPr>
          <p:nvPr>
            <p:ph idx="1"/>
          </p:nvPr>
        </p:nvSpPr>
        <p:spPr/>
        <p:txBody>
          <a:bodyPr>
            <a:normAutofit fontScale="92500" lnSpcReduction="10000"/>
          </a:bodyPr>
          <a:lstStyle/>
          <a:p>
            <a:r>
              <a:rPr lang="en-GB" sz="1400" dirty="0"/>
              <a:t>10th June 1987 –  Geese’s first rehearsal – University of Warwick </a:t>
            </a:r>
          </a:p>
          <a:p>
            <a:r>
              <a:rPr lang="en-GB" sz="1400" dirty="0"/>
              <a:t>1987 – Geese delivers first ever performance at Rolfe Street Probation Centre, Smethwick, West Midlands</a:t>
            </a:r>
          </a:p>
          <a:p>
            <a:r>
              <a:rPr lang="en-GB" sz="1400" dirty="0"/>
              <a:t>25th January 1989 – Geese host the national Arts and Crime Conference – a national conference on the role of the arts in crime prevention and reducing recidivism – including performances by Geese Theatre Company, Clean Break and </a:t>
            </a:r>
            <a:r>
              <a:rPr lang="en-GB" sz="1400" dirty="0" err="1"/>
              <a:t>Motionhouse</a:t>
            </a:r>
            <a:r>
              <a:rPr lang="en-GB" sz="1400" dirty="0"/>
              <a:t>, with a keynote address from Ian Benson, Chief Education Officer for HM Prison Service.</a:t>
            </a:r>
          </a:p>
          <a:p>
            <a:r>
              <a:rPr lang="en-GB" sz="1400" dirty="0"/>
              <a:t>25th January 1994 – 40 minutes documentary 'Behind the Mask – a week in </a:t>
            </a:r>
            <a:r>
              <a:rPr lang="en-GB" sz="1400" dirty="0" err="1"/>
              <a:t>Risley</a:t>
            </a:r>
            <a:r>
              <a:rPr lang="en-GB" sz="1400" dirty="0"/>
              <a:t> prison with the Geese Theatre Company' was broadcast on BBC2</a:t>
            </a:r>
          </a:p>
          <a:p>
            <a:r>
              <a:rPr lang="en-GB" sz="1400" dirty="0"/>
              <a:t>11th April 1996 – Geese co-host the Second European Conference on Theatre and Prisons at Manchester University with </a:t>
            </a:r>
            <a:r>
              <a:rPr lang="en-GB" sz="1400" dirty="0" err="1"/>
              <a:t>TiPP</a:t>
            </a:r>
            <a:r>
              <a:rPr lang="en-GB" sz="1400" dirty="0"/>
              <a:t> and the Unit for Arts and Offenders, with a keynote speech from Her Majesty’s Chief Inspector of Prisons, Judge Stephen Timmins</a:t>
            </a:r>
          </a:p>
          <a:p>
            <a:r>
              <a:rPr lang="en-GB" sz="1400" dirty="0"/>
              <a:t>1998 – Geese win the first ever Interactive Learning BAFTA for a </a:t>
            </a:r>
            <a:r>
              <a:rPr lang="en-GB" sz="1400" dirty="0" err="1"/>
              <a:t>CD-Rom</a:t>
            </a:r>
            <a:r>
              <a:rPr lang="en-GB" sz="1400" dirty="0"/>
              <a:t> version of their prison performance Lifting the Weight</a:t>
            </a:r>
          </a:p>
          <a:p>
            <a:r>
              <a:rPr lang="en-GB" sz="1400" dirty="0"/>
              <a:t>2001 – Geese awarded a Butler Trust Certificate for an innovative offending </a:t>
            </a:r>
            <a:r>
              <a:rPr lang="en-GB" sz="1400" dirty="0" err="1"/>
              <a:t>behavior</a:t>
            </a:r>
            <a:r>
              <a:rPr lang="en-GB" sz="1400" dirty="0"/>
              <a:t> programme in partnership with HMP Maidstone</a:t>
            </a:r>
          </a:p>
          <a:p>
            <a:r>
              <a:rPr lang="en-GB" sz="1400" dirty="0"/>
              <a:t>2002 – first publication of the Geese Theatre Handbook by Waterside Press</a:t>
            </a:r>
          </a:p>
          <a:p>
            <a:r>
              <a:rPr lang="en-GB" sz="1400" dirty="0"/>
              <a:t>2009 – Geese are awarded the Royal Society for Public Health’s Arts Award for their commitment to the mental well-being of offenders</a:t>
            </a:r>
          </a:p>
          <a:p>
            <a:r>
              <a:rPr lang="en-GB" sz="1400" dirty="0"/>
              <a:t>2013 - Geese are awarded the Royal Society for Public Health Arts and Health Award for a second time</a:t>
            </a:r>
            <a:endParaRPr lang="en-GB" sz="1400" dirty="0"/>
          </a:p>
        </p:txBody>
      </p:sp>
    </p:spTree>
    <p:extLst>
      <p:ext uri="{BB962C8B-B14F-4D97-AF65-F5344CB8AC3E}">
        <p14:creationId xmlns:p14="http://schemas.microsoft.com/office/powerpoint/2010/main" val="291019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they do?</a:t>
            </a:r>
          </a:p>
        </p:txBody>
      </p:sp>
      <p:sp>
        <p:nvSpPr>
          <p:cNvPr id="3" name="Content Placeholder 2"/>
          <p:cNvSpPr>
            <a:spLocks noGrp="1"/>
          </p:cNvSpPr>
          <p:nvPr>
            <p:ph idx="1"/>
          </p:nvPr>
        </p:nvSpPr>
        <p:spPr/>
        <p:txBody>
          <a:bodyPr/>
          <a:lstStyle/>
          <a:p>
            <a:r>
              <a:rPr lang="en-GB" dirty="0"/>
              <a:t>Geese Theatre Company is a team of theatre practitioners who present interactive theatre and facilitate drama-based group work, staff training and consultation for the probation service, prisons, young offender institutions, youth offending teams, secure hospitals and related agencies throughout the UK and abroad.</a:t>
            </a:r>
          </a:p>
        </p:txBody>
      </p:sp>
    </p:spTree>
    <p:extLst>
      <p:ext uri="{BB962C8B-B14F-4D97-AF65-F5344CB8AC3E}">
        <p14:creationId xmlns:p14="http://schemas.microsoft.com/office/powerpoint/2010/main" val="279851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THEIR AIM / WHO THEY WORK WITH </a:t>
            </a:r>
          </a:p>
        </p:txBody>
      </p:sp>
      <p:sp>
        <p:nvSpPr>
          <p:cNvPr id="3" name="Content Placeholder 2"/>
          <p:cNvSpPr>
            <a:spLocks noGrp="1"/>
          </p:cNvSpPr>
          <p:nvPr>
            <p:ph idx="1"/>
          </p:nvPr>
        </p:nvSpPr>
        <p:spPr/>
        <p:txBody>
          <a:bodyPr>
            <a:normAutofit lnSpcReduction="10000"/>
          </a:bodyPr>
          <a:lstStyle/>
          <a:p>
            <a:r>
              <a:rPr lang="en-GB" dirty="0"/>
              <a:t>The company work internationally with:</a:t>
            </a:r>
          </a:p>
          <a:p>
            <a:endParaRPr lang="en-GB" dirty="0"/>
          </a:p>
          <a:p>
            <a:r>
              <a:rPr lang="en-GB" dirty="0"/>
              <a:t>people in prison, on probation, or in mental health settings</a:t>
            </a:r>
          </a:p>
          <a:p>
            <a:r>
              <a:rPr lang="en-GB" dirty="0"/>
              <a:t>young people who are seen to be at risk of offending and who have offended</a:t>
            </a:r>
          </a:p>
          <a:p>
            <a:r>
              <a:rPr lang="en-GB" dirty="0"/>
              <a:t>professionals who work with these client group</a:t>
            </a:r>
          </a:p>
          <a:p>
            <a:endParaRPr lang="en-GB" dirty="0"/>
          </a:p>
          <a:p>
            <a:r>
              <a:rPr lang="en-GB" dirty="0"/>
              <a:t>The company’s mission is to:</a:t>
            </a:r>
          </a:p>
          <a:p>
            <a:endParaRPr lang="en-GB" dirty="0"/>
          </a:p>
          <a:p>
            <a:r>
              <a:rPr lang="en-GB" dirty="0"/>
              <a:t>To use drama and theatre practice to enable choice, responsibility and change amongst offenders and people at risk of offending in order to reduce crime and re-offending and create safer communities.</a:t>
            </a:r>
          </a:p>
        </p:txBody>
      </p:sp>
    </p:spTree>
    <p:extLst>
      <p:ext uri="{BB962C8B-B14F-4D97-AF65-F5344CB8AC3E}">
        <p14:creationId xmlns:p14="http://schemas.microsoft.com/office/powerpoint/2010/main" val="249588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Masks?</a:t>
            </a:r>
          </a:p>
        </p:txBody>
      </p:sp>
      <p:sp>
        <p:nvSpPr>
          <p:cNvPr id="3" name="Content Placeholder 2"/>
          <p:cNvSpPr>
            <a:spLocks noGrp="1"/>
          </p:cNvSpPr>
          <p:nvPr>
            <p:ph idx="1"/>
          </p:nvPr>
        </p:nvSpPr>
        <p:spPr>
          <a:xfrm>
            <a:off x="435418" y="1209056"/>
            <a:ext cx="11029615" cy="3678303"/>
          </a:xfrm>
        </p:spPr>
        <p:txBody>
          <a:bodyPr/>
          <a:lstStyle/>
          <a:p>
            <a:endParaRPr lang="en-GB" dirty="0"/>
          </a:p>
          <a:p>
            <a:r>
              <a:rPr lang="en-GB" dirty="0"/>
              <a:t>Mask is one of the central metaphors in the company’s work and they use both full-faced and half </a:t>
            </a:r>
            <a:r>
              <a:rPr lang="en-GB" dirty="0" err="1"/>
              <a:t>masks.The</a:t>
            </a:r>
            <a:r>
              <a:rPr lang="en-GB" dirty="0"/>
              <a:t> company work with the notion that everyone wears 'masks', some as a habitual coping strategy, others more consciously. In the company’s performances and workshops, audiences are invited to ask characters to 'lift their mask' and can question them about the thoughts and feelings that inform their apparent attitude or behaviour. </a:t>
            </a:r>
          </a:p>
          <a:p>
            <a:r>
              <a:rPr lang="en-GB" dirty="0"/>
              <a:t>They believe that this technique enables audiences to explore the distinctions between external presenting behaviours and internal experience and can prove to be incredibly motivating for audiences and group members. ( inner/outer thoughts. </a:t>
            </a:r>
          </a:p>
        </p:txBody>
      </p:sp>
      <p:pic>
        <p:nvPicPr>
          <p:cNvPr id="4" name="Picture 3"/>
          <p:cNvPicPr>
            <a:picLocks noChangeAspect="1"/>
          </p:cNvPicPr>
          <p:nvPr/>
        </p:nvPicPr>
        <p:blipFill>
          <a:blip r:embed="rId2"/>
          <a:stretch>
            <a:fillRect/>
          </a:stretch>
        </p:blipFill>
        <p:spPr>
          <a:xfrm>
            <a:off x="581192" y="4529418"/>
            <a:ext cx="3845034" cy="2328582"/>
          </a:xfrm>
          <a:prstGeom prst="rect">
            <a:avLst/>
          </a:prstGeom>
        </p:spPr>
      </p:pic>
    </p:spTree>
    <p:extLst>
      <p:ext uri="{BB962C8B-B14F-4D97-AF65-F5344CB8AC3E}">
        <p14:creationId xmlns:p14="http://schemas.microsoft.com/office/powerpoint/2010/main" val="199860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Their motif </a:t>
            </a:r>
          </a:p>
        </p:txBody>
      </p:sp>
      <p:sp>
        <p:nvSpPr>
          <p:cNvPr id="3" name="Content Placeholder 2"/>
          <p:cNvSpPr>
            <a:spLocks noGrp="1"/>
          </p:cNvSpPr>
          <p:nvPr>
            <p:ph idx="1"/>
          </p:nvPr>
        </p:nvSpPr>
        <p:spPr>
          <a:xfrm>
            <a:off x="223383" y="576982"/>
            <a:ext cx="11029615" cy="3678303"/>
          </a:xfrm>
        </p:spPr>
        <p:txBody>
          <a:bodyPr/>
          <a:lstStyle/>
          <a:p>
            <a:r>
              <a:rPr lang="en-GB" dirty="0"/>
              <a:t>“We believe that theatre performance and drama are powerful and effective tools for inviting individuals to examine their own behaviour and acting as a catalyst for promoting personal development and change.”</a:t>
            </a:r>
            <a:endParaRPr lang="en-GB" dirty="0"/>
          </a:p>
        </p:txBody>
      </p:sp>
      <p:pic>
        <p:nvPicPr>
          <p:cNvPr id="4" name="Picture 3"/>
          <p:cNvPicPr>
            <a:picLocks noChangeAspect="1"/>
          </p:cNvPicPr>
          <p:nvPr/>
        </p:nvPicPr>
        <p:blipFill>
          <a:blip r:embed="rId2"/>
          <a:stretch>
            <a:fillRect/>
          </a:stretch>
        </p:blipFill>
        <p:spPr>
          <a:xfrm>
            <a:off x="3375991" y="2988439"/>
            <a:ext cx="3912704" cy="2784039"/>
          </a:xfrm>
          <a:prstGeom prst="rect">
            <a:avLst/>
          </a:prstGeom>
        </p:spPr>
      </p:pic>
    </p:spTree>
    <p:extLst>
      <p:ext uri="{BB962C8B-B14F-4D97-AF65-F5344CB8AC3E}">
        <p14:creationId xmlns:p14="http://schemas.microsoft.com/office/powerpoint/2010/main" val="22578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Their achievement and outcome </a:t>
            </a:r>
          </a:p>
        </p:txBody>
      </p:sp>
      <p:sp>
        <p:nvSpPr>
          <p:cNvPr id="3" name="Content Placeholder 2"/>
          <p:cNvSpPr>
            <a:spLocks noGrp="1"/>
          </p:cNvSpPr>
          <p:nvPr>
            <p:ph idx="1"/>
          </p:nvPr>
        </p:nvSpPr>
        <p:spPr>
          <a:xfrm>
            <a:off x="581193" y="1209056"/>
            <a:ext cx="11029615" cy="3678303"/>
          </a:xfrm>
        </p:spPr>
        <p:txBody>
          <a:bodyPr/>
          <a:lstStyle/>
          <a:p>
            <a:r>
              <a:rPr lang="en-GB" dirty="0"/>
              <a:t>Since 1987 the company has worked in more than 150 custodial institutions, with over 250,000 offenders and people at risk, delivered training to over 20,000 people and performed at 750 criminal justice and social welfare conference events.</a:t>
            </a:r>
            <a:endParaRPr lang="en-GB" dirty="0"/>
          </a:p>
        </p:txBody>
      </p:sp>
      <p:pic>
        <p:nvPicPr>
          <p:cNvPr id="4" name="Picture 3"/>
          <p:cNvPicPr>
            <a:picLocks noChangeAspect="1"/>
          </p:cNvPicPr>
          <p:nvPr/>
        </p:nvPicPr>
        <p:blipFill>
          <a:blip r:embed="rId2"/>
          <a:stretch>
            <a:fillRect/>
          </a:stretch>
        </p:blipFill>
        <p:spPr>
          <a:xfrm>
            <a:off x="3054627" y="3370933"/>
            <a:ext cx="4552122" cy="3032851"/>
          </a:xfrm>
          <a:prstGeom prst="rect">
            <a:avLst/>
          </a:prstGeom>
        </p:spPr>
      </p:pic>
    </p:spTree>
    <p:extLst>
      <p:ext uri="{BB962C8B-B14F-4D97-AF65-F5344CB8AC3E}">
        <p14:creationId xmlns:p14="http://schemas.microsoft.com/office/powerpoint/2010/main" val="353144179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30</TotalTime>
  <Words>385</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Gill Sans MT</vt:lpstr>
      <vt:lpstr>Wingdings 2</vt:lpstr>
      <vt:lpstr>Dividend</vt:lpstr>
      <vt:lpstr>Geese theatre company </vt:lpstr>
      <vt:lpstr>When did the company start?</vt:lpstr>
      <vt:lpstr>TIMELINE OF WORK </vt:lpstr>
      <vt:lpstr>What do they do?</vt:lpstr>
      <vt:lpstr>THEIR AIM / WHO THEY WORK WITH </vt:lpstr>
      <vt:lpstr>Why Masks?</vt:lpstr>
      <vt:lpstr>Their motif </vt:lpstr>
      <vt:lpstr>Their achievement and outcome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Geese theatre company</dc:title>
  <dc:creator>Tanya A Mackie (165291)</dc:creator>
  <cp:lastModifiedBy>Mackie</cp:lastModifiedBy>
  <cp:revision>4</cp:revision>
  <dcterms:created xsi:type="dcterms:W3CDTF">2017-02-24T15:31:53Z</dcterms:created>
  <dcterms:modified xsi:type="dcterms:W3CDTF">2017-03-01T11:12:13Z</dcterms:modified>
</cp:coreProperties>
</file>