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10"/>
    <p:restoredTop sz="94648"/>
  </p:normalViewPr>
  <p:slideViewPr>
    <p:cSldViewPr snapToGrid="0" snapToObjects="1">
      <p:cViewPr>
        <p:scale>
          <a:sx n="60" d="100"/>
          <a:sy n="60" d="100"/>
        </p:scale>
        <p:origin x="1712" y="1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22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2576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1380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593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9311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0508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584625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750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555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3641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56023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5683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748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606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39803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312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2/12/20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15314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issuu.com/geesetheatreco/docs/30_for_30_stories_revise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B898-049F-684C-859F-532C88CC8549}"/>
              </a:ext>
            </a:extLst>
          </p:cNvPr>
          <p:cNvSpPr>
            <a:spLocks noGrp="1"/>
          </p:cNvSpPr>
          <p:nvPr>
            <p:ph type="ctrTitle"/>
          </p:nvPr>
        </p:nvSpPr>
        <p:spPr>
          <a:xfrm>
            <a:off x="1507067" y="911606"/>
            <a:ext cx="7766936" cy="823151"/>
          </a:xfrm>
        </p:spPr>
        <p:txBody>
          <a:bodyPr/>
          <a:lstStyle/>
          <a:p>
            <a:pPr algn="ctr"/>
            <a:r>
              <a:rPr lang="en-US" dirty="0">
                <a:latin typeface="DIN Condensed" pitchFamily="2" charset="0"/>
                <a:cs typeface="Calibri" panose="020F0502020204030204" pitchFamily="34" charset="0"/>
              </a:rPr>
              <a:t>AN INTRODUCTION TO </a:t>
            </a:r>
          </a:p>
        </p:txBody>
      </p:sp>
      <p:sp>
        <p:nvSpPr>
          <p:cNvPr id="3" name="Subtitle 2">
            <a:extLst>
              <a:ext uri="{FF2B5EF4-FFF2-40B4-BE49-F238E27FC236}">
                <a16:creationId xmlns:a16="http://schemas.microsoft.com/office/drawing/2014/main" id="{D853DF10-09EC-3E44-82BC-632B4B88306C}"/>
              </a:ext>
            </a:extLst>
          </p:cNvPr>
          <p:cNvSpPr>
            <a:spLocks noGrp="1"/>
          </p:cNvSpPr>
          <p:nvPr>
            <p:ph type="subTitle" idx="1"/>
          </p:nvPr>
        </p:nvSpPr>
        <p:spPr>
          <a:xfrm>
            <a:off x="1507067" y="4850754"/>
            <a:ext cx="7766936" cy="1096899"/>
          </a:xfrm>
        </p:spPr>
        <p:txBody>
          <a:bodyPr>
            <a:normAutofit/>
          </a:bodyPr>
          <a:lstStyle/>
          <a:p>
            <a:pPr algn="ctr"/>
            <a:r>
              <a:rPr lang="en-US" sz="2000" dirty="0">
                <a:latin typeface="DIN Condensed" pitchFamily="2" charset="0"/>
              </a:rPr>
              <a:t>A CONTEMPORARY THEATRE COMPANY </a:t>
            </a:r>
          </a:p>
        </p:txBody>
      </p:sp>
      <p:pic>
        <p:nvPicPr>
          <p:cNvPr id="6" name="Picture 5">
            <a:extLst>
              <a:ext uri="{FF2B5EF4-FFF2-40B4-BE49-F238E27FC236}">
                <a16:creationId xmlns:a16="http://schemas.microsoft.com/office/drawing/2014/main" id="{200B64C9-2D15-BD4E-87C8-879F3E6DE71F}"/>
              </a:ext>
            </a:extLst>
          </p:cNvPr>
          <p:cNvPicPr>
            <a:picLocks noChangeAspect="1"/>
          </p:cNvPicPr>
          <p:nvPr/>
        </p:nvPicPr>
        <p:blipFill rotWithShape="1">
          <a:blip r:embed="rId2"/>
          <a:srcRect b="15576"/>
          <a:stretch/>
        </p:blipFill>
        <p:spPr>
          <a:xfrm>
            <a:off x="4133235" y="1734757"/>
            <a:ext cx="2514600" cy="2841296"/>
          </a:xfrm>
          <a:prstGeom prst="rect">
            <a:avLst/>
          </a:prstGeom>
        </p:spPr>
      </p:pic>
    </p:spTree>
    <p:extLst>
      <p:ext uri="{BB962C8B-B14F-4D97-AF65-F5344CB8AC3E}">
        <p14:creationId xmlns:p14="http://schemas.microsoft.com/office/powerpoint/2010/main" val="2186799663"/>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8E6D-4BA8-D946-B952-D7DE73333227}"/>
              </a:ext>
            </a:extLst>
          </p:cNvPr>
          <p:cNvSpPr>
            <a:spLocks noGrp="1"/>
          </p:cNvSpPr>
          <p:nvPr>
            <p:ph type="title"/>
          </p:nvPr>
        </p:nvSpPr>
        <p:spPr>
          <a:xfrm>
            <a:off x="677334" y="609600"/>
            <a:ext cx="8596668" cy="767938"/>
          </a:xfrm>
        </p:spPr>
        <p:txBody>
          <a:bodyPr/>
          <a:lstStyle/>
          <a:p>
            <a:r>
              <a:rPr lang="en-US" u="sng" dirty="0">
                <a:latin typeface="DIN Condensed" pitchFamily="2" charset="0"/>
              </a:rPr>
              <a:t>HISTORY OF ‘GEESE THEATRE COMPANY’</a:t>
            </a:r>
          </a:p>
        </p:txBody>
      </p:sp>
      <p:sp>
        <p:nvSpPr>
          <p:cNvPr id="3" name="Content Placeholder 2">
            <a:extLst>
              <a:ext uri="{FF2B5EF4-FFF2-40B4-BE49-F238E27FC236}">
                <a16:creationId xmlns:a16="http://schemas.microsoft.com/office/drawing/2014/main" id="{5F5B7C59-EE4F-9948-89AF-B29EFA5E33D5}"/>
              </a:ext>
            </a:extLst>
          </p:cNvPr>
          <p:cNvSpPr>
            <a:spLocks noGrp="1"/>
          </p:cNvSpPr>
          <p:nvPr>
            <p:ph idx="1"/>
          </p:nvPr>
        </p:nvSpPr>
        <p:spPr>
          <a:xfrm>
            <a:off x="677334" y="1377538"/>
            <a:ext cx="8596668" cy="4663824"/>
          </a:xfrm>
        </p:spPr>
        <p:txBody>
          <a:bodyPr>
            <a:normAutofit/>
          </a:bodyPr>
          <a:lstStyle/>
          <a:p>
            <a:r>
              <a:rPr lang="en-US" sz="2000" dirty="0">
                <a:latin typeface="DIN Condensed" pitchFamily="2" charset="0"/>
              </a:rPr>
              <a:t>FORMED IN 1987, IN THE UK  BY CLARK BAIM, A SENIOR TRAINER IN PHSYCODRAMA, PHSYCOTHERAPY</a:t>
            </a:r>
          </a:p>
          <a:p>
            <a:r>
              <a:rPr lang="en-US" sz="2000" dirty="0">
                <a:latin typeface="DIN Condensed" pitchFamily="2" charset="0"/>
              </a:rPr>
              <a:t>THE ORIGINAL GEESE THEATRE WAS CREATED IN THE USA, ESTABLISHED IN 1980 BY JOHN BERGMAN.</a:t>
            </a:r>
          </a:p>
          <a:p>
            <a:r>
              <a:rPr lang="en-US" sz="2000" dirty="0">
                <a:latin typeface="DIN Condensed" pitchFamily="2" charset="0"/>
              </a:rPr>
              <a:t>THE THEATRE COMPANY HAS WORKED WITH MORE THAN 150 CUSTODIAL INSTITUIONS, 250,000 OFFENDERS, DELIVERED SPECIALISED TRAINING SESSIONS TO OVER 20,000 PEOPLE AND HAVE PERFORMED AT 750 CRIMINAL JUSTICE AND SOCIAL WELFARE CONFERENCE EVENTS.</a:t>
            </a:r>
          </a:p>
          <a:p>
            <a:pPr marL="0" indent="0">
              <a:buNone/>
            </a:pPr>
            <a:endParaRPr lang="en-US" sz="2000" dirty="0">
              <a:latin typeface="DIN Condensed" pitchFamily="2" charset="0"/>
            </a:endParaRPr>
          </a:p>
          <a:p>
            <a:pPr marL="0" indent="0">
              <a:buNone/>
            </a:pPr>
            <a:endParaRPr lang="en-US" sz="2000" dirty="0">
              <a:latin typeface="DIN Condensed" pitchFamily="2" charset="0"/>
            </a:endParaRPr>
          </a:p>
        </p:txBody>
      </p:sp>
      <p:pic>
        <p:nvPicPr>
          <p:cNvPr id="6" name="Picture 5">
            <a:extLst>
              <a:ext uri="{FF2B5EF4-FFF2-40B4-BE49-F238E27FC236}">
                <a16:creationId xmlns:a16="http://schemas.microsoft.com/office/drawing/2014/main" id="{D0A330E1-6CC3-6249-8A10-87CCA17C9B9B}"/>
              </a:ext>
            </a:extLst>
          </p:cNvPr>
          <p:cNvPicPr>
            <a:picLocks noChangeAspect="1"/>
          </p:cNvPicPr>
          <p:nvPr/>
        </p:nvPicPr>
        <p:blipFill>
          <a:blip r:embed="rId2"/>
          <a:stretch>
            <a:fillRect/>
          </a:stretch>
        </p:blipFill>
        <p:spPr>
          <a:xfrm>
            <a:off x="5406065" y="3709450"/>
            <a:ext cx="2331912" cy="2331912"/>
          </a:xfrm>
          <a:prstGeom prst="rect">
            <a:avLst/>
          </a:prstGeom>
        </p:spPr>
      </p:pic>
      <p:pic>
        <p:nvPicPr>
          <p:cNvPr id="7" name="Picture 6">
            <a:extLst>
              <a:ext uri="{FF2B5EF4-FFF2-40B4-BE49-F238E27FC236}">
                <a16:creationId xmlns:a16="http://schemas.microsoft.com/office/drawing/2014/main" id="{7DDF33EC-FEC9-0B4A-A49C-6911B44A2503}"/>
              </a:ext>
            </a:extLst>
          </p:cNvPr>
          <p:cNvPicPr>
            <a:picLocks noChangeAspect="1"/>
          </p:cNvPicPr>
          <p:nvPr/>
        </p:nvPicPr>
        <p:blipFill>
          <a:blip r:embed="rId3"/>
          <a:stretch>
            <a:fillRect/>
          </a:stretch>
        </p:blipFill>
        <p:spPr>
          <a:xfrm>
            <a:off x="1801270" y="3518064"/>
            <a:ext cx="2068770" cy="2860013"/>
          </a:xfrm>
          <a:prstGeom prst="rect">
            <a:avLst/>
          </a:prstGeom>
        </p:spPr>
      </p:pic>
    </p:spTree>
    <p:extLst>
      <p:ext uri="{BB962C8B-B14F-4D97-AF65-F5344CB8AC3E}">
        <p14:creationId xmlns:p14="http://schemas.microsoft.com/office/powerpoint/2010/main" val="13913582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7203-2E23-BE43-A43C-914B854076DA}"/>
              </a:ext>
            </a:extLst>
          </p:cNvPr>
          <p:cNvSpPr>
            <a:spLocks noGrp="1"/>
          </p:cNvSpPr>
          <p:nvPr>
            <p:ph type="title"/>
          </p:nvPr>
        </p:nvSpPr>
        <p:spPr>
          <a:xfrm>
            <a:off x="677334" y="609600"/>
            <a:ext cx="8596668" cy="673768"/>
          </a:xfrm>
        </p:spPr>
        <p:txBody>
          <a:bodyPr/>
          <a:lstStyle/>
          <a:p>
            <a:r>
              <a:rPr lang="en-US" u="sng" dirty="0">
                <a:latin typeface="DIN Condensed" pitchFamily="2" charset="0"/>
              </a:rPr>
              <a:t>WHAT THEY FOCUS ON</a:t>
            </a:r>
          </a:p>
        </p:txBody>
      </p:sp>
      <p:sp>
        <p:nvSpPr>
          <p:cNvPr id="3" name="Content Placeholder 2">
            <a:extLst>
              <a:ext uri="{FF2B5EF4-FFF2-40B4-BE49-F238E27FC236}">
                <a16:creationId xmlns:a16="http://schemas.microsoft.com/office/drawing/2014/main" id="{CD0115A5-9CA7-B841-95F6-F294DD498C69}"/>
              </a:ext>
            </a:extLst>
          </p:cNvPr>
          <p:cNvSpPr>
            <a:spLocks noGrp="1"/>
          </p:cNvSpPr>
          <p:nvPr>
            <p:ph idx="1"/>
          </p:nvPr>
        </p:nvSpPr>
        <p:spPr>
          <a:xfrm>
            <a:off x="677334" y="1411705"/>
            <a:ext cx="8596668" cy="4629657"/>
          </a:xfrm>
        </p:spPr>
        <p:txBody>
          <a:bodyPr>
            <a:normAutofit/>
          </a:bodyPr>
          <a:lstStyle/>
          <a:p>
            <a:r>
              <a:rPr lang="en-US" sz="2000" dirty="0">
                <a:latin typeface="DIN Condensed" pitchFamily="2" charset="0"/>
              </a:rPr>
              <a:t>AS A THEATRE COMPANY, THE MAIN FOCUS OF THEIR CLIENTELE IS CUSTODIAL INSTITUTIONS AND PEOPLE WHO HAVE BEEN IMPRISONED.</a:t>
            </a:r>
          </a:p>
          <a:p>
            <a:r>
              <a:rPr lang="en-US" sz="2000" dirty="0">
                <a:latin typeface="DIN Condensed" pitchFamily="2" charset="0"/>
              </a:rPr>
              <a:t>GEESE THEATRE SPECIALISES IN DEVISING PERFORMANCES FOR PEOPLE WHO EITHER WORK WITH OR HAVE EXPERIENCES IN THE CRIMINAL JUSTICE AND SOCIAL WELFARE.</a:t>
            </a:r>
          </a:p>
          <a:p>
            <a:r>
              <a:rPr lang="en-US" sz="2000" dirty="0">
                <a:latin typeface="DIN Condensed" pitchFamily="2" charset="0"/>
              </a:rPr>
              <a:t>THEY HAVE A FOCUS ON: ISSUE BASED PERFORMANCES, CARRYING OUT WORKSHOPS, AND CARRYING OUT GROUP EXERCIESES IN A RANGE OF INSTITUTIONS (SUCH AS YOUNG OFFENDERS, PRISONS AND HOSPITALS).</a:t>
            </a:r>
          </a:p>
          <a:p>
            <a:r>
              <a:rPr lang="en-US" sz="2000" dirty="0">
                <a:latin typeface="DIN Condensed" pitchFamily="2" charset="0"/>
              </a:rPr>
              <a:t>THEY BELIEVE THAT  ‘LEARNING BY DOING’ IS MUCH MORE EFFECTIVE BECAUSE IT GETS THE PARTICIPANTS INVOLVED.</a:t>
            </a:r>
          </a:p>
          <a:p>
            <a:pPr marL="0" indent="0">
              <a:buNone/>
            </a:pPr>
            <a:endParaRPr lang="en-US" sz="2000" dirty="0">
              <a:latin typeface="DIN Condensed" pitchFamily="2" charset="0"/>
            </a:endParaRPr>
          </a:p>
        </p:txBody>
      </p:sp>
      <p:pic>
        <p:nvPicPr>
          <p:cNvPr id="4" name="Picture 3">
            <a:extLst>
              <a:ext uri="{FF2B5EF4-FFF2-40B4-BE49-F238E27FC236}">
                <a16:creationId xmlns:a16="http://schemas.microsoft.com/office/drawing/2014/main" id="{FB0B29E2-1BF2-424B-BD16-D85FF6E4120F}"/>
              </a:ext>
            </a:extLst>
          </p:cNvPr>
          <p:cNvPicPr>
            <a:picLocks noChangeAspect="1"/>
          </p:cNvPicPr>
          <p:nvPr/>
        </p:nvPicPr>
        <p:blipFill>
          <a:blip r:embed="rId2"/>
          <a:stretch>
            <a:fillRect/>
          </a:stretch>
        </p:blipFill>
        <p:spPr>
          <a:xfrm>
            <a:off x="4975668" y="4378274"/>
            <a:ext cx="3060032" cy="2040021"/>
          </a:xfrm>
          <a:prstGeom prst="rect">
            <a:avLst/>
          </a:prstGeom>
        </p:spPr>
      </p:pic>
      <p:sp>
        <p:nvSpPr>
          <p:cNvPr id="5" name="TextBox 4">
            <a:extLst>
              <a:ext uri="{FF2B5EF4-FFF2-40B4-BE49-F238E27FC236}">
                <a16:creationId xmlns:a16="http://schemas.microsoft.com/office/drawing/2014/main" id="{F5F8E2D6-6E69-FB46-B688-0397219A9C90}"/>
              </a:ext>
            </a:extLst>
          </p:cNvPr>
          <p:cNvSpPr txBox="1"/>
          <p:nvPr/>
        </p:nvSpPr>
        <p:spPr>
          <a:xfrm>
            <a:off x="1272422" y="4798121"/>
            <a:ext cx="3435626" cy="1200329"/>
          </a:xfrm>
          <a:prstGeom prst="rect">
            <a:avLst/>
          </a:prstGeom>
          <a:noFill/>
        </p:spPr>
        <p:txBody>
          <a:bodyPr wrap="square" rtlCol="0">
            <a:spAutoFit/>
          </a:bodyPr>
          <a:lstStyle/>
          <a:p>
            <a:r>
              <a:rPr lang="en-US" dirty="0">
                <a:solidFill>
                  <a:schemeClr val="tx2">
                    <a:lumMod val="90000"/>
                    <a:lumOff val="10000"/>
                  </a:schemeClr>
                </a:solidFill>
                <a:latin typeface="DIN Condensed" pitchFamily="2" charset="0"/>
              </a:rPr>
              <a:t>‘I WAS SURPRISED HOW WELL THE PRISONERS TOOK TO THE PROGRAMME, I NOTICED A HUGE DIFFERENCE IN THEIR ATTITUDE AND THEY WORKED WELL AS A TEAM’ – HMP </a:t>
            </a:r>
            <a:r>
              <a:rPr lang="en-US" dirty="0" err="1">
                <a:solidFill>
                  <a:schemeClr val="tx2">
                    <a:lumMod val="90000"/>
                    <a:lumOff val="10000"/>
                  </a:schemeClr>
                </a:solidFill>
                <a:latin typeface="DIN Condensed" pitchFamily="2" charset="0"/>
              </a:rPr>
              <a:t>Dovegate</a:t>
            </a:r>
            <a:endParaRPr lang="en-US" dirty="0">
              <a:solidFill>
                <a:schemeClr val="tx2">
                  <a:lumMod val="90000"/>
                  <a:lumOff val="10000"/>
                </a:schemeClr>
              </a:solidFill>
              <a:latin typeface="DIN Condensed" pitchFamily="2" charset="0"/>
            </a:endParaRPr>
          </a:p>
        </p:txBody>
      </p:sp>
    </p:spTree>
    <p:extLst>
      <p:ext uri="{BB962C8B-B14F-4D97-AF65-F5344CB8AC3E}">
        <p14:creationId xmlns:p14="http://schemas.microsoft.com/office/powerpoint/2010/main" val="3363087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D7741-C9F8-5846-B445-C6CEE5738570}"/>
              </a:ext>
            </a:extLst>
          </p:cNvPr>
          <p:cNvSpPr>
            <a:spLocks noGrp="1"/>
          </p:cNvSpPr>
          <p:nvPr>
            <p:ph type="title"/>
          </p:nvPr>
        </p:nvSpPr>
        <p:spPr>
          <a:xfrm>
            <a:off x="677334" y="609600"/>
            <a:ext cx="8596668" cy="670560"/>
          </a:xfrm>
        </p:spPr>
        <p:txBody>
          <a:bodyPr/>
          <a:lstStyle/>
          <a:p>
            <a:r>
              <a:rPr lang="en-US" u="sng" dirty="0">
                <a:latin typeface="DIN Condensed" pitchFamily="2" charset="0"/>
              </a:rPr>
              <a:t>THEIR METHODOLOGY</a:t>
            </a:r>
          </a:p>
        </p:txBody>
      </p:sp>
      <p:sp>
        <p:nvSpPr>
          <p:cNvPr id="3" name="Content Placeholder 2">
            <a:extLst>
              <a:ext uri="{FF2B5EF4-FFF2-40B4-BE49-F238E27FC236}">
                <a16:creationId xmlns:a16="http://schemas.microsoft.com/office/drawing/2014/main" id="{97203810-4BE9-AA4B-B16E-700A78E6587D}"/>
              </a:ext>
            </a:extLst>
          </p:cNvPr>
          <p:cNvSpPr>
            <a:spLocks noGrp="1"/>
          </p:cNvSpPr>
          <p:nvPr>
            <p:ph idx="1"/>
          </p:nvPr>
        </p:nvSpPr>
        <p:spPr>
          <a:xfrm>
            <a:off x="677334" y="1426465"/>
            <a:ext cx="8596668" cy="4614898"/>
          </a:xfrm>
        </p:spPr>
        <p:txBody>
          <a:bodyPr>
            <a:normAutofit/>
          </a:bodyPr>
          <a:lstStyle/>
          <a:p>
            <a:r>
              <a:rPr lang="en-US" sz="2000" dirty="0">
                <a:latin typeface="DIN Condensed" pitchFamily="2" charset="0"/>
              </a:rPr>
              <a:t>THE THEATRE COMPANY OFTEN USES MASKS AS PART OF THEIR TEACHING  TOOLS, THEY BELIEVE THAT THE MASK IS ONE OF THE CENTRAL METAPHORS OF WORKING, BECAUSE IT CAN SHOW A PERSON’S TRUE IDENTITY.</a:t>
            </a:r>
          </a:p>
          <a:p>
            <a:r>
              <a:rPr lang="en-US" sz="2000" dirty="0">
                <a:latin typeface="DIN Condensed" pitchFamily="2" charset="0"/>
              </a:rPr>
              <a:t>THEY SEE IT AS A HABITUAL COPING STRATEGY FOR PRISONERS AND YOUNG OFFENDERS.</a:t>
            </a:r>
          </a:p>
          <a:p>
            <a:r>
              <a:rPr lang="en-US" sz="2000" dirty="0">
                <a:latin typeface="DIN Condensed" pitchFamily="2" charset="0"/>
              </a:rPr>
              <a:t>USING MASKS ALLOWS THE ACTORS AND PARTICIPANTS TO EXPLORE THE DIFFERENCE BETWEEN WHAT IS SHOWN ON THE OUTSIDE AND WHAT IS ON THE INSIDE, THIS CAN BE MOTIVATING FOR BOTH THE AUDIENCE AND GROUP MEMBERS.</a:t>
            </a:r>
          </a:p>
          <a:p>
            <a:r>
              <a:rPr lang="en-US" sz="2000" dirty="0">
                <a:latin typeface="DIN Condensed" pitchFamily="2" charset="0"/>
              </a:rPr>
              <a:t>THE THEATRE COMPANY HAVE A ‘RECONNECT’ PROGRAMME WHERE THEY USE COMMUNITY THEATRE TO HELP MEN WHO HAVE COMMITTED SEXUAL OFFENCES.</a:t>
            </a:r>
          </a:p>
        </p:txBody>
      </p:sp>
      <p:pic>
        <p:nvPicPr>
          <p:cNvPr id="4" name="Picture 3">
            <a:extLst>
              <a:ext uri="{FF2B5EF4-FFF2-40B4-BE49-F238E27FC236}">
                <a16:creationId xmlns:a16="http://schemas.microsoft.com/office/drawing/2014/main" id="{ED3E0CB0-29D9-B84E-9C11-5AD2F376D22C}"/>
              </a:ext>
            </a:extLst>
          </p:cNvPr>
          <p:cNvPicPr>
            <a:picLocks noChangeAspect="1"/>
          </p:cNvPicPr>
          <p:nvPr/>
        </p:nvPicPr>
        <p:blipFill>
          <a:blip r:embed="rId2"/>
          <a:stretch>
            <a:fillRect/>
          </a:stretch>
        </p:blipFill>
        <p:spPr>
          <a:xfrm>
            <a:off x="5103258" y="4744432"/>
            <a:ext cx="2254472" cy="2113568"/>
          </a:xfrm>
          <a:prstGeom prst="rect">
            <a:avLst/>
          </a:prstGeom>
        </p:spPr>
      </p:pic>
    </p:spTree>
    <p:extLst>
      <p:ext uri="{BB962C8B-B14F-4D97-AF65-F5344CB8AC3E}">
        <p14:creationId xmlns:p14="http://schemas.microsoft.com/office/powerpoint/2010/main" val="157834828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EE2C3-3A60-6049-A9D8-1D31D5E90352}"/>
              </a:ext>
            </a:extLst>
          </p:cNvPr>
          <p:cNvSpPr>
            <a:spLocks noGrp="1"/>
          </p:cNvSpPr>
          <p:nvPr>
            <p:ph type="title"/>
          </p:nvPr>
        </p:nvSpPr>
        <p:spPr>
          <a:xfrm>
            <a:off x="677334" y="609599"/>
            <a:ext cx="8596668" cy="815161"/>
          </a:xfrm>
        </p:spPr>
        <p:txBody>
          <a:bodyPr>
            <a:normAutofit/>
          </a:bodyPr>
          <a:lstStyle/>
          <a:p>
            <a:r>
              <a:rPr lang="en-US" u="sng" dirty="0">
                <a:latin typeface="DIN Condensed" pitchFamily="2" charset="0"/>
              </a:rPr>
              <a:t>IMPORTANT DATES IN THEIR HISTORY</a:t>
            </a:r>
          </a:p>
        </p:txBody>
      </p:sp>
      <p:sp>
        <p:nvSpPr>
          <p:cNvPr id="3" name="Content Placeholder 2">
            <a:extLst>
              <a:ext uri="{FF2B5EF4-FFF2-40B4-BE49-F238E27FC236}">
                <a16:creationId xmlns:a16="http://schemas.microsoft.com/office/drawing/2014/main" id="{8DBA79CC-A031-C047-87E2-931B45975E05}"/>
              </a:ext>
            </a:extLst>
          </p:cNvPr>
          <p:cNvSpPr>
            <a:spLocks noGrp="1"/>
          </p:cNvSpPr>
          <p:nvPr>
            <p:ph idx="1"/>
          </p:nvPr>
        </p:nvSpPr>
        <p:spPr>
          <a:xfrm>
            <a:off x="677334" y="1212113"/>
            <a:ext cx="8596668" cy="5443868"/>
          </a:xfrm>
        </p:spPr>
        <p:txBody>
          <a:bodyPr>
            <a:normAutofit/>
          </a:bodyPr>
          <a:lstStyle/>
          <a:p>
            <a:r>
              <a:rPr lang="en-US" sz="2000" dirty="0">
                <a:latin typeface="DIN Condensed" pitchFamily="2" charset="0"/>
              </a:rPr>
              <a:t>10</a:t>
            </a:r>
            <a:r>
              <a:rPr lang="en-US" sz="2000" baseline="30000" dirty="0">
                <a:latin typeface="DIN Condensed" pitchFamily="2" charset="0"/>
              </a:rPr>
              <a:t>TH</a:t>
            </a:r>
            <a:r>
              <a:rPr lang="en-US" sz="2000" dirty="0">
                <a:latin typeface="DIN Condensed" pitchFamily="2" charset="0"/>
              </a:rPr>
              <a:t>  JUNE 1987 – GEESE’S FIRST REHEARSAL AT THE UNIVERSITY OF WARWICK.</a:t>
            </a:r>
          </a:p>
          <a:p>
            <a:r>
              <a:rPr lang="en-US" sz="2000" dirty="0">
                <a:latin typeface="DIN Condensed" pitchFamily="2" charset="0"/>
              </a:rPr>
              <a:t>1987 – GEESE DELIVERS THEIR FIRST EVER PUBLIC PERFORMANCE AT THE ROLFE STREET PROBATION CENTRE, SMETHWICK, WEST MIDLANDS.</a:t>
            </a:r>
          </a:p>
          <a:p>
            <a:r>
              <a:rPr lang="en-US" sz="2000" dirty="0">
                <a:latin typeface="DIN Condensed" pitchFamily="2" charset="0"/>
              </a:rPr>
              <a:t>25</a:t>
            </a:r>
            <a:r>
              <a:rPr lang="en-US" sz="2000" baseline="30000" dirty="0">
                <a:latin typeface="DIN Condensed" pitchFamily="2" charset="0"/>
              </a:rPr>
              <a:t>TH</a:t>
            </a:r>
            <a:r>
              <a:rPr lang="en-US" sz="2000" dirty="0">
                <a:latin typeface="DIN Condensed" pitchFamily="2" charset="0"/>
              </a:rPr>
              <a:t> JANUARY 1989  - GEESE HOST THE NATIONAL ARTS AND CRIME CONFERENCE.</a:t>
            </a:r>
          </a:p>
          <a:p>
            <a:r>
              <a:rPr lang="en-US" sz="2000" dirty="0">
                <a:latin typeface="DIN Condensed" pitchFamily="2" charset="0"/>
              </a:rPr>
              <a:t>25</a:t>
            </a:r>
            <a:r>
              <a:rPr lang="en-US" sz="2000" baseline="30000" dirty="0">
                <a:latin typeface="DIN Condensed" pitchFamily="2" charset="0"/>
              </a:rPr>
              <a:t>TH</a:t>
            </a:r>
            <a:r>
              <a:rPr lang="en-US" sz="2000" dirty="0">
                <a:latin typeface="DIN Condensed" pitchFamily="2" charset="0"/>
              </a:rPr>
              <a:t> JANUARY 1994 – A 40 MINUTE DOCUMENTARY CALLED ‘BEHIND THE MASK’ WAS CREATED IN A WEEK IN RISLEY PRISON, WHICH WAS BROADCAST ON BBC2.</a:t>
            </a:r>
          </a:p>
          <a:p>
            <a:r>
              <a:rPr lang="en-US" sz="2000" dirty="0">
                <a:latin typeface="DIN Condensed" pitchFamily="2" charset="0"/>
              </a:rPr>
              <a:t>11</a:t>
            </a:r>
            <a:r>
              <a:rPr lang="en-US" sz="2000" baseline="30000" dirty="0">
                <a:latin typeface="DIN Condensed" pitchFamily="2" charset="0"/>
              </a:rPr>
              <a:t>TH</a:t>
            </a:r>
            <a:r>
              <a:rPr lang="en-US" sz="2000" dirty="0">
                <a:latin typeface="DIN Condensed" pitchFamily="2" charset="0"/>
              </a:rPr>
              <a:t> APRIL 1996 – GEESE CO-HOST THE SECOND EUROPEAN CONERENCE ON THEATRE AND PRISONS AT MANCHESTER UNIVERSITY.</a:t>
            </a:r>
          </a:p>
          <a:p>
            <a:r>
              <a:rPr lang="en-US" sz="2000" dirty="0">
                <a:latin typeface="DIN Condensed" pitchFamily="2" charset="0"/>
              </a:rPr>
              <a:t>1998 – GEESE WIN THE FIRST INTERACITVE LEARNING BAFTA.</a:t>
            </a:r>
          </a:p>
          <a:p>
            <a:r>
              <a:rPr lang="en-US" sz="2000" dirty="0">
                <a:latin typeface="DIN Condensed" pitchFamily="2" charset="0"/>
              </a:rPr>
              <a:t>2001 – THE COMPANY WAS AWARDED A BUTLER TRUST CERTIFCATE.</a:t>
            </a:r>
          </a:p>
          <a:p>
            <a:r>
              <a:rPr lang="en-US" sz="2000" dirty="0">
                <a:latin typeface="DIN Condensed" pitchFamily="2" charset="0"/>
              </a:rPr>
              <a:t>2002 – FIRST PUBLICATION OF THE GEESE HANDBOOK BY WATERSIDE PRESS.</a:t>
            </a:r>
          </a:p>
          <a:p>
            <a:r>
              <a:rPr lang="en-US" sz="2000" dirty="0">
                <a:latin typeface="DIN Condensed" pitchFamily="2" charset="0"/>
              </a:rPr>
              <a:t>2009 – GEESE WERE AWARDED THE ROYAL SOCIETY FOR PUBLIC HEALTH’S ARTS AWARD</a:t>
            </a:r>
          </a:p>
          <a:p>
            <a:r>
              <a:rPr lang="en-US" sz="2000" dirty="0">
                <a:latin typeface="DIN Condensed" pitchFamily="2" charset="0"/>
              </a:rPr>
              <a:t>2013 – AGAIN, THE COMPANY  WAS AWARDED  THE SAME THING FOR A SECOND TIME.</a:t>
            </a:r>
          </a:p>
          <a:p>
            <a:endParaRPr lang="en-US" sz="2000" dirty="0">
              <a:latin typeface="DIN Condensed" pitchFamily="2" charset="0"/>
            </a:endParaRPr>
          </a:p>
        </p:txBody>
      </p:sp>
    </p:spTree>
    <p:extLst>
      <p:ext uri="{BB962C8B-B14F-4D97-AF65-F5344CB8AC3E}">
        <p14:creationId xmlns:p14="http://schemas.microsoft.com/office/powerpoint/2010/main" val="163065435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D4462-44B7-7744-8AAF-3A449A25B7B4}"/>
              </a:ext>
            </a:extLst>
          </p:cNvPr>
          <p:cNvSpPr>
            <a:spLocks noGrp="1"/>
          </p:cNvSpPr>
          <p:nvPr>
            <p:ph type="title"/>
          </p:nvPr>
        </p:nvSpPr>
        <p:spPr>
          <a:xfrm>
            <a:off x="1272758" y="2906231"/>
            <a:ext cx="8596668" cy="2027274"/>
          </a:xfrm>
        </p:spPr>
        <p:txBody>
          <a:bodyPr/>
          <a:lstStyle/>
          <a:p>
            <a:pPr algn="ctr"/>
            <a:r>
              <a:rPr lang="en-US" dirty="0">
                <a:latin typeface="DIN Condensed" pitchFamily="2" charset="0"/>
              </a:rPr>
              <a:t>HOW DOES THIS LINK TO COMMUNITY THEATRE?</a:t>
            </a:r>
          </a:p>
        </p:txBody>
      </p:sp>
    </p:spTree>
    <p:extLst>
      <p:ext uri="{BB962C8B-B14F-4D97-AF65-F5344CB8AC3E}">
        <p14:creationId xmlns:p14="http://schemas.microsoft.com/office/powerpoint/2010/main" val="37612746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95DF-7C05-284D-B276-B1116A44B483}"/>
              </a:ext>
            </a:extLst>
          </p:cNvPr>
          <p:cNvSpPr>
            <a:spLocks noGrp="1"/>
          </p:cNvSpPr>
          <p:nvPr>
            <p:ph type="title"/>
          </p:nvPr>
        </p:nvSpPr>
        <p:spPr>
          <a:xfrm>
            <a:off x="677334" y="609600"/>
            <a:ext cx="8596668" cy="730102"/>
          </a:xfrm>
        </p:spPr>
        <p:txBody>
          <a:bodyPr/>
          <a:lstStyle/>
          <a:p>
            <a:r>
              <a:rPr lang="en-US" u="sng" dirty="0">
                <a:latin typeface="DIN Condensed" pitchFamily="2" charset="0"/>
              </a:rPr>
              <a:t>30 FOR 30 STORIES</a:t>
            </a:r>
          </a:p>
        </p:txBody>
      </p:sp>
      <p:sp>
        <p:nvSpPr>
          <p:cNvPr id="3" name="Content Placeholder 2">
            <a:extLst>
              <a:ext uri="{FF2B5EF4-FFF2-40B4-BE49-F238E27FC236}">
                <a16:creationId xmlns:a16="http://schemas.microsoft.com/office/drawing/2014/main" id="{68357A55-BA69-E846-B406-894D7F84BDD7}"/>
              </a:ext>
            </a:extLst>
          </p:cNvPr>
          <p:cNvSpPr>
            <a:spLocks noGrp="1"/>
          </p:cNvSpPr>
          <p:nvPr>
            <p:ph idx="1"/>
          </p:nvPr>
        </p:nvSpPr>
        <p:spPr>
          <a:xfrm>
            <a:off x="677334" y="1339703"/>
            <a:ext cx="8596668" cy="4701660"/>
          </a:xfrm>
        </p:spPr>
        <p:txBody>
          <a:bodyPr>
            <a:normAutofit/>
          </a:bodyPr>
          <a:lstStyle/>
          <a:p>
            <a:r>
              <a:rPr lang="en-US" sz="2000" dirty="0">
                <a:latin typeface="DIN Condensed" pitchFamily="2" charset="0"/>
              </a:rPr>
              <a:t>THE THEATRE COMPANY HAVE HEARD HUNDRENDS OF DIFFERENT STORIES OVER THE 30 YEARS THAT  THEY HAVE BEEN RUNNING IN THE UK.</a:t>
            </a:r>
          </a:p>
          <a:p>
            <a:r>
              <a:rPr lang="en-US" sz="2000" dirty="0">
                <a:latin typeface="DIN Condensed" pitchFamily="2" charset="0"/>
              </a:rPr>
              <a:t>THROUGH THIS ONLINE PRESENTATION, THE THEATRE COMPANY HAS DECIDED TO SELECT 30 STORIES TO SHARE.</a:t>
            </a:r>
          </a:p>
          <a:p>
            <a:r>
              <a:rPr lang="en-US" sz="2000" dirty="0">
                <a:latin typeface="DIN Condensed" pitchFamily="2" charset="0"/>
              </a:rPr>
              <a:t>THE COMPANY BELIEVE THAT DRAMA IS A VEHICLE FOR POSITIVITY AND INSPIRING OTHERS.</a:t>
            </a:r>
          </a:p>
          <a:p>
            <a:pPr marL="0" indent="0">
              <a:buNone/>
            </a:pPr>
            <a:endParaRPr lang="en-US" sz="2000" dirty="0">
              <a:latin typeface="DIN Condensed" pitchFamily="2" charset="0"/>
            </a:endParaRPr>
          </a:p>
          <a:p>
            <a:r>
              <a:rPr lang="en-US" sz="2000" dirty="0">
                <a:latin typeface="DIN Condensed" pitchFamily="2" charset="0"/>
                <a:hlinkClick r:id="rId2"/>
              </a:rPr>
              <a:t>https://issuu.com/geesetheatreco/docs/30_for_30_stories_revised</a:t>
            </a:r>
            <a:r>
              <a:rPr lang="en-US" sz="2000" dirty="0">
                <a:latin typeface="DIN Condensed" pitchFamily="2" charset="0"/>
              </a:rPr>
              <a:t> </a:t>
            </a:r>
          </a:p>
          <a:p>
            <a:pPr marL="0" indent="0">
              <a:buNone/>
            </a:pPr>
            <a:endParaRPr lang="en-US" sz="2000" dirty="0">
              <a:latin typeface="DIN Condensed" pitchFamily="2" charset="0"/>
            </a:endParaRPr>
          </a:p>
        </p:txBody>
      </p:sp>
      <p:pic>
        <p:nvPicPr>
          <p:cNvPr id="4" name="Picture 3">
            <a:extLst>
              <a:ext uri="{FF2B5EF4-FFF2-40B4-BE49-F238E27FC236}">
                <a16:creationId xmlns:a16="http://schemas.microsoft.com/office/drawing/2014/main" id="{12A3BC51-AA0A-9146-9927-FAF55619B2C6}"/>
              </a:ext>
            </a:extLst>
          </p:cNvPr>
          <p:cNvPicPr>
            <a:picLocks noChangeAspect="1"/>
          </p:cNvPicPr>
          <p:nvPr/>
        </p:nvPicPr>
        <p:blipFill>
          <a:blip r:embed="rId3"/>
          <a:stretch>
            <a:fillRect/>
          </a:stretch>
        </p:blipFill>
        <p:spPr>
          <a:xfrm>
            <a:off x="4975668" y="4339563"/>
            <a:ext cx="3962400" cy="1701800"/>
          </a:xfrm>
          <a:prstGeom prst="rect">
            <a:avLst/>
          </a:prstGeom>
        </p:spPr>
      </p:pic>
    </p:spTree>
    <p:extLst>
      <p:ext uri="{BB962C8B-B14F-4D97-AF65-F5344CB8AC3E}">
        <p14:creationId xmlns:p14="http://schemas.microsoft.com/office/powerpoint/2010/main" val="379594180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CA3E-6DD6-2B48-836D-A13FD4456B7A}"/>
              </a:ext>
            </a:extLst>
          </p:cNvPr>
          <p:cNvSpPr>
            <a:spLocks noGrp="1"/>
          </p:cNvSpPr>
          <p:nvPr>
            <p:ph type="title"/>
          </p:nvPr>
        </p:nvSpPr>
        <p:spPr>
          <a:xfrm>
            <a:off x="1187697" y="2951477"/>
            <a:ext cx="8596668" cy="940039"/>
          </a:xfrm>
        </p:spPr>
        <p:txBody>
          <a:bodyPr>
            <a:noAutofit/>
          </a:bodyPr>
          <a:lstStyle/>
          <a:p>
            <a:pPr algn="ctr"/>
            <a:r>
              <a:rPr lang="en-US" sz="6000" dirty="0">
                <a:latin typeface="DIN Condensed" pitchFamily="2" charset="0"/>
              </a:rPr>
              <a:t>WORDSEARCH TIME!</a:t>
            </a:r>
          </a:p>
        </p:txBody>
      </p:sp>
    </p:spTree>
    <p:extLst>
      <p:ext uri="{BB962C8B-B14F-4D97-AF65-F5344CB8AC3E}">
        <p14:creationId xmlns:p14="http://schemas.microsoft.com/office/powerpoint/2010/main" val="2354674296"/>
      </p:ext>
    </p:extLst>
  </p:cSld>
  <p:clrMapOvr>
    <a:masterClrMapping/>
  </p:clrMapOvr>
  <mc:AlternateContent xmlns:mc="http://schemas.openxmlformats.org/markup-compatibility/2006">
    <mc:Choice xmlns:p14="http://schemas.microsoft.com/office/powerpoint/2010/main" Requires="p14">
      <p:transition spd="med" p14:dur="590">
        <p:wheel spokes="1"/>
        <p:sndAc>
          <p:stSnd>
            <p:snd r:embed="rId2" name="drumroll.wav"/>
          </p:stSnd>
        </p:sndAc>
      </p:transition>
    </mc:Choice>
    <mc:Fallback>
      <p:transition spd="med">
        <p:wheel spokes="1"/>
        <p:sndAc>
          <p:stSnd>
            <p:snd r:embed="rId2" name="drumroll.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F86E-8223-5941-9E5D-0872FA197491}"/>
              </a:ext>
            </a:extLst>
          </p:cNvPr>
          <p:cNvSpPr>
            <a:spLocks noGrp="1"/>
          </p:cNvSpPr>
          <p:nvPr>
            <p:ph type="title"/>
          </p:nvPr>
        </p:nvSpPr>
        <p:spPr>
          <a:xfrm>
            <a:off x="1102636" y="2502196"/>
            <a:ext cx="8596668" cy="1320800"/>
          </a:xfrm>
        </p:spPr>
        <p:txBody>
          <a:bodyPr>
            <a:noAutofit/>
          </a:bodyPr>
          <a:lstStyle/>
          <a:p>
            <a:pPr algn="ctr"/>
            <a:r>
              <a:rPr lang="en-US" sz="6000" dirty="0">
                <a:latin typeface="DIN Condensed" pitchFamily="2" charset="0"/>
              </a:rPr>
              <a:t>THANK YOU FOR LISTENING </a:t>
            </a:r>
            <a:br>
              <a:rPr lang="en-US" sz="6000" dirty="0">
                <a:latin typeface="DIN Condensed" pitchFamily="2" charset="0"/>
              </a:rPr>
            </a:br>
            <a:r>
              <a:rPr lang="en-US" sz="6000" dirty="0">
                <a:latin typeface="DIN Condensed" pitchFamily="2" charset="0"/>
              </a:rPr>
              <a:t>TO OUR PRESENTATION!</a:t>
            </a:r>
          </a:p>
        </p:txBody>
      </p:sp>
      <p:pic>
        <p:nvPicPr>
          <p:cNvPr id="5" name="33 Geese Honking.m4a">
            <a:hlinkClick r:id="" action="ppaction://media"/>
            <a:extLst>
              <a:ext uri="{FF2B5EF4-FFF2-40B4-BE49-F238E27FC236}">
                <a16:creationId xmlns:a16="http://schemas.microsoft.com/office/drawing/2014/main" id="{0969CD93-F377-AC43-8296-900C86B1F4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6236" y="6045200"/>
            <a:ext cx="812800" cy="812800"/>
          </a:xfrm>
          <a:prstGeom prst="rect">
            <a:avLst/>
          </a:prstGeom>
        </p:spPr>
      </p:pic>
    </p:spTree>
    <p:extLst>
      <p:ext uri="{BB962C8B-B14F-4D97-AF65-F5344CB8AC3E}">
        <p14:creationId xmlns:p14="http://schemas.microsoft.com/office/powerpoint/2010/main" val="15211411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{C89EC37A-1547-B945-B4CD-DB5881DFE34D}tf10001060</Template>
  <TotalTime>169</TotalTime>
  <Words>582</Words>
  <Application>Microsoft Macintosh PowerPoint</Application>
  <PresentationFormat>Widescreen</PresentationFormat>
  <Paragraphs>37</Paragraphs>
  <Slides>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DIN Condensed</vt:lpstr>
      <vt:lpstr>Trebuchet MS</vt:lpstr>
      <vt:lpstr>Wingdings 3</vt:lpstr>
      <vt:lpstr>Facet</vt:lpstr>
      <vt:lpstr>AN INTRODUCTION TO </vt:lpstr>
      <vt:lpstr>HISTORY OF ‘GEESE THEATRE COMPANY’</vt:lpstr>
      <vt:lpstr>WHAT THEY FOCUS ON</vt:lpstr>
      <vt:lpstr>THEIR METHODOLOGY</vt:lpstr>
      <vt:lpstr>IMPORTANT DATES IN THEIR HISTORY</vt:lpstr>
      <vt:lpstr>HOW DOES THIS LINK TO COMMUNITY THEATRE?</vt:lpstr>
      <vt:lpstr>30 FOR 30 STORIES</vt:lpstr>
      <vt:lpstr>WORDSEARCH TIME!</vt:lpstr>
      <vt:lpstr>THANK YOU FOR LISTENING  TO OUR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Geese Theatre Company</dc:title>
  <dc:creator>Amanda Gibbons</dc:creator>
  <cp:lastModifiedBy>Amanda Gibbons</cp:lastModifiedBy>
  <cp:revision>15</cp:revision>
  <dcterms:created xsi:type="dcterms:W3CDTF">2020-02-12T19:39:59Z</dcterms:created>
  <dcterms:modified xsi:type="dcterms:W3CDTF">2020-02-12T22:29:10Z</dcterms:modified>
</cp:coreProperties>
</file>