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0F8CE-6BE7-43A6-96D9-772BE0AFCFAB}" type="datetimeFigureOut">
              <a:rPr lang="en-GB" smtClean="0"/>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158820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0F8CE-6BE7-43A6-96D9-772BE0AFCFAB}" type="datetimeFigureOut">
              <a:rPr lang="en-GB" smtClean="0"/>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51489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0F8CE-6BE7-43A6-96D9-772BE0AFCFAB}" type="datetimeFigureOut">
              <a:rPr lang="en-GB" smtClean="0"/>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172175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0F8CE-6BE7-43A6-96D9-772BE0AFCFAB}" type="datetimeFigureOut">
              <a:rPr lang="en-GB" smtClean="0"/>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106625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10F8CE-6BE7-43A6-96D9-772BE0AFCFAB}" type="datetimeFigureOut">
              <a:rPr lang="en-GB" smtClean="0"/>
              <a:t>10/02/2020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200451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0F8CE-6BE7-43A6-96D9-772BE0AFCFAB}" type="datetimeFigureOut">
              <a:rPr lang="en-GB" smtClean="0"/>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73610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0F8CE-6BE7-43A6-96D9-772BE0AFCFAB}" type="datetimeFigureOut">
              <a:rPr lang="en-GB" smtClean="0"/>
              <a:t>10/02/2020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375231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0F8CE-6BE7-43A6-96D9-772BE0AFCFAB}" type="datetimeFigureOut">
              <a:rPr lang="en-GB" smtClean="0"/>
              <a:t>10/02/2020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235113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0F8CE-6BE7-43A6-96D9-772BE0AFCFAB}" type="datetimeFigureOut">
              <a:rPr lang="en-GB" smtClean="0"/>
              <a:t>10/02/2020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376963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0F8CE-6BE7-43A6-96D9-772BE0AFCFAB}" type="datetimeFigureOut">
              <a:rPr lang="en-GB" smtClean="0"/>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191687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10F8CE-6BE7-43A6-96D9-772BE0AFCFAB}" type="datetimeFigureOut">
              <a:rPr lang="en-GB" smtClean="0"/>
              <a:t>10/02/2020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D6CFB-7951-45C2-A37F-0DC6274B1BC6}" type="slidenum">
              <a:rPr lang="en-GB" smtClean="0"/>
              <a:t>‹#›</a:t>
            </a:fld>
            <a:endParaRPr lang="en-GB"/>
          </a:p>
        </p:txBody>
      </p:sp>
    </p:spTree>
    <p:extLst>
      <p:ext uri="{BB962C8B-B14F-4D97-AF65-F5344CB8AC3E}">
        <p14:creationId xmlns:p14="http://schemas.microsoft.com/office/powerpoint/2010/main" val="283632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0F8CE-6BE7-43A6-96D9-772BE0AFCFAB}" type="datetimeFigureOut">
              <a:rPr lang="en-GB" smtClean="0"/>
              <a:t>10/02/2020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D6CFB-7951-45C2-A37F-0DC6274B1BC6}" type="slidenum">
              <a:rPr lang="en-GB" smtClean="0"/>
              <a:t>‹#›</a:t>
            </a:fld>
            <a:endParaRPr lang="en-GB"/>
          </a:p>
        </p:txBody>
      </p:sp>
    </p:spTree>
    <p:extLst>
      <p:ext uri="{BB962C8B-B14F-4D97-AF65-F5344CB8AC3E}">
        <p14:creationId xmlns:p14="http://schemas.microsoft.com/office/powerpoint/2010/main" val="245444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020763"/>
            <a:ext cx="9144000" cy="2387600"/>
          </a:xfrm>
        </p:spPr>
        <p:txBody>
          <a:bodyPr/>
          <a:lstStyle/>
          <a:p>
            <a:r>
              <a:rPr lang="en-GB" dirty="0" smtClean="0">
                <a:solidFill>
                  <a:schemeClr val="accent1">
                    <a:lumMod val="50000"/>
                  </a:schemeClr>
                </a:solidFill>
                <a:latin typeface="Gill Sans MT" panose="020B0502020104020203" pitchFamily="34" charset="0"/>
              </a:rPr>
              <a:t>Scene Productions Theatre Company</a:t>
            </a:r>
            <a:endParaRPr lang="en-GB" dirty="0">
              <a:solidFill>
                <a:schemeClr val="accent1">
                  <a:lumMod val="50000"/>
                </a:schemeClr>
              </a:solidFill>
              <a:latin typeface="Gill Sans MT" panose="020B0502020104020203" pitchFamily="34" charset="0"/>
            </a:endParaRPr>
          </a:p>
        </p:txBody>
      </p:sp>
      <p:pic>
        <p:nvPicPr>
          <p:cNvPr id="5" name="Picture 4"/>
          <p:cNvPicPr>
            <a:picLocks noChangeAspect="1"/>
          </p:cNvPicPr>
          <p:nvPr/>
        </p:nvPicPr>
        <p:blipFill>
          <a:blip r:embed="rId2"/>
          <a:stretch>
            <a:fillRect/>
          </a:stretch>
        </p:blipFill>
        <p:spPr>
          <a:xfrm>
            <a:off x="552450" y="3682998"/>
            <a:ext cx="4159250" cy="2772833"/>
          </a:xfrm>
          <a:prstGeom prst="rect">
            <a:avLst/>
          </a:prstGeom>
        </p:spPr>
      </p:pic>
      <p:pic>
        <p:nvPicPr>
          <p:cNvPr id="6" name="Picture 5"/>
          <p:cNvPicPr>
            <a:picLocks noChangeAspect="1"/>
          </p:cNvPicPr>
          <p:nvPr/>
        </p:nvPicPr>
        <p:blipFill>
          <a:blip r:embed="rId3"/>
          <a:stretch>
            <a:fillRect/>
          </a:stretch>
        </p:blipFill>
        <p:spPr>
          <a:xfrm>
            <a:off x="7537450" y="3682998"/>
            <a:ext cx="4159250" cy="2772833"/>
          </a:xfrm>
          <a:prstGeom prst="rect">
            <a:avLst/>
          </a:prstGeom>
        </p:spPr>
      </p:pic>
    </p:spTree>
    <p:extLst>
      <p:ext uri="{BB962C8B-B14F-4D97-AF65-F5344CB8AC3E}">
        <p14:creationId xmlns:p14="http://schemas.microsoft.com/office/powerpoint/2010/main" val="402478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0"/>
            <a:ext cx="10515600" cy="1325563"/>
          </a:xfrm>
        </p:spPr>
        <p:txBody>
          <a:bodyPr/>
          <a:lstStyle/>
          <a:p>
            <a:pPr algn="ctr"/>
            <a:r>
              <a:rPr lang="en-GB" b="1" dirty="0" smtClean="0">
                <a:solidFill>
                  <a:schemeClr val="accent1">
                    <a:lumMod val="50000"/>
                  </a:schemeClr>
                </a:solidFill>
                <a:latin typeface="Gill Sans MT" panose="020B0502020104020203" pitchFamily="34" charset="0"/>
              </a:rPr>
              <a:t>Current Workshops</a:t>
            </a:r>
            <a:endParaRPr lang="en-GB" b="1" dirty="0">
              <a:solidFill>
                <a:schemeClr val="accent1">
                  <a:lumMod val="50000"/>
                </a:schemeClr>
              </a:solidFill>
              <a:latin typeface="Gill Sans MT" panose="020B0502020104020203" pitchFamily="34" charset="0"/>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0" b="100000" l="0" r="100000">
                        <a14:foregroundMark x1="4644" y1="5056" x2="94816" y2="29073"/>
                        <a14:foregroundMark x1="97408" y1="36236" x2="9071" y2="60253"/>
                        <a14:foregroundMark x1="6911" y1="70506" x2="76782" y2="81882"/>
                        <a14:foregroundMark x1="93089" y1="84410" x2="93089" y2="84410"/>
                        <a14:foregroundMark x1="91577" y1="78511" x2="71706" y2="91713"/>
                        <a14:foregroundMark x1="90929" y1="84551" x2="76674" y2="78090"/>
                        <a14:foregroundMark x1="7883" y1="86657" x2="96220" y2="95084"/>
                        <a14:foregroundMark x1="96220" y1="85955" x2="46544" y2="86657"/>
                        <a14:foregroundMark x1="6695" y1="78511" x2="23650" y2="82163"/>
                        <a14:foregroundMark x1="7235" y1="94382" x2="4320" y2="71208"/>
                        <a14:foregroundMark x1="17387" y1="95927" x2="54104" y2="94663"/>
                        <a14:foregroundMark x1="93844" y1="72331" x2="60691" y2="72472"/>
                        <a14:foregroundMark x1="27646" y1="69663" x2="59503" y2="68539"/>
                        <a14:foregroundMark x1="68575" y1="68680" x2="80130" y2="68680"/>
                        <a14:foregroundMark x1="58099" y1="72472" x2="58099" y2="72472"/>
                        <a14:foregroundMark x1="97408" y1="47753" x2="97408" y2="47753"/>
                        <a14:foregroundMark x1="94384" y1="13062" x2="41361" y2="27107"/>
                        <a14:foregroundMark x1="79050" y1="5899" x2="79050" y2="5899"/>
                        <a14:foregroundMark x1="64795" y1="7444" x2="88121" y2="11096"/>
                        <a14:foregroundMark x1="93952" y1="6601" x2="86285" y2="5478"/>
                        <a14:foregroundMark x1="40065" y1="5899" x2="53456" y2="5618"/>
                        <a14:foregroundMark x1="59071" y1="5197" x2="56479" y2="13483"/>
                        <a14:foregroundMark x1="52376" y1="11938" x2="52376" y2="11938"/>
                        <a14:foregroundMark x1="7667" y1="17978" x2="34881" y2="29775"/>
                        <a14:foregroundMark x1="55724" y1="29073" x2="67171" y2="29073"/>
                        <a14:foregroundMark x1="34881" y1="19522" x2="10259" y2="12781"/>
                        <a14:foregroundMark x1="24082" y1="69663" x2="17819" y2="69101"/>
                        <a14:foregroundMark x1="8207" y1="41152" x2="28294" y2="45646"/>
                      </a14:backgroundRemoval>
                    </a14:imgEffect>
                  </a14:imgLayer>
                </a14:imgProps>
              </a:ext>
            </a:extLst>
          </a:blip>
          <a:srcRect t="33161"/>
          <a:stretch/>
        </p:blipFill>
        <p:spPr>
          <a:xfrm>
            <a:off x="1377726" y="1485900"/>
            <a:ext cx="9563548" cy="4914900"/>
          </a:xfrm>
          <a:prstGeom prst="rect">
            <a:avLst/>
          </a:prstGeom>
        </p:spPr>
      </p:pic>
    </p:spTree>
    <p:extLst>
      <p:ext uri="{BB962C8B-B14F-4D97-AF65-F5344CB8AC3E}">
        <p14:creationId xmlns:p14="http://schemas.microsoft.com/office/powerpoint/2010/main" val="132565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Purpose Of  The Company </a:t>
            </a:r>
            <a:endParaRPr lang="en-GB" b="1" dirty="0">
              <a:solidFill>
                <a:schemeClr val="accent1">
                  <a:lumMod val="50000"/>
                </a:schemeClr>
              </a:solidFill>
              <a:latin typeface="Gill Sans MT" panose="020B0502020104020203" pitchFamily="34" charset="0"/>
            </a:endParaRPr>
          </a:p>
        </p:txBody>
      </p:sp>
      <p:sp>
        <p:nvSpPr>
          <p:cNvPr id="4" name="TextBox 3"/>
          <p:cNvSpPr txBox="1"/>
          <p:nvPr/>
        </p:nvSpPr>
        <p:spPr>
          <a:xfrm>
            <a:off x="241300" y="1690688"/>
            <a:ext cx="10312400" cy="4524315"/>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solidFill>
                  <a:schemeClr val="accent1">
                    <a:lumMod val="50000"/>
                  </a:schemeClr>
                </a:solidFill>
              </a:rPr>
              <a:t>Aim to create vibrant, fast-passed and immersive adaptions of classical texts  </a:t>
            </a:r>
          </a:p>
          <a:p>
            <a:pPr marL="571500" indent="-571500">
              <a:buFont typeface="Arial" panose="020B0604020202020204" pitchFamily="34" charset="0"/>
              <a:buChar char="•"/>
            </a:pPr>
            <a:endParaRPr lang="en-GB" sz="3600" dirty="0" smtClean="0">
              <a:solidFill>
                <a:schemeClr val="accent1">
                  <a:lumMod val="50000"/>
                </a:schemeClr>
              </a:solidFill>
            </a:endParaRPr>
          </a:p>
          <a:p>
            <a:pPr marL="571500" indent="-571500">
              <a:buFont typeface="Arial" panose="020B0604020202020204" pitchFamily="34" charset="0"/>
              <a:buChar char="•"/>
            </a:pPr>
            <a:r>
              <a:rPr lang="en-GB" sz="3600" dirty="0" smtClean="0">
                <a:solidFill>
                  <a:schemeClr val="accent1">
                    <a:lumMod val="50000"/>
                  </a:schemeClr>
                </a:solidFill>
              </a:rPr>
              <a:t>Devise creative physical theatre performances</a:t>
            </a:r>
          </a:p>
          <a:p>
            <a:pPr marL="571500" indent="-571500">
              <a:buFont typeface="Arial" panose="020B0604020202020204" pitchFamily="34" charset="0"/>
              <a:buChar char="•"/>
            </a:pPr>
            <a:endParaRPr lang="en-GB" sz="3600" dirty="0" smtClean="0">
              <a:solidFill>
                <a:schemeClr val="accent1">
                  <a:lumMod val="50000"/>
                </a:schemeClr>
              </a:solidFill>
            </a:endParaRPr>
          </a:p>
          <a:p>
            <a:pPr marL="571500" indent="-571500">
              <a:buFont typeface="Arial" panose="020B0604020202020204" pitchFamily="34" charset="0"/>
              <a:buChar char="•"/>
            </a:pPr>
            <a:r>
              <a:rPr lang="en-GB" sz="3600" dirty="0" smtClean="0">
                <a:solidFill>
                  <a:schemeClr val="accent1">
                    <a:lumMod val="50000"/>
                  </a:schemeClr>
                </a:solidFill>
              </a:rPr>
              <a:t>Show how the use of masks, puppetry, movement, sound, text and tightly choreographed movement sequences</a:t>
            </a:r>
            <a:endParaRPr lang="en-GB" sz="3600" dirty="0">
              <a:solidFill>
                <a:schemeClr val="accent1">
                  <a:lumMod val="50000"/>
                </a:schemeClr>
              </a:solidFill>
            </a:endParaRPr>
          </a:p>
        </p:txBody>
      </p:sp>
    </p:spTree>
    <p:extLst>
      <p:ext uri="{BB962C8B-B14F-4D97-AF65-F5344CB8AC3E}">
        <p14:creationId xmlns:p14="http://schemas.microsoft.com/office/powerpoint/2010/main" val="26251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Themes Explored</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a:xfrm>
            <a:off x="838200" y="1690688"/>
            <a:ext cx="10515600" cy="4918075"/>
          </a:xfrm>
        </p:spPr>
        <p:txBody>
          <a:bodyPr>
            <a:noAutofit/>
          </a:bodyPr>
          <a:lstStyle/>
          <a:p>
            <a:r>
              <a:rPr lang="en-GB" sz="2400" dirty="0" smtClean="0">
                <a:solidFill>
                  <a:schemeClr val="accent1">
                    <a:lumMod val="50000"/>
                  </a:schemeClr>
                </a:solidFill>
                <a:latin typeface="Gill Sans MT" panose="020B0502020104020203" pitchFamily="34" charset="0"/>
              </a:rPr>
              <a:t>The company was heavily inspired by WW1 with true stories for their performance of ‘For King And Country’</a:t>
            </a:r>
          </a:p>
          <a:p>
            <a:endParaRPr lang="en-GB" sz="2400" dirty="0">
              <a:solidFill>
                <a:schemeClr val="accent1">
                  <a:lumMod val="50000"/>
                </a:schemeClr>
              </a:solidFill>
              <a:latin typeface="Gill Sans MT" panose="020B0502020104020203" pitchFamily="34" charset="0"/>
            </a:endParaRPr>
          </a:p>
          <a:p>
            <a:r>
              <a:rPr lang="en-GB" sz="2400" dirty="0" smtClean="0">
                <a:solidFill>
                  <a:schemeClr val="accent1">
                    <a:lumMod val="50000"/>
                  </a:schemeClr>
                </a:solidFill>
                <a:latin typeface="Gill Sans MT" panose="020B0502020104020203" pitchFamily="34" charset="0"/>
              </a:rPr>
              <a:t>They like to dedicate themselves to exploring promenade style theatre</a:t>
            </a:r>
          </a:p>
          <a:p>
            <a:endParaRPr lang="en-GB" sz="2400" dirty="0">
              <a:solidFill>
                <a:schemeClr val="accent1">
                  <a:lumMod val="50000"/>
                </a:schemeClr>
              </a:solidFill>
              <a:latin typeface="Gill Sans MT" panose="020B0502020104020203" pitchFamily="34" charset="0"/>
            </a:endParaRPr>
          </a:p>
          <a:p>
            <a:r>
              <a:rPr lang="en-GB" sz="2400" dirty="0" smtClean="0">
                <a:solidFill>
                  <a:schemeClr val="accent1">
                    <a:lumMod val="50000"/>
                  </a:schemeClr>
                </a:solidFill>
                <a:latin typeface="Gill Sans MT" panose="020B0502020104020203" pitchFamily="34" charset="0"/>
              </a:rPr>
              <a:t>Re-imagining classic texts such as ‘Alice In Wonderland’</a:t>
            </a:r>
          </a:p>
          <a:p>
            <a:endParaRPr lang="en-GB" sz="2400" dirty="0">
              <a:solidFill>
                <a:schemeClr val="accent1">
                  <a:lumMod val="50000"/>
                </a:schemeClr>
              </a:solidFill>
              <a:latin typeface="Gill Sans MT" panose="020B0502020104020203" pitchFamily="34" charset="0"/>
            </a:endParaRPr>
          </a:p>
          <a:p>
            <a:r>
              <a:rPr lang="en-GB" sz="2400" dirty="0" smtClean="0">
                <a:solidFill>
                  <a:schemeClr val="accent1">
                    <a:lumMod val="50000"/>
                  </a:schemeClr>
                </a:solidFill>
                <a:latin typeface="Gill Sans MT" panose="020B0502020104020203" pitchFamily="34" charset="0"/>
              </a:rPr>
              <a:t>Real world conflicts throughout history such as WW1, WWII, Cold War,  Afghanistan </a:t>
            </a:r>
          </a:p>
          <a:p>
            <a:endParaRPr lang="en-GB" sz="2400" dirty="0">
              <a:solidFill>
                <a:schemeClr val="accent1">
                  <a:lumMod val="50000"/>
                </a:schemeClr>
              </a:solidFill>
              <a:latin typeface="Gill Sans MT" panose="020B0502020104020203" pitchFamily="34" charset="0"/>
            </a:endParaRPr>
          </a:p>
          <a:p>
            <a:r>
              <a:rPr lang="en-GB" sz="2400" dirty="0" smtClean="0">
                <a:solidFill>
                  <a:schemeClr val="accent1">
                    <a:lumMod val="50000"/>
                  </a:schemeClr>
                </a:solidFill>
                <a:latin typeface="Gill Sans MT" panose="020B0502020104020203" pitchFamily="34" charset="0"/>
              </a:rPr>
              <a:t>Key emotional themes such as loss, conflict, world power, political oppositions and social relationships</a:t>
            </a:r>
            <a:endParaRPr lang="en-GB" sz="2400" dirty="0">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130062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Venues Performed In</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GB" sz="3600" dirty="0" smtClean="0">
                <a:solidFill>
                  <a:schemeClr val="accent1">
                    <a:lumMod val="50000"/>
                  </a:schemeClr>
                </a:solidFill>
              </a:rPr>
              <a:t>They have performed at prestigious venues such as Ascot Racecourse and South Hill Park</a:t>
            </a:r>
          </a:p>
          <a:p>
            <a:endParaRPr lang="en-GB" sz="3600" dirty="0">
              <a:solidFill>
                <a:schemeClr val="accent1">
                  <a:lumMod val="50000"/>
                </a:schemeClr>
              </a:solidFill>
            </a:endParaRPr>
          </a:p>
          <a:p>
            <a:r>
              <a:rPr lang="en-GB" sz="3600" dirty="0" smtClean="0">
                <a:solidFill>
                  <a:schemeClr val="accent1">
                    <a:lumMod val="50000"/>
                  </a:schemeClr>
                </a:solidFill>
              </a:rPr>
              <a:t>The company also like to tour to smaller venues and schools to provide more interact performances and workshops to children and young adults such as their performance of ‘Metamorphosis’ in 2017</a:t>
            </a:r>
            <a:endParaRPr lang="en-GB" sz="36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7391400" y="230188"/>
            <a:ext cx="4673600" cy="1152752"/>
          </a:xfrm>
          <a:prstGeom prst="rect">
            <a:avLst/>
          </a:prstGeom>
        </p:spPr>
      </p:pic>
    </p:spTree>
    <p:extLst>
      <p:ext uri="{BB962C8B-B14F-4D97-AF65-F5344CB8AC3E}">
        <p14:creationId xmlns:p14="http://schemas.microsoft.com/office/powerpoint/2010/main" val="159492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Target Audience</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a:xfrm>
            <a:off x="838200" y="1825624"/>
            <a:ext cx="9588500" cy="4371975"/>
          </a:xfrm>
        </p:spPr>
        <p:txBody>
          <a:bodyPr>
            <a:normAutofit/>
          </a:bodyPr>
          <a:lstStyle/>
          <a:p>
            <a:r>
              <a:rPr lang="en-GB" sz="3600" dirty="0" smtClean="0">
                <a:solidFill>
                  <a:schemeClr val="accent1">
                    <a:lumMod val="50000"/>
                  </a:schemeClr>
                </a:solidFill>
              </a:rPr>
              <a:t>Workshops aim to improve and inspire children and young adults in education (Years 7-13)</a:t>
            </a:r>
          </a:p>
          <a:p>
            <a:endParaRPr lang="en-GB" sz="3600" dirty="0">
              <a:solidFill>
                <a:schemeClr val="accent1">
                  <a:lumMod val="50000"/>
                </a:schemeClr>
              </a:solidFill>
            </a:endParaRPr>
          </a:p>
          <a:p>
            <a:r>
              <a:rPr lang="en-GB" sz="3600" dirty="0" smtClean="0">
                <a:solidFill>
                  <a:schemeClr val="accent1">
                    <a:lumMod val="50000"/>
                  </a:schemeClr>
                </a:solidFill>
              </a:rPr>
              <a:t>Performances are opened to the whole public in hope they can inspire and educate people of moments in history as well as engage them into a world of creativity and a reformed reality in creative performances</a:t>
            </a:r>
          </a:p>
          <a:p>
            <a:endParaRPr lang="en-GB" sz="3600" dirty="0">
              <a:solidFill>
                <a:schemeClr val="accent1">
                  <a:lumMod val="50000"/>
                </a:schemeClr>
              </a:solidFill>
            </a:endParaRPr>
          </a:p>
          <a:p>
            <a:endParaRPr lang="en-GB" sz="3600" dirty="0">
              <a:solidFill>
                <a:schemeClr val="accent1">
                  <a:lumMod val="50000"/>
                </a:schemeClr>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7950" y1="32375" x2="45963" y2="35375"/>
                        <a14:foregroundMark x1="70186" y1="39625" x2="66460" y2="28875"/>
                        <a14:foregroundMark x1="29814" y1="52250" x2="56522" y2="58375"/>
                        <a14:foregroundMark x1="72671" y1="51875" x2="32919" y2="59875"/>
                        <a14:foregroundMark x1="81366" y1="51250" x2="81366" y2="51250"/>
                        <a14:foregroundMark x1="90683" y1="56625" x2="90683" y2="56625"/>
                        <a14:foregroundMark x1="86957" y1="64500" x2="86957" y2="64500"/>
                        <a14:foregroundMark x1="66460" y1="74250" x2="66460" y2="74250"/>
                        <a14:foregroundMark x1="45342" y1="73875" x2="50932" y2="79750"/>
                        <a14:foregroundMark x1="19876" y1="87000" x2="57764" y2="80000"/>
                        <a14:foregroundMark x1="83230" y1="87250" x2="75776" y2="73250"/>
                        <a14:foregroundMark x1="86335" y1="73500" x2="86335" y2="73500"/>
                        <a14:foregroundMark x1="90062" y1="88375" x2="90062" y2="88375"/>
                        <a14:foregroundMark x1="17391" y1="73500" x2="17391" y2="73500"/>
                      </a14:backgroundRemoval>
                    </a14:imgEffect>
                  </a14:imgLayer>
                </a14:imgProps>
              </a:ext>
            </a:extLst>
          </a:blip>
          <a:stretch>
            <a:fillRect/>
          </a:stretch>
        </p:blipFill>
        <p:spPr>
          <a:xfrm>
            <a:off x="10685438" y="174624"/>
            <a:ext cx="1336723" cy="6642100"/>
          </a:xfrm>
          <a:prstGeom prst="rect">
            <a:avLst/>
          </a:prstGeom>
        </p:spPr>
      </p:pic>
    </p:spTree>
    <p:extLst>
      <p:ext uri="{BB962C8B-B14F-4D97-AF65-F5344CB8AC3E}">
        <p14:creationId xmlns:p14="http://schemas.microsoft.com/office/powerpoint/2010/main" val="5587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Why is their work inspiring</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accent1">
                    <a:lumMod val="50000"/>
                  </a:schemeClr>
                </a:solidFill>
                <a:latin typeface="Gill Sans MT" panose="020B0502020104020203" pitchFamily="34" charset="0"/>
              </a:rPr>
              <a:t>The company is highly respected for its achievements such as their 2009 three week run of ‘The Other Side’ at the Edinburgh Fringe Festival exploring the Palestine/Israeli conflicts</a:t>
            </a:r>
          </a:p>
          <a:p>
            <a:endParaRPr lang="en-GB" dirty="0">
              <a:solidFill>
                <a:schemeClr val="accent1">
                  <a:lumMod val="50000"/>
                </a:schemeClr>
              </a:solidFill>
              <a:latin typeface="Gill Sans MT" panose="020B0502020104020203" pitchFamily="34" charset="0"/>
            </a:endParaRPr>
          </a:p>
          <a:p>
            <a:r>
              <a:rPr lang="en-GB" dirty="0" smtClean="0">
                <a:solidFill>
                  <a:schemeClr val="accent1">
                    <a:lumMod val="50000"/>
                  </a:schemeClr>
                </a:solidFill>
                <a:latin typeface="Gill Sans MT" panose="020B0502020104020203" pitchFamily="34" charset="0"/>
              </a:rPr>
              <a:t>Taking on such controversial conflicts that have affected many lives in detrimental manors is a bold but respected pathway for the theatre company </a:t>
            </a:r>
          </a:p>
          <a:p>
            <a:endParaRPr lang="en-GB" dirty="0">
              <a:solidFill>
                <a:schemeClr val="accent1">
                  <a:lumMod val="50000"/>
                </a:schemeClr>
              </a:solidFill>
              <a:latin typeface="Gill Sans MT" panose="020B0502020104020203" pitchFamily="34" charset="0"/>
            </a:endParaRPr>
          </a:p>
          <a:p>
            <a:r>
              <a:rPr lang="en-GB" dirty="0" smtClean="0">
                <a:solidFill>
                  <a:schemeClr val="accent1">
                    <a:lumMod val="50000"/>
                  </a:schemeClr>
                </a:solidFill>
                <a:latin typeface="Gill Sans MT" panose="020B0502020104020203" pitchFamily="34" charset="0"/>
              </a:rPr>
              <a:t>The experimentation of physical theatre in their pieces is extremely inspirational for devising performances and bringing use of masks, lighting and sound into your own rehearsals to see what could work </a:t>
            </a:r>
            <a:endParaRPr lang="en-GB" dirty="0">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30803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Aspects Of </a:t>
            </a:r>
            <a:r>
              <a:rPr lang="en-GB" b="1" dirty="0">
                <a:solidFill>
                  <a:schemeClr val="accent1">
                    <a:lumMod val="50000"/>
                  </a:schemeClr>
                </a:solidFill>
                <a:latin typeface="Gill Sans MT" panose="020B0502020104020203" pitchFamily="34" charset="0"/>
              </a:rPr>
              <a:t>P</a:t>
            </a:r>
            <a:r>
              <a:rPr lang="en-GB" b="1" dirty="0" smtClean="0">
                <a:solidFill>
                  <a:schemeClr val="accent1">
                    <a:lumMod val="50000"/>
                  </a:schemeClr>
                </a:solidFill>
                <a:latin typeface="Gill Sans MT" panose="020B0502020104020203" pitchFamily="34" charset="0"/>
              </a:rPr>
              <a:t>erformance </a:t>
            </a:r>
            <a:r>
              <a:rPr lang="en-GB" b="1" dirty="0">
                <a:solidFill>
                  <a:schemeClr val="accent1">
                    <a:lumMod val="50000"/>
                  </a:schemeClr>
                </a:solidFill>
                <a:latin typeface="Gill Sans MT" panose="020B0502020104020203" pitchFamily="34" charset="0"/>
              </a:rPr>
              <a:t>F</a:t>
            </a:r>
            <a:r>
              <a:rPr lang="en-GB" b="1" dirty="0" smtClean="0">
                <a:solidFill>
                  <a:schemeClr val="accent1">
                    <a:lumMod val="50000"/>
                  </a:schemeClr>
                </a:solidFill>
                <a:latin typeface="Gill Sans MT" panose="020B0502020104020203" pitchFamily="34" charset="0"/>
              </a:rPr>
              <a:t>or </a:t>
            </a:r>
            <a:r>
              <a:rPr lang="en-GB" b="1" dirty="0">
                <a:solidFill>
                  <a:schemeClr val="accent1">
                    <a:lumMod val="50000"/>
                  </a:schemeClr>
                </a:solidFill>
                <a:latin typeface="Gill Sans MT" panose="020B0502020104020203" pitchFamily="34" charset="0"/>
              </a:rPr>
              <a:t>O</a:t>
            </a:r>
            <a:r>
              <a:rPr lang="en-GB" b="1" dirty="0" smtClean="0">
                <a:solidFill>
                  <a:schemeClr val="accent1">
                    <a:lumMod val="50000"/>
                  </a:schemeClr>
                </a:solidFill>
                <a:latin typeface="Gill Sans MT" panose="020B0502020104020203" pitchFamily="34" charset="0"/>
              </a:rPr>
              <a:t>ur </a:t>
            </a:r>
            <a:r>
              <a:rPr lang="en-GB" b="1" dirty="0">
                <a:solidFill>
                  <a:schemeClr val="accent1">
                    <a:lumMod val="50000"/>
                  </a:schemeClr>
                </a:solidFill>
                <a:latin typeface="Gill Sans MT" panose="020B0502020104020203" pitchFamily="34" charset="0"/>
              </a:rPr>
              <a:t>C</a:t>
            </a:r>
            <a:r>
              <a:rPr lang="en-GB" b="1" dirty="0" smtClean="0">
                <a:solidFill>
                  <a:schemeClr val="accent1">
                    <a:lumMod val="50000"/>
                  </a:schemeClr>
                </a:solidFill>
                <a:latin typeface="Gill Sans MT" panose="020B0502020104020203" pitchFamily="34" charset="0"/>
              </a:rPr>
              <a:t>ommunity </a:t>
            </a:r>
            <a:r>
              <a:rPr lang="en-GB" b="1" dirty="0">
                <a:solidFill>
                  <a:schemeClr val="accent1">
                    <a:lumMod val="50000"/>
                  </a:schemeClr>
                </a:solidFill>
                <a:latin typeface="Gill Sans MT" panose="020B0502020104020203" pitchFamily="34" charset="0"/>
              </a:rPr>
              <a:t>T</a:t>
            </a:r>
            <a:r>
              <a:rPr lang="en-GB" b="1" dirty="0" smtClean="0">
                <a:solidFill>
                  <a:schemeClr val="accent1">
                    <a:lumMod val="50000"/>
                  </a:schemeClr>
                </a:solidFill>
                <a:latin typeface="Gill Sans MT" panose="020B0502020104020203" pitchFamily="34" charset="0"/>
              </a:rPr>
              <a:t>heatre</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GB" sz="3200" dirty="0" smtClean="0">
                <a:solidFill>
                  <a:schemeClr val="accent1">
                    <a:lumMod val="50000"/>
                  </a:schemeClr>
                </a:solidFill>
              </a:rPr>
              <a:t>Experimentation with props and masks</a:t>
            </a:r>
          </a:p>
          <a:p>
            <a:endParaRPr lang="en-GB" sz="3200" dirty="0">
              <a:solidFill>
                <a:schemeClr val="accent1">
                  <a:lumMod val="50000"/>
                </a:schemeClr>
              </a:solidFill>
            </a:endParaRPr>
          </a:p>
          <a:p>
            <a:r>
              <a:rPr lang="en-GB" sz="3200" dirty="0" smtClean="0">
                <a:solidFill>
                  <a:schemeClr val="accent1">
                    <a:lumMod val="50000"/>
                  </a:schemeClr>
                </a:solidFill>
              </a:rPr>
              <a:t>Use of music and sound effects</a:t>
            </a:r>
          </a:p>
          <a:p>
            <a:endParaRPr lang="en-GB" sz="3200" dirty="0">
              <a:solidFill>
                <a:schemeClr val="accent1">
                  <a:lumMod val="50000"/>
                </a:schemeClr>
              </a:solidFill>
            </a:endParaRPr>
          </a:p>
          <a:p>
            <a:r>
              <a:rPr lang="en-GB" sz="3200" dirty="0" smtClean="0">
                <a:solidFill>
                  <a:schemeClr val="accent1">
                    <a:lumMod val="50000"/>
                  </a:schemeClr>
                </a:solidFill>
              </a:rPr>
              <a:t>Taking on real world issues – global or local</a:t>
            </a:r>
          </a:p>
          <a:p>
            <a:endParaRPr lang="en-GB" sz="3200" dirty="0">
              <a:solidFill>
                <a:schemeClr val="accent1">
                  <a:lumMod val="50000"/>
                </a:schemeClr>
              </a:solidFill>
            </a:endParaRPr>
          </a:p>
          <a:p>
            <a:r>
              <a:rPr lang="en-GB" sz="3200" dirty="0" smtClean="0">
                <a:solidFill>
                  <a:schemeClr val="accent1">
                    <a:lumMod val="50000"/>
                  </a:schemeClr>
                </a:solidFill>
              </a:rPr>
              <a:t>Interactive with the audience/clients</a:t>
            </a:r>
            <a:endParaRPr lang="en-GB" sz="32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9832975" y="1053306"/>
            <a:ext cx="2172494" cy="2172494"/>
          </a:xfrm>
          <a:prstGeom prst="rect">
            <a:avLst/>
          </a:prstGeom>
        </p:spPr>
      </p:pic>
      <p:pic>
        <p:nvPicPr>
          <p:cNvPr id="5" name="Picture 4"/>
          <p:cNvPicPr>
            <a:picLocks noChangeAspect="1"/>
          </p:cNvPicPr>
          <p:nvPr/>
        </p:nvPicPr>
        <p:blipFill>
          <a:blip r:embed="rId3"/>
          <a:stretch>
            <a:fillRect/>
          </a:stretch>
        </p:blipFill>
        <p:spPr>
          <a:xfrm>
            <a:off x="6884591" y="2550120"/>
            <a:ext cx="2162175" cy="1351359"/>
          </a:xfrm>
          <a:prstGeom prst="rect">
            <a:avLst/>
          </a:prstGeom>
        </p:spPr>
      </p:pic>
      <p:pic>
        <p:nvPicPr>
          <p:cNvPr id="6" name="Picture 5"/>
          <p:cNvPicPr>
            <a:picLocks noChangeAspect="1"/>
          </p:cNvPicPr>
          <p:nvPr/>
        </p:nvPicPr>
        <p:blipFill>
          <a:blip r:embed="rId4"/>
          <a:stretch>
            <a:fillRect/>
          </a:stretch>
        </p:blipFill>
        <p:spPr>
          <a:xfrm>
            <a:off x="9698435" y="3736340"/>
            <a:ext cx="1981200" cy="1584960"/>
          </a:xfrm>
          <a:prstGeom prst="rect">
            <a:avLst/>
          </a:prstGeom>
        </p:spPr>
      </p:pic>
      <p:pic>
        <p:nvPicPr>
          <p:cNvPr id="7" name="Picture 6"/>
          <p:cNvPicPr>
            <a:picLocks noChangeAspect="1"/>
          </p:cNvPicPr>
          <p:nvPr/>
        </p:nvPicPr>
        <p:blipFill>
          <a:blip r:embed="rId5"/>
          <a:stretch>
            <a:fillRect/>
          </a:stretch>
        </p:blipFill>
        <p:spPr>
          <a:xfrm>
            <a:off x="7478778" y="4916189"/>
            <a:ext cx="2092520" cy="1395711"/>
          </a:xfrm>
          <a:prstGeom prst="rect">
            <a:avLst/>
          </a:prstGeom>
        </p:spPr>
      </p:pic>
    </p:spTree>
    <p:extLst>
      <p:ext uri="{BB962C8B-B14F-4D97-AF65-F5344CB8AC3E}">
        <p14:creationId xmlns:p14="http://schemas.microsoft.com/office/powerpoint/2010/main" val="38195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The Boring Bits</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p:txBody>
          <a:bodyPr/>
          <a:lstStyle/>
          <a:p>
            <a:r>
              <a:rPr lang="en-GB" dirty="0" smtClean="0">
                <a:solidFill>
                  <a:schemeClr val="accent1">
                    <a:lumMod val="50000"/>
                  </a:schemeClr>
                </a:solidFill>
                <a:latin typeface="Gill Sans MT" panose="020B0502020104020203" pitchFamily="34" charset="0"/>
              </a:rPr>
              <a:t>Scene Productions is a local physical theatre company based in Yateley, founded in 2004 by Artistic Directors Kelly Taylor-Smith &amp; Katharine who met at the Guildford School of Acting in 2002</a:t>
            </a:r>
          </a:p>
          <a:p>
            <a:endParaRPr lang="en-GB" dirty="0" smtClean="0">
              <a:solidFill>
                <a:schemeClr val="accent1">
                  <a:lumMod val="50000"/>
                </a:schemeClr>
              </a:solidFill>
              <a:latin typeface="Gill Sans MT" panose="020B0502020104020203" pitchFamily="34" charset="0"/>
            </a:endParaRPr>
          </a:p>
          <a:p>
            <a:r>
              <a:rPr lang="en-GB" dirty="0" smtClean="0">
                <a:solidFill>
                  <a:schemeClr val="accent1">
                    <a:lumMod val="50000"/>
                  </a:schemeClr>
                </a:solidFill>
                <a:latin typeface="Gill Sans MT" panose="020B0502020104020203" pitchFamily="34" charset="0"/>
              </a:rPr>
              <a:t>Their work includes a strong focus on learning and the company lead a variety of workshops offering students and adults the chance to re-discover theatre in fresh, bold and imaginative ways. The company also offer work experience to students and collaborate and participate in workshops with other theatre companies to continually learn and progress themselves</a:t>
            </a:r>
            <a:endParaRPr lang="en-GB" dirty="0">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24703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50000"/>
                  </a:schemeClr>
                </a:solidFill>
                <a:latin typeface="Gill Sans MT" panose="020B0502020104020203" pitchFamily="34" charset="0"/>
              </a:rPr>
              <a:t>Company Members</a:t>
            </a:r>
            <a:endParaRPr lang="en-GB" b="1" dirty="0">
              <a:solidFill>
                <a:schemeClr val="accent1">
                  <a:lumMod val="50000"/>
                </a:schemeClr>
              </a:solidFill>
              <a:latin typeface="Gill Sans MT" panose="020B0502020104020203" pitchFamily="34" charset="0"/>
            </a:endParaRPr>
          </a:p>
        </p:txBody>
      </p:sp>
      <p:sp>
        <p:nvSpPr>
          <p:cNvPr id="3" name="Content Placeholder 2"/>
          <p:cNvSpPr>
            <a:spLocks noGrp="1"/>
          </p:cNvSpPr>
          <p:nvPr>
            <p:ph idx="1"/>
          </p:nvPr>
        </p:nvSpPr>
        <p:spPr>
          <a:xfrm>
            <a:off x="215900" y="1536699"/>
            <a:ext cx="10515600" cy="4351338"/>
          </a:xfrm>
        </p:spPr>
        <p:txBody>
          <a:bodyPr>
            <a:noAutofit/>
          </a:bodyPr>
          <a:lstStyle/>
          <a:p>
            <a:r>
              <a:rPr lang="en-GB" sz="3600" dirty="0" smtClean="0">
                <a:solidFill>
                  <a:schemeClr val="accent1">
                    <a:lumMod val="50000"/>
                  </a:schemeClr>
                </a:solidFill>
              </a:rPr>
              <a:t>Kelly Taylor-Smith – Company Director</a:t>
            </a:r>
          </a:p>
          <a:p>
            <a:r>
              <a:rPr lang="en-GB" sz="3600" dirty="0" smtClean="0">
                <a:solidFill>
                  <a:schemeClr val="accent1">
                    <a:lumMod val="50000"/>
                  </a:schemeClr>
                </a:solidFill>
              </a:rPr>
              <a:t>Ron Price</a:t>
            </a:r>
          </a:p>
          <a:p>
            <a:r>
              <a:rPr lang="en-GB" sz="3600" dirty="0" smtClean="0">
                <a:solidFill>
                  <a:schemeClr val="accent1">
                    <a:lumMod val="50000"/>
                  </a:schemeClr>
                </a:solidFill>
              </a:rPr>
              <a:t>Gavin Robertson</a:t>
            </a:r>
          </a:p>
          <a:p>
            <a:r>
              <a:rPr lang="en-GB" sz="3600" dirty="0" smtClean="0">
                <a:solidFill>
                  <a:schemeClr val="accent1">
                    <a:lumMod val="50000"/>
                  </a:schemeClr>
                </a:solidFill>
              </a:rPr>
              <a:t>Matthew Springett</a:t>
            </a:r>
          </a:p>
          <a:p>
            <a:r>
              <a:rPr lang="en-GB" sz="3600" dirty="0" smtClean="0">
                <a:solidFill>
                  <a:schemeClr val="accent1">
                    <a:lumMod val="50000"/>
                  </a:schemeClr>
                </a:solidFill>
              </a:rPr>
              <a:t>Mark Rush</a:t>
            </a:r>
          </a:p>
          <a:p>
            <a:r>
              <a:rPr lang="en-GB" sz="3600" dirty="0" smtClean="0">
                <a:solidFill>
                  <a:schemeClr val="accent1">
                    <a:lumMod val="50000"/>
                  </a:schemeClr>
                </a:solidFill>
              </a:rPr>
              <a:t>Sarah Hope Morrissey</a:t>
            </a:r>
          </a:p>
          <a:p>
            <a:r>
              <a:rPr lang="en-GB" sz="3600" dirty="0" smtClean="0">
                <a:solidFill>
                  <a:schemeClr val="accent1">
                    <a:lumMod val="50000"/>
                  </a:schemeClr>
                </a:solidFill>
              </a:rPr>
              <a:t>Danny Bright</a:t>
            </a:r>
          </a:p>
          <a:p>
            <a:r>
              <a:rPr lang="en-GB" sz="3600" dirty="0" smtClean="0">
                <a:solidFill>
                  <a:schemeClr val="accent1">
                    <a:lumMod val="50000"/>
                  </a:schemeClr>
                </a:solidFill>
              </a:rPr>
              <a:t>Joanne Major - Set design and construction</a:t>
            </a:r>
            <a:endParaRPr lang="en-GB" sz="3600" dirty="0">
              <a:solidFill>
                <a:schemeClr val="accent1">
                  <a:lumMod val="50000"/>
                </a:schemeClr>
              </a:solidFill>
            </a:endParaRPr>
          </a:p>
        </p:txBody>
      </p:sp>
    </p:spTree>
    <p:extLst>
      <p:ext uri="{BB962C8B-B14F-4D97-AF65-F5344CB8AC3E}">
        <p14:creationId xmlns:p14="http://schemas.microsoft.com/office/powerpoint/2010/main" val="111380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464</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Gill Sans MT</vt:lpstr>
      <vt:lpstr>Office Theme</vt:lpstr>
      <vt:lpstr>Scene Productions Theatre Company</vt:lpstr>
      <vt:lpstr>Purpose Of  The Company </vt:lpstr>
      <vt:lpstr>Themes Explored</vt:lpstr>
      <vt:lpstr>Venues Performed In</vt:lpstr>
      <vt:lpstr>Target Audience</vt:lpstr>
      <vt:lpstr>Why is their work inspiring</vt:lpstr>
      <vt:lpstr>Aspects Of Performance For Our Community Theatre</vt:lpstr>
      <vt:lpstr>The Boring Bits</vt:lpstr>
      <vt:lpstr>Company Members</vt:lpstr>
      <vt:lpstr>Current Workshops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Scene Productions Theatre Company</dc:title>
  <dc:creator>Patrick W Fahy (191134)</dc:creator>
  <cp:lastModifiedBy>Patrick W Fahy (191134)</cp:lastModifiedBy>
  <cp:revision>20</cp:revision>
  <dcterms:created xsi:type="dcterms:W3CDTF">2020-02-06T08:49:32Z</dcterms:created>
  <dcterms:modified xsi:type="dcterms:W3CDTF">2020-02-10T14:35:56Z</dcterms:modified>
</cp:coreProperties>
</file>