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3"/>
  </p:notesMasterIdLst>
  <p:sldIdLst>
    <p:sldId id="256" r:id="rId2"/>
    <p:sldId id="262" r:id="rId3"/>
    <p:sldId id="263" r:id="rId4"/>
    <p:sldId id="267" r:id="rId5"/>
    <p:sldId id="258" r:id="rId6"/>
    <p:sldId id="259" r:id="rId7"/>
    <p:sldId id="260" r:id="rId8"/>
    <p:sldId id="261"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AAD58-C3CC-4210-B422-B07FB968354B}" type="datetimeFigureOut">
              <a:rPr lang="en-GB" smtClean="0"/>
              <a:t>13/02/2020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6054B-2626-483C-993D-513ED24BFD6B}" type="slidenum">
              <a:rPr lang="en-GB" smtClean="0"/>
              <a:t>‹#›</a:t>
            </a:fld>
            <a:endParaRPr lang="en-GB"/>
          </a:p>
        </p:txBody>
      </p:sp>
    </p:spTree>
    <p:extLst>
      <p:ext uri="{BB962C8B-B14F-4D97-AF65-F5344CB8AC3E}">
        <p14:creationId xmlns:p14="http://schemas.microsoft.com/office/powerpoint/2010/main" val="333847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12598F5C-1816-423C-92EA-C4C64962EAA0}" type="datetimeFigureOut">
              <a:rPr lang="en-GB" smtClean="0"/>
              <a:t>13/02/2020</a:t>
            </a:fld>
            <a:endParaRPr lang="en-GB"/>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GB"/>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4D78681F-92C9-490A-A438-10C902D0198A}" type="slidenum">
              <a:rPr lang="en-GB" smtClean="0"/>
              <a:t>‹#›</a:t>
            </a:fld>
            <a:endParaRPr lang="en-GB"/>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87749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98F5C-1816-423C-92EA-C4C64962EAA0}"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78681F-92C9-490A-A438-10C902D0198A}" type="slidenum">
              <a:rPr lang="en-GB" smtClean="0"/>
              <a:t>‹#›</a:t>
            </a:fld>
            <a:endParaRPr lang="en-GB"/>
          </a:p>
        </p:txBody>
      </p:sp>
    </p:spTree>
    <p:extLst>
      <p:ext uri="{BB962C8B-B14F-4D97-AF65-F5344CB8AC3E}">
        <p14:creationId xmlns:p14="http://schemas.microsoft.com/office/powerpoint/2010/main" val="378168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12598F5C-1816-423C-92EA-C4C64962EAA0}" type="datetimeFigureOut">
              <a:rPr lang="en-GB" smtClean="0"/>
              <a:t>13/02/2020</a:t>
            </a:fld>
            <a:endParaRPr lang="en-GB"/>
          </a:p>
        </p:txBody>
      </p:sp>
      <p:sp>
        <p:nvSpPr>
          <p:cNvPr id="5" name="Footer Placeholder 4"/>
          <p:cNvSpPr>
            <a:spLocks noGrp="1"/>
          </p:cNvSpPr>
          <p:nvPr>
            <p:ph type="ftr" sz="quarter" idx="11"/>
          </p:nvPr>
        </p:nvSpPr>
        <p:spPr>
          <a:xfrm>
            <a:off x="6536187" y="6315949"/>
            <a:ext cx="3814856" cy="365125"/>
          </a:xfrm>
        </p:spPr>
        <p:txBody>
          <a:bodyPr/>
          <a:lstStyle/>
          <a:p>
            <a:endParaRPr lang="en-GB"/>
          </a:p>
        </p:txBody>
      </p:sp>
      <p:sp>
        <p:nvSpPr>
          <p:cNvPr id="6" name="Slide Number Placeholder 5"/>
          <p:cNvSpPr>
            <a:spLocks noGrp="1"/>
          </p:cNvSpPr>
          <p:nvPr>
            <p:ph type="sldNum" sz="quarter" idx="12"/>
          </p:nvPr>
        </p:nvSpPr>
        <p:spPr>
          <a:xfrm>
            <a:off x="11784011" y="5607592"/>
            <a:ext cx="407988" cy="365125"/>
          </a:xfrm>
        </p:spPr>
        <p:txBody>
          <a:bodyPr/>
          <a:lstStyle/>
          <a:p>
            <a:fld id="{4D78681F-92C9-490A-A438-10C902D0198A}" type="slidenum">
              <a:rPr lang="en-GB" smtClean="0"/>
              <a:t>‹#›</a:t>
            </a:fld>
            <a:endParaRPr lang="en-GB"/>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758023"/>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98F5C-1816-423C-92EA-C4C64962EAA0}" type="datetimeFigureOut">
              <a:rPr lang="en-GB" smtClean="0"/>
              <a:t>13/02/2020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78681F-92C9-490A-A438-10C902D0198A}" type="slidenum">
              <a:rPr lang="en-GB" smtClean="0"/>
              <a:t>‹#›</a:t>
            </a:fld>
            <a:endParaRPr lang="en-GB"/>
          </a:p>
        </p:txBody>
      </p:sp>
    </p:spTree>
    <p:extLst>
      <p:ext uri="{BB962C8B-B14F-4D97-AF65-F5344CB8AC3E}">
        <p14:creationId xmlns:p14="http://schemas.microsoft.com/office/powerpoint/2010/main" val="262607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12598F5C-1816-423C-92EA-C4C64962EAA0}" type="datetimeFigureOut">
              <a:rPr lang="en-GB" smtClean="0"/>
              <a:t>13/02/2020</a:t>
            </a:fld>
            <a:endParaRPr lang="en-GB"/>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GB"/>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4D78681F-92C9-490A-A438-10C902D0198A}" type="slidenum">
              <a:rPr lang="en-GB" smtClean="0"/>
              <a:t>‹#›</a:t>
            </a:fld>
            <a:endParaRPr lang="en-GB"/>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96141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598F5C-1816-423C-92EA-C4C64962EAA0}" type="datetimeFigureOut">
              <a:rPr lang="en-GB" smtClean="0"/>
              <a:t>13/02/2020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78681F-92C9-490A-A438-10C902D0198A}" type="slidenum">
              <a:rPr lang="en-GB" smtClean="0"/>
              <a:t>‹#›</a:t>
            </a:fld>
            <a:endParaRPr lang="en-GB"/>
          </a:p>
        </p:txBody>
      </p:sp>
    </p:spTree>
    <p:extLst>
      <p:ext uri="{BB962C8B-B14F-4D97-AF65-F5344CB8AC3E}">
        <p14:creationId xmlns:p14="http://schemas.microsoft.com/office/powerpoint/2010/main" val="22267252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598F5C-1816-423C-92EA-C4C64962EAA0}" type="datetimeFigureOut">
              <a:rPr lang="en-GB" smtClean="0"/>
              <a:t>13/02/2020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78681F-92C9-490A-A438-10C902D0198A}" type="slidenum">
              <a:rPr lang="en-GB" smtClean="0"/>
              <a:t>‹#›</a:t>
            </a:fld>
            <a:endParaRPr lang="en-GB"/>
          </a:p>
        </p:txBody>
      </p:sp>
    </p:spTree>
    <p:extLst>
      <p:ext uri="{BB962C8B-B14F-4D97-AF65-F5344CB8AC3E}">
        <p14:creationId xmlns:p14="http://schemas.microsoft.com/office/powerpoint/2010/main" val="3517141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598F5C-1816-423C-92EA-C4C64962EAA0}" type="datetimeFigureOut">
              <a:rPr lang="en-GB" smtClean="0"/>
              <a:t>13/02/2020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78681F-92C9-490A-A438-10C902D0198A}" type="slidenum">
              <a:rPr lang="en-GB" smtClean="0"/>
              <a:t>‹#›</a:t>
            </a:fld>
            <a:endParaRPr lang="en-GB"/>
          </a:p>
        </p:txBody>
      </p:sp>
    </p:spTree>
    <p:extLst>
      <p:ext uri="{BB962C8B-B14F-4D97-AF65-F5344CB8AC3E}">
        <p14:creationId xmlns:p14="http://schemas.microsoft.com/office/powerpoint/2010/main" val="224791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98F5C-1816-423C-92EA-C4C64962EAA0}" type="datetimeFigureOut">
              <a:rPr lang="en-GB" smtClean="0"/>
              <a:t>13/02/2020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78681F-92C9-490A-A438-10C902D0198A}" type="slidenum">
              <a:rPr lang="en-GB" smtClean="0"/>
              <a:t>‹#›</a:t>
            </a:fld>
            <a:endParaRPr lang="en-GB"/>
          </a:p>
        </p:txBody>
      </p:sp>
    </p:spTree>
    <p:extLst>
      <p:ext uri="{BB962C8B-B14F-4D97-AF65-F5344CB8AC3E}">
        <p14:creationId xmlns:p14="http://schemas.microsoft.com/office/powerpoint/2010/main" val="130770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598F5C-1816-423C-92EA-C4C64962EAA0}" type="datetimeFigureOut">
              <a:rPr lang="en-GB" smtClean="0"/>
              <a:t>13/02/2020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78681F-92C9-490A-A438-10C902D0198A}" type="slidenum">
              <a:rPr lang="en-GB" smtClean="0"/>
              <a:t>‹#›</a:t>
            </a:fld>
            <a:endParaRPr lang="en-GB"/>
          </a:p>
        </p:txBody>
      </p:sp>
    </p:spTree>
    <p:extLst>
      <p:ext uri="{BB962C8B-B14F-4D97-AF65-F5344CB8AC3E}">
        <p14:creationId xmlns:p14="http://schemas.microsoft.com/office/powerpoint/2010/main" val="34218055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598F5C-1816-423C-92EA-C4C64962EAA0}" type="datetimeFigureOut">
              <a:rPr lang="en-GB" smtClean="0"/>
              <a:t>13/02/2020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78681F-92C9-490A-A438-10C902D0198A}" type="slidenum">
              <a:rPr lang="en-GB" smtClean="0"/>
              <a:t>‹#›</a:t>
            </a:fld>
            <a:endParaRPr lang="en-GB"/>
          </a:p>
        </p:txBody>
      </p:sp>
    </p:spTree>
    <p:extLst>
      <p:ext uri="{BB962C8B-B14F-4D97-AF65-F5344CB8AC3E}">
        <p14:creationId xmlns:p14="http://schemas.microsoft.com/office/powerpoint/2010/main" val="237433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12598F5C-1816-423C-92EA-C4C64962EAA0}" type="datetimeFigureOut">
              <a:rPr lang="en-GB" smtClean="0"/>
              <a:t>13/02/2020</a:t>
            </a:fld>
            <a:endParaRPr lang="en-GB"/>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GB"/>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4D78681F-92C9-490A-A438-10C902D0198A}" type="slidenum">
              <a:rPr lang="en-GB" smtClean="0"/>
              <a:t>‹#›</a:t>
            </a:fld>
            <a:endParaRPr lang="en-GB"/>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2720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dirty="0" smtClean="0">
                <a:latin typeface="Rockwell Condensed" panose="02060603050405020104" pitchFamily="18" charset="0"/>
              </a:rPr>
              <a:t>Theatre exchange</a:t>
            </a:r>
            <a:endParaRPr lang="en-GB" sz="8000" dirty="0">
              <a:latin typeface="Rockwell Condensed" panose="02060603050405020104" pitchFamily="18" charset="0"/>
            </a:endParaRPr>
          </a:p>
        </p:txBody>
      </p:sp>
      <p:sp>
        <p:nvSpPr>
          <p:cNvPr id="3" name="Subtitle 2"/>
          <p:cNvSpPr>
            <a:spLocks noGrp="1"/>
          </p:cNvSpPr>
          <p:nvPr>
            <p:ph type="subTitle" idx="1"/>
          </p:nvPr>
        </p:nvSpPr>
        <p:spPr/>
        <p:txBody>
          <a:bodyPr>
            <a:normAutofit/>
          </a:bodyPr>
          <a:lstStyle/>
          <a:p>
            <a:r>
              <a:rPr lang="en-GB" dirty="0" smtClean="0">
                <a:latin typeface="Rockwell Condensed" panose="02060603050405020104" pitchFamily="18" charset="0"/>
              </a:rPr>
              <a:t>By Spike and Toby</a:t>
            </a:r>
          </a:p>
        </p:txBody>
      </p:sp>
    </p:spTree>
    <p:extLst>
      <p:ext uri="{BB962C8B-B14F-4D97-AF65-F5344CB8AC3E}">
        <p14:creationId xmlns:p14="http://schemas.microsoft.com/office/powerpoint/2010/main" val="2278774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Rockwell Condensed" panose="02060603050405020104" pitchFamily="18" charset="0"/>
              </a:rPr>
              <a:t>How they inspire us</a:t>
            </a:r>
            <a:endParaRPr lang="en-GB" sz="5400" dirty="0">
              <a:latin typeface="Rockwell Condensed" panose="02060603050405020104" pitchFamily="18" charset="0"/>
            </a:endParaRPr>
          </a:p>
        </p:txBody>
      </p:sp>
      <p:sp>
        <p:nvSpPr>
          <p:cNvPr id="3" name="Content Placeholder 2"/>
          <p:cNvSpPr>
            <a:spLocks noGrp="1"/>
          </p:cNvSpPr>
          <p:nvPr>
            <p:ph idx="1"/>
          </p:nvPr>
        </p:nvSpPr>
        <p:spPr/>
        <p:txBody>
          <a:bodyPr>
            <a:normAutofit/>
          </a:bodyPr>
          <a:lstStyle/>
          <a:p>
            <a:endParaRPr lang="en-GB" sz="3200" dirty="0" smtClean="0"/>
          </a:p>
          <a:p>
            <a:r>
              <a:rPr lang="en-GB" sz="3200" dirty="0" smtClean="0">
                <a:latin typeface="Rockwell Condensed" panose="02060603050405020104" pitchFamily="18" charset="0"/>
              </a:rPr>
              <a:t>Theatre Exchange is an inspiration to us because of their contribution to communities with a lack of access to the arts.</a:t>
            </a:r>
          </a:p>
          <a:p>
            <a:endParaRPr lang="en-GB" sz="3200" dirty="0" smtClean="0">
              <a:latin typeface="Rockwell Condensed" panose="02060603050405020104" pitchFamily="18" charset="0"/>
            </a:endParaRPr>
          </a:p>
          <a:p>
            <a:r>
              <a:rPr lang="en-GB" sz="3200" dirty="0" smtClean="0">
                <a:latin typeface="Rockwell Condensed" panose="02060603050405020104" pitchFamily="18" charset="0"/>
              </a:rPr>
              <a:t>They also specifically target children as their audience, educating them in a more fun and engaging way.</a:t>
            </a:r>
            <a:endParaRPr lang="en-GB" sz="3200" dirty="0">
              <a:latin typeface="Rockwell Condensed" panose="02060603050405020104" pitchFamily="18" charset="0"/>
            </a:endParaRPr>
          </a:p>
        </p:txBody>
      </p:sp>
    </p:spTree>
    <p:extLst>
      <p:ext uri="{BB962C8B-B14F-4D97-AF65-F5344CB8AC3E}">
        <p14:creationId xmlns:p14="http://schemas.microsoft.com/office/powerpoint/2010/main" val="3419834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Rockwell Condensed" panose="02060603050405020104" pitchFamily="18" charset="0"/>
              </a:rPr>
              <a:t>What ideas from Theatre Exchange would we consider in our own community theatre?</a:t>
            </a:r>
            <a:endParaRPr lang="en-GB" dirty="0">
              <a:latin typeface="Rockwell Condensed" panose="02060603050405020104" pitchFamily="18" charset="0"/>
            </a:endParaRPr>
          </a:p>
        </p:txBody>
      </p:sp>
      <p:sp>
        <p:nvSpPr>
          <p:cNvPr id="3" name="Content Placeholder 2"/>
          <p:cNvSpPr>
            <a:spLocks noGrp="1"/>
          </p:cNvSpPr>
          <p:nvPr>
            <p:ph idx="1"/>
          </p:nvPr>
        </p:nvSpPr>
        <p:spPr/>
        <p:txBody>
          <a:bodyPr>
            <a:noAutofit/>
          </a:bodyPr>
          <a:lstStyle/>
          <a:p>
            <a:r>
              <a:rPr lang="en-GB" sz="3200" dirty="0" smtClean="0">
                <a:latin typeface="Rockwell Condensed" panose="02060603050405020104" pitchFamily="18" charset="0"/>
              </a:rPr>
              <a:t>Theatre Exchange in their current performance of ‘</a:t>
            </a:r>
            <a:r>
              <a:rPr lang="en-GB" sz="3200" dirty="0" err="1" smtClean="0">
                <a:latin typeface="Rockwell Condensed" panose="02060603050405020104" pitchFamily="18" charset="0"/>
              </a:rPr>
              <a:t>Moonbrella</a:t>
            </a:r>
            <a:r>
              <a:rPr lang="en-GB" sz="3200" dirty="0" smtClean="0">
                <a:latin typeface="Rockwell Condensed" panose="02060603050405020104" pitchFamily="18" charset="0"/>
              </a:rPr>
              <a:t>’ are utilising the use of songs, sounds and signing, which we think would be something that we should also utilise in our own community theatre in order to make our performance more engaging to the audience.</a:t>
            </a:r>
          </a:p>
          <a:p>
            <a:r>
              <a:rPr lang="en-GB" sz="3200" dirty="0" smtClean="0">
                <a:latin typeface="Rockwell Condensed" panose="02060603050405020104" pitchFamily="18" charset="0"/>
              </a:rPr>
              <a:t>They also involve the audience a lot, making it more engaging for the audience, so we shall also plan to do that.</a:t>
            </a:r>
            <a:endParaRPr lang="en-GB" sz="3200" dirty="0">
              <a:latin typeface="Rockwell Condensed" panose="02060603050405020104" pitchFamily="18" charset="0"/>
            </a:endParaRPr>
          </a:p>
        </p:txBody>
      </p:sp>
    </p:spTree>
    <p:extLst>
      <p:ext uri="{BB962C8B-B14F-4D97-AF65-F5344CB8AC3E}">
        <p14:creationId xmlns:p14="http://schemas.microsoft.com/office/powerpoint/2010/main" val="2725986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Rockwell Condensed" panose="02060603050405020104" pitchFamily="18" charset="0"/>
              </a:rPr>
              <a:t>The history of Theatre Exchange</a:t>
            </a:r>
            <a:endParaRPr lang="en-GB" sz="5400" dirty="0">
              <a:latin typeface="Rockwell Condensed" panose="02060603050405020104" pitchFamily="18" charset="0"/>
            </a:endParaRPr>
          </a:p>
        </p:txBody>
      </p:sp>
      <p:sp>
        <p:nvSpPr>
          <p:cNvPr id="3" name="Content Placeholder 2"/>
          <p:cNvSpPr>
            <a:spLocks noGrp="1"/>
          </p:cNvSpPr>
          <p:nvPr>
            <p:ph idx="1"/>
          </p:nvPr>
        </p:nvSpPr>
        <p:spPr/>
        <p:txBody>
          <a:bodyPr/>
          <a:lstStyle/>
          <a:p>
            <a:r>
              <a:rPr lang="en-GB" sz="3200" dirty="0" smtClean="0">
                <a:latin typeface="Rockwell Condensed" panose="02060603050405020104" pitchFamily="18" charset="0"/>
              </a:rPr>
              <a:t>Theatre exchange, previously part of Thorndike exchange, now known as Leatherhead Theatre, has been active since 1989.</a:t>
            </a:r>
          </a:p>
          <a:p>
            <a:endParaRPr lang="en-GB" sz="3200" dirty="0" smtClean="0">
              <a:latin typeface="Rockwell Condensed" panose="02060603050405020104" pitchFamily="18" charset="0"/>
            </a:endParaRPr>
          </a:p>
          <a:p>
            <a:r>
              <a:rPr lang="en-GB" sz="3200" dirty="0" smtClean="0">
                <a:latin typeface="Rockwell Condensed" panose="02060603050405020104" pitchFamily="18" charset="0"/>
              </a:rPr>
              <a:t>It was established as its own theatre company thanks to the co-artistic director of Thorndike, a man known as Andrew Pullen.</a:t>
            </a:r>
            <a:endParaRPr lang="en-GB" dirty="0">
              <a:latin typeface="Rockwell Condensed" panose="02060603050405020104" pitchFamily="18" charset="0"/>
            </a:endParaRPr>
          </a:p>
        </p:txBody>
      </p:sp>
    </p:spTree>
    <p:extLst>
      <p:ext uri="{BB962C8B-B14F-4D97-AF65-F5344CB8AC3E}">
        <p14:creationId xmlns:p14="http://schemas.microsoft.com/office/powerpoint/2010/main" val="3319877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23100" y="342900"/>
            <a:ext cx="2573397" cy="707886"/>
          </a:xfrm>
          <a:prstGeom prst="rect">
            <a:avLst/>
          </a:prstGeom>
          <a:noFill/>
        </p:spPr>
        <p:txBody>
          <a:bodyPr wrap="none" rtlCol="0">
            <a:spAutoFit/>
          </a:bodyPr>
          <a:lstStyle/>
          <a:p>
            <a:r>
              <a:rPr lang="en-GB" sz="4000" dirty="0" smtClean="0">
                <a:latin typeface="Rockwell Condensed" panose="02060603050405020104" pitchFamily="18" charset="0"/>
              </a:rPr>
              <a:t>Andrew Pullen</a:t>
            </a:r>
            <a:endParaRPr lang="en-GB" sz="4000" dirty="0">
              <a:latin typeface="Rockwell Condensed" panose="02060603050405020104" pitchFamily="18" charset="0"/>
            </a:endParaRPr>
          </a:p>
        </p:txBody>
      </p:sp>
      <p:sp>
        <p:nvSpPr>
          <p:cNvPr id="6" name="TextBox 5"/>
          <p:cNvSpPr txBox="1"/>
          <p:nvPr/>
        </p:nvSpPr>
        <p:spPr>
          <a:xfrm>
            <a:off x="292100" y="2070100"/>
            <a:ext cx="11569700" cy="2246769"/>
          </a:xfrm>
          <a:prstGeom prst="rect">
            <a:avLst/>
          </a:prstGeom>
          <a:noFill/>
        </p:spPr>
        <p:txBody>
          <a:bodyPr wrap="square" rtlCol="0">
            <a:spAutoFit/>
          </a:bodyPr>
          <a:lstStyle/>
          <a:p>
            <a:r>
              <a:rPr lang="en-GB" sz="2800" dirty="0" smtClean="0">
                <a:latin typeface="Rockwell Condensed" panose="02060603050405020104" pitchFamily="18" charset="0"/>
              </a:rPr>
              <a:t>Andrew </a:t>
            </a:r>
            <a:r>
              <a:rPr lang="en-GB" sz="2800" dirty="0">
                <a:latin typeface="Rockwell Condensed" panose="02060603050405020104" pitchFamily="18" charset="0"/>
              </a:rPr>
              <a:t>was co-artistic director of the Thorndike Exchange, a youth and community theatre company, working from the Thorndike Theatre in Leatherhead before establishing Theatre Exchange as an independent theatre company in its own right. With Theatre Exchange, Andrew developed many theatre experiences for a whole range of educational environments from primary school students to the field of disability arts. </a:t>
            </a:r>
          </a:p>
        </p:txBody>
      </p:sp>
    </p:spTree>
    <p:extLst>
      <p:ext uri="{BB962C8B-B14F-4D97-AF65-F5344CB8AC3E}">
        <p14:creationId xmlns:p14="http://schemas.microsoft.com/office/powerpoint/2010/main" val="3377759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Rockwell Condensed" panose="02060603050405020104" pitchFamily="18" charset="0"/>
              </a:rPr>
              <a:t>Andrew Pullen</a:t>
            </a:r>
            <a:endParaRPr lang="en-GB" dirty="0">
              <a:latin typeface="Rockwell Condensed" panose="02060603050405020104"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sz="4600" dirty="0">
                <a:latin typeface="Rockwell Condensed" panose="02060603050405020104" pitchFamily="18" charset="0"/>
              </a:rPr>
              <a:t>Andrew was co-artistic director of the Thorndike Exchange, a youth and community theatre company, working from the Thorndike Theatre in Leatherhead before establishing Theatre Exchange as an independent theatre company in its own </a:t>
            </a:r>
            <a:r>
              <a:rPr lang="en-GB" sz="4600" dirty="0" smtClean="0">
                <a:latin typeface="Rockwell Condensed" panose="02060603050405020104" pitchFamily="18" charset="0"/>
              </a:rPr>
              <a:t>right. With </a:t>
            </a:r>
            <a:r>
              <a:rPr lang="en-GB" sz="4600" dirty="0">
                <a:latin typeface="Rockwell Condensed" panose="02060603050405020104" pitchFamily="18" charset="0"/>
              </a:rPr>
              <a:t>Theatre Exchange, Andrew developed many theatre experiences for a whole range of educational environments from primary school students to the field of disability arts. </a:t>
            </a:r>
          </a:p>
          <a:p>
            <a:pPr marL="0" indent="0">
              <a:buNone/>
            </a:pPr>
            <a:endParaRPr lang="en-GB" dirty="0">
              <a:latin typeface="Rockwell Condensed" panose="02060603050405020104" pitchFamily="18" charset="0"/>
            </a:endParaRPr>
          </a:p>
        </p:txBody>
      </p:sp>
    </p:spTree>
    <p:extLst>
      <p:ext uri="{BB962C8B-B14F-4D97-AF65-F5344CB8AC3E}">
        <p14:creationId xmlns:p14="http://schemas.microsoft.com/office/powerpoint/2010/main" val="10131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Rockwell Condensed" panose="02060603050405020104" pitchFamily="18" charset="0"/>
              </a:rPr>
              <a:t>What is Theatre Exchange?</a:t>
            </a:r>
            <a:endParaRPr lang="en-GB" sz="5400" dirty="0">
              <a:latin typeface="Rockwell Condensed" panose="02060603050405020104" pitchFamily="18" charset="0"/>
            </a:endParaRPr>
          </a:p>
        </p:txBody>
      </p:sp>
      <p:sp>
        <p:nvSpPr>
          <p:cNvPr id="3" name="Content Placeholder 2"/>
          <p:cNvSpPr>
            <a:spLocks noGrp="1"/>
          </p:cNvSpPr>
          <p:nvPr>
            <p:ph idx="1"/>
          </p:nvPr>
        </p:nvSpPr>
        <p:spPr/>
        <p:txBody>
          <a:bodyPr>
            <a:normAutofit/>
          </a:bodyPr>
          <a:lstStyle/>
          <a:p>
            <a:r>
              <a:rPr lang="en-GB" sz="3200" dirty="0" smtClean="0">
                <a:latin typeface="Rockwell Condensed" panose="02060603050405020104" pitchFamily="18" charset="0"/>
              </a:rPr>
              <a:t>Theatre Exchange is a theatre company based in the South East that specialises in producing educational, community-centric and cultural theatre. </a:t>
            </a:r>
          </a:p>
          <a:p>
            <a:endParaRPr lang="en-GB" sz="3200" dirty="0" smtClean="0">
              <a:latin typeface="Rockwell Condensed" panose="02060603050405020104" pitchFamily="18" charset="0"/>
            </a:endParaRPr>
          </a:p>
          <a:p>
            <a:r>
              <a:rPr lang="en-GB" sz="3200" dirty="0" smtClean="0">
                <a:latin typeface="Rockwell Condensed" panose="02060603050405020104" pitchFamily="18" charset="0"/>
              </a:rPr>
              <a:t>They dedicate themselves to producing theatre for those who don’t have access to the creative arts in their local area, with particular emphasis on rural communities.</a:t>
            </a:r>
            <a:endParaRPr lang="en-GB" dirty="0">
              <a:latin typeface="Rockwell Condensed" panose="02060603050405020104" pitchFamily="18" charset="0"/>
            </a:endParaRPr>
          </a:p>
        </p:txBody>
      </p:sp>
    </p:spTree>
    <p:extLst>
      <p:ext uri="{BB962C8B-B14F-4D97-AF65-F5344CB8AC3E}">
        <p14:creationId xmlns:p14="http://schemas.microsoft.com/office/powerpoint/2010/main" val="1719802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latin typeface="Rockwell Condensed" panose="02060603050405020104" pitchFamily="18" charset="0"/>
              </a:rPr>
              <a:t>What themes do they explore in their shows?</a:t>
            </a:r>
            <a:endParaRPr lang="en-GB" sz="5400" dirty="0">
              <a:latin typeface="Rockwell Condensed" panose="02060603050405020104" pitchFamily="18" charset="0"/>
            </a:endParaRPr>
          </a:p>
        </p:txBody>
      </p:sp>
      <p:sp>
        <p:nvSpPr>
          <p:cNvPr id="3" name="Content Placeholder 2"/>
          <p:cNvSpPr>
            <a:spLocks noGrp="1"/>
          </p:cNvSpPr>
          <p:nvPr>
            <p:ph idx="1"/>
          </p:nvPr>
        </p:nvSpPr>
        <p:spPr/>
        <p:txBody>
          <a:bodyPr>
            <a:normAutofit fontScale="92500"/>
          </a:bodyPr>
          <a:lstStyle/>
          <a:p>
            <a:endParaRPr lang="en-GB" sz="3200" dirty="0" smtClean="0"/>
          </a:p>
          <a:p>
            <a:r>
              <a:rPr lang="en-GB" sz="3200" dirty="0" smtClean="0">
                <a:latin typeface="Rockwell Condensed" panose="02060603050405020104" pitchFamily="18" charset="0"/>
              </a:rPr>
              <a:t>Some of the shows they are/have performed/performing are/is:</a:t>
            </a:r>
          </a:p>
          <a:p>
            <a:r>
              <a:rPr lang="en-GB" sz="3200" dirty="0" smtClean="0">
                <a:latin typeface="Rockwell Condensed" panose="02060603050405020104" pitchFamily="18" charset="0"/>
              </a:rPr>
              <a:t>‘</a:t>
            </a:r>
            <a:r>
              <a:rPr lang="en-GB" sz="3200" dirty="0" err="1" smtClean="0">
                <a:latin typeface="Rockwell Condensed" panose="02060603050405020104" pitchFamily="18" charset="0"/>
              </a:rPr>
              <a:t>Moonbrella</a:t>
            </a:r>
            <a:r>
              <a:rPr lang="en-GB" sz="3200" dirty="0" smtClean="0">
                <a:latin typeface="Rockwell Condensed" panose="02060603050405020104" pitchFamily="18" charset="0"/>
              </a:rPr>
              <a:t>’ – An umbrella goes to the moon and a boy goes to save the brolly. Themes: friendship and bravery. </a:t>
            </a:r>
          </a:p>
          <a:p>
            <a:r>
              <a:rPr lang="en-GB" sz="3200" dirty="0" smtClean="0">
                <a:latin typeface="Rockwell Condensed" panose="02060603050405020104" pitchFamily="18" charset="0"/>
              </a:rPr>
              <a:t>‘Our Junes Wedding’ starring Ava’s mum – Transforms the audience from strangers into a group of friends and family attending a wedding. Themes: Family and friends, love.</a:t>
            </a:r>
            <a:endParaRPr lang="en-GB" sz="3200" dirty="0">
              <a:latin typeface="Rockwell Condensed" panose="02060603050405020104" pitchFamily="18" charset="0"/>
            </a:endParaRPr>
          </a:p>
        </p:txBody>
      </p:sp>
    </p:spTree>
    <p:extLst>
      <p:ext uri="{BB962C8B-B14F-4D97-AF65-F5344CB8AC3E}">
        <p14:creationId xmlns:p14="http://schemas.microsoft.com/office/powerpoint/2010/main" val="1396321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8007350" cy="6868527"/>
          </a:xfrm>
          <a:prstGeom prst="rect">
            <a:avLst/>
          </a:prstGeom>
        </p:spPr>
      </p:pic>
      <p:sp>
        <p:nvSpPr>
          <p:cNvPr id="5" name="TextBox 4"/>
          <p:cNvSpPr txBox="1"/>
          <p:nvPr/>
        </p:nvSpPr>
        <p:spPr>
          <a:xfrm>
            <a:off x="8699501" y="596900"/>
            <a:ext cx="3302000" cy="369332"/>
          </a:xfrm>
          <a:prstGeom prst="rect">
            <a:avLst/>
          </a:prstGeom>
          <a:noFill/>
        </p:spPr>
        <p:txBody>
          <a:bodyPr wrap="square" rtlCol="0">
            <a:spAutoFit/>
          </a:bodyPr>
          <a:lstStyle/>
          <a:p>
            <a:r>
              <a:rPr lang="en-GB" dirty="0" smtClean="0">
                <a:latin typeface="Rockwell Condensed" panose="02060603050405020104" pitchFamily="18" charset="0"/>
              </a:rPr>
              <a:t>This is Ava’s mum in ‘Our June’s Wedding’</a:t>
            </a:r>
          </a:p>
        </p:txBody>
      </p:sp>
      <p:cxnSp>
        <p:nvCxnSpPr>
          <p:cNvPr id="7" name="Straight Arrow Connector 6"/>
          <p:cNvCxnSpPr>
            <a:stCxn id="5" idx="1"/>
          </p:cNvCxnSpPr>
          <p:nvPr/>
        </p:nvCxnSpPr>
        <p:spPr>
          <a:xfrm flipH="1">
            <a:off x="3136901" y="781566"/>
            <a:ext cx="5562600" cy="793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909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1325563"/>
          </a:xfrm>
        </p:spPr>
        <p:txBody>
          <a:bodyPr>
            <a:noAutofit/>
          </a:bodyPr>
          <a:lstStyle/>
          <a:p>
            <a:r>
              <a:rPr lang="en-GB" sz="5400" dirty="0" smtClean="0">
                <a:latin typeface="Rockwell Condensed" panose="02060603050405020104" pitchFamily="18" charset="0"/>
              </a:rPr>
              <a:t>What venues do Theatre Exchange use?</a:t>
            </a:r>
            <a:endParaRPr lang="en-GB" sz="5400" dirty="0">
              <a:latin typeface="Rockwell Condensed" panose="02060603050405020104" pitchFamily="18" charset="0"/>
            </a:endParaRPr>
          </a:p>
        </p:txBody>
      </p:sp>
      <p:sp>
        <p:nvSpPr>
          <p:cNvPr id="3" name="Content Placeholder 2"/>
          <p:cNvSpPr>
            <a:spLocks noGrp="1"/>
          </p:cNvSpPr>
          <p:nvPr>
            <p:ph idx="1"/>
          </p:nvPr>
        </p:nvSpPr>
        <p:spPr/>
        <p:txBody>
          <a:bodyPr>
            <a:normAutofit lnSpcReduction="10000"/>
          </a:bodyPr>
          <a:lstStyle/>
          <a:p>
            <a:endParaRPr lang="en-GB" sz="3200" dirty="0" smtClean="0"/>
          </a:p>
          <a:p>
            <a:r>
              <a:rPr lang="en-GB" sz="3200" dirty="0" smtClean="0">
                <a:latin typeface="Rockwell Condensed" panose="02060603050405020104" pitchFamily="18" charset="0"/>
              </a:rPr>
              <a:t>Theatre Exchange aim to perform in a variety of venues, this includes:</a:t>
            </a:r>
          </a:p>
          <a:p>
            <a:r>
              <a:rPr lang="en-GB" sz="3200" dirty="0" smtClean="0">
                <a:latin typeface="Rockwell Condensed" panose="02060603050405020104" pitchFamily="18" charset="0"/>
              </a:rPr>
              <a:t>Local theatres</a:t>
            </a:r>
          </a:p>
          <a:p>
            <a:r>
              <a:rPr lang="en-GB" sz="3200" dirty="0" smtClean="0">
                <a:latin typeface="Rockwell Condensed" panose="02060603050405020104" pitchFamily="18" charset="0"/>
              </a:rPr>
              <a:t>Leisure centres</a:t>
            </a:r>
          </a:p>
          <a:p>
            <a:r>
              <a:rPr lang="en-GB" sz="3200" dirty="0" smtClean="0">
                <a:latin typeface="Rockwell Condensed" panose="02060603050405020104" pitchFamily="18" charset="0"/>
              </a:rPr>
              <a:t>Infant schools</a:t>
            </a:r>
          </a:p>
          <a:p>
            <a:r>
              <a:rPr lang="en-GB" sz="3200" dirty="0" smtClean="0">
                <a:latin typeface="Rockwell Condensed" panose="02060603050405020104" pitchFamily="18" charset="0"/>
              </a:rPr>
              <a:t>Community centres</a:t>
            </a:r>
          </a:p>
          <a:p>
            <a:r>
              <a:rPr lang="en-GB" sz="3200" dirty="0" smtClean="0">
                <a:latin typeface="Rockwell Condensed" panose="02060603050405020104" pitchFamily="18" charset="0"/>
              </a:rPr>
              <a:t>Churches</a:t>
            </a:r>
          </a:p>
          <a:p>
            <a:r>
              <a:rPr lang="en-GB" sz="3200" dirty="0" smtClean="0">
                <a:latin typeface="Rockwell Condensed" panose="02060603050405020104" pitchFamily="18" charset="0"/>
              </a:rPr>
              <a:t>Arts centres</a:t>
            </a:r>
          </a:p>
          <a:p>
            <a:pPr marL="0" indent="0">
              <a:buNone/>
            </a:pPr>
            <a:endParaRPr lang="en-GB" dirty="0" smtClean="0"/>
          </a:p>
        </p:txBody>
      </p:sp>
    </p:spTree>
    <p:extLst>
      <p:ext uri="{BB962C8B-B14F-4D97-AF65-F5344CB8AC3E}">
        <p14:creationId xmlns:p14="http://schemas.microsoft.com/office/powerpoint/2010/main" val="1509516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Rockwell Condensed" panose="02060603050405020104" pitchFamily="18" charset="0"/>
              </a:rPr>
              <a:t>What are their target audience?</a:t>
            </a:r>
            <a:endParaRPr lang="en-GB" sz="5400" dirty="0">
              <a:latin typeface="Rockwell Condensed" panose="02060603050405020104" pitchFamily="18" charset="0"/>
            </a:endParaRPr>
          </a:p>
        </p:txBody>
      </p:sp>
      <p:sp>
        <p:nvSpPr>
          <p:cNvPr id="3" name="Content Placeholder 2"/>
          <p:cNvSpPr>
            <a:spLocks noGrp="1"/>
          </p:cNvSpPr>
          <p:nvPr>
            <p:ph idx="1"/>
          </p:nvPr>
        </p:nvSpPr>
        <p:spPr/>
        <p:txBody>
          <a:bodyPr>
            <a:normAutofit/>
          </a:bodyPr>
          <a:lstStyle/>
          <a:p>
            <a:endParaRPr lang="en-GB" sz="3600" dirty="0" smtClean="0"/>
          </a:p>
          <a:p>
            <a:r>
              <a:rPr lang="en-GB" sz="3600" dirty="0" smtClean="0">
                <a:latin typeface="Rockwell Condensed" panose="02060603050405020104" pitchFamily="18" charset="0"/>
              </a:rPr>
              <a:t>Theatre exchange targets the audience, this includes primarily children.</a:t>
            </a:r>
          </a:p>
          <a:p>
            <a:endParaRPr lang="en-GB" sz="3600" dirty="0" smtClean="0">
              <a:latin typeface="Rockwell Condensed" panose="02060603050405020104" pitchFamily="18" charset="0"/>
            </a:endParaRPr>
          </a:p>
          <a:p>
            <a:r>
              <a:rPr lang="en-GB" sz="3600" dirty="0" smtClean="0">
                <a:latin typeface="Rockwell Condensed" panose="02060603050405020104" pitchFamily="18" charset="0"/>
              </a:rPr>
              <a:t>Their age can range from anywhere between 18 months and 16 years.</a:t>
            </a:r>
          </a:p>
        </p:txBody>
      </p:sp>
    </p:spTree>
    <p:extLst>
      <p:ext uri="{BB962C8B-B14F-4D97-AF65-F5344CB8AC3E}">
        <p14:creationId xmlns:p14="http://schemas.microsoft.com/office/powerpoint/2010/main" val="338722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93</TotalTime>
  <Words>523</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Schoolbook</vt:lpstr>
      <vt:lpstr>Corbel</vt:lpstr>
      <vt:lpstr>Rockwell Condensed</vt:lpstr>
      <vt:lpstr>Headlines</vt:lpstr>
      <vt:lpstr>Theatre exchange</vt:lpstr>
      <vt:lpstr>The history of Theatre Exchange</vt:lpstr>
      <vt:lpstr>PowerPoint Presentation</vt:lpstr>
      <vt:lpstr>Andrew Pullen</vt:lpstr>
      <vt:lpstr>What is Theatre Exchange?</vt:lpstr>
      <vt:lpstr>What themes do they explore in their shows?</vt:lpstr>
      <vt:lpstr>PowerPoint Presentation</vt:lpstr>
      <vt:lpstr>What venues do Theatre Exchange use?</vt:lpstr>
      <vt:lpstr>What are their target audience?</vt:lpstr>
      <vt:lpstr>How they inspire us</vt:lpstr>
      <vt:lpstr>What ideas from Theatre Exchange would we consider in our own community theatre?</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 exchange</dc:title>
  <dc:creator>Toby J Mitchell (191552)</dc:creator>
  <cp:lastModifiedBy>Toby J Mitchell (191552)</cp:lastModifiedBy>
  <cp:revision>13</cp:revision>
  <dcterms:created xsi:type="dcterms:W3CDTF">2020-02-06T08:52:06Z</dcterms:created>
  <dcterms:modified xsi:type="dcterms:W3CDTF">2020-02-13T08:54:53Z</dcterms:modified>
</cp:coreProperties>
</file>