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23"/>
  </p:notesMasterIdLst>
  <p:handoutMasterIdLst>
    <p:handoutMasterId r:id="rId24"/>
  </p:handoutMasterIdLst>
  <p:sldIdLst>
    <p:sldId id="268" r:id="rId2"/>
    <p:sldId id="298" r:id="rId3"/>
    <p:sldId id="270" r:id="rId4"/>
    <p:sldId id="295" r:id="rId5"/>
    <p:sldId id="277" r:id="rId6"/>
    <p:sldId id="304" r:id="rId7"/>
    <p:sldId id="305" r:id="rId8"/>
    <p:sldId id="306" r:id="rId9"/>
    <p:sldId id="278" r:id="rId10"/>
    <p:sldId id="297" r:id="rId11"/>
    <p:sldId id="280" r:id="rId12"/>
    <p:sldId id="292" r:id="rId13"/>
    <p:sldId id="293" r:id="rId14"/>
    <p:sldId id="299" r:id="rId15"/>
    <p:sldId id="312" r:id="rId16"/>
    <p:sldId id="300" r:id="rId17"/>
    <p:sldId id="301" r:id="rId18"/>
    <p:sldId id="285" r:id="rId19"/>
    <p:sldId id="302" r:id="rId20"/>
    <p:sldId id="294" r:id="rId21"/>
    <p:sldId id="303"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73" autoAdjust="0"/>
    <p:restoredTop sz="94458" autoAdjust="0"/>
  </p:normalViewPr>
  <p:slideViewPr>
    <p:cSldViewPr snapToGrid="0" snapToObjects="1">
      <p:cViewPr varScale="1">
        <p:scale>
          <a:sx n="105" d="100"/>
          <a:sy n="105" d="100"/>
        </p:scale>
        <p:origin x="1212" y="102"/>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94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B6DDFFB-3402-4568-852E-4E5D5AEFCD17}" type="datetimeFigureOut">
              <a:rPr lang="en-GB" smtClean="0"/>
              <a:t>16/09/2021</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76C4CC2C-261F-4956-8CE0-1CC8D8FC26C7}" type="slidenum">
              <a:rPr lang="en-GB" smtClean="0"/>
              <a:t>‹#›</a:t>
            </a:fld>
            <a:endParaRPr lang="en-GB"/>
          </a:p>
        </p:txBody>
      </p:sp>
    </p:spTree>
    <p:extLst>
      <p:ext uri="{BB962C8B-B14F-4D97-AF65-F5344CB8AC3E}">
        <p14:creationId xmlns:p14="http://schemas.microsoft.com/office/powerpoint/2010/main" val="1618640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C1D69FF-D972-0042-9539-F03C29792E6B}" type="datetimeFigureOut">
              <a:rPr lang="en-US" smtClean="0"/>
              <a:t>9/16/2021</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F23E953-9CA8-3845-80FA-9B55C7044CC0}" type="slidenum">
              <a:rPr lang="en-US" smtClean="0"/>
              <a:t>‹#›</a:t>
            </a:fld>
            <a:endParaRPr lang="en-US"/>
          </a:p>
        </p:txBody>
      </p:sp>
    </p:spTree>
    <p:extLst>
      <p:ext uri="{BB962C8B-B14F-4D97-AF65-F5344CB8AC3E}">
        <p14:creationId xmlns:p14="http://schemas.microsoft.com/office/powerpoint/2010/main" val="3770625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6</a:t>
            </a:fld>
            <a:endParaRPr lang="en-GB"/>
          </a:p>
        </p:txBody>
      </p:sp>
    </p:spTree>
    <p:extLst>
      <p:ext uri="{BB962C8B-B14F-4D97-AF65-F5344CB8AC3E}">
        <p14:creationId xmlns:p14="http://schemas.microsoft.com/office/powerpoint/2010/main" val="637957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of Figure 1: </a:t>
            </a:r>
            <a:r>
              <a:rPr lang="en-US" i="1" dirty="0"/>
              <a:t>Top Spec Geography: Coasts</a:t>
            </a:r>
            <a:r>
              <a:rPr lang="en-US" i="0" dirty="0"/>
              <a:t> (2018) by Gerd Masselink and Debbie Milton, Geographical Association. P. 15</a:t>
            </a:r>
            <a:endParaRPr lang="en-US"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7</a:t>
            </a:fld>
            <a:endParaRPr lang="en-GB"/>
          </a:p>
        </p:txBody>
      </p:sp>
    </p:spTree>
    <p:extLst>
      <p:ext uri="{BB962C8B-B14F-4D97-AF65-F5344CB8AC3E}">
        <p14:creationId xmlns:p14="http://schemas.microsoft.com/office/powerpoint/2010/main" val="2518807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of Figure 2: </a:t>
            </a:r>
            <a:r>
              <a:rPr lang="en-US" i="1" dirty="0"/>
              <a:t>Top Spec Geography: Coasts</a:t>
            </a:r>
            <a:r>
              <a:rPr lang="en-US" i="0" dirty="0"/>
              <a:t> (2018) by Gerd Masselink and Debbie Milton, Geographical Association.</a:t>
            </a:r>
            <a:endParaRPr lang="en-US"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8</a:t>
            </a:fld>
            <a:endParaRPr lang="en-GB"/>
          </a:p>
        </p:txBody>
      </p:sp>
    </p:spTree>
    <p:extLst>
      <p:ext uri="{BB962C8B-B14F-4D97-AF65-F5344CB8AC3E}">
        <p14:creationId xmlns:p14="http://schemas.microsoft.com/office/powerpoint/2010/main" val="3360955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9082F0B-65E9-3C4B-BF30-CF542033D5DD}"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9F2F2-0A08-0D49-883D-DD6DC004ABB0}" type="slidenum">
              <a:rPr lang="en-US" smtClean="0"/>
              <a:t>‹#›</a:t>
            </a:fld>
            <a:endParaRPr lang="en-US"/>
          </a:p>
        </p:txBody>
      </p:sp>
    </p:spTree>
    <p:extLst>
      <p:ext uri="{BB962C8B-B14F-4D97-AF65-F5344CB8AC3E}">
        <p14:creationId xmlns:p14="http://schemas.microsoft.com/office/powerpoint/2010/main" val="3084795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082F0B-65E9-3C4B-BF30-CF542033D5DD}"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9F2F2-0A08-0D49-883D-DD6DC004ABB0}" type="slidenum">
              <a:rPr lang="en-US" smtClean="0"/>
              <a:t>‹#›</a:t>
            </a:fld>
            <a:endParaRPr lang="en-US"/>
          </a:p>
        </p:txBody>
      </p:sp>
    </p:spTree>
    <p:extLst>
      <p:ext uri="{BB962C8B-B14F-4D97-AF65-F5344CB8AC3E}">
        <p14:creationId xmlns:p14="http://schemas.microsoft.com/office/powerpoint/2010/main" val="3321592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082F0B-65E9-3C4B-BF30-CF542033D5DD}"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9F2F2-0A08-0D49-883D-DD6DC004ABB0}" type="slidenum">
              <a:rPr lang="en-US" smtClean="0"/>
              <a:t>‹#›</a:t>
            </a:fld>
            <a:endParaRPr lang="en-US"/>
          </a:p>
        </p:txBody>
      </p:sp>
    </p:spTree>
    <p:extLst>
      <p:ext uri="{BB962C8B-B14F-4D97-AF65-F5344CB8AC3E}">
        <p14:creationId xmlns:p14="http://schemas.microsoft.com/office/powerpoint/2010/main" val="940496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082F0B-65E9-3C4B-BF30-CF542033D5DD}"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9F2F2-0A08-0D49-883D-DD6DC004ABB0}" type="slidenum">
              <a:rPr lang="en-US" smtClean="0"/>
              <a:t>‹#›</a:t>
            </a:fld>
            <a:endParaRPr lang="en-US"/>
          </a:p>
        </p:txBody>
      </p:sp>
    </p:spTree>
    <p:extLst>
      <p:ext uri="{BB962C8B-B14F-4D97-AF65-F5344CB8AC3E}">
        <p14:creationId xmlns:p14="http://schemas.microsoft.com/office/powerpoint/2010/main" val="3488291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082F0B-65E9-3C4B-BF30-CF542033D5DD}"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9F2F2-0A08-0D49-883D-DD6DC004ABB0}" type="slidenum">
              <a:rPr lang="en-US" smtClean="0"/>
              <a:t>‹#›</a:t>
            </a:fld>
            <a:endParaRPr lang="en-US"/>
          </a:p>
        </p:txBody>
      </p:sp>
    </p:spTree>
    <p:extLst>
      <p:ext uri="{BB962C8B-B14F-4D97-AF65-F5344CB8AC3E}">
        <p14:creationId xmlns:p14="http://schemas.microsoft.com/office/powerpoint/2010/main" val="3417476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9082F0B-65E9-3C4B-BF30-CF542033D5DD}" type="datetimeFigureOut">
              <a:rPr lang="en-US" smtClean="0"/>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9F2F2-0A08-0D49-883D-DD6DC004ABB0}" type="slidenum">
              <a:rPr lang="en-US" smtClean="0"/>
              <a:t>‹#›</a:t>
            </a:fld>
            <a:endParaRPr lang="en-US"/>
          </a:p>
        </p:txBody>
      </p:sp>
    </p:spTree>
    <p:extLst>
      <p:ext uri="{BB962C8B-B14F-4D97-AF65-F5344CB8AC3E}">
        <p14:creationId xmlns:p14="http://schemas.microsoft.com/office/powerpoint/2010/main" val="677949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9082F0B-65E9-3C4B-BF30-CF542033D5DD}" type="datetimeFigureOut">
              <a:rPr lang="en-US" smtClean="0"/>
              <a:t>9/16/2021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19F2F2-0A08-0D49-883D-DD6DC004ABB0}" type="slidenum">
              <a:rPr lang="en-US" smtClean="0"/>
              <a:t>‹#›</a:t>
            </a:fld>
            <a:endParaRPr lang="en-US"/>
          </a:p>
        </p:txBody>
      </p:sp>
    </p:spTree>
    <p:extLst>
      <p:ext uri="{BB962C8B-B14F-4D97-AF65-F5344CB8AC3E}">
        <p14:creationId xmlns:p14="http://schemas.microsoft.com/office/powerpoint/2010/main" val="3530034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9082F0B-65E9-3C4B-BF30-CF542033D5DD}" type="datetimeFigureOut">
              <a:rPr lang="en-US" smtClean="0"/>
              <a:t>9/16/2021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19F2F2-0A08-0D49-883D-DD6DC004ABB0}" type="slidenum">
              <a:rPr lang="en-US" smtClean="0"/>
              <a:t>‹#›</a:t>
            </a:fld>
            <a:endParaRPr lang="en-US"/>
          </a:p>
        </p:txBody>
      </p:sp>
    </p:spTree>
    <p:extLst>
      <p:ext uri="{BB962C8B-B14F-4D97-AF65-F5344CB8AC3E}">
        <p14:creationId xmlns:p14="http://schemas.microsoft.com/office/powerpoint/2010/main" val="2899878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82F0B-65E9-3C4B-BF30-CF542033D5DD}" type="datetimeFigureOut">
              <a:rPr lang="en-US" smtClean="0"/>
              <a:t>9/16/2021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19F2F2-0A08-0D49-883D-DD6DC004ABB0}" type="slidenum">
              <a:rPr lang="en-US" smtClean="0"/>
              <a:t>‹#›</a:t>
            </a:fld>
            <a:endParaRPr lang="en-US"/>
          </a:p>
        </p:txBody>
      </p:sp>
    </p:spTree>
    <p:extLst>
      <p:ext uri="{BB962C8B-B14F-4D97-AF65-F5344CB8AC3E}">
        <p14:creationId xmlns:p14="http://schemas.microsoft.com/office/powerpoint/2010/main" val="2661505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79082F0B-65E9-3C4B-BF30-CF542033D5DD}" type="datetimeFigureOut">
              <a:rPr lang="en-US" smtClean="0"/>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9F2F2-0A08-0D49-883D-DD6DC004ABB0}" type="slidenum">
              <a:rPr lang="en-US" smtClean="0"/>
              <a:t>‹#›</a:t>
            </a:fld>
            <a:endParaRPr lang="en-US"/>
          </a:p>
        </p:txBody>
      </p:sp>
    </p:spTree>
    <p:extLst>
      <p:ext uri="{BB962C8B-B14F-4D97-AF65-F5344CB8AC3E}">
        <p14:creationId xmlns:p14="http://schemas.microsoft.com/office/powerpoint/2010/main" val="3493602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79082F0B-65E9-3C4B-BF30-CF542033D5DD}" type="datetimeFigureOut">
              <a:rPr lang="en-US" smtClean="0"/>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9F2F2-0A08-0D49-883D-DD6DC004ABB0}" type="slidenum">
              <a:rPr lang="en-US" smtClean="0"/>
              <a:t>‹#›</a:t>
            </a:fld>
            <a:endParaRPr lang="en-US"/>
          </a:p>
        </p:txBody>
      </p:sp>
    </p:spTree>
    <p:extLst>
      <p:ext uri="{BB962C8B-B14F-4D97-AF65-F5344CB8AC3E}">
        <p14:creationId xmlns:p14="http://schemas.microsoft.com/office/powerpoint/2010/main" val="2788892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9082F0B-65E9-3C4B-BF30-CF542033D5DD}" type="datetimeFigureOut">
              <a:rPr lang="en-US" smtClean="0"/>
              <a:t>9/16/2021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19F2F2-0A08-0D49-883D-DD6DC004ABB0}" type="slidenum">
              <a:rPr lang="en-US" smtClean="0"/>
              <a:t>‹#›</a:t>
            </a:fld>
            <a:endParaRPr lang="en-US"/>
          </a:p>
        </p:txBody>
      </p:sp>
    </p:spTree>
    <p:extLst>
      <p:ext uri="{BB962C8B-B14F-4D97-AF65-F5344CB8AC3E}">
        <p14:creationId xmlns:p14="http://schemas.microsoft.com/office/powerpoint/2010/main" val="31367093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O8TeguB3BYo"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YSlQXN2fB1g" TargetMode="External"/><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6IyRE9azhwQ"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youtube.com/watch?v=l85Dk9LpIEs"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50" y="0"/>
            <a:ext cx="9112250" cy="1863725"/>
          </a:xfrm>
          <a:solidFill>
            <a:schemeClr val="accent1"/>
          </a:solidFill>
          <a:ln w="38100" cap="flat">
            <a:solidFill>
              <a:schemeClr val="tx1"/>
            </a:solidFill>
          </a:ln>
          <a:effectLst>
            <a:outerShdw blurRad="40000" dist="20000" dir="5400000" rotWithShape="0">
              <a:srgbClr val="000000">
                <a:alpha val="37999"/>
              </a:srgbClr>
            </a:outerShdw>
          </a:effectLst>
        </p:spPr>
        <p:txBody>
          <a:bodyPr/>
          <a:lstStyle/>
          <a:p>
            <a:pPr eaLnBrk="1" hangingPunct="1">
              <a:defRPr/>
            </a:pPr>
            <a:r>
              <a:rPr lang="en-GB" altLang="x-none" sz="4400" dirty="0">
                <a:solidFill>
                  <a:srgbClr val="FFFFFF"/>
                </a:solidFill>
                <a:latin typeface="Arial" charset="0"/>
                <a:ea typeface="ＭＳ Ｐゴシック" charset="-128"/>
              </a:rPr>
              <a:t>3.1.3.2: Sources of energy at the coast</a:t>
            </a:r>
          </a:p>
        </p:txBody>
      </p:sp>
      <p:sp>
        <p:nvSpPr>
          <p:cNvPr id="3" name="Subtitle 2"/>
          <p:cNvSpPr>
            <a:spLocks noGrp="1"/>
          </p:cNvSpPr>
          <p:nvPr>
            <p:ph type="subTitle" idx="1"/>
          </p:nvPr>
        </p:nvSpPr>
        <p:spPr>
          <a:xfrm>
            <a:off x="228600" y="1993899"/>
            <a:ext cx="8784772" cy="2214563"/>
          </a:xfrm>
          <a:solidFill>
            <a:srgbClr val="00B300"/>
          </a:solidFill>
          <a:ln w="38100" cap="flat">
            <a:solidFill>
              <a:schemeClr val="tx1"/>
            </a:solidFill>
          </a:ln>
          <a:effectLst>
            <a:outerShdw blurRad="40000" dist="20000" dir="5400000" rotWithShape="0">
              <a:srgbClr val="000000">
                <a:alpha val="37999"/>
              </a:srgbClr>
            </a:outerShdw>
          </a:effectLst>
        </p:spPr>
        <p:txBody>
          <a:bodyPr>
            <a:noAutofit/>
          </a:bodyPr>
          <a:lstStyle/>
          <a:p>
            <a:pPr eaLnBrk="1" hangingPunct="1">
              <a:lnSpc>
                <a:spcPct val="90000"/>
              </a:lnSpc>
              <a:defRPr/>
            </a:pPr>
            <a:r>
              <a:rPr lang="en-GB" altLang="x-none" sz="2800" dirty="0">
                <a:solidFill>
                  <a:schemeClr val="bg1"/>
                </a:solidFill>
                <a:latin typeface="Arial" charset="0"/>
                <a:ea typeface="ＭＳ Ｐゴシック" charset="-128"/>
              </a:rPr>
              <a:t>Learning Objectives</a:t>
            </a:r>
          </a:p>
          <a:p>
            <a:pPr algn="l" eaLnBrk="1" hangingPunct="1">
              <a:lnSpc>
                <a:spcPct val="90000"/>
              </a:lnSpc>
              <a:buFontTx/>
              <a:buChar char="•"/>
              <a:defRPr/>
            </a:pPr>
            <a:r>
              <a:rPr lang="en-GB" altLang="x-none" sz="2800" dirty="0" smtClean="0">
                <a:solidFill>
                  <a:srgbClr val="FFFFFF"/>
                </a:solidFill>
                <a:latin typeface="Arial" charset="0"/>
                <a:ea typeface="ＭＳ Ｐゴシック" charset="-128"/>
              </a:rPr>
              <a:t>To </a:t>
            </a:r>
            <a:r>
              <a:rPr lang="en-GB" altLang="x-none" sz="2800" dirty="0">
                <a:solidFill>
                  <a:srgbClr val="FFFFFF"/>
                </a:solidFill>
                <a:latin typeface="Arial" charset="0"/>
                <a:ea typeface="ＭＳ Ｐゴシック" charset="-128"/>
              </a:rPr>
              <a:t>understand tides and the energy they generate</a:t>
            </a:r>
          </a:p>
          <a:p>
            <a:pPr algn="l" eaLnBrk="1" hangingPunct="1">
              <a:lnSpc>
                <a:spcPct val="90000"/>
              </a:lnSpc>
              <a:buFontTx/>
              <a:buChar char="•"/>
              <a:defRPr/>
            </a:pPr>
            <a:r>
              <a:rPr lang="en-GB" altLang="x-none" sz="2800" dirty="0">
                <a:solidFill>
                  <a:srgbClr val="FFFFFF"/>
                </a:solidFill>
                <a:latin typeface="Arial" charset="0"/>
                <a:ea typeface="ＭＳ Ｐゴシック" charset="-128"/>
              </a:rPr>
              <a:t>To understand ocean currents</a:t>
            </a:r>
            <a:endParaRPr lang="en-GB" altLang="x-none" sz="2800" dirty="0">
              <a:solidFill>
                <a:schemeClr val="bg1"/>
              </a:solidFill>
              <a:latin typeface="Arial" charset="0"/>
              <a:ea typeface="ＭＳ Ｐゴシック" charset="-128"/>
            </a:endParaRPr>
          </a:p>
          <a:p>
            <a:pPr eaLnBrk="1" hangingPunct="1">
              <a:lnSpc>
                <a:spcPct val="90000"/>
              </a:lnSpc>
              <a:defRPr/>
            </a:pPr>
            <a:endParaRPr lang="en-GB" altLang="x-none" sz="2800" dirty="0">
              <a:solidFill>
                <a:schemeClr val="bg1"/>
              </a:solidFill>
              <a:latin typeface="Arial" charset="0"/>
              <a:ea typeface="ＭＳ Ｐゴシック" charset="-128"/>
            </a:endParaRPr>
          </a:p>
        </p:txBody>
      </p:sp>
      <p:sp>
        <p:nvSpPr>
          <p:cNvPr id="4" name="TextBox 3"/>
          <p:cNvSpPr txBox="1">
            <a:spLocks noChangeArrowheads="1"/>
          </p:cNvSpPr>
          <p:nvPr/>
        </p:nvSpPr>
        <p:spPr bwMode="auto">
          <a:xfrm>
            <a:off x="31750" y="4208463"/>
            <a:ext cx="1906588" cy="2584450"/>
          </a:xfrm>
          <a:prstGeom prst="rect">
            <a:avLst/>
          </a:prstGeom>
          <a:solidFill>
            <a:srgbClr val="AAAACA"/>
          </a:solidFill>
          <a:ln w="38100">
            <a:solidFill>
              <a:schemeClr val="tx1"/>
            </a:solidFill>
            <a:miter lim="800000"/>
            <a:headEnd/>
            <a:tailEnd/>
          </a:ln>
          <a:effectLst>
            <a:outerShdw blurRad="40000" dist="20000" dir="5400000" rotWithShape="0">
              <a:srgbClr val="000000">
                <a:alpha val="37999"/>
              </a:srgbClr>
            </a:outerShdw>
          </a:effectLst>
        </p:spPr>
        <p:txBody>
          <a:bodyPr>
            <a:spAutoFit/>
          </a:bodyPr>
          <a:lstStyle/>
          <a:p>
            <a:pPr eaLnBrk="1" hangingPunct="1">
              <a:defRPr/>
            </a:pPr>
            <a:r>
              <a:rPr lang="en-GB" b="1" u="sng" dirty="0">
                <a:solidFill>
                  <a:srgbClr val="002060"/>
                </a:solidFill>
                <a:latin typeface="Arial" charset="0"/>
                <a:ea typeface="Arial" charset="0"/>
                <a:cs typeface="Arial" charset="0"/>
              </a:rPr>
              <a:t>Key words</a:t>
            </a:r>
            <a:r>
              <a:rPr lang="en-GB" dirty="0">
                <a:solidFill>
                  <a:srgbClr val="002060"/>
                </a:solidFill>
                <a:latin typeface="Arial" charset="0"/>
                <a:ea typeface="Arial" charset="0"/>
                <a:cs typeface="Arial" charset="0"/>
              </a:rPr>
              <a:t>:</a:t>
            </a:r>
          </a:p>
          <a:p>
            <a:pPr eaLnBrk="1" hangingPunct="1">
              <a:defRPr/>
            </a:pPr>
            <a:r>
              <a:rPr lang="en-GB" dirty="0">
                <a:solidFill>
                  <a:srgbClr val="002060"/>
                </a:solidFill>
                <a:latin typeface="Arial" charset="0"/>
                <a:ea typeface="Arial" charset="0"/>
                <a:cs typeface="Arial" charset="0"/>
              </a:rPr>
              <a:t>Destructive</a:t>
            </a:r>
          </a:p>
          <a:p>
            <a:pPr eaLnBrk="1" hangingPunct="1">
              <a:defRPr/>
            </a:pPr>
            <a:r>
              <a:rPr lang="en-GB" dirty="0">
                <a:solidFill>
                  <a:srgbClr val="002060"/>
                </a:solidFill>
                <a:latin typeface="Arial" charset="0"/>
                <a:ea typeface="Arial" charset="0"/>
                <a:cs typeface="Arial" charset="0"/>
              </a:rPr>
              <a:t>Constructive</a:t>
            </a:r>
          </a:p>
          <a:p>
            <a:pPr eaLnBrk="1" hangingPunct="1">
              <a:defRPr/>
            </a:pPr>
            <a:r>
              <a:rPr lang="en-GB" dirty="0">
                <a:solidFill>
                  <a:srgbClr val="002060"/>
                </a:solidFill>
                <a:latin typeface="Arial" charset="0"/>
                <a:ea typeface="Arial" charset="0"/>
                <a:cs typeface="Arial" charset="0"/>
              </a:rPr>
              <a:t>Swash</a:t>
            </a:r>
          </a:p>
          <a:p>
            <a:pPr eaLnBrk="1" hangingPunct="1">
              <a:defRPr/>
            </a:pPr>
            <a:r>
              <a:rPr lang="en-GB" dirty="0">
                <a:solidFill>
                  <a:srgbClr val="002060"/>
                </a:solidFill>
                <a:latin typeface="Arial" charset="0"/>
                <a:ea typeface="Arial" charset="0"/>
                <a:cs typeface="Arial" charset="0"/>
              </a:rPr>
              <a:t>Backwash</a:t>
            </a:r>
          </a:p>
          <a:p>
            <a:pPr eaLnBrk="1" hangingPunct="1">
              <a:defRPr/>
            </a:pPr>
            <a:r>
              <a:rPr lang="en-GB" dirty="0">
                <a:solidFill>
                  <a:srgbClr val="002060"/>
                </a:solidFill>
                <a:latin typeface="Arial" charset="0"/>
                <a:ea typeface="Arial" charset="0"/>
                <a:cs typeface="Arial" charset="0"/>
              </a:rPr>
              <a:t>Rip currents</a:t>
            </a:r>
          </a:p>
          <a:p>
            <a:pPr eaLnBrk="1" hangingPunct="1">
              <a:defRPr/>
            </a:pPr>
            <a:r>
              <a:rPr lang="en-GB" dirty="0">
                <a:solidFill>
                  <a:srgbClr val="002060"/>
                </a:solidFill>
                <a:latin typeface="Arial" charset="0"/>
                <a:ea typeface="Arial" charset="0"/>
                <a:cs typeface="Arial" charset="0"/>
              </a:rPr>
              <a:t>Wave refraction</a:t>
            </a:r>
          </a:p>
          <a:p>
            <a:pPr eaLnBrk="1" hangingPunct="1">
              <a:defRPr/>
            </a:pPr>
            <a:r>
              <a:rPr lang="en-GB" dirty="0">
                <a:solidFill>
                  <a:srgbClr val="002060"/>
                </a:solidFill>
                <a:latin typeface="Arial" charset="0"/>
                <a:ea typeface="Arial" charset="0"/>
                <a:cs typeface="Arial" charset="0"/>
              </a:rPr>
              <a:t>Neap tide</a:t>
            </a:r>
          </a:p>
          <a:p>
            <a:pPr eaLnBrk="1" hangingPunct="1">
              <a:defRPr/>
            </a:pPr>
            <a:r>
              <a:rPr lang="en-GB" dirty="0">
                <a:solidFill>
                  <a:srgbClr val="002060"/>
                </a:solidFill>
                <a:latin typeface="Arial" charset="0"/>
                <a:ea typeface="Arial" charset="0"/>
                <a:cs typeface="Arial" charset="0"/>
              </a:rPr>
              <a:t>Spring tide</a:t>
            </a:r>
          </a:p>
        </p:txBody>
      </p:sp>
      <p:sp>
        <p:nvSpPr>
          <p:cNvPr id="5" name="TextBox 4"/>
          <p:cNvSpPr txBox="1">
            <a:spLocks noChangeArrowheads="1"/>
          </p:cNvSpPr>
          <p:nvPr/>
        </p:nvSpPr>
        <p:spPr bwMode="auto">
          <a:xfrm>
            <a:off x="3288847" y="4524828"/>
            <a:ext cx="5724525" cy="1785104"/>
          </a:xfrm>
          <a:prstGeom prst="rect">
            <a:avLst/>
          </a:prstGeom>
          <a:solidFill>
            <a:srgbClr val="DADADA"/>
          </a:solidFill>
          <a:ln w="38100">
            <a:solidFill>
              <a:schemeClr val="tx1"/>
            </a:solidFill>
            <a:miter lim="800000"/>
            <a:headEnd/>
            <a:tailEnd/>
          </a:ln>
          <a:effectLst>
            <a:outerShdw blurRad="40000" dist="20000" dir="5400000" rotWithShape="0">
              <a:srgbClr val="000000">
                <a:alpha val="37999"/>
              </a:srgbClr>
            </a:outerShdw>
          </a:effectLst>
        </p:spPr>
        <p:txBody>
          <a:bodyPr wrap="square">
            <a:spAutoFit/>
          </a:bodyPr>
          <a:lstStyle>
            <a:lvl1pPr>
              <a:spcBef>
                <a:spcPct val="20000"/>
              </a:spcBef>
              <a:buClr>
                <a:schemeClr val="hlink"/>
              </a:buClr>
              <a:buSzPct val="120000"/>
              <a:buChar char="•"/>
              <a:defRPr sz="3200">
                <a:solidFill>
                  <a:schemeClr val="tx1"/>
                </a:solidFill>
                <a:latin typeface="Tahoma" charset="0"/>
                <a:ea typeface="ＭＳ Ｐゴシック" charset="-128"/>
              </a:defRPr>
            </a:lvl1pPr>
            <a:lvl2pPr marL="742950" indent="-285750">
              <a:spcBef>
                <a:spcPct val="20000"/>
              </a:spcBef>
              <a:buFont typeface="Tahoma" charset="0"/>
              <a:buChar char="–"/>
              <a:defRPr sz="2800">
                <a:solidFill>
                  <a:schemeClr val="tx1"/>
                </a:solidFill>
                <a:latin typeface="Tahoma" charset="0"/>
                <a:ea typeface="ＭＳ Ｐゴシック" charset="-128"/>
              </a:defRPr>
            </a:lvl2pPr>
            <a:lvl3pPr marL="1143000" indent="-228600">
              <a:spcBef>
                <a:spcPct val="20000"/>
              </a:spcBef>
              <a:buClr>
                <a:schemeClr val="hlink"/>
              </a:buClr>
              <a:buSzPct val="120000"/>
              <a:buChar char="•"/>
              <a:defRPr sz="2400">
                <a:solidFill>
                  <a:schemeClr val="tx1"/>
                </a:solidFill>
                <a:latin typeface="Tahoma" charset="0"/>
                <a:ea typeface="ＭＳ Ｐゴシック" charset="-128"/>
              </a:defRPr>
            </a:lvl3pPr>
            <a:lvl4pPr marL="1600200" indent="-228600">
              <a:spcBef>
                <a:spcPct val="20000"/>
              </a:spcBef>
              <a:buFont typeface="Tahoma" charset="0"/>
              <a:buChar char="–"/>
              <a:defRPr sz="2000">
                <a:solidFill>
                  <a:schemeClr val="tx1"/>
                </a:solidFill>
                <a:latin typeface="Tahoma" charset="0"/>
                <a:ea typeface="ＭＳ Ｐゴシック" charset="-128"/>
              </a:defRPr>
            </a:lvl4pPr>
            <a:lvl5pPr marL="2057400" indent="-228600">
              <a:spcBef>
                <a:spcPct val="20000"/>
              </a:spcBef>
              <a:buClr>
                <a:schemeClr val="hlink"/>
              </a:buClr>
              <a:buSzPct val="80000"/>
              <a:buFont typeface="Wingdings" charset="2"/>
              <a:buChar char="v"/>
              <a:defRPr sz="20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9pPr>
          </a:lstStyle>
          <a:p>
            <a:pPr eaLnBrk="1" hangingPunct="1">
              <a:spcBef>
                <a:spcPct val="0"/>
              </a:spcBef>
              <a:buClrTx/>
              <a:buSzTx/>
              <a:buFontTx/>
              <a:buNone/>
              <a:defRPr/>
            </a:pPr>
            <a:r>
              <a:rPr lang="en-GB" altLang="x-none" sz="2200" b="1" u="sng" dirty="0">
                <a:solidFill>
                  <a:srgbClr val="002060"/>
                </a:solidFill>
                <a:latin typeface="Arial" charset="0"/>
              </a:rPr>
              <a:t>Concept Checker</a:t>
            </a:r>
            <a:r>
              <a:rPr lang="en-GB" altLang="x-none" sz="2200" dirty="0">
                <a:solidFill>
                  <a:srgbClr val="002060"/>
                </a:solidFill>
                <a:latin typeface="Arial" charset="0"/>
              </a:rPr>
              <a:t>:</a:t>
            </a:r>
          </a:p>
          <a:p>
            <a:pPr eaLnBrk="1" hangingPunct="1">
              <a:spcBef>
                <a:spcPct val="0"/>
              </a:spcBef>
              <a:buClrTx/>
              <a:buSzTx/>
              <a:buFont typeface="Wingdings" charset="2"/>
              <a:buChar char="q"/>
              <a:defRPr/>
            </a:pPr>
            <a:r>
              <a:rPr lang="en-GB" altLang="x-none" sz="2200" b="1" dirty="0" smtClean="0">
                <a:solidFill>
                  <a:srgbClr val="002060"/>
                </a:solidFill>
                <a:latin typeface="Arial" charset="0"/>
              </a:rPr>
              <a:t>What are tides and currents?</a:t>
            </a:r>
            <a:endParaRPr lang="en-GB" altLang="x-none" sz="2200" b="1" dirty="0">
              <a:solidFill>
                <a:srgbClr val="002060"/>
              </a:solidFill>
              <a:latin typeface="Arial" charset="0"/>
            </a:endParaRPr>
          </a:p>
          <a:p>
            <a:pPr eaLnBrk="1" hangingPunct="1">
              <a:spcBef>
                <a:spcPct val="0"/>
              </a:spcBef>
              <a:buClrTx/>
              <a:buSzTx/>
              <a:buFont typeface="Wingdings" charset="2"/>
              <a:buChar char="q"/>
              <a:defRPr/>
            </a:pPr>
            <a:r>
              <a:rPr lang="en-GB" altLang="x-none" sz="2200" b="1" dirty="0" smtClean="0">
                <a:solidFill>
                  <a:srgbClr val="002060"/>
                </a:solidFill>
                <a:latin typeface="Arial" charset="0"/>
              </a:rPr>
              <a:t>What role do tides and currents play in the development of coastal landforms and landscapes?</a:t>
            </a:r>
            <a:endParaRPr lang="en-GB" altLang="x-none" sz="2200" b="1" dirty="0">
              <a:solidFill>
                <a:srgbClr val="002060"/>
              </a:solidFill>
              <a:latin typeface="Arial" charset="0"/>
            </a:endParaRPr>
          </a:p>
        </p:txBody>
      </p:sp>
    </p:spTree>
    <p:extLst>
      <p:ext uri="{BB962C8B-B14F-4D97-AF65-F5344CB8AC3E}">
        <p14:creationId xmlns:p14="http://schemas.microsoft.com/office/powerpoint/2010/main" val="1043482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smtClean="0"/>
              <a:t>What modifies the pattern of tides?</a:t>
            </a:r>
            <a:endParaRPr lang="en-GB" b="1" i="1" dirty="0"/>
          </a:p>
        </p:txBody>
      </p:sp>
      <p:sp>
        <p:nvSpPr>
          <p:cNvPr id="3" name="Content Placeholder 2"/>
          <p:cNvSpPr>
            <a:spLocks noGrp="1"/>
          </p:cNvSpPr>
          <p:nvPr>
            <p:ph idx="1"/>
          </p:nvPr>
        </p:nvSpPr>
        <p:spPr/>
        <p:txBody>
          <a:bodyPr/>
          <a:lstStyle/>
          <a:p>
            <a:r>
              <a:rPr lang="en-GB" dirty="0" smtClean="0"/>
              <a:t>The regular pattern of tides is significantly modified by </a:t>
            </a:r>
          </a:p>
          <a:p>
            <a:pPr marL="685800" lvl="1" indent="-342900">
              <a:buAutoNum type="arabicParenR"/>
            </a:pPr>
            <a:r>
              <a:rPr lang="en-GB" dirty="0" smtClean="0"/>
              <a:t>The morphology (shape) of the seabed</a:t>
            </a:r>
          </a:p>
          <a:p>
            <a:pPr marL="342900" lvl="1" indent="0">
              <a:buNone/>
            </a:pPr>
            <a:endParaRPr lang="en-GB" dirty="0" smtClean="0"/>
          </a:p>
          <a:p>
            <a:pPr marL="342900" lvl="1" indent="0">
              <a:buNone/>
            </a:pPr>
            <a:r>
              <a:rPr lang="en-GB" dirty="0" smtClean="0"/>
              <a:t>2) The proximity of land masses </a:t>
            </a:r>
            <a:endParaRPr lang="en-GB" dirty="0"/>
          </a:p>
          <a:p>
            <a:pPr marL="342900" lvl="1" indent="0">
              <a:buNone/>
            </a:pPr>
            <a:endParaRPr lang="en-GB" dirty="0" smtClean="0"/>
          </a:p>
          <a:p>
            <a:pPr marL="342900" lvl="1" indent="0">
              <a:buNone/>
            </a:pPr>
            <a:r>
              <a:rPr lang="en-GB" dirty="0" smtClean="0"/>
              <a:t>3) The impact of the spinning forces of the Earth (Coriolis force)</a:t>
            </a:r>
          </a:p>
          <a:p>
            <a:pPr marL="342900" lvl="1" indent="0">
              <a:buNone/>
            </a:pPr>
            <a:r>
              <a:rPr lang="en-GB" dirty="0"/>
              <a:t>The Coriolis has no direct effect on the tide. However, it has on the main oceanic currents and those influence the tides.</a:t>
            </a:r>
          </a:p>
        </p:txBody>
      </p:sp>
    </p:spTree>
    <p:extLst>
      <p:ext uri="{BB962C8B-B14F-4D97-AF65-F5344CB8AC3E}">
        <p14:creationId xmlns:p14="http://schemas.microsoft.com/office/powerpoint/2010/main" val="1336210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02895" y="1001741"/>
            <a:ext cx="807243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spcBef>
                <a:spcPct val="20000"/>
              </a:spcBef>
              <a:buClr>
                <a:schemeClr val="hlink"/>
              </a:buClr>
              <a:buSzPct val="120000"/>
              <a:buChar char="•"/>
              <a:defRPr sz="3200">
                <a:solidFill>
                  <a:schemeClr val="tx1"/>
                </a:solidFill>
                <a:latin typeface="Tahoma" charset="0"/>
                <a:ea typeface="ＭＳ Ｐゴシック" charset="-128"/>
              </a:defRPr>
            </a:lvl1pPr>
            <a:lvl2pPr marL="742950" indent="-285750">
              <a:spcBef>
                <a:spcPct val="20000"/>
              </a:spcBef>
              <a:buFont typeface="Tahoma" charset="0"/>
              <a:buChar char="–"/>
              <a:defRPr sz="2800">
                <a:solidFill>
                  <a:schemeClr val="tx1"/>
                </a:solidFill>
                <a:latin typeface="Tahoma" charset="0"/>
                <a:ea typeface="ＭＳ Ｐゴシック" charset="-128"/>
              </a:defRPr>
            </a:lvl2pPr>
            <a:lvl3pPr marL="1143000" indent="-228600">
              <a:spcBef>
                <a:spcPct val="20000"/>
              </a:spcBef>
              <a:buClr>
                <a:schemeClr val="hlink"/>
              </a:buClr>
              <a:buSzPct val="120000"/>
              <a:buChar char="•"/>
              <a:defRPr sz="2400">
                <a:solidFill>
                  <a:schemeClr val="tx1"/>
                </a:solidFill>
                <a:latin typeface="Tahoma" charset="0"/>
                <a:ea typeface="ＭＳ Ｐゴシック" charset="-128"/>
              </a:defRPr>
            </a:lvl3pPr>
            <a:lvl4pPr marL="1600200" indent="-228600">
              <a:spcBef>
                <a:spcPct val="20000"/>
              </a:spcBef>
              <a:buFont typeface="Tahoma" charset="0"/>
              <a:buChar char="–"/>
              <a:defRPr sz="2000">
                <a:solidFill>
                  <a:schemeClr val="tx1"/>
                </a:solidFill>
                <a:latin typeface="Tahoma" charset="0"/>
                <a:ea typeface="ＭＳ Ｐゴシック" charset="-128"/>
              </a:defRPr>
            </a:lvl4pPr>
            <a:lvl5pPr marL="2057400" indent="-228600">
              <a:spcBef>
                <a:spcPct val="20000"/>
              </a:spcBef>
              <a:buClr>
                <a:schemeClr val="hlink"/>
              </a:buClr>
              <a:buSzPct val="80000"/>
              <a:buFont typeface="Wingdings" charset="2"/>
              <a:buChar char="v"/>
              <a:defRPr sz="20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9pPr>
          </a:lstStyle>
          <a:p>
            <a:pPr marL="0" indent="0">
              <a:spcBef>
                <a:spcPct val="0"/>
              </a:spcBef>
              <a:buClrTx/>
              <a:buSzTx/>
              <a:buNone/>
            </a:pPr>
            <a:r>
              <a:rPr lang="en-US" altLang="x-none" sz="2100" dirty="0" err="1">
                <a:latin typeface="Calibri" panose="020F0502020204030204" pitchFamily="34" charset="0"/>
                <a:cs typeface="Calibri" panose="020F0502020204030204" pitchFamily="34" charset="0"/>
              </a:rPr>
              <a:t>Funnelled</a:t>
            </a:r>
            <a:r>
              <a:rPr lang="en-US" altLang="x-none" sz="2100" dirty="0">
                <a:latin typeface="Calibri" panose="020F0502020204030204" pitchFamily="34" charset="0"/>
                <a:cs typeface="Calibri" panose="020F0502020204030204" pitchFamily="34" charset="0"/>
              </a:rPr>
              <a:t> coast e.g. Severn Estuary – as the tide advances it is concentrated in the ever-narrowing space. This causes its height to rise rapidly producing a tidal bore. Along the River Severn this is referred to as the Severn Bore and is a wave of up to 1m in height traveling at a speed of 30 km per hour.</a:t>
            </a:r>
          </a:p>
          <a:p>
            <a:pPr>
              <a:spcBef>
                <a:spcPct val="0"/>
              </a:spcBef>
              <a:buClrTx/>
              <a:buSzTx/>
              <a:buFontTx/>
              <a:buNone/>
            </a:pPr>
            <a:endParaRPr lang="en-US" altLang="x-none" sz="2100" dirty="0"/>
          </a:p>
        </p:txBody>
      </p:sp>
      <p:sp>
        <p:nvSpPr>
          <p:cNvPr id="28674" name="Rectangle 4"/>
          <p:cNvSpPr>
            <a:spLocks noChangeArrowheads="1"/>
          </p:cNvSpPr>
          <p:nvPr/>
        </p:nvSpPr>
        <p:spPr bwMode="auto">
          <a:xfrm>
            <a:off x="493713" y="182563"/>
            <a:ext cx="82216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charset="0"/>
                <a:ea typeface="ＭＳ Ｐゴシック" charset="-128"/>
              </a:defRPr>
            </a:lvl1pPr>
            <a:lvl2pPr marL="742950" indent="-285750">
              <a:spcBef>
                <a:spcPct val="20000"/>
              </a:spcBef>
              <a:buFont typeface="Tahoma" charset="0"/>
              <a:buChar char="–"/>
              <a:defRPr sz="2800">
                <a:solidFill>
                  <a:schemeClr val="tx1"/>
                </a:solidFill>
                <a:latin typeface="Tahoma" charset="0"/>
                <a:ea typeface="ＭＳ Ｐゴシック" charset="-128"/>
              </a:defRPr>
            </a:lvl2pPr>
            <a:lvl3pPr marL="1143000" indent="-228600">
              <a:spcBef>
                <a:spcPct val="20000"/>
              </a:spcBef>
              <a:buClr>
                <a:schemeClr val="hlink"/>
              </a:buClr>
              <a:buSzPct val="120000"/>
              <a:buChar char="•"/>
              <a:defRPr sz="2400">
                <a:solidFill>
                  <a:schemeClr val="tx1"/>
                </a:solidFill>
                <a:latin typeface="Tahoma" charset="0"/>
                <a:ea typeface="ＭＳ Ｐゴシック" charset="-128"/>
              </a:defRPr>
            </a:lvl3pPr>
            <a:lvl4pPr marL="1600200" indent="-228600">
              <a:spcBef>
                <a:spcPct val="20000"/>
              </a:spcBef>
              <a:buFont typeface="Tahoma" charset="0"/>
              <a:buChar char="–"/>
              <a:defRPr sz="2000">
                <a:solidFill>
                  <a:schemeClr val="tx1"/>
                </a:solidFill>
                <a:latin typeface="Tahoma" charset="0"/>
                <a:ea typeface="ＭＳ Ｐゴシック" charset="-128"/>
              </a:defRPr>
            </a:lvl4pPr>
            <a:lvl5pPr marL="2057400" indent="-228600">
              <a:spcBef>
                <a:spcPct val="20000"/>
              </a:spcBef>
              <a:buClr>
                <a:schemeClr val="hlink"/>
              </a:buClr>
              <a:buSzPct val="80000"/>
              <a:buFont typeface="Wingdings" charset="2"/>
              <a:buChar char="v"/>
              <a:defRPr sz="20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9pPr>
          </a:lstStyle>
          <a:p>
            <a:pPr>
              <a:spcBef>
                <a:spcPct val="0"/>
              </a:spcBef>
              <a:buClrTx/>
              <a:buSzTx/>
              <a:buFontTx/>
              <a:buNone/>
            </a:pPr>
            <a:r>
              <a:rPr lang="en-US" altLang="x-none" sz="3000" b="1" dirty="0">
                <a:latin typeface="Calibri" panose="020F0502020204030204" pitchFamily="34" charset="0"/>
                <a:cs typeface="Calibri" panose="020F0502020204030204" pitchFamily="34" charset="0"/>
              </a:rPr>
              <a:t>The shape of the coast influences the tidal range:</a:t>
            </a:r>
          </a:p>
        </p:txBody>
      </p:sp>
      <p:pic>
        <p:nvPicPr>
          <p:cNvPr id="2" name="Picture 1"/>
          <p:cNvPicPr>
            <a:picLocks noChangeAspect="1"/>
          </p:cNvPicPr>
          <p:nvPr/>
        </p:nvPicPr>
        <p:blipFill>
          <a:blip r:embed="rId2"/>
          <a:stretch>
            <a:fillRect/>
          </a:stretch>
        </p:blipFill>
        <p:spPr>
          <a:xfrm>
            <a:off x="4709956" y="3298246"/>
            <a:ext cx="4005419" cy="3017782"/>
          </a:xfrm>
          <a:prstGeom prst="rect">
            <a:avLst/>
          </a:prstGeom>
        </p:spPr>
      </p:pic>
      <p:sp>
        <p:nvSpPr>
          <p:cNvPr id="3" name="Rectangle 2"/>
          <p:cNvSpPr/>
          <p:nvPr/>
        </p:nvSpPr>
        <p:spPr>
          <a:xfrm>
            <a:off x="202311" y="3033066"/>
            <a:ext cx="4572000" cy="757130"/>
          </a:xfrm>
          <a:prstGeom prst="rect">
            <a:avLst/>
          </a:prstGeom>
        </p:spPr>
        <p:txBody>
          <a:bodyPr>
            <a:spAutoFit/>
          </a:bodyPr>
          <a:lstStyle/>
          <a:p>
            <a:pPr>
              <a:lnSpc>
                <a:spcPct val="80000"/>
              </a:lnSpc>
              <a:defRPr/>
            </a:pPr>
            <a:r>
              <a:rPr lang="en-GB" dirty="0"/>
              <a:t>River Severn, Bristol:</a:t>
            </a:r>
          </a:p>
          <a:p>
            <a:pPr>
              <a:lnSpc>
                <a:spcPct val="80000"/>
              </a:lnSpc>
              <a:buNone/>
              <a:defRPr/>
            </a:pPr>
            <a:r>
              <a:rPr lang="en-GB" dirty="0">
                <a:hlinkClick r:id="rId3"/>
              </a:rPr>
              <a:t>https://www.youtube.com/watch?v=O8TeguB3BYo</a:t>
            </a:r>
            <a:r>
              <a:rPr lang="en-GB" dirty="0"/>
              <a:t> </a:t>
            </a:r>
          </a:p>
        </p:txBody>
      </p:sp>
    </p:spTree>
    <p:extLst>
      <p:ext uri="{BB962C8B-B14F-4D97-AF65-F5344CB8AC3E}">
        <p14:creationId xmlns:p14="http://schemas.microsoft.com/office/powerpoint/2010/main" val="20026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62433" y="536538"/>
            <a:ext cx="4779839" cy="703936"/>
          </a:xfrm>
        </p:spPr>
        <p:txBody>
          <a:bodyPr/>
          <a:lstStyle/>
          <a:p>
            <a:pPr eaLnBrk="1" hangingPunct="1">
              <a:defRPr/>
            </a:pPr>
            <a:r>
              <a:rPr lang="en-GB" altLang="x-none" dirty="0">
                <a:ea typeface="ＭＳ Ｐゴシック" charset="-128"/>
              </a:rPr>
              <a:t>Tidal Surges</a:t>
            </a:r>
          </a:p>
        </p:txBody>
      </p:sp>
      <p:sp>
        <p:nvSpPr>
          <p:cNvPr id="5" name="Content Placeholder 4">
            <a:extLst>
              <a:ext uri="{FF2B5EF4-FFF2-40B4-BE49-F238E27FC236}">
                <a16:creationId xmlns:a16="http://schemas.microsoft.com/office/drawing/2014/main" id="{158EDFB4-56C5-D541-BE81-18B2F91D3A32}"/>
              </a:ext>
            </a:extLst>
          </p:cNvPr>
          <p:cNvSpPr>
            <a:spLocks noGrp="1"/>
          </p:cNvSpPr>
          <p:nvPr>
            <p:ph idx="1"/>
          </p:nvPr>
        </p:nvSpPr>
        <p:spPr>
          <a:xfrm>
            <a:off x="1" y="1448607"/>
            <a:ext cx="4677096" cy="5252444"/>
          </a:xfrm>
        </p:spPr>
        <p:txBody>
          <a:bodyPr>
            <a:normAutofit/>
          </a:bodyPr>
          <a:lstStyle/>
          <a:p>
            <a:pPr>
              <a:lnSpc>
                <a:spcPct val="80000"/>
              </a:lnSpc>
              <a:defRPr/>
            </a:pPr>
            <a:r>
              <a:rPr lang="en-GB" sz="2200" dirty="0">
                <a:latin typeface="Calibri" panose="020F0502020204030204" pitchFamily="34" charset="0"/>
                <a:cs typeface="Calibri" panose="020F0502020204030204" pitchFamily="34" charset="0"/>
              </a:rPr>
              <a:t>Tidal, or storm surges </a:t>
            </a:r>
            <a:r>
              <a:rPr lang="en-GB" sz="2200" dirty="0" smtClean="0">
                <a:latin typeface="Calibri" panose="020F0502020204030204" pitchFamily="34" charset="0"/>
                <a:cs typeface="Calibri" panose="020F0502020204030204" pitchFamily="34" charset="0"/>
              </a:rPr>
              <a:t>are occasions when meteorological conditions </a:t>
            </a:r>
            <a:r>
              <a:rPr lang="en-GB" sz="2200" dirty="0">
                <a:latin typeface="Calibri" panose="020F0502020204030204" pitchFamily="34" charset="0"/>
                <a:cs typeface="Calibri" panose="020F0502020204030204" pitchFamily="34" charset="0"/>
              </a:rPr>
              <a:t>give rise to strong winds which can produce much higher water levels than those at high tide.</a:t>
            </a:r>
          </a:p>
          <a:p>
            <a:pPr>
              <a:lnSpc>
                <a:spcPct val="80000"/>
              </a:lnSpc>
              <a:defRPr/>
            </a:pPr>
            <a:r>
              <a:rPr lang="en-GB" sz="2400" dirty="0" smtClean="0"/>
              <a:t>This particularly affects the North Sea and the Holderness </a:t>
            </a:r>
            <a:r>
              <a:rPr lang="en-GB" sz="2400" dirty="0"/>
              <a:t>Coast </a:t>
            </a:r>
            <a:r>
              <a:rPr lang="en-GB" sz="2400" dirty="0" smtClean="0"/>
              <a:t>(our </a:t>
            </a:r>
            <a:r>
              <a:rPr lang="en-GB" sz="2400" dirty="0"/>
              <a:t>major case study</a:t>
            </a:r>
            <a:r>
              <a:rPr lang="en-GB" sz="2400" dirty="0" smtClean="0"/>
              <a:t>)</a:t>
            </a:r>
            <a:endParaRPr lang="en-GB" sz="2200" dirty="0">
              <a:latin typeface="Calibri" panose="020F0502020204030204" pitchFamily="34" charset="0"/>
              <a:cs typeface="Calibri" panose="020F0502020204030204" pitchFamily="34" charset="0"/>
            </a:endParaRPr>
          </a:p>
          <a:p>
            <a:pPr>
              <a:lnSpc>
                <a:spcPct val="80000"/>
              </a:lnSpc>
              <a:defRPr/>
            </a:pPr>
            <a:r>
              <a:rPr lang="en-GB" sz="2200" dirty="0">
                <a:latin typeface="Calibri" panose="020F0502020204030204" pitchFamily="34" charset="0"/>
                <a:cs typeface="Calibri" panose="020F0502020204030204" pitchFamily="34" charset="0"/>
              </a:rPr>
              <a:t>Sea level can rise by about 1cm for every 1millibar drop in </a:t>
            </a:r>
            <a:r>
              <a:rPr lang="en-GB" sz="2200" dirty="0" smtClean="0">
                <a:latin typeface="Calibri" panose="020F0502020204030204" pitchFamily="34" charset="0"/>
                <a:cs typeface="Calibri" panose="020F0502020204030204" pitchFamily="34" charset="0"/>
              </a:rPr>
              <a:t>pressure</a:t>
            </a:r>
          </a:p>
          <a:p>
            <a:pPr>
              <a:lnSpc>
                <a:spcPct val="80000"/>
              </a:lnSpc>
              <a:defRPr/>
            </a:pPr>
            <a:r>
              <a:rPr lang="en-GB" sz="2200" dirty="0" smtClean="0">
                <a:latin typeface="Calibri" panose="020F0502020204030204" pitchFamily="34" charset="0"/>
                <a:cs typeface="Calibri" panose="020F0502020204030204" pitchFamily="34" charset="0"/>
              </a:rPr>
              <a:t>Strong winds drive waves ahead of the storm, pushing the sea water towards the coastline.</a:t>
            </a:r>
            <a:endParaRPr lang="en-GB" sz="2200" dirty="0">
              <a:latin typeface="Calibri" panose="020F0502020204030204" pitchFamily="34" charset="0"/>
              <a:cs typeface="Calibri" panose="020F0502020204030204" pitchFamily="34" charset="0"/>
            </a:endParaRPr>
          </a:p>
          <a:p>
            <a:pPr>
              <a:lnSpc>
                <a:spcPct val="80000"/>
              </a:lnSpc>
              <a:defRPr/>
            </a:pPr>
            <a:r>
              <a:rPr lang="en-GB" sz="2200" dirty="0" smtClean="0">
                <a:latin typeface="Calibri" panose="020F0502020204030204" pitchFamily="34" charset="0"/>
                <a:cs typeface="Calibri" panose="020F0502020204030204" pitchFamily="34" charset="0"/>
              </a:rPr>
              <a:t>The shape </a:t>
            </a:r>
            <a:r>
              <a:rPr lang="en-GB" sz="2200" dirty="0">
                <a:latin typeface="Calibri" panose="020F0502020204030204" pitchFamily="34" charset="0"/>
                <a:cs typeface="Calibri" panose="020F0502020204030204" pitchFamily="34" charset="0"/>
              </a:rPr>
              <a:t>of North Sea can lead to </a:t>
            </a:r>
            <a:r>
              <a:rPr lang="en-GB" sz="2200" dirty="0" smtClean="0">
                <a:latin typeface="Calibri" panose="020F0502020204030204" pitchFamily="34" charset="0"/>
                <a:cs typeface="Calibri" panose="020F0502020204030204" pitchFamily="34" charset="0"/>
              </a:rPr>
              <a:t>funnelling</a:t>
            </a:r>
            <a:endParaRPr lang="en-GB" sz="2200" dirty="0">
              <a:latin typeface="Calibri" panose="020F0502020204030204" pitchFamily="34" charset="0"/>
              <a:cs typeface="Calibri" panose="020F0502020204030204" pitchFamily="34" charset="0"/>
            </a:endParaRPr>
          </a:p>
          <a:p>
            <a:pPr>
              <a:lnSpc>
                <a:spcPct val="80000"/>
              </a:lnSpc>
              <a:defRPr/>
            </a:pPr>
            <a:r>
              <a:rPr lang="en-GB" sz="2200" dirty="0" smtClean="0">
                <a:latin typeface="Calibri" panose="020F0502020204030204" pitchFamily="34" charset="0"/>
                <a:cs typeface="Calibri" panose="020F0502020204030204" pitchFamily="34" charset="0"/>
              </a:rPr>
              <a:t>When storm surges combine with spring tides the effects are intensified</a:t>
            </a:r>
            <a:endParaRPr lang="en-GB" sz="2200" dirty="0">
              <a:latin typeface="Calibri" panose="020F0502020204030204" pitchFamily="34" charset="0"/>
              <a:cs typeface="Calibri" panose="020F0502020204030204" pitchFamily="34" charset="0"/>
            </a:endParaRPr>
          </a:p>
          <a:p>
            <a:endParaRPr lang="en-US" sz="22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2DB7D2EE-1053-A640-9A71-BC97E85D203E}"/>
              </a:ext>
            </a:extLst>
          </p:cNvPr>
          <p:cNvPicPr>
            <a:picLocks noChangeAspect="1"/>
          </p:cNvPicPr>
          <p:nvPr/>
        </p:nvPicPr>
        <p:blipFill>
          <a:blip r:embed="rId2"/>
          <a:stretch>
            <a:fillRect/>
          </a:stretch>
        </p:blipFill>
        <p:spPr>
          <a:xfrm>
            <a:off x="4677097" y="115030"/>
            <a:ext cx="3740470" cy="2495595"/>
          </a:xfrm>
          <a:prstGeom prst="rect">
            <a:avLst/>
          </a:prstGeom>
        </p:spPr>
      </p:pic>
      <p:sp>
        <p:nvSpPr>
          <p:cNvPr id="3" name="Rectangle 2">
            <a:extLst>
              <a:ext uri="{FF2B5EF4-FFF2-40B4-BE49-F238E27FC236}">
                <a16:creationId xmlns:a16="http://schemas.microsoft.com/office/drawing/2014/main" id="{DE1744F7-BEAA-C24E-B951-C6581E0D1747}"/>
              </a:ext>
            </a:extLst>
          </p:cNvPr>
          <p:cNvSpPr/>
          <p:nvPr/>
        </p:nvSpPr>
        <p:spPr>
          <a:xfrm>
            <a:off x="4940652" y="3369577"/>
            <a:ext cx="3709571" cy="830997"/>
          </a:xfrm>
          <a:prstGeom prst="rect">
            <a:avLst/>
          </a:prstGeom>
        </p:spPr>
        <p:txBody>
          <a:bodyPr wrap="square">
            <a:spAutoFit/>
          </a:bodyPr>
          <a:lstStyle/>
          <a:p>
            <a:r>
              <a:rPr lang="en-US" sz="1600" dirty="0">
                <a:hlinkClick r:id="rId3"/>
              </a:rPr>
              <a:t>https://www.youtube.com/watch?v=YSlQXN2fB1g</a:t>
            </a:r>
            <a:r>
              <a:rPr lang="en-US" sz="1600" dirty="0"/>
              <a:t> </a:t>
            </a:r>
          </a:p>
          <a:p>
            <a:r>
              <a:rPr lang="en-US" sz="1600" dirty="0"/>
              <a:t>BBC report</a:t>
            </a:r>
            <a:r>
              <a:rPr lang="en-US" sz="1600" dirty="0" smtClean="0"/>
              <a:t>:</a:t>
            </a:r>
            <a:endParaRPr lang="en-US" sz="1600" dirty="0"/>
          </a:p>
        </p:txBody>
      </p:sp>
    </p:spTree>
    <p:extLst>
      <p:ext uri="{BB962C8B-B14F-4D97-AF65-F5344CB8AC3E}">
        <p14:creationId xmlns:p14="http://schemas.microsoft.com/office/powerpoint/2010/main" val="1812629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02743" y="542589"/>
            <a:ext cx="4779839" cy="703936"/>
          </a:xfrm>
        </p:spPr>
        <p:txBody>
          <a:bodyPr/>
          <a:lstStyle/>
          <a:p>
            <a:pPr eaLnBrk="1" hangingPunct="1">
              <a:defRPr/>
            </a:pPr>
            <a:r>
              <a:rPr lang="en-GB" altLang="x-none" dirty="0">
                <a:ea typeface="ＭＳ Ｐゴシック" charset="-128"/>
              </a:rPr>
              <a:t>Storms of 2014</a:t>
            </a:r>
          </a:p>
        </p:txBody>
      </p:sp>
      <p:pic>
        <p:nvPicPr>
          <p:cNvPr id="8" name="Content Placeholder 7">
            <a:extLst>
              <a:ext uri="{FF2B5EF4-FFF2-40B4-BE49-F238E27FC236}">
                <a16:creationId xmlns:a16="http://schemas.microsoft.com/office/drawing/2014/main" id="{01C28B6A-D800-C945-8B14-9E5C149438F3}"/>
              </a:ext>
            </a:extLst>
          </p:cNvPr>
          <p:cNvPicPr>
            <a:picLocks noGrp="1" noChangeAspect="1"/>
          </p:cNvPicPr>
          <p:nvPr>
            <p:ph idx="1"/>
          </p:nvPr>
        </p:nvPicPr>
        <p:blipFill>
          <a:blip r:embed="rId2"/>
          <a:stretch>
            <a:fillRect/>
          </a:stretch>
        </p:blipFill>
        <p:spPr>
          <a:xfrm>
            <a:off x="10972" y="0"/>
            <a:ext cx="8805481" cy="5947087"/>
          </a:xfrm>
          <a:prstGeom prst="rect">
            <a:avLst/>
          </a:prstGeom>
        </p:spPr>
      </p:pic>
    </p:spTree>
    <p:extLst>
      <p:ext uri="{BB962C8B-B14F-4D97-AF65-F5344CB8AC3E}">
        <p14:creationId xmlns:p14="http://schemas.microsoft.com/office/powerpoint/2010/main" val="376912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Currents</a:t>
            </a:r>
            <a:endParaRPr lang="en-GB" dirty="0"/>
          </a:p>
        </p:txBody>
      </p:sp>
      <p:sp>
        <p:nvSpPr>
          <p:cNvPr id="3" name="Content Placeholder 2"/>
          <p:cNvSpPr>
            <a:spLocks noGrp="1"/>
          </p:cNvSpPr>
          <p:nvPr>
            <p:ph idx="1"/>
          </p:nvPr>
        </p:nvSpPr>
        <p:spPr/>
        <p:txBody>
          <a:bodyPr/>
          <a:lstStyle/>
          <a:p>
            <a:pPr marL="0" indent="0">
              <a:buNone/>
            </a:pPr>
            <a:r>
              <a:rPr lang="en-GB" dirty="0" smtClean="0"/>
              <a:t>The term current refers to the permanent or seasonal movement of surface water in the seas and oceans. There are 4 currents you need to know about:-</a:t>
            </a:r>
          </a:p>
          <a:p>
            <a:pPr marL="0" indent="0">
              <a:buNone/>
            </a:pPr>
            <a:endParaRPr lang="en-GB" dirty="0"/>
          </a:p>
          <a:p>
            <a:pPr marL="457200" indent="-457200">
              <a:buAutoNum type="arabicParenR"/>
            </a:pPr>
            <a:r>
              <a:rPr lang="en-GB" dirty="0" smtClean="0"/>
              <a:t>Tidal currents</a:t>
            </a:r>
          </a:p>
          <a:p>
            <a:pPr marL="457200" indent="-457200">
              <a:buAutoNum type="arabicParenR"/>
            </a:pPr>
            <a:r>
              <a:rPr lang="en-GB" dirty="0" smtClean="0"/>
              <a:t>Longshore currents (also referred to as littoral drift)</a:t>
            </a:r>
          </a:p>
          <a:p>
            <a:pPr marL="457200" indent="-457200">
              <a:buAutoNum type="arabicParenR"/>
            </a:pPr>
            <a:r>
              <a:rPr lang="en-GB" dirty="0" smtClean="0"/>
              <a:t>Rip currents</a:t>
            </a:r>
          </a:p>
          <a:p>
            <a:pPr marL="457200" indent="-457200">
              <a:buAutoNum type="arabicParenR"/>
            </a:pPr>
            <a:r>
              <a:rPr lang="en-GB" dirty="0" smtClean="0"/>
              <a:t>Upwelling</a:t>
            </a:r>
            <a:endParaRPr lang="en-GB" dirty="0"/>
          </a:p>
        </p:txBody>
      </p:sp>
      <p:sp>
        <p:nvSpPr>
          <p:cNvPr id="4" name="TextBox 3"/>
          <p:cNvSpPr txBox="1"/>
          <p:nvPr/>
        </p:nvSpPr>
        <p:spPr>
          <a:xfrm>
            <a:off x="5779008" y="4334256"/>
            <a:ext cx="2852928" cy="2164439"/>
          </a:xfrm>
          <a:prstGeom prst="rect">
            <a:avLst/>
          </a:prstGeom>
          <a:noFill/>
          <a:ln>
            <a:solidFill>
              <a:schemeClr val="tx1"/>
            </a:solidFill>
          </a:ln>
        </p:spPr>
        <p:txBody>
          <a:bodyPr wrap="square" rtlCol="0">
            <a:spAutoFit/>
          </a:bodyPr>
          <a:lstStyle/>
          <a:p>
            <a:pPr>
              <a:lnSpc>
                <a:spcPct val="108000"/>
              </a:lnSpc>
            </a:pPr>
            <a:r>
              <a:rPr lang="en-US" dirty="0"/>
              <a:t>Small currents have less energy, so they only move finer sediments.</a:t>
            </a:r>
          </a:p>
          <a:p>
            <a:pPr>
              <a:lnSpc>
                <a:spcPct val="108000"/>
              </a:lnSpc>
            </a:pPr>
            <a:r>
              <a:rPr lang="en-US" dirty="0"/>
              <a:t>Large currents have more energy: they can move bigger materials.</a:t>
            </a:r>
          </a:p>
          <a:p>
            <a:endParaRPr lang="en-GB" dirty="0"/>
          </a:p>
        </p:txBody>
      </p:sp>
    </p:spTree>
    <p:extLst>
      <p:ext uri="{BB962C8B-B14F-4D97-AF65-F5344CB8AC3E}">
        <p14:creationId xmlns:p14="http://schemas.microsoft.com/office/powerpoint/2010/main" val="2177737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7482" y="218822"/>
            <a:ext cx="7886700" cy="1325563"/>
          </a:xfrm>
        </p:spPr>
        <p:txBody>
          <a:bodyPr/>
          <a:lstStyle/>
          <a:p>
            <a:r>
              <a:rPr lang="en-GB" dirty="0" smtClean="0"/>
              <a:t>Tidal currents</a:t>
            </a:r>
            <a:endParaRPr lang="en-GB" dirty="0"/>
          </a:p>
        </p:txBody>
      </p:sp>
      <p:sp>
        <p:nvSpPr>
          <p:cNvPr id="6" name="TextBox 5"/>
          <p:cNvSpPr txBox="1"/>
          <p:nvPr/>
        </p:nvSpPr>
        <p:spPr>
          <a:xfrm>
            <a:off x="539496" y="1366771"/>
            <a:ext cx="2971800" cy="1754326"/>
          </a:xfrm>
          <a:prstGeom prst="rect">
            <a:avLst/>
          </a:prstGeom>
          <a:noFill/>
        </p:spPr>
        <p:txBody>
          <a:bodyPr wrap="square" rtlCol="0">
            <a:spAutoFit/>
          </a:bodyPr>
          <a:lstStyle/>
          <a:p>
            <a:r>
              <a:rPr lang="en-GB" b="1" dirty="0">
                <a:solidFill>
                  <a:srgbClr val="26367C"/>
                </a:solidFill>
              </a:rPr>
              <a:t>Ebb currents</a:t>
            </a:r>
            <a:r>
              <a:rPr lang="en-GB" dirty="0">
                <a:solidFill>
                  <a:srgbClr val="26367C"/>
                </a:solidFill>
              </a:rPr>
              <a:t>: currents that move away from the land.</a:t>
            </a:r>
          </a:p>
          <a:p>
            <a:r>
              <a:rPr lang="en-GB" b="1" dirty="0">
                <a:solidFill>
                  <a:srgbClr val="26367C"/>
                </a:solidFill>
              </a:rPr>
              <a:t>Flow (or flood) currents</a:t>
            </a:r>
            <a:r>
              <a:rPr lang="en-GB" dirty="0">
                <a:solidFill>
                  <a:srgbClr val="26367C"/>
                </a:solidFill>
              </a:rPr>
              <a:t>: currents that move towards the land.</a:t>
            </a:r>
          </a:p>
          <a:p>
            <a:endParaRPr lang="en-GB" dirty="0"/>
          </a:p>
        </p:txBody>
      </p:sp>
      <p:sp>
        <p:nvSpPr>
          <p:cNvPr id="7" name="TextBox 6"/>
          <p:cNvSpPr txBox="1"/>
          <p:nvPr/>
        </p:nvSpPr>
        <p:spPr>
          <a:xfrm>
            <a:off x="347472" y="2943483"/>
            <a:ext cx="2935224" cy="2585323"/>
          </a:xfrm>
          <a:prstGeom prst="rect">
            <a:avLst/>
          </a:prstGeom>
          <a:noFill/>
        </p:spPr>
        <p:txBody>
          <a:bodyPr wrap="square" rtlCol="0">
            <a:spAutoFit/>
          </a:bodyPr>
          <a:lstStyle/>
          <a:p>
            <a:r>
              <a:rPr lang="en-GB" dirty="0" smtClean="0"/>
              <a:t>1) What influence do you think the ebb and flow of currents will have on sediment transfer? </a:t>
            </a:r>
          </a:p>
          <a:p>
            <a:endParaRPr lang="en-GB" dirty="0"/>
          </a:p>
          <a:p>
            <a:r>
              <a:rPr lang="en-GB" dirty="0" smtClean="0">
                <a:ea typeface="Lato" panose="020F0502020204030203" pitchFamily="34" charset="0"/>
                <a:cs typeface="Lato" panose="020F0502020204030203" pitchFamily="34" charset="0"/>
              </a:rPr>
              <a:t>2) How </a:t>
            </a:r>
            <a:r>
              <a:rPr lang="en-GB" dirty="0">
                <a:ea typeface="Lato" panose="020F0502020204030203" pitchFamily="34" charset="0"/>
                <a:cs typeface="Lato" panose="020F0502020204030203" pitchFamily="34" charset="0"/>
              </a:rPr>
              <a:t>might tidal exchange be influenced by spring and neap tides?</a:t>
            </a:r>
          </a:p>
          <a:p>
            <a:endParaRPr lang="en-GB" dirty="0"/>
          </a:p>
        </p:txBody>
      </p:sp>
      <p:pic>
        <p:nvPicPr>
          <p:cNvPr id="8" name="Picture 7"/>
          <p:cNvPicPr>
            <a:picLocks noChangeAspect="1"/>
          </p:cNvPicPr>
          <p:nvPr/>
        </p:nvPicPr>
        <p:blipFill>
          <a:blip r:embed="rId2"/>
          <a:stretch>
            <a:fillRect/>
          </a:stretch>
        </p:blipFill>
        <p:spPr>
          <a:xfrm>
            <a:off x="3736633" y="881603"/>
            <a:ext cx="4944285" cy="5255207"/>
          </a:xfrm>
          <a:prstGeom prst="rect">
            <a:avLst/>
          </a:prstGeom>
        </p:spPr>
      </p:pic>
    </p:spTree>
    <p:extLst>
      <p:ext uri="{BB962C8B-B14F-4D97-AF65-F5344CB8AC3E}">
        <p14:creationId xmlns:p14="http://schemas.microsoft.com/office/powerpoint/2010/main" val="2978891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628650" y="1825625"/>
            <a:ext cx="7886700" cy="3807079"/>
          </a:xfrm>
        </p:spPr>
        <p:txBody>
          <a:bodyPr>
            <a:normAutofit fontScale="92500" lnSpcReduction="20000"/>
          </a:bodyPr>
          <a:lstStyle/>
          <a:p>
            <a:pPr marL="0" indent="0">
              <a:buNone/>
            </a:pPr>
            <a:r>
              <a:rPr lang="en-GB" b="1" dirty="0" smtClean="0"/>
              <a:t>Longshore currents</a:t>
            </a:r>
          </a:p>
          <a:p>
            <a:pPr marL="0" indent="0">
              <a:buNone/>
            </a:pPr>
            <a:r>
              <a:rPr lang="en-GB" dirty="0" smtClean="0"/>
              <a:t>On your mini-whiteboards quickly sketch an annotated diagram to show the process of longshore drift.</a:t>
            </a:r>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smtClean="0"/>
          </a:p>
          <a:p>
            <a:pPr marL="0" indent="0">
              <a:buNone/>
            </a:pPr>
            <a:r>
              <a:rPr lang="en-GB" dirty="0" smtClean="0"/>
              <a:t>How important a role do you think that longshore drift has on the formation of coastal landscapes?</a:t>
            </a:r>
            <a:endParaRPr lang="en-GB" dirty="0"/>
          </a:p>
        </p:txBody>
      </p:sp>
      <p:sp>
        <p:nvSpPr>
          <p:cNvPr id="4" name="TextBox 3"/>
          <p:cNvSpPr txBox="1"/>
          <p:nvPr/>
        </p:nvSpPr>
        <p:spPr>
          <a:xfrm>
            <a:off x="502920" y="2852001"/>
            <a:ext cx="7818120" cy="2031325"/>
          </a:xfrm>
          <a:prstGeom prst="rect">
            <a:avLst/>
          </a:prstGeom>
          <a:noFill/>
          <a:ln>
            <a:solidFill>
              <a:schemeClr val="tx1"/>
            </a:solidFill>
          </a:ln>
        </p:spPr>
        <p:txBody>
          <a:bodyPr wrap="square" rtlCol="0">
            <a:spAutoFit/>
          </a:bodyPr>
          <a:lstStyle/>
          <a:p>
            <a:r>
              <a:rPr lang="en-GB" dirty="0" smtClean="0"/>
              <a:t>Have you included the following annotations?</a:t>
            </a:r>
          </a:p>
          <a:p>
            <a:pPr marL="285750" indent="-285750">
              <a:buFont typeface="Arial" panose="020B0604020202020204" pitchFamily="34" charset="0"/>
              <a:buChar char="•"/>
            </a:pPr>
            <a:r>
              <a:rPr lang="en-GB" dirty="0" smtClean="0"/>
              <a:t>Direction of wind and wave</a:t>
            </a:r>
          </a:p>
          <a:p>
            <a:pPr marL="285750" indent="-285750">
              <a:buFont typeface="Arial" panose="020B0604020202020204" pitchFamily="34" charset="0"/>
              <a:buChar char="•"/>
            </a:pPr>
            <a:r>
              <a:rPr lang="en-GB" dirty="0" smtClean="0"/>
              <a:t>Swash and backwash</a:t>
            </a:r>
          </a:p>
          <a:p>
            <a:pPr marL="285750" indent="-285750">
              <a:buFont typeface="Arial" panose="020B0604020202020204" pitchFamily="34" charset="0"/>
              <a:buChar char="•"/>
            </a:pPr>
            <a:r>
              <a:rPr lang="en-GB" dirty="0" smtClean="0"/>
              <a:t>Direction of longshore drift</a:t>
            </a:r>
          </a:p>
          <a:p>
            <a:pPr marL="285750" indent="-285750">
              <a:buFont typeface="Arial" panose="020B0604020202020204" pitchFamily="34" charset="0"/>
              <a:buChar char="•"/>
            </a:pPr>
            <a:r>
              <a:rPr lang="en-GB" dirty="0" smtClean="0"/>
              <a:t>Have you drawn the path of the sediment being transported correctly?</a:t>
            </a:r>
          </a:p>
          <a:p>
            <a:pPr marL="285750" indent="-285750">
              <a:buFont typeface="Arial" panose="020B0604020202020204" pitchFamily="34" charset="0"/>
              <a:buChar char="•"/>
            </a:pPr>
            <a:endParaRPr lang="en-GB" dirty="0">
              <a:solidFill>
                <a:srgbClr val="FF0000"/>
              </a:solidFill>
            </a:endParaRPr>
          </a:p>
          <a:p>
            <a:r>
              <a:rPr lang="en-GB" dirty="0" smtClean="0">
                <a:solidFill>
                  <a:srgbClr val="FF0000"/>
                </a:solidFill>
              </a:rPr>
              <a:t>Copy your diagram into your handout</a:t>
            </a:r>
            <a:endParaRPr lang="en-GB" dirty="0">
              <a:solidFill>
                <a:srgbClr val="FF0000"/>
              </a:solidFill>
            </a:endParaRPr>
          </a:p>
        </p:txBody>
      </p:sp>
    </p:spTree>
    <p:extLst>
      <p:ext uri="{BB962C8B-B14F-4D97-AF65-F5344CB8AC3E}">
        <p14:creationId xmlns:p14="http://schemas.microsoft.com/office/powerpoint/2010/main" val="9679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194" y="482187"/>
            <a:ext cx="7886700" cy="4351338"/>
          </a:xfrm>
        </p:spPr>
        <p:txBody>
          <a:bodyPr/>
          <a:lstStyle/>
          <a:p>
            <a:pPr marL="0" indent="0">
              <a:buNone/>
            </a:pPr>
            <a:r>
              <a:rPr lang="en-GB" sz="2400" b="1" dirty="0" smtClean="0"/>
              <a:t>Rip Currents</a:t>
            </a:r>
          </a:p>
          <a:p>
            <a:pPr marL="0" indent="0">
              <a:buNone/>
            </a:pPr>
            <a:r>
              <a:rPr lang="en-GB" dirty="0" smtClean="0"/>
              <a:t>These are strong currents moving away from the shoreline.</a:t>
            </a:r>
          </a:p>
          <a:p>
            <a:pPr marL="0" indent="0">
              <a:buNone/>
            </a:pPr>
            <a:endParaRPr lang="en-GB" dirty="0"/>
          </a:p>
          <a:p>
            <a:pPr marL="0" indent="0">
              <a:buNone/>
            </a:pP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744" y="1856310"/>
            <a:ext cx="5562600" cy="3791712"/>
          </a:xfrm>
          <a:prstGeom prst="rect">
            <a:avLst/>
          </a:prstGeom>
        </p:spPr>
      </p:pic>
      <p:sp>
        <p:nvSpPr>
          <p:cNvPr id="6" name="TextBox 5"/>
          <p:cNvSpPr txBox="1"/>
          <p:nvPr/>
        </p:nvSpPr>
        <p:spPr>
          <a:xfrm>
            <a:off x="6181344" y="2862072"/>
            <a:ext cx="2596896" cy="923330"/>
          </a:xfrm>
          <a:prstGeom prst="rect">
            <a:avLst/>
          </a:prstGeom>
          <a:noFill/>
        </p:spPr>
        <p:txBody>
          <a:bodyPr wrap="square" rtlCol="0">
            <a:spAutoFit/>
          </a:bodyPr>
          <a:lstStyle/>
          <a:p>
            <a:r>
              <a:rPr lang="en-GB" dirty="0" smtClean="0"/>
              <a:t>What impact do you think rip currents will have on the sea bed?</a:t>
            </a:r>
            <a:endParaRPr lang="en-GB" dirty="0"/>
          </a:p>
        </p:txBody>
      </p:sp>
      <p:sp>
        <p:nvSpPr>
          <p:cNvPr id="2" name="Rectangle 1"/>
          <p:cNvSpPr/>
          <p:nvPr/>
        </p:nvSpPr>
        <p:spPr>
          <a:xfrm>
            <a:off x="1114044" y="5884482"/>
            <a:ext cx="4572000" cy="646331"/>
          </a:xfrm>
          <a:prstGeom prst="rect">
            <a:avLst/>
          </a:prstGeom>
        </p:spPr>
        <p:txBody>
          <a:bodyPr>
            <a:spAutoFit/>
          </a:bodyPr>
          <a:lstStyle/>
          <a:p>
            <a:r>
              <a:rPr lang="en-GB" dirty="0"/>
              <a:t>https://www.bbc.co.uk/news/av/world-asia-25559412/how-rip-currents-work</a:t>
            </a:r>
          </a:p>
        </p:txBody>
      </p:sp>
    </p:spTree>
    <p:extLst>
      <p:ext uri="{BB962C8B-B14F-4D97-AF65-F5344CB8AC3E}">
        <p14:creationId xmlns:p14="http://schemas.microsoft.com/office/powerpoint/2010/main" val="1970553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548" y="165558"/>
            <a:ext cx="8042276" cy="1336956"/>
          </a:xfrm>
        </p:spPr>
        <p:txBody>
          <a:bodyPr>
            <a:normAutofit/>
          </a:bodyPr>
          <a:lstStyle/>
          <a:p>
            <a:r>
              <a:rPr lang="en-US" sz="2200" b="1" dirty="0" smtClean="0"/>
              <a:t>Upwelling</a:t>
            </a:r>
            <a:r>
              <a:rPr lang="en-US" sz="2200" dirty="0" smtClean="0"/>
              <a:t> is the movement of cold water from deep in the ocean towards the surface. The more dense cold water replaces the warmer surface water. These currents form part of the pattern of global ocean circulation currents</a:t>
            </a:r>
            <a:endParaRPr lang="en-US" sz="2200" dirty="0"/>
          </a:p>
        </p:txBody>
      </p:sp>
      <p:pic>
        <p:nvPicPr>
          <p:cNvPr id="4" name="Content Placeholder 3"/>
          <p:cNvPicPr>
            <a:picLocks noGrp="1" noChangeAspect="1"/>
          </p:cNvPicPr>
          <p:nvPr>
            <p:ph idx="1"/>
          </p:nvPr>
        </p:nvPicPr>
        <p:blipFill>
          <a:blip r:embed="rId2"/>
          <a:stretch>
            <a:fillRect/>
          </a:stretch>
        </p:blipFill>
        <p:spPr>
          <a:xfrm>
            <a:off x="439549" y="1645356"/>
            <a:ext cx="8042275" cy="4198067"/>
          </a:xfrm>
          <a:prstGeom prst="rect">
            <a:avLst/>
          </a:prstGeom>
        </p:spPr>
      </p:pic>
      <p:sp>
        <p:nvSpPr>
          <p:cNvPr id="7" name="TextBox 6"/>
          <p:cNvSpPr txBox="1"/>
          <p:nvPr/>
        </p:nvSpPr>
        <p:spPr>
          <a:xfrm>
            <a:off x="439549" y="5843423"/>
            <a:ext cx="8137523" cy="646331"/>
          </a:xfrm>
          <a:prstGeom prst="rect">
            <a:avLst/>
          </a:prstGeom>
          <a:noFill/>
        </p:spPr>
        <p:txBody>
          <a:bodyPr wrap="square" rtlCol="0">
            <a:spAutoFit/>
          </a:bodyPr>
          <a:lstStyle/>
          <a:p>
            <a:r>
              <a:rPr lang="en-GB" dirty="0" smtClean="0"/>
              <a:t>What do you notice about the pattern of ocean currents? What do you think causes this?</a:t>
            </a:r>
            <a:endParaRPr lang="en-GB" dirty="0"/>
          </a:p>
        </p:txBody>
      </p:sp>
    </p:spTree>
    <p:extLst>
      <p:ext uri="{BB962C8B-B14F-4D97-AF65-F5344CB8AC3E}">
        <p14:creationId xmlns:p14="http://schemas.microsoft.com/office/powerpoint/2010/main" val="1290498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smtClean="0"/>
              <a:t>The 3 sources of energy that we have studied are:-</a:t>
            </a:r>
          </a:p>
          <a:p>
            <a:r>
              <a:rPr lang="en-GB" dirty="0" smtClean="0"/>
              <a:t>Wind</a:t>
            </a:r>
          </a:p>
          <a:p>
            <a:r>
              <a:rPr lang="en-GB" dirty="0" smtClean="0"/>
              <a:t>Waves</a:t>
            </a:r>
          </a:p>
          <a:p>
            <a:r>
              <a:rPr lang="en-GB" dirty="0" smtClean="0"/>
              <a:t>Tides and currents</a:t>
            </a:r>
          </a:p>
          <a:p>
            <a:endParaRPr lang="en-GB" dirty="0"/>
          </a:p>
          <a:p>
            <a:pPr marL="0" indent="0">
              <a:buNone/>
            </a:pPr>
            <a:r>
              <a:rPr lang="en-GB" dirty="0" smtClean="0"/>
              <a:t>In pairs/groups you need to rank their importance as factors shaping the coastline. Justify your rankings.</a:t>
            </a:r>
          </a:p>
        </p:txBody>
      </p:sp>
    </p:spTree>
    <p:extLst>
      <p:ext uri="{BB962C8B-B14F-4D97-AF65-F5344CB8AC3E}">
        <p14:creationId xmlns:p14="http://schemas.microsoft.com/office/powerpoint/2010/main" val="3904567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Recap from last lesson…..</a:t>
            </a:r>
            <a:endParaRPr lang="en-GB" dirty="0"/>
          </a:p>
        </p:txBody>
      </p:sp>
      <p:pic>
        <p:nvPicPr>
          <p:cNvPr id="4" name="Content Placeholder 3">
            <a:extLst>
              <a:ext uri="{FF2B5EF4-FFF2-40B4-BE49-F238E27FC236}">
                <a16:creationId xmlns:a16="http://schemas.microsoft.com/office/drawing/2014/main" id="{0D7549AC-7BE1-4DAB-B11A-AFA980EC9443}"/>
              </a:ext>
            </a:extLst>
          </p:cNvPr>
          <p:cNvPicPr>
            <a:picLocks noGrp="1"/>
          </p:cNvPicPr>
          <p:nvPr>
            <p:ph idx="1"/>
          </p:nvPr>
        </p:nvPicPr>
        <p:blipFill>
          <a:blip r:embed="rId2">
            <a:extLst>
              <a:ext uri="{28A0092B-C50C-407E-A947-70E740481C1C}">
                <a14:useLocalDpi xmlns:a14="http://schemas.microsoft.com/office/drawing/2010/main" val="0"/>
              </a:ext>
            </a:extLst>
          </a:blip>
          <a:srcRect b="75046"/>
          <a:stretch>
            <a:fillRect/>
          </a:stretch>
        </p:blipFill>
        <p:spPr bwMode="auto">
          <a:xfrm>
            <a:off x="473202" y="1896958"/>
            <a:ext cx="7886700" cy="916832"/>
          </a:xfrm>
          <a:prstGeom prst="rect">
            <a:avLst/>
          </a:prstGeom>
          <a:noFill/>
          <a:ln>
            <a:noFill/>
          </a:ln>
          <a:extLst/>
        </p:spPr>
      </p:pic>
      <p:sp>
        <p:nvSpPr>
          <p:cNvPr id="3" name="TextBox 2"/>
          <p:cNvSpPr txBox="1"/>
          <p:nvPr/>
        </p:nvSpPr>
        <p:spPr>
          <a:xfrm>
            <a:off x="473202" y="3604846"/>
            <a:ext cx="8042148" cy="1477328"/>
          </a:xfrm>
          <a:prstGeom prst="rect">
            <a:avLst/>
          </a:prstGeom>
          <a:noFill/>
        </p:spPr>
        <p:txBody>
          <a:bodyPr wrap="square" rtlCol="0">
            <a:spAutoFit/>
          </a:bodyPr>
          <a:lstStyle/>
          <a:p>
            <a:r>
              <a:rPr lang="en-GB" dirty="0" smtClean="0"/>
              <a:t>On mini whiteboards </a:t>
            </a:r>
          </a:p>
          <a:p>
            <a:endParaRPr lang="en-GB" dirty="0" smtClean="0"/>
          </a:p>
          <a:p>
            <a:r>
              <a:rPr lang="en-GB" dirty="0" smtClean="0"/>
              <a:t>What are the characteristics of high energy coastlines?</a:t>
            </a:r>
          </a:p>
          <a:p>
            <a:endParaRPr lang="en-GB" dirty="0"/>
          </a:p>
          <a:p>
            <a:r>
              <a:rPr lang="en-GB" dirty="0" smtClean="0"/>
              <a:t>What are the characteristics of low energy coastlines?</a:t>
            </a:r>
            <a:endParaRPr lang="en-GB" dirty="0"/>
          </a:p>
        </p:txBody>
      </p:sp>
    </p:spTree>
    <p:extLst>
      <p:ext uri="{BB962C8B-B14F-4D97-AF65-F5344CB8AC3E}">
        <p14:creationId xmlns:p14="http://schemas.microsoft.com/office/powerpoint/2010/main" val="177116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5B9F5-26AC-7646-A5C5-5D6084B3848E}"/>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F3362A93-F103-5143-8216-B29BD6783D4F}"/>
              </a:ext>
            </a:extLst>
          </p:cNvPr>
          <p:cNvSpPr>
            <a:spLocks noGrp="1"/>
          </p:cNvSpPr>
          <p:nvPr>
            <p:ph idx="1"/>
          </p:nvPr>
        </p:nvSpPr>
        <p:spPr/>
        <p:txBody>
          <a:bodyPr/>
          <a:lstStyle/>
          <a:p>
            <a:r>
              <a:rPr lang="en-US" dirty="0"/>
              <a:t>Evaluate the role of tides and currents in the development of coastal landforms and </a:t>
            </a:r>
            <a:r>
              <a:rPr lang="en-US" dirty="0" smtClean="0"/>
              <a:t>landscapes (9 marks)</a:t>
            </a:r>
            <a:endParaRPr lang="en-US" dirty="0"/>
          </a:p>
        </p:txBody>
      </p:sp>
      <p:sp>
        <p:nvSpPr>
          <p:cNvPr id="4" name="TextBox 3"/>
          <p:cNvSpPr txBox="1"/>
          <p:nvPr/>
        </p:nvSpPr>
        <p:spPr>
          <a:xfrm>
            <a:off x="730377" y="2800355"/>
            <a:ext cx="7683246" cy="923330"/>
          </a:xfrm>
          <a:prstGeom prst="rect">
            <a:avLst/>
          </a:prstGeom>
          <a:noFill/>
          <a:ln>
            <a:solidFill>
              <a:schemeClr val="tx1"/>
            </a:solidFill>
          </a:ln>
        </p:spPr>
        <p:txBody>
          <a:bodyPr wrap="square" rtlCol="0">
            <a:spAutoFit/>
          </a:bodyPr>
          <a:lstStyle/>
          <a:p>
            <a:r>
              <a:rPr lang="en-GB" dirty="0" smtClean="0"/>
              <a:t>Evaluate is a key command word and requires you to give some kind of measure/worth as to the role that it has. You also need to consider whether there are other factors which are more important.</a:t>
            </a:r>
            <a:endParaRPr lang="en-GB" dirty="0"/>
          </a:p>
        </p:txBody>
      </p:sp>
      <p:sp>
        <p:nvSpPr>
          <p:cNvPr id="5" name="TextBox 4"/>
          <p:cNvSpPr txBox="1"/>
          <p:nvPr/>
        </p:nvSpPr>
        <p:spPr>
          <a:xfrm>
            <a:off x="430823" y="4369777"/>
            <a:ext cx="7982800" cy="2031325"/>
          </a:xfrm>
          <a:prstGeom prst="rect">
            <a:avLst/>
          </a:prstGeom>
          <a:noFill/>
        </p:spPr>
        <p:txBody>
          <a:bodyPr wrap="square" rtlCol="0">
            <a:spAutoFit/>
          </a:bodyPr>
          <a:lstStyle/>
          <a:p>
            <a:r>
              <a:rPr lang="en-GB" sz="1400" dirty="0" smtClean="0">
                <a:solidFill>
                  <a:schemeClr val="accent1">
                    <a:lumMod val="50000"/>
                  </a:schemeClr>
                </a:solidFill>
              </a:rPr>
              <a:t>Introduction – define what landforms and landscapes are (give some examples)</a:t>
            </a:r>
          </a:p>
          <a:p>
            <a:endParaRPr lang="en-GB" sz="1400" dirty="0">
              <a:solidFill>
                <a:schemeClr val="accent1">
                  <a:lumMod val="50000"/>
                </a:schemeClr>
              </a:solidFill>
            </a:endParaRPr>
          </a:p>
          <a:p>
            <a:r>
              <a:rPr lang="en-GB" sz="1400" dirty="0" smtClean="0">
                <a:solidFill>
                  <a:schemeClr val="accent1">
                    <a:lumMod val="50000"/>
                  </a:schemeClr>
                </a:solidFill>
              </a:rPr>
              <a:t>Main body </a:t>
            </a:r>
          </a:p>
          <a:p>
            <a:r>
              <a:rPr lang="en-GB" sz="1400" dirty="0" smtClean="0">
                <a:solidFill>
                  <a:schemeClr val="accent1">
                    <a:lumMod val="50000"/>
                  </a:schemeClr>
                </a:solidFill>
              </a:rPr>
              <a:t>Paragraph 1 – What are tides and currents? How do they shape the landscape? Do you think they play a large role in the development of coastal landforms and landscapes?</a:t>
            </a:r>
          </a:p>
          <a:p>
            <a:r>
              <a:rPr lang="en-GB" sz="1400" dirty="0" smtClean="0">
                <a:solidFill>
                  <a:schemeClr val="accent1">
                    <a:lumMod val="50000"/>
                  </a:schemeClr>
                </a:solidFill>
              </a:rPr>
              <a:t>Paragraph 2 – What other factors play a role in the </a:t>
            </a:r>
            <a:r>
              <a:rPr lang="en-GB" sz="1400" dirty="0">
                <a:solidFill>
                  <a:schemeClr val="accent1">
                    <a:lumMod val="50000"/>
                  </a:schemeClr>
                </a:solidFill>
              </a:rPr>
              <a:t>development of coastal landforms and landscapes</a:t>
            </a:r>
            <a:r>
              <a:rPr lang="en-GB" sz="1400" dirty="0" smtClean="0">
                <a:solidFill>
                  <a:schemeClr val="accent1">
                    <a:lumMod val="50000"/>
                  </a:schemeClr>
                </a:solidFill>
              </a:rPr>
              <a:t>? Do you think they play a greater role?</a:t>
            </a:r>
          </a:p>
          <a:p>
            <a:endParaRPr lang="en-GB" sz="1400" dirty="0">
              <a:solidFill>
                <a:schemeClr val="accent1">
                  <a:lumMod val="50000"/>
                </a:schemeClr>
              </a:solidFill>
            </a:endParaRPr>
          </a:p>
          <a:p>
            <a:r>
              <a:rPr lang="en-GB" sz="1400" dirty="0" smtClean="0">
                <a:solidFill>
                  <a:schemeClr val="accent1">
                    <a:lumMod val="50000"/>
                  </a:schemeClr>
                </a:solidFill>
              </a:rPr>
              <a:t>Conclusion – Overall sentence evaluating – what is your overall judgement?</a:t>
            </a:r>
            <a:endParaRPr lang="en-GB" sz="1400" dirty="0">
              <a:solidFill>
                <a:schemeClr val="accent1">
                  <a:lumMod val="50000"/>
                </a:schemeClr>
              </a:solidFill>
            </a:endParaRPr>
          </a:p>
        </p:txBody>
      </p:sp>
    </p:spTree>
    <p:extLst>
      <p:ext uri="{BB962C8B-B14F-4D97-AF65-F5344CB8AC3E}">
        <p14:creationId xmlns:p14="http://schemas.microsoft.com/office/powerpoint/2010/main" val="2631724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7447" t="30544" r="7840" b="12088"/>
          <a:stretch/>
        </p:blipFill>
        <p:spPr>
          <a:xfrm>
            <a:off x="143189" y="941831"/>
            <a:ext cx="8857621" cy="3749041"/>
          </a:xfrm>
          <a:prstGeom prst="rect">
            <a:avLst/>
          </a:prstGeom>
        </p:spPr>
      </p:pic>
    </p:spTree>
    <p:extLst>
      <p:ext uri="{BB962C8B-B14F-4D97-AF65-F5344CB8AC3E}">
        <p14:creationId xmlns:p14="http://schemas.microsoft.com/office/powerpoint/2010/main" val="994695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8313" y="188913"/>
            <a:ext cx="8229600" cy="1384300"/>
          </a:xfrm>
        </p:spPr>
        <p:txBody>
          <a:bodyPr/>
          <a:lstStyle/>
          <a:p>
            <a:pPr eaLnBrk="1" hangingPunct="1">
              <a:defRPr/>
            </a:pPr>
            <a:r>
              <a:rPr lang="en-GB" altLang="x-none">
                <a:solidFill>
                  <a:srgbClr val="FF0000"/>
                </a:solidFill>
                <a:ea typeface="ＭＳ Ｐゴシック" charset="-128"/>
              </a:rPr>
              <a:t>Tides</a:t>
            </a:r>
          </a:p>
        </p:txBody>
      </p:sp>
      <p:sp>
        <p:nvSpPr>
          <p:cNvPr id="26627" name="Rectangle 3"/>
          <p:cNvSpPr>
            <a:spLocks noGrp="1" noChangeArrowheads="1"/>
          </p:cNvSpPr>
          <p:nvPr>
            <p:ph idx="1"/>
          </p:nvPr>
        </p:nvSpPr>
        <p:spPr>
          <a:xfrm>
            <a:off x="468313" y="1700213"/>
            <a:ext cx="8229600" cy="4114800"/>
          </a:xfrm>
        </p:spPr>
        <p:txBody>
          <a:bodyPr/>
          <a:lstStyle/>
          <a:p>
            <a:pPr eaLnBrk="1" hangingPunct="1">
              <a:buFontTx/>
              <a:buNone/>
              <a:defRPr/>
            </a:pPr>
            <a:r>
              <a:rPr lang="en-GB" altLang="x-none" dirty="0" smtClean="0">
                <a:ea typeface="ＭＳ Ｐゴシック" charset="-128"/>
              </a:rPr>
              <a:t>What are tides and what causes them?</a:t>
            </a:r>
          </a:p>
          <a:p>
            <a:pPr eaLnBrk="1" hangingPunct="1">
              <a:buFontTx/>
              <a:buNone/>
              <a:defRPr/>
            </a:pPr>
            <a:endParaRPr lang="en-GB" altLang="x-none" dirty="0">
              <a:ea typeface="ＭＳ Ｐゴシック" charset="-128"/>
            </a:endParaRPr>
          </a:p>
          <a:p>
            <a:pPr eaLnBrk="1" hangingPunct="1">
              <a:buFontTx/>
              <a:buNone/>
              <a:defRPr/>
            </a:pPr>
            <a:r>
              <a:rPr lang="en-GB" altLang="x-none" dirty="0" smtClean="0">
                <a:ea typeface="ＭＳ Ｐゴシック" charset="-128"/>
              </a:rPr>
              <a:t>Tides are the periodic rise and fall in the level of the sea.</a:t>
            </a:r>
          </a:p>
          <a:p>
            <a:pPr>
              <a:buFontTx/>
              <a:buNone/>
              <a:defRPr/>
            </a:pPr>
            <a:r>
              <a:rPr lang="en-GB" altLang="x-none" dirty="0" smtClean="0">
                <a:ea typeface="ＭＳ Ｐゴシック" charset="-128"/>
              </a:rPr>
              <a:t>They are caused by the gravitational pull of the sun and moon, although the moon has much the greatest influence because it is nearer.</a:t>
            </a:r>
            <a:endParaRPr lang="en-GB" altLang="x-none" dirty="0">
              <a:ea typeface="ＭＳ Ｐゴシック" charset="-128"/>
            </a:endParaRPr>
          </a:p>
        </p:txBody>
      </p:sp>
      <p:pic>
        <p:nvPicPr>
          <p:cNvPr id="18435" name="Picture 5" descr="attr-tides-ent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8916" y="3756534"/>
            <a:ext cx="387667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725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l="38814"/>
          <a:stretch/>
        </p:blipFill>
        <p:spPr>
          <a:xfrm>
            <a:off x="0" y="158750"/>
            <a:ext cx="5000625" cy="6135688"/>
          </a:xfrm>
        </p:spPr>
      </p:pic>
      <p:sp>
        <p:nvSpPr>
          <p:cNvPr id="6" name="TextBox 5"/>
          <p:cNvSpPr txBox="1"/>
          <p:nvPr/>
        </p:nvSpPr>
        <p:spPr>
          <a:xfrm>
            <a:off x="5367528" y="329184"/>
            <a:ext cx="3163824" cy="5078313"/>
          </a:xfrm>
          <a:prstGeom prst="rect">
            <a:avLst/>
          </a:prstGeom>
          <a:noFill/>
        </p:spPr>
        <p:txBody>
          <a:bodyPr wrap="square" rtlCol="0">
            <a:spAutoFit/>
          </a:bodyPr>
          <a:lstStyle/>
          <a:p>
            <a:r>
              <a:rPr lang="en-GB" dirty="0" smtClean="0"/>
              <a:t>As the moon orbits the Earth, the high tide follows it. Twice in a lunar month (28 days), when the moon, sun and Earth are in a straight line, the tide-raising force is strongest. This produces the highest monthly tidal range or spring tide. </a:t>
            </a:r>
          </a:p>
          <a:p>
            <a:endParaRPr lang="en-GB" dirty="0" smtClean="0"/>
          </a:p>
          <a:p>
            <a:r>
              <a:rPr lang="en-GB" b="1" dirty="0" smtClean="0">
                <a:latin typeface="+mj-lt"/>
              </a:rPr>
              <a:t>Also twice a month, the moon and sun are positioned at 90</a:t>
            </a:r>
            <a:r>
              <a:rPr lang="en-GB" b="1" dirty="0" smtClean="0">
                <a:latin typeface="+mj-lt"/>
                <a:cs typeface="Times New Roman" panose="02020603050405020304" pitchFamily="18" charset="0"/>
              </a:rPr>
              <a:t>° (perpendicular) to each other in relation to the Earth. This alignment gives the lowest monthly tidal range, or neap tides. At this time high and low tides are between 10 to 30% lower than the average.</a:t>
            </a:r>
            <a:endParaRPr lang="en-GB" b="1" dirty="0">
              <a:latin typeface="+mj-lt"/>
            </a:endParaRPr>
          </a:p>
        </p:txBody>
      </p:sp>
      <p:sp>
        <p:nvSpPr>
          <p:cNvPr id="2" name="Rectangle 1"/>
          <p:cNvSpPr/>
          <p:nvPr/>
        </p:nvSpPr>
        <p:spPr>
          <a:xfrm>
            <a:off x="4251960" y="5961495"/>
            <a:ext cx="4572000" cy="646331"/>
          </a:xfrm>
          <a:prstGeom prst="rect">
            <a:avLst/>
          </a:prstGeom>
        </p:spPr>
        <p:txBody>
          <a:bodyPr>
            <a:spAutoFit/>
          </a:bodyPr>
          <a:lstStyle/>
          <a:p>
            <a:r>
              <a:rPr lang="en-US" dirty="0" smtClean="0">
                <a:hlinkClick r:id="rId3"/>
              </a:rPr>
              <a:t>https://www.youtube.com/watch?v=6IyRE9azhwQ</a:t>
            </a:r>
            <a:r>
              <a:rPr lang="en-US" dirty="0" smtClean="0"/>
              <a:t> </a:t>
            </a:r>
            <a:endParaRPr lang="en-US" dirty="0"/>
          </a:p>
        </p:txBody>
      </p:sp>
    </p:spTree>
    <p:extLst>
      <p:ext uri="{BB962C8B-B14F-4D97-AF65-F5344CB8AC3E}">
        <p14:creationId xmlns:p14="http://schemas.microsoft.com/office/powerpoint/2010/main" val="750605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descr="scan0013"/>
          <p:cNvPicPr>
            <a:picLocks noChangeAspect="1" noChangeArrowheads="1"/>
          </p:cNvPicPr>
          <p:nvPr/>
        </p:nvPicPr>
        <p:blipFill>
          <a:blip r:embed="rId2">
            <a:extLst>
              <a:ext uri="{28A0092B-C50C-407E-A947-70E740481C1C}">
                <a14:useLocalDpi xmlns:a14="http://schemas.microsoft.com/office/drawing/2010/main" val="0"/>
              </a:ext>
            </a:extLst>
          </a:blip>
          <a:srcRect l="11348" t="58511" r="13171" b="8537"/>
          <a:stretch>
            <a:fillRect/>
          </a:stretch>
        </p:blipFill>
        <p:spPr bwMode="auto">
          <a:xfrm>
            <a:off x="179388" y="692150"/>
            <a:ext cx="8856662"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9859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400" y="97985"/>
            <a:ext cx="7772400" cy="952367"/>
          </a:xfrm>
        </p:spPr>
        <p:txBody>
          <a:bodyPr>
            <a:normAutofit/>
          </a:bodyPr>
          <a:lstStyle/>
          <a:p>
            <a:r>
              <a:rPr lang="en-GB" sz="3600" b="1" dirty="0"/>
              <a:t>Tidal ranges</a:t>
            </a:r>
          </a:p>
        </p:txBody>
      </p:sp>
      <p:sp>
        <p:nvSpPr>
          <p:cNvPr id="3" name="Subtitle 2"/>
          <p:cNvSpPr>
            <a:spLocks noGrp="1"/>
          </p:cNvSpPr>
          <p:nvPr>
            <p:ph type="subTitle" idx="1"/>
          </p:nvPr>
        </p:nvSpPr>
        <p:spPr>
          <a:xfrm>
            <a:off x="513024" y="1039829"/>
            <a:ext cx="8438288" cy="5112712"/>
          </a:xfrm>
        </p:spPr>
        <p:txBody>
          <a:bodyPr>
            <a:noAutofit/>
          </a:bodyPr>
          <a:lstStyle/>
          <a:p>
            <a:pPr algn="l">
              <a:lnSpc>
                <a:spcPct val="108000"/>
              </a:lnSpc>
            </a:pPr>
            <a:r>
              <a:rPr lang="en-GB" sz="2200" dirty="0">
                <a:solidFill>
                  <a:srgbClr val="243D91"/>
                </a:solidFill>
              </a:rPr>
              <a:t>Some coasts have a larger </a:t>
            </a:r>
            <a:r>
              <a:rPr lang="en-GB" sz="2200" b="1" dirty="0">
                <a:solidFill>
                  <a:srgbClr val="243D91"/>
                </a:solidFill>
                <a:hlinkClick r:id="rId3" action="ppaction://hlinksldjump"/>
              </a:rPr>
              <a:t>tidal range</a:t>
            </a:r>
            <a:r>
              <a:rPr lang="en-GB" sz="2200" b="1" dirty="0">
                <a:solidFill>
                  <a:srgbClr val="243D91"/>
                </a:solidFill>
              </a:rPr>
              <a:t> </a:t>
            </a:r>
            <a:r>
              <a:rPr lang="en-GB" sz="2200" dirty="0">
                <a:solidFill>
                  <a:srgbClr val="243D91"/>
                </a:solidFill>
              </a:rPr>
              <a:t>than others. </a:t>
            </a:r>
          </a:p>
          <a:p>
            <a:pPr marL="342900" indent="-342900" algn="l">
              <a:lnSpc>
                <a:spcPct val="108000"/>
              </a:lnSpc>
              <a:buFont typeface="Arial" panose="020B0604020202020204" pitchFamily="34" charset="0"/>
              <a:buChar char="•"/>
            </a:pPr>
            <a:r>
              <a:rPr lang="en-GB" sz="2200" dirty="0">
                <a:solidFill>
                  <a:srgbClr val="243D91"/>
                </a:solidFill>
              </a:rPr>
              <a:t>Micro-tidal ranges are under 2 metres</a:t>
            </a:r>
          </a:p>
          <a:p>
            <a:pPr marL="342900" indent="-342900" algn="l">
              <a:lnSpc>
                <a:spcPct val="108000"/>
              </a:lnSpc>
              <a:buFont typeface="Arial" panose="020B0604020202020204" pitchFamily="34" charset="0"/>
              <a:buChar char="•"/>
            </a:pPr>
            <a:r>
              <a:rPr lang="en-GB" sz="2200" dirty="0">
                <a:solidFill>
                  <a:srgbClr val="243D91"/>
                </a:solidFill>
              </a:rPr>
              <a:t>Meso-tidal ranges are 2–4 metres </a:t>
            </a:r>
          </a:p>
          <a:p>
            <a:pPr marL="342900" indent="-342900" algn="l">
              <a:lnSpc>
                <a:spcPct val="108000"/>
              </a:lnSpc>
              <a:buFont typeface="Arial" panose="020B0604020202020204" pitchFamily="34" charset="0"/>
              <a:buChar char="•"/>
            </a:pPr>
            <a:r>
              <a:rPr lang="en-GB" sz="2200" dirty="0">
                <a:solidFill>
                  <a:srgbClr val="243D91"/>
                </a:solidFill>
              </a:rPr>
              <a:t>Macro-tidal ranges are over 4 metres.</a:t>
            </a:r>
          </a:p>
          <a:p>
            <a:pPr algn="l">
              <a:lnSpc>
                <a:spcPct val="108000"/>
              </a:lnSpc>
            </a:pPr>
            <a:endParaRPr lang="en-GB" sz="2200" dirty="0">
              <a:solidFill>
                <a:srgbClr val="243D91"/>
              </a:solidFill>
            </a:endParaRPr>
          </a:p>
          <a:p>
            <a:pPr algn="l">
              <a:lnSpc>
                <a:spcPct val="108000"/>
              </a:lnSpc>
            </a:pPr>
            <a:r>
              <a:rPr lang="en-GB" sz="2200" dirty="0">
                <a:solidFill>
                  <a:srgbClr val="243D91"/>
                </a:solidFill>
              </a:rPr>
              <a:t> </a:t>
            </a:r>
          </a:p>
        </p:txBody>
      </p:sp>
      <p:pic>
        <p:nvPicPr>
          <p:cNvPr id="5" name="Picture 4"/>
          <p:cNvPicPr>
            <a:picLocks noChangeAspect="1"/>
          </p:cNvPicPr>
          <p:nvPr/>
        </p:nvPicPr>
        <p:blipFill>
          <a:blip r:embed="rId4"/>
          <a:stretch>
            <a:fillRect/>
          </a:stretch>
        </p:blipFill>
        <p:spPr>
          <a:xfrm>
            <a:off x="3886200" y="3146875"/>
            <a:ext cx="5257800" cy="3670349"/>
          </a:xfrm>
          <a:prstGeom prst="rect">
            <a:avLst/>
          </a:prstGeom>
        </p:spPr>
      </p:pic>
      <p:sp>
        <p:nvSpPr>
          <p:cNvPr id="6" name="TextBox 5"/>
          <p:cNvSpPr txBox="1"/>
          <p:nvPr/>
        </p:nvSpPr>
        <p:spPr>
          <a:xfrm>
            <a:off x="100584" y="3739896"/>
            <a:ext cx="3364992" cy="2308324"/>
          </a:xfrm>
          <a:prstGeom prst="rect">
            <a:avLst/>
          </a:prstGeom>
          <a:noFill/>
        </p:spPr>
        <p:txBody>
          <a:bodyPr wrap="square" rtlCol="0">
            <a:spAutoFit/>
          </a:bodyPr>
          <a:lstStyle/>
          <a:p>
            <a:r>
              <a:rPr lang="en-GB" dirty="0" smtClean="0"/>
              <a:t>The Bay of Fundy, Nova Scotia has the highest tidal range in the world. </a:t>
            </a:r>
          </a:p>
          <a:p>
            <a:r>
              <a:rPr lang="en-GB" dirty="0" smtClean="0"/>
              <a:t>Watch this video clip and explain why this is the case. </a:t>
            </a:r>
          </a:p>
          <a:p>
            <a:r>
              <a:rPr lang="en-GB" dirty="0">
                <a:hlinkClick r:id="rId5"/>
              </a:rPr>
              <a:t>https://</a:t>
            </a:r>
            <a:r>
              <a:rPr lang="en-GB" dirty="0" smtClean="0">
                <a:hlinkClick r:id="rId5"/>
              </a:rPr>
              <a:t>www.youtube.com/watch?v=l85Dk9LpIEs</a:t>
            </a:r>
            <a:endParaRPr lang="en-GB" dirty="0" smtClean="0"/>
          </a:p>
          <a:p>
            <a:endParaRPr lang="en-GB" dirty="0"/>
          </a:p>
        </p:txBody>
      </p:sp>
    </p:spTree>
    <p:extLst>
      <p:ext uri="{BB962C8B-B14F-4D97-AF65-F5344CB8AC3E}">
        <p14:creationId xmlns:p14="http://schemas.microsoft.com/office/powerpoint/2010/main" val="303029879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41" y="548680"/>
            <a:ext cx="8229600" cy="1066800"/>
          </a:xfrm>
        </p:spPr>
        <p:txBody>
          <a:bodyPr>
            <a:normAutofit/>
          </a:bodyPr>
          <a:lstStyle/>
          <a:p>
            <a:r>
              <a:rPr lang="en-GB" dirty="0"/>
              <a:t>Tidal ranges around the world</a:t>
            </a:r>
            <a:endParaRPr lang="en-GB" sz="3600" b="1" dirty="0"/>
          </a:p>
        </p:txBody>
      </p:sp>
      <p:pic>
        <p:nvPicPr>
          <p:cNvPr id="8" name="Picture 7" descr="Graphical user interface, application, map&#10;&#10;Description automatically generated">
            <a:extLst>
              <a:ext uri="{FF2B5EF4-FFF2-40B4-BE49-F238E27FC236}">
                <a16:creationId xmlns:a16="http://schemas.microsoft.com/office/drawing/2014/main" id="{696AF4D8-9D85-8E47-B493-1A6A1DC657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274" t="25816" r="11217" b="13385"/>
          <a:stretch/>
        </p:blipFill>
        <p:spPr>
          <a:xfrm>
            <a:off x="262741" y="1482400"/>
            <a:ext cx="8424937" cy="4822036"/>
          </a:xfrm>
          <a:prstGeom prst="rect">
            <a:avLst/>
          </a:prstGeom>
        </p:spPr>
      </p:pic>
      <p:sp>
        <p:nvSpPr>
          <p:cNvPr id="7" name="TextBox 6">
            <a:extLst>
              <a:ext uri="{FF2B5EF4-FFF2-40B4-BE49-F238E27FC236}">
                <a16:creationId xmlns:a16="http://schemas.microsoft.com/office/drawing/2014/main" id="{5C2C2F10-250E-45C1-9044-ABBC06BF344D}"/>
              </a:ext>
            </a:extLst>
          </p:cNvPr>
          <p:cNvSpPr txBox="1"/>
          <p:nvPr/>
        </p:nvSpPr>
        <p:spPr>
          <a:xfrm>
            <a:off x="256994" y="6237312"/>
            <a:ext cx="7560840" cy="292388"/>
          </a:xfrm>
          <a:prstGeom prst="rect">
            <a:avLst/>
          </a:prstGeom>
          <a:noFill/>
        </p:spPr>
        <p:txBody>
          <a:bodyPr wrap="square" rtlCol="0">
            <a:spAutoFit/>
          </a:bodyPr>
          <a:lstStyle/>
          <a:p>
            <a:r>
              <a:rPr lang="en-GB" sz="1300" b="1" dirty="0">
                <a:solidFill>
                  <a:srgbClr val="26377C"/>
                </a:solidFill>
                <a:latin typeface="Lato" panose="020F0502020204030203" pitchFamily="34" charset="0"/>
                <a:ea typeface="Lato" panose="020F0502020204030203" pitchFamily="34" charset="0"/>
                <a:cs typeface="Lato" panose="020F0502020204030203" pitchFamily="34" charset="0"/>
              </a:rPr>
              <a:t>Figure 1: </a:t>
            </a:r>
            <a:r>
              <a:rPr lang="en-GB" sz="1300" dirty="0">
                <a:solidFill>
                  <a:srgbClr val="26377C"/>
                </a:solidFill>
                <a:latin typeface="Lato" panose="020F0502020204030203" pitchFamily="34" charset="0"/>
                <a:ea typeface="Lato" panose="020F0502020204030203" pitchFamily="34" charset="0"/>
                <a:cs typeface="Lato" panose="020F0502020204030203" pitchFamily="34" charset="0"/>
              </a:rPr>
              <a:t>World distribution of micro, meso and macro mean spring tidal ranges</a:t>
            </a:r>
          </a:p>
        </p:txBody>
      </p:sp>
    </p:spTree>
    <p:extLst>
      <p:ext uri="{BB962C8B-B14F-4D97-AF65-F5344CB8AC3E}">
        <p14:creationId xmlns:p14="http://schemas.microsoft.com/office/powerpoint/2010/main" val="204621169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41" y="548680"/>
            <a:ext cx="8229600" cy="1066800"/>
          </a:xfrm>
        </p:spPr>
        <p:txBody>
          <a:bodyPr>
            <a:normAutofit/>
          </a:bodyPr>
          <a:lstStyle/>
          <a:p>
            <a:r>
              <a:rPr lang="en-GB" dirty="0"/>
              <a:t>Tidal ranges around the world</a:t>
            </a:r>
            <a:endParaRPr lang="en-GB" sz="3600" b="1" dirty="0"/>
          </a:p>
        </p:txBody>
      </p:sp>
      <p:pic>
        <p:nvPicPr>
          <p:cNvPr id="8" name="Picture 7" descr="Graphical user interface, application, map&#10;&#10;Description automatically generated">
            <a:extLst>
              <a:ext uri="{FF2B5EF4-FFF2-40B4-BE49-F238E27FC236}">
                <a16:creationId xmlns:a16="http://schemas.microsoft.com/office/drawing/2014/main" id="{696AF4D8-9D85-8E47-B493-1A6A1DC657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274" t="25816" r="11217" b="13324"/>
          <a:stretch/>
        </p:blipFill>
        <p:spPr>
          <a:xfrm>
            <a:off x="323527" y="1482399"/>
            <a:ext cx="8424937" cy="4826921"/>
          </a:xfrm>
          <a:prstGeom prst="rect">
            <a:avLst/>
          </a:prstGeom>
        </p:spPr>
      </p:pic>
      <p:sp>
        <p:nvSpPr>
          <p:cNvPr id="7" name="TextBox 6">
            <a:extLst>
              <a:ext uri="{FF2B5EF4-FFF2-40B4-BE49-F238E27FC236}">
                <a16:creationId xmlns:a16="http://schemas.microsoft.com/office/drawing/2014/main" id="{3461D2A3-1309-FC48-BD74-31FBDCB49B6E}"/>
              </a:ext>
            </a:extLst>
          </p:cNvPr>
          <p:cNvSpPr txBox="1"/>
          <p:nvPr/>
        </p:nvSpPr>
        <p:spPr>
          <a:xfrm>
            <a:off x="5730658" y="184319"/>
            <a:ext cx="3078592" cy="2585323"/>
          </a:xfrm>
          <a:prstGeom prst="rect">
            <a:avLst/>
          </a:prstGeom>
          <a:solidFill>
            <a:schemeClr val="accent2">
              <a:lumMod val="40000"/>
              <a:lumOff val="60000"/>
            </a:schemeClr>
          </a:solidFill>
          <a:ln>
            <a:solidFill>
              <a:srgbClr val="0070C0"/>
            </a:solidFill>
          </a:ln>
        </p:spPr>
        <p:txBody>
          <a:bodyPr wrap="square" rtlCol="0">
            <a:spAutoFit/>
          </a:bodyPr>
          <a:lstStyle/>
          <a:p>
            <a:r>
              <a:rPr lang="en-GB" b="1" dirty="0">
                <a:solidFill>
                  <a:srgbClr val="002060"/>
                </a:solidFill>
                <a:latin typeface="Lato" panose="020F0502020204030203" pitchFamily="34" charset="0"/>
                <a:ea typeface="Lato" panose="020F0502020204030203" pitchFamily="34" charset="0"/>
                <a:cs typeface="Lato" panose="020F0502020204030203" pitchFamily="34" charset="0"/>
              </a:rPr>
              <a:t>Activities</a:t>
            </a:r>
          </a:p>
          <a:p>
            <a:pPr marL="342900" indent="-342900">
              <a:buFont typeface="+mj-lt"/>
              <a:buAutoNum type="arabicPeriod"/>
            </a:pPr>
            <a:r>
              <a:rPr lang="en-GB" dirty="0">
                <a:solidFill>
                  <a:srgbClr val="002060"/>
                </a:solidFill>
                <a:latin typeface="Lato" panose="020F0502020204030203" pitchFamily="34" charset="0"/>
                <a:ea typeface="Lato" panose="020F0502020204030203" pitchFamily="34" charset="0"/>
                <a:cs typeface="Lato" panose="020F0502020204030203" pitchFamily="34" charset="0"/>
              </a:rPr>
              <a:t>Find the location of the </a:t>
            </a:r>
            <a:r>
              <a:rPr lang="en-GB" dirty="0" smtClean="0">
                <a:solidFill>
                  <a:srgbClr val="002060"/>
                </a:solidFill>
                <a:latin typeface="Lato" panose="020F0502020204030203" pitchFamily="34" charset="0"/>
                <a:ea typeface="Lato" panose="020F0502020204030203" pitchFamily="34" charset="0"/>
                <a:cs typeface="Lato" panose="020F0502020204030203" pitchFamily="34" charset="0"/>
              </a:rPr>
              <a:t>Bay </a:t>
            </a:r>
            <a:r>
              <a:rPr lang="en-GB" dirty="0">
                <a:solidFill>
                  <a:srgbClr val="002060"/>
                </a:solidFill>
                <a:latin typeface="Lato" panose="020F0502020204030203" pitchFamily="34" charset="0"/>
                <a:ea typeface="Lato" panose="020F0502020204030203" pitchFamily="34" charset="0"/>
                <a:cs typeface="Lato" panose="020F0502020204030203" pitchFamily="34" charset="0"/>
              </a:rPr>
              <a:t>of Fundy on this map.</a:t>
            </a:r>
          </a:p>
          <a:p>
            <a:pPr marL="342900" indent="-342900">
              <a:buFont typeface="+mj-lt"/>
              <a:buAutoNum type="arabicPeriod"/>
            </a:pPr>
            <a:r>
              <a:rPr lang="en-GB" dirty="0">
                <a:solidFill>
                  <a:srgbClr val="002060"/>
                </a:solidFill>
                <a:latin typeface="Lato" panose="020F0502020204030203" pitchFamily="34" charset="0"/>
                <a:ea typeface="Lato" panose="020F0502020204030203" pitchFamily="34" charset="0"/>
                <a:cs typeface="Lato" panose="020F0502020204030203" pitchFamily="34" charset="0"/>
              </a:rPr>
              <a:t>Describe the location of macro-tidal ranges on this map.</a:t>
            </a:r>
          </a:p>
          <a:p>
            <a:pPr marL="342900" indent="-342900">
              <a:buFont typeface="+mj-lt"/>
              <a:buAutoNum type="arabicPeriod"/>
            </a:pPr>
            <a:r>
              <a:rPr lang="en-GB" dirty="0">
                <a:solidFill>
                  <a:srgbClr val="002060"/>
                </a:solidFill>
                <a:latin typeface="Lato" panose="020F0502020204030203" pitchFamily="34" charset="0"/>
                <a:ea typeface="Lato" panose="020F0502020204030203" pitchFamily="34" charset="0"/>
                <a:cs typeface="Lato" panose="020F0502020204030203" pitchFamily="34" charset="0"/>
              </a:rPr>
              <a:t>Estimate the percentage of coastlines that are macro-tidal.</a:t>
            </a:r>
          </a:p>
        </p:txBody>
      </p:sp>
      <p:sp>
        <p:nvSpPr>
          <p:cNvPr id="3" name="TextBox 2">
            <a:extLst>
              <a:ext uri="{FF2B5EF4-FFF2-40B4-BE49-F238E27FC236}">
                <a16:creationId xmlns:a16="http://schemas.microsoft.com/office/drawing/2014/main" id="{36FE94BD-4E62-46E6-8171-971C64BC6C67}"/>
              </a:ext>
            </a:extLst>
          </p:cNvPr>
          <p:cNvSpPr txBox="1"/>
          <p:nvPr/>
        </p:nvSpPr>
        <p:spPr>
          <a:xfrm>
            <a:off x="288028" y="6237312"/>
            <a:ext cx="6840760" cy="292388"/>
          </a:xfrm>
          <a:prstGeom prst="rect">
            <a:avLst/>
          </a:prstGeom>
          <a:noFill/>
        </p:spPr>
        <p:txBody>
          <a:bodyPr wrap="square" rtlCol="0">
            <a:spAutoFit/>
          </a:bodyPr>
          <a:lstStyle/>
          <a:p>
            <a:r>
              <a:rPr lang="en-GB" sz="1300" b="1" dirty="0">
                <a:solidFill>
                  <a:srgbClr val="26377C"/>
                </a:solidFill>
                <a:latin typeface="Lato" panose="020F0502020204030203" pitchFamily="34" charset="0"/>
                <a:ea typeface="Lato" panose="020F0502020204030203" pitchFamily="34" charset="0"/>
                <a:cs typeface="Lato" panose="020F0502020204030203" pitchFamily="34" charset="0"/>
              </a:rPr>
              <a:t>Figure 2: </a:t>
            </a:r>
            <a:r>
              <a:rPr lang="en-GB" sz="1300" dirty="0">
                <a:solidFill>
                  <a:srgbClr val="26377C"/>
                </a:solidFill>
                <a:latin typeface="Lato" panose="020F0502020204030203" pitchFamily="34" charset="0"/>
                <a:ea typeface="Lato" panose="020F0502020204030203" pitchFamily="34" charset="0"/>
                <a:cs typeface="Lato" panose="020F0502020204030203" pitchFamily="34" charset="0"/>
              </a:rPr>
              <a:t>World distribution of micro, meso and macro spring tidal ranges.</a:t>
            </a:r>
          </a:p>
        </p:txBody>
      </p:sp>
    </p:spTree>
    <p:extLst>
      <p:ext uri="{BB962C8B-B14F-4D97-AF65-F5344CB8AC3E}">
        <p14:creationId xmlns:p14="http://schemas.microsoft.com/office/powerpoint/2010/main" val="3384683736"/>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42938" y="142875"/>
            <a:ext cx="81930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charset="0"/>
                <a:ea typeface="ＭＳ Ｐゴシック" charset="-128"/>
              </a:defRPr>
            </a:lvl1pPr>
            <a:lvl2pPr marL="742950" indent="-285750">
              <a:spcBef>
                <a:spcPct val="20000"/>
              </a:spcBef>
              <a:buFont typeface="Tahoma" charset="0"/>
              <a:buChar char="–"/>
              <a:defRPr sz="2800">
                <a:solidFill>
                  <a:schemeClr val="tx1"/>
                </a:solidFill>
                <a:latin typeface="Tahoma" charset="0"/>
                <a:ea typeface="ＭＳ Ｐゴシック" charset="-128"/>
              </a:defRPr>
            </a:lvl2pPr>
            <a:lvl3pPr marL="1143000" indent="-228600">
              <a:spcBef>
                <a:spcPct val="20000"/>
              </a:spcBef>
              <a:buClr>
                <a:schemeClr val="hlink"/>
              </a:buClr>
              <a:buSzPct val="120000"/>
              <a:buChar char="•"/>
              <a:defRPr sz="2400">
                <a:solidFill>
                  <a:schemeClr val="tx1"/>
                </a:solidFill>
                <a:latin typeface="Tahoma" charset="0"/>
                <a:ea typeface="ＭＳ Ｐゴシック" charset="-128"/>
              </a:defRPr>
            </a:lvl3pPr>
            <a:lvl4pPr marL="1600200" indent="-228600">
              <a:spcBef>
                <a:spcPct val="20000"/>
              </a:spcBef>
              <a:buFont typeface="Tahoma" charset="0"/>
              <a:buChar char="–"/>
              <a:defRPr sz="2000">
                <a:solidFill>
                  <a:schemeClr val="tx1"/>
                </a:solidFill>
                <a:latin typeface="Tahoma" charset="0"/>
                <a:ea typeface="ＭＳ Ｐゴシック" charset="-128"/>
              </a:defRPr>
            </a:lvl4pPr>
            <a:lvl5pPr marL="2057400" indent="-228600">
              <a:spcBef>
                <a:spcPct val="20000"/>
              </a:spcBef>
              <a:buClr>
                <a:schemeClr val="hlink"/>
              </a:buClr>
              <a:buSzPct val="80000"/>
              <a:buFont typeface="Wingdings" charset="2"/>
              <a:buChar char="v"/>
              <a:defRPr sz="20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9pPr>
          </a:lstStyle>
          <a:p>
            <a:pPr>
              <a:spcBef>
                <a:spcPct val="0"/>
              </a:spcBef>
              <a:buClrTx/>
              <a:buSzTx/>
              <a:buFontTx/>
              <a:buNone/>
            </a:pPr>
            <a:r>
              <a:rPr lang="en-US" altLang="x-none" sz="3600" b="1" i="1" dirty="0" smtClean="0">
                <a:latin typeface="Calibri Light" panose="020F0302020204030204" pitchFamily="34" charset="0"/>
                <a:cs typeface="Calibri Light" panose="020F0302020204030204" pitchFamily="34" charset="0"/>
              </a:rPr>
              <a:t>How does tide and wave influence coastal processes?</a:t>
            </a:r>
            <a:endParaRPr lang="en-US" altLang="x-none" sz="3600" dirty="0">
              <a:latin typeface="Calibri Light" panose="020F0302020204030204" pitchFamily="34" charset="0"/>
              <a:cs typeface="Calibri Light" panose="020F0302020204030204" pitchFamily="34" charset="0"/>
            </a:endParaRPr>
          </a:p>
        </p:txBody>
      </p:sp>
      <p:sp>
        <p:nvSpPr>
          <p:cNvPr id="5" name="Content Placeholder 4"/>
          <p:cNvSpPr>
            <a:spLocks noGrp="1"/>
          </p:cNvSpPr>
          <p:nvPr>
            <p:ph idx="1"/>
          </p:nvPr>
        </p:nvSpPr>
        <p:spPr>
          <a:xfrm>
            <a:off x="153162" y="1514354"/>
            <a:ext cx="3953037" cy="3633718"/>
          </a:xfrm>
        </p:spPr>
        <p:txBody>
          <a:bodyPr>
            <a:normAutofit fontScale="62500" lnSpcReduction="20000"/>
          </a:bodyPr>
          <a:lstStyle/>
          <a:p>
            <a:pPr marL="109728" indent="0">
              <a:buNone/>
            </a:pPr>
            <a:r>
              <a:rPr lang="en-US" sz="2900" dirty="0" smtClean="0"/>
              <a:t>1) Destructive </a:t>
            </a:r>
            <a:r>
              <a:rPr lang="en-US" sz="2900" dirty="0"/>
              <a:t>waves: </a:t>
            </a:r>
          </a:p>
          <a:p>
            <a:r>
              <a:rPr lang="en-US" sz="2900" dirty="0"/>
              <a:t>A small tidal range means that as destructive waves break on a shoreline their wave energy is concentrated. </a:t>
            </a:r>
          </a:p>
          <a:p>
            <a:r>
              <a:rPr lang="en-US" sz="2900" dirty="0"/>
              <a:t>A large tidal range means the zone of wave attack moves up and down: wave energy is more dispersed as the tide ebbs and flows.</a:t>
            </a:r>
          </a:p>
          <a:p>
            <a:pPr marL="109728" indent="0">
              <a:buNone/>
            </a:pPr>
            <a:r>
              <a:rPr lang="en-US" sz="2900" dirty="0"/>
              <a:t>Constructive waves: </a:t>
            </a:r>
          </a:p>
          <a:p>
            <a:r>
              <a:rPr lang="en-US" sz="2900" dirty="0"/>
              <a:t>A small tidal range results in deposition being concentrated on a narrow zone of the shore. </a:t>
            </a:r>
          </a:p>
          <a:p>
            <a:r>
              <a:rPr lang="en-US" sz="2900" dirty="0"/>
              <a:t>With a large tidal range the zone of deposition is more dispersed.</a:t>
            </a:r>
          </a:p>
          <a:p>
            <a:endParaRPr lang="en-GB" dirty="0"/>
          </a:p>
        </p:txBody>
      </p:sp>
      <p:pic>
        <p:nvPicPr>
          <p:cNvPr id="6" name="Picture 5"/>
          <p:cNvPicPr>
            <a:picLocks noChangeAspect="1"/>
          </p:cNvPicPr>
          <p:nvPr/>
        </p:nvPicPr>
        <p:blipFill>
          <a:blip r:embed="rId2"/>
          <a:stretch>
            <a:fillRect/>
          </a:stretch>
        </p:blipFill>
        <p:spPr>
          <a:xfrm>
            <a:off x="4106199" y="4663441"/>
            <a:ext cx="4957791" cy="2134258"/>
          </a:xfrm>
          <a:prstGeom prst="rect">
            <a:avLst/>
          </a:prstGeom>
        </p:spPr>
      </p:pic>
      <p:sp>
        <p:nvSpPr>
          <p:cNvPr id="7" name="TextBox 6"/>
          <p:cNvSpPr txBox="1"/>
          <p:nvPr/>
        </p:nvSpPr>
        <p:spPr>
          <a:xfrm>
            <a:off x="5020056" y="1420117"/>
            <a:ext cx="3474720" cy="3416320"/>
          </a:xfrm>
          <a:prstGeom prst="rect">
            <a:avLst/>
          </a:prstGeom>
          <a:noFill/>
        </p:spPr>
        <p:txBody>
          <a:bodyPr wrap="square" rtlCol="0">
            <a:spAutoFit/>
          </a:bodyPr>
          <a:lstStyle/>
          <a:p>
            <a:r>
              <a:rPr lang="en-GB" dirty="0"/>
              <a:t>2) Tidal range affects the length of time that the littoral zone (the narrow zone between the high and low water mark) is exposed to subaerial weathering.</a:t>
            </a:r>
          </a:p>
          <a:p>
            <a:endParaRPr lang="en-GB" dirty="0"/>
          </a:p>
          <a:p>
            <a:endParaRPr lang="en-GB" dirty="0" smtClean="0"/>
          </a:p>
          <a:p>
            <a:r>
              <a:rPr lang="en-GB" dirty="0" smtClean="0"/>
              <a:t>3</a:t>
            </a:r>
            <a:r>
              <a:rPr lang="en-GB" dirty="0"/>
              <a:t>) The speed of incoming and outgoing tides has an important scouring effect on the coastline as strong currents can be generated.</a:t>
            </a:r>
          </a:p>
          <a:p>
            <a:endParaRPr lang="en-GB" dirty="0"/>
          </a:p>
        </p:txBody>
      </p:sp>
      <p:sp>
        <p:nvSpPr>
          <p:cNvPr id="8" name="TextBox 7"/>
          <p:cNvSpPr txBox="1"/>
          <p:nvPr/>
        </p:nvSpPr>
        <p:spPr>
          <a:xfrm>
            <a:off x="493776" y="5148072"/>
            <a:ext cx="3310128" cy="1200329"/>
          </a:xfrm>
          <a:prstGeom prst="rect">
            <a:avLst/>
          </a:prstGeom>
          <a:noFill/>
        </p:spPr>
        <p:txBody>
          <a:bodyPr wrap="square" rtlCol="0">
            <a:spAutoFit/>
          </a:bodyPr>
          <a:lstStyle/>
          <a:p>
            <a:r>
              <a:rPr lang="en-US" dirty="0">
                <a:solidFill>
                  <a:srgbClr val="FF0000"/>
                </a:solidFill>
              </a:rPr>
              <a:t>Annotate the </a:t>
            </a:r>
            <a:r>
              <a:rPr lang="en-US" dirty="0" smtClean="0">
                <a:solidFill>
                  <a:srgbClr val="FF0000"/>
                </a:solidFill>
              </a:rPr>
              <a:t>diagram </a:t>
            </a:r>
            <a:r>
              <a:rPr lang="en-US" dirty="0">
                <a:solidFill>
                  <a:srgbClr val="FF0000"/>
                </a:solidFill>
              </a:rPr>
              <a:t>to show how the tide influences coastal processes</a:t>
            </a:r>
            <a:endParaRPr lang="en-GB" dirty="0">
              <a:solidFill>
                <a:srgbClr val="FF0000"/>
              </a:solidFill>
            </a:endParaRPr>
          </a:p>
          <a:p>
            <a:endParaRPr lang="en-GB" dirty="0"/>
          </a:p>
        </p:txBody>
      </p:sp>
    </p:spTree>
    <p:extLst>
      <p:ext uri="{BB962C8B-B14F-4D97-AF65-F5344CB8AC3E}">
        <p14:creationId xmlns:p14="http://schemas.microsoft.com/office/powerpoint/2010/main" val="132043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1357</TotalTime>
  <Words>1319</Words>
  <Application>Microsoft Office PowerPoint</Application>
  <PresentationFormat>On-screen Show (4:3)</PresentationFormat>
  <Paragraphs>143</Paragraphs>
  <Slides>21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ＭＳ Ｐゴシック</vt:lpstr>
      <vt:lpstr>Arial</vt:lpstr>
      <vt:lpstr>Calibri</vt:lpstr>
      <vt:lpstr>Calibri Light</vt:lpstr>
      <vt:lpstr>Lato</vt:lpstr>
      <vt:lpstr>Tahoma</vt:lpstr>
      <vt:lpstr>Times New Roman</vt:lpstr>
      <vt:lpstr>Wingdings</vt:lpstr>
      <vt:lpstr>Office Theme</vt:lpstr>
      <vt:lpstr>3.1.3.2: Sources of energy at the coast</vt:lpstr>
      <vt:lpstr>Recap from last lesson…..</vt:lpstr>
      <vt:lpstr>Tides</vt:lpstr>
      <vt:lpstr>PowerPoint Presentation</vt:lpstr>
      <vt:lpstr>PowerPoint Presentation</vt:lpstr>
      <vt:lpstr>Tidal ranges</vt:lpstr>
      <vt:lpstr>Tidal ranges around the world</vt:lpstr>
      <vt:lpstr>Tidal ranges around the world</vt:lpstr>
      <vt:lpstr>PowerPoint Presentation</vt:lpstr>
      <vt:lpstr>What modifies the pattern of tides?</vt:lpstr>
      <vt:lpstr>PowerPoint Presentation</vt:lpstr>
      <vt:lpstr>Tidal Surges</vt:lpstr>
      <vt:lpstr>Storms of 2014</vt:lpstr>
      <vt:lpstr>Currents</vt:lpstr>
      <vt:lpstr>Tidal currents</vt:lpstr>
      <vt:lpstr>PowerPoint Presentation</vt:lpstr>
      <vt:lpstr>PowerPoint Presentation</vt:lpstr>
      <vt:lpstr>Upwelling is the movement of cold water from deep in the ocean towards the surface. The more dense cold water replaces the warmer surface water. These currents form part of the pattern of global ocean circulation currents</vt:lpstr>
      <vt:lpstr>PowerPoint Presentation</vt:lpstr>
      <vt:lpstr>Question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Coasts</dc:title>
  <dc:creator>Justin Cansfield</dc:creator>
  <cp:lastModifiedBy>Alison Martin</cp:lastModifiedBy>
  <cp:revision>101</cp:revision>
  <cp:lastPrinted>2021-09-16T13:56:30Z</cp:lastPrinted>
  <dcterms:created xsi:type="dcterms:W3CDTF">2017-01-01T16:07:56Z</dcterms:created>
  <dcterms:modified xsi:type="dcterms:W3CDTF">2021-09-16T14:02:25Z</dcterms:modified>
</cp:coreProperties>
</file>