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1"/>
  </p:notesMasterIdLst>
  <p:sldIdLst>
    <p:sldId id="400" r:id="rId6"/>
    <p:sldId id="278" r:id="rId7"/>
    <p:sldId id="262" r:id="rId8"/>
    <p:sldId id="263" r:id="rId9"/>
    <p:sldId id="405" r:id="rId10"/>
    <p:sldId id="389" r:id="rId11"/>
    <p:sldId id="282" r:id="rId12"/>
    <p:sldId id="257" r:id="rId13"/>
    <p:sldId id="364" r:id="rId14"/>
    <p:sldId id="276" r:id="rId15"/>
    <p:sldId id="404" r:id="rId16"/>
    <p:sldId id="264" r:id="rId17"/>
    <p:sldId id="363" r:id="rId18"/>
    <p:sldId id="379" r:id="rId19"/>
    <p:sldId id="266" r:id="rId20"/>
    <p:sldId id="267" r:id="rId21"/>
    <p:sldId id="268" r:id="rId22"/>
    <p:sldId id="258" r:id="rId23"/>
    <p:sldId id="283" r:id="rId24"/>
    <p:sldId id="259" r:id="rId25"/>
    <p:sldId id="281" r:id="rId26"/>
    <p:sldId id="394" r:id="rId27"/>
    <p:sldId id="396" r:id="rId28"/>
    <p:sldId id="279" r:id="rId29"/>
    <p:sldId id="402" r:id="rId30"/>
    <p:sldId id="260" r:id="rId31"/>
    <p:sldId id="270" r:id="rId32"/>
    <p:sldId id="271" r:id="rId33"/>
    <p:sldId id="397" r:id="rId34"/>
    <p:sldId id="273" r:id="rId35"/>
    <p:sldId id="284" r:id="rId36"/>
    <p:sldId id="398" r:id="rId37"/>
    <p:sldId id="275" r:id="rId38"/>
    <p:sldId id="280" r:id="rId39"/>
    <p:sldId id="39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p:restoredTop sz="94694"/>
  </p:normalViewPr>
  <p:slideViewPr>
    <p:cSldViewPr>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5EC4AF-C28D-4F3D-A616-9DB26EE38D48}" type="datetimeFigureOut">
              <a:rPr lang="en-US" smtClean="0"/>
              <a:pPr/>
              <a:t>11/27/20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1EED7-43E3-4D19-B4ED-941D900CDF2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455F24-632F-4137-8188-E862E247FC34}" type="slidenum">
              <a:rPr lang="en-GB"/>
              <a:pPr/>
              <a:t>8</a:t>
            </a:fld>
            <a:endParaRPr lang="en-GB"/>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F5004-7A7A-420D-B577-7477B1723340}" type="slidenum">
              <a:rPr lang="en-GB"/>
              <a:pPr/>
              <a:t>18</a:t>
            </a:fld>
            <a:endParaRPr lang="en-GB"/>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D4A7B8-2788-4175-899B-43DB3BB8639B}" type="slidenum">
              <a:rPr lang="en-GB"/>
              <a:pPr/>
              <a:t>20</a:t>
            </a:fld>
            <a:endParaRPr lang="en-GB"/>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GB"/>
              <a:t>Source; www.geographyhigh.connectfree.co.uk/s3glacgeoghighpostglacland.html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BF20D3-7D55-44B8-831B-714145D3C403}" type="slidenum">
              <a:rPr lang="en-GB"/>
              <a:pPr/>
              <a:t>26</a:t>
            </a:fld>
            <a:endParaRPr lang="en-GB"/>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C1EED7-43E3-4D19-B4ED-941D900CDF2F}" type="slidenum">
              <a:rPr lang="en-US" smtClean="0"/>
              <a:pPr/>
              <a:t>30</a:t>
            </a:fld>
            <a:endParaRPr lang="en-US"/>
          </a:p>
        </p:txBody>
      </p:sp>
    </p:spTree>
    <p:extLst>
      <p:ext uri="{BB962C8B-B14F-4D97-AF65-F5344CB8AC3E}">
        <p14:creationId xmlns:p14="http://schemas.microsoft.com/office/powerpoint/2010/main" val="3988554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FDD19B-7D71-42FE-8945-7EB5B4822C84}" type="datetimeFigureOut">
              <a:rPr lang="en-US" smtClean="0"/>
              <a:pPr/>
              <a:t>11/27/20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EBFA-D2FD-4D63-B32B-50D3F7571E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DD19B-7D71-42FE-8945-7EB5B4822C84}" type="datetimeFigureOut">
              <a:rPr lang="en-US" smtClean="0"/>
              <a:pPr/>
              <a:t>11/27/20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EBFA-D2FD-4D63-B32B-50D3F7571E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DD19B-7D71-42FE-8945-7EB5B4822C84}" type="datetimeFigureOut">
              <a:rPr lang="en-US" smtClean="0"/>
              <a:pPr/>
              <a:t>11/27/20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EBFA-D2FD-4D63-B32B-50D3F7571E3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97BB2A-638D-4DBA-AD01-E08442A85B2A}"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575E2-6644-4065-8072-E8FD9D10AE65}" type="slidenum">
              <a:rPr lang="en-GB" smtClean="0"/>
              <a:pPr/>
              <a:t>‹#›</a:t>
            </a:fld>
            <a:endParaRPr lang="en-GB"/>
          </a:p>
        </p:txBody>
      </p:sp>
    </p:spTree>
    <p:extLst>
      <p:ext uri="{BB962C8B-B14F-4D97-AF65-F5344CB8AC3E}">
        <p14:creationId xmlns:p14="http://schemas.microsoft.com/office/powerpoint/2010/main" val="2639925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97BB2A-638D-4DBA-AD01-E08442A85B2A}"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575E2-6644-4065-8072-E8FD9D10AE65}" type="slidenum">
              <a:rPr lang="en-GB" smtClean="0"/>
              <a:pPr/>
              <a:t>‹#›</a:t>
            </a:fld>
            <a:endParaRPr lang="en-GB"/>
          </a:p>
        </p:txBody>
      </p:sp>
    </p:spTree>
    <p:extLst>
      <p:ext uri="{BB962C8B-B14F-4D97-AF65-F5344CB8AC3E}">
        <p14:creationId xmlns:p14="http://schemas.microsoft.com/office/powerpoint/2010/main" val="3610824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97BB2A-638D-4DBA-AD01-E08442A85B2A}"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575E2-6644-4065-8072-E8FD9D10AE65}" type="slidenum">
              <a:rPr lang="en-GB" smtClean="0"/>
              <a:pPr/>
              <a:t>‹#›</a:t>
            </a:fld>
            <a:endParaRPr lang="en-GB"/>
          </a:p>
        </p:txBody>
      </p:sp>
    </p:spTree>
    <p:extLst>
      <p:ext uri="{BB962C8B-B14F-4D97-AF65-F5344CB8AC3E}">
        <p14:creationId xmlns:p14="http://schemas.microsoft.com/office/powerpoint/2010/main" val="361035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97BB2A-638D-4DBA-AD01-E08442A85B2A}" type="datetimeFigureOut">
              <a:rPr lang="en-GB" smtClean="0"/>
              <a:pPr/>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C575E2-6644-4065-8072-E8FD9D10AE65}" type="slidenum">
              <a:rPr lang="en-GB" smtClean="0"/>
              <a:pPr/>
              <a:t>‹#›</a:t>
            </a:fld>
            <a:endParaRPr lang="en-GB"/>
          </a:p>
        </p:txBody>
      </p:sp>
    </p:spTree>
    <p:extLst>
      <p:ext uri="{BB962C8B-B14F-4D97-AF65-F5344CB8AC3E}">
        <p14:creationId xmlns:p14="http://schemas.microsoft.com/office/powerpoint/2010/main" val="4259783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97BB2A-638D-4DBA-AD01-E08442A85B2A}" type="datetimeFigureOut">
              <a:rPr lang="en-GB" smtClean="0"/>
              <a:pPr/>
              <a:t>27/11/2020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C575E2-6644-4065-8072-E8FD9D10AE65}" type="slidenum">
              <a:rPr lang="en-GB" smtClean="0"/>
              <a:pPr/>
              <a:t>‹#›</a:t>
            </a:fld>
            <a:endParaRPr lang="en-GB"/>
          </a:p>
        </p:txBody>
      </p:sp>
    </p:spTree>
    <p:extLst>
      <p:ext uri="{BB962C8B-B14F-4D97-AF65-F5344CB8AC3E}">
        <p14:creationId xmlns:p14="http://schemas.microsoft.com/office/powerpoint/2010/main" val="3293643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97BB2A-638D-4DBA-AD01-E08442A85B2A}" type="datetimeFigureOut">
              <a:rPr lang="en-GB" smtClean="0"/>
              <a:pPr/>
              <a:t>27/11/2020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C575E2-6644-4065-8072-E8FD9D10AE65}" type="slidenum">
              <a:rPr lang="en-GB" smtClean="0"/>
              <a:pPr/>
              <a:t>‹#›</a:t>
            </a:fld>
            <a:endParaRPr lang="en-GB"/>
          </a:p>
        </p:txBody>
      </p:sp>
    </p:spTree>
    <p:extLst>
      <p:ext uri="{BB962C8B-B14F-4D97-AF65-F5344CB8AC3E}">
        <p14:creationId xmlns:p14="http://schemas.microsoft.com/office/powerpoint/2010/main" val="3349925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7BB2A-638D-4DBA-AD01-E08442A85B2A}" type="datetimeFigureOut">
              <a:rPr lang="en-GB" smtClean="0"/>
              <a:pPr/>
              <a:t>27/11/2020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C575E2-6644-4065-8072-E8FD9D10AE65}" type="slidenum">
              <a:rPr lang="en-GB" smtClean="0"/>
              <a:pPr/>
              <a:t>‹#›</a:t>
            </a:fld>
            <a:endParaRPr lang="en-GB"/>
          </a:p>
        </p:txBody>
      </p:sp>
    </p:spTree>
    <p:extLst>
      <p:ext uri="{BB962C8B-B14F-4D97-AF65-F5344CB8AC3E}">
        <p14:creationId xmlns:p14="http://schemas.microsoft.com/office/powerpoint/2010/main" val="4186129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97BB2A-638D-4DBA-AD01-E08442A85B2A}" type="datetimeFigureOut">
              <a:rPr lang="en-GB" smtClean="0"/>
              <a:pPr/>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C575E2-6644-4065-8072-E8FD9D10AE65}" type="slidenum">
              <a:rPr lang="en-GB" smtClean="0"/>
              <a:pPr/>
              <a:t>‹#›</a:t>
            </a:fld>
            <a:endParaRPr lang="en-GB"/>
          </a:p>
        </p:txBody>
      </p:sp>
    </p:spTree>
    <p:extLst>
      <p:ext uri="{BB962C8B-B14F-4D97-AF65-F5344CB8AC3E}">
        <p14:creationId xmlns:p14="http://schemas.microsoft.com/office/powerpoint/2010/main" val="183515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DD19B-7D71-42FE-8945-7EB5B4822C84}" type="datetimeFigureOut">
              <a:rPr lang="en-US" smtClean="0"/>
              <a:pPr/>
              <a:t>11/27/20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EBFA-D2FD-4D63-B32B-50D3F7571E3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97BB2A-638D-4DBA-AD01-E08442A85B2A}" type="datetimeFigureOut">
              <a:rPr lang="en-GB" smtClean="0"/>
              <a:pPr/>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C575E2-6644-4065-8072-E8FD9D10AE65}" type="slidenum">
              <a:rPr lang="en-GB" smtClean="0"/>
              <a:pPr/>
              <a:t>‹#›</a:t>
            </a:fld>
            <a:endParaRPr lang="en-GB"/>
          </a:p>
        </p:txBody>
      </p:sp>
    </p:spTree>
    <p:extLst>
      <p:ext uri="{BB962C8B-B14F-4D97-AF65-F5344CB8AC3E}">
        <p14:creationId xmlns:p14="http://schemas.microsoft.com/office/powerpoint/2010/main" val="3407883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97BB2A-638D-4DBA-AD01-E08442A85B2A}"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575E2-6644-4065-8072-E8FD9D10AE65}" type="slidenum">
              <a:rPr lang="en-GB" smtClean="0"/>
              <a:pPr/>
              <a:t>‹#›</a:t>
            </a:fld>
            <a:endParaRPr lang="en-GB"/>
          </a:p>
        </p:txBody>
      </p:sp>
    </p:spTree>
    <p:extLst>
      <p:ext uri="{BB962C8B-B14F-4D97-AF65-F5344CB8AC3E}">
        <p14:creationId xmlns:p14="http://schemas.microsoft.com/office/powerpoint/2010/main" val="1728529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97BB2A-638D-4DBA-AD01-E08442A85B2A}"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575E2-6644-4065-8072-E8FD9D10AE65}" type="slidenum">
              <a:rPr lang="en-GB" smtClean="0"/>
              <a:pPr/>
              <a:t>‹#›</a:t>
            </a:fld>
            <a:endParaRPr lang="en-GB"/>
          </a:p>
        </p:txBody>
      </p:sp>
    </p:spTree>
    <p:extLst>
      <p:ext uri="{BB962C8B-B14F-4D97-AF65-F5344CB8AC3E}">
        <p14:creationId xmlns:p14="http://schemas.microsoft.com/office/powerpoint/2010/main" val="371886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FDD19B-7D71-42FE-8945-7EB5B4822C84}" type="datetimeFigureOut">
              <a:rPr lang="en-US" smtClean="0"/>
              <a:pPr/>
              <a:t>11/27/20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EBFA-D2FD-4D63-B32B-50D3F7571E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FDD19B-7D71-42FE-8945-7EB5B4822C84}" type="datetimeFigureOut">
              <a:rPr lang="en-US" smtClean="0"/>
              <a:pPr/>
              <a:t>11/27/20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EBFA-D2FD-4D63-B32B-50D3F7571E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FDD19B-7D71-42FE-8945-7EB5B4822C84}" type="datetimeFigureOut">
              <a:rPr lang="en-US" smtClean="0"/>
              <a:pPr/>
              <a:t>11/27/20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DEBFA-D2FD-4D63-B32B-50D3F7571E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FDD19B-7D71-42FE-8945-7EB5B4822C84}" type="datetimeFigureOut">
              <a:rPr lang="en-US" smtClean="0"/>
              <a:pPr/>
              <a:t>11/27/20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DEBFA-D2FD-4D63-B32B-50D3F7571E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DD19B-7D71-42FE-8945-7EB5B4822C84}" type="datetimeFigureOut">
              <a:rPr lang="en-US" smtClean="0"/>
              <a:pPr/>
              <a:t>11/27/20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DEBFA-D2FD-4D63-B32B-50D3F7571E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FDD19B-7D71-42FE-8945-7EB5B4822C84}" type="datetimeFigureOut">
              <a:rPr lang="en-US" smtClean="0"/>
              <a:pPr/>
              <a:t>11/27/20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EBFA-D2FD-4D63-B32B-50D3F7571E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FDD19B-7D71-42FE-8945-7EB5B4822C84}" type="datetimeFigureOut">
              <a:rPr lang="en-US" smtClean="0"/>
              <a:pPr/>
              <a:t>11/27/20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EBFA-D2FD-4D63-B32B-50D3F7571E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DD19B-7D71-42FE-8945-7EB5B4822C84}" type="datetimeFigureOut">
              <a:rPr lang="en-US" smtClean="0"/>
              <a:pPr/>
              <a:t>11/27/20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DEBFA-D2FD-4D63-B32B-50D3F7571E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7BB2A-638D-4DBA-AD01-E08442A85B2A}" type="datetimeFigureOut">
              <a:rPr lang="en-GB" smtClean="0"/>
              <a:pPr/>
              <a:t>27/11/2020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575E2-6644-4065-8072-E8FD9D10AE65}" type="slidenum">
              <a:rPr lang="en-GB" smtClean="0"/>
              <a:pPr/>
              <a:t>‹#›</a:t>
            </a:fld>
            <a:endParaRPr lang="en-GB"/>
          </a:p>
        </p:txBody>
      </p:sp>
    </p:spTree>
    <p:extLst>
      <p:ext uri="{BB962C8B-B14F-4D97-AF65-F5344CB8AC3E}">
        <p14:creationId xmlns:p14="http://schemas.microsoft.com/office/powerpoint/2010/main" val="894614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lDZWWcAfn-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bgs.ac.uk/discoveringGeology/climateChange/general/coastal.html?src=topNav" TargetMode="Externa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reading.ac.uk/archaeology/research/neolithicsteppingstones/_/Sea.html"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p_AUkB9EGBo"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uk/url?sa=i&amp;rct=j&amp;q=raised+beaches%23&amp;source=images&amp;cd=&amp;cad=rja&amp;docid=rpOs5M0a37MR3M&amp;tbnid=p46-byjHDOM8xM:&amp;ved=0CAUQjRw&amp;url=http%3A%2F%2Fwww.teara.govt.nz%2Fen%2Fphotograph%2F13489%2Fraised-beaches-turakirae-head&amp;ei=7q9bUvjxFcuUhQe-4YDIDA&amp;psig=AFQjCNGQw374Z3DxGPACeQWYnpx6jmZ69g&amp;ust=1381826888707757"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open.edu/openlearn/society/politics-policy-people/geography/forming-fjords" TargetMode="External"/><Relationship Id="rId3" Type="http://schemas.openxmlformats.org/officeDocument/2006/relationships/hyperlink" Target="http://www.bgs.ac.uk/discoveringGeology/climateChange/general/coastal.html?src=topNav" TargetMode="External"/><Relationship Id="rId7" Type="http://schemas.openxmlformats.org/officeDocument/2006/relationships/hyperlink" Target="http://nationalgeographic.org/encyclopedia/fjord/" TargetMode="Externa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hyperlink" Target="https://www.youtube.com/watch?v=U_2DtNLnc0M" TargetMode="External"/><Relationship Id="rId11" Type="http://schemas.openxmlformats.org/officeDocument/2006/relationships/hyperlink" Target="https://www.geolsoc.org.uk/GeositesTarbert" TargetMode="External"/><Relationship Id="rId5" Type="http://schemas.openxmlformats.org/officeDocument/2006/relationships/hyperlink" Target="http://www.pmfias.com/marine-landforms-erosional-depositional-landforms-coastlines-coastline-emergence-submergence" TargetMode="External"/><Relationship Id="rId10" Type="http://schemas.openxmlformats.org/officeDocument/2006/relationships/hyperlink" Target="https://www.youtube.com/watch?v=p_AUkB9EGBo" TargetMode="External"/><Relationship Id="rId4" Type="http://schemas.openxmlformats.org/officeDocument/2006/relationships/hyperlink" Target="http://www.reading.ac.uk/archaeology/research/neolithicsteppingstones/_/Sea.html" TargetMode="External"/><Relationship Id="rId9" Type="http://schemas.openxmlformats.org/officeDocument/2006/relationships/hyperlink" Target="http://worldlandforms.com/landforms/raised-beach/"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www.youtube.com/watch?v=U_2DtNLnc0M" TargetMode="Externa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5.jpe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nordicsaga.com/images/CountryPhotos/NorwayPhotos/Fjords.jp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richard-cooke.com/fap/new%20folder/w%20x%2001.jpg"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kerboodle.com/system/images/W1siZiIsIjIwMTYvMDgvMjUvMDkvMjAvNDIvNjAvODMwOTIxX0dGNzU2X1NURC5wZGYiXV0/830921_GF756_STD.pdf" TargetMode="External"/><Relationship Id="rId2" Type="http://schemas.openxmlformats.org/officeDocument/2006/relationships/hyperlink" Target="https://www.slideshare.net/6thformmatt/submergent-and-emergent-coastline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kerboodle.com/system/images/W1siZiIsIjIwMTYvMDgvMjUvMDkvMjAvNDIvNjAvODMwOTIxX0dGNzU2X1NURC5wZGYiXV0/830921_GF756_STD.pdf" TargetMode="External"/><Relationship Id="rId2" Type="http://schemas.openxmlformats.org/officeDocument/2006/relationships/hyperlink" Target="https://www.slideshare.net/6thformmatt/submergent-and-emergent-coastlin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www.youtube.com/watch?v=d3jF6H9mqJ4"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96B-C72C-45BC-9A71-160E382F74E3}"/>
              </a:ext>
            </a:extLst>
          </p:cNvPr>
          <p:cNvSpPr>
            <a:spLocks noGrp="1"/>
          </p:cNvSpPr>
          <p:nvPr>
            <p:ph type="title"/>
          </p:nvPr>
        </p:nvSpPr>
        <p:spPr/>
        <p:txBody>
          <a:bodyPr/>
          <a:lstStyle/>
          <a:p>
            <a:r>
              <a:rPr lang="en-GB" dirty="0"/>
              <a:t>Flip Learning – Sea Level Change</a:t>
            </a:r>
          </a:p>
        </p:txBody>
      </p:sp>
      <p:sp>
        <p:nvSpPr>
          <p:cNvPr id="3" name="Content Placeholder 2">
            <a:extLst>
              <a:ext uri="{FF2B5EF4-FFF2-40B4-BE49-F238E27FC236}">
                <a16:creationId xmlns:a16="http://schemas.microsoft.com/office/drawing/2014/main" id="{2CA1BE2B-4F0D-4E3A-A97F-DEC497229E1A}"/>
              </a:ext>
            </a:extLst>
          </p:cNvPr>
          <p:cNvSpPr>
            <a:spLocks noGrp="1"/>
          </p:cNvSpPr>
          <p:nvPr>
            <p:ph idx="1"/>
          </p:nvPr>
        </p:nvSpPr>
        <p:spPr/>
        <p:txBody>
          <a:bodyPr/>
          <a:lstStyle/>
          <a:p>
            <a:r>
              <a:rPr lang="en-GB" dirty="0"/>
              <a:t>Read the tutor 2 u study notes and:</a:t>
            </a:r>
          </a:p>
          <a:p>
            <a:pPr lvl="1"/>
            <a:r>
              <a:rPr lang="en-GB" dirty="0"/>
              <a:t>Define Eustatic sea level change</a:t>
            </a:r>
          </a:p>
          <a:p>
            <a:pPr lvl="1"/>
            <a:r>
              <a:rPr lang="en-GB" dirty="0"/>
              <a:t>Define Isostatic sea level change</a:t>
            </a:r>
          </a:p>
          <a:p>
            <a:pPr lvl="1"/>
            <a:r>
              <a:rPr lang="en-GB" dirty="0"/>
              <a:t>Summarise how tectonics can impact on sea level</a:t>
            </a:r>
          </a:p>
          <a:p>
            <a:pPr lvl="1"/>
            <a:r>
              <a:rPr lang="en-GB" dirty="0"/>
              <a:t>Make a brief time line of historic sea level changes</a:t>
            </a:r>
          </a:p>
        </p:txBody>
      </p:sp>
    </p:spTree>
    <p:extLst>
      <p:ext uri="{BB962C8B-B14F-4D97-AF65-F5344CB8AC3E}">
        <p14:creationId xmlns:p14="http://schemas.microsoft.com/office/powerpoint/2010/main" val="1630948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0"/>
            <a:ext cx="8229600" cy="1384300"/>
          </a:xfrm>
        </p:spPr>
        <p:txBody>
          <a:bodyPr/>
          <a:lstStyle/>
          <a:p>
            <a:pPr eaLnBrk="1" hangingPunct="1">
              <a:defRPr/>
            </a:pPr>
            <a:r>
              <a:rPr lang="en-GB" dirty="0">
                <a:latin typeface="Comic Sans MS" pitchFamily="66" charset="0"/>
              </a:rPr>
              <a:t>Eustatic Sea Level Change</a:t>
            </a:r>
          </a:p>
        </p:txBody>
      </p:sp>
      <p:sp>
        <p:nvSpPr>
          <p:cNvPr id="5" name="Content Placeholder 4"/>
          <p:cNvSpPr>
            <a:spLocks noGrp="1"/>
          </p:cNvSpPr>
          <p:nvPr>
            <p:ph idx="1"/>
          </p:nvPr>
        </p:nvSpPr>
        <p:spPr/>
        <p:txBody>
          <a:bodyPr>
            <a:normAutofit lnSpcReduction="10000"/>
          </a:bodyPr>
          <a:lstStyle/>
          <a:p>
            <a:r>
              <a:rPr lang="en-GB" sz="2800" dirty="0">
                <a:latin typeface="Comic Sans MS" pitchFamily="66" charset="0"/>
              </a:rPr>
              <a:t>Changes in the amount of water</a:t>
            </a:r>
          </a:p>
          <a:p>
            <a:r>
              <a:rPr lang="en-GB" sz="2800" dirty="0">
                <a:latin typeface="Comic Sans MS" pitchFamily="66" charset="0"/>
              </a:rPr>
              <a:t>Operates on a global scale</a:t>
            </a:r>
          </a:p>
          <a:p>
            <a:r>
              <a:rPr lang="en-GB" sz="2800" dirty="0">
                <a:latin typeface="Comic Sans MS" pitchFamily="66" charset="0"/>
              </a:rPr>
              <a:t>Often associated with periods of </a:t>
            </a:r>
            <a:r>
              <a:rPr lang="en-GB" sz="2800" dirty="0" err="1">
                <a:latin typeface="Comic Sans MS" pitchFamily="66" charset="0"/>
              </a:rPr>
              <a:t>glaciation</a:t>
            </a:r>
            <a:r>
              <a:rPr lang="en-GB" sz="2800" dirty="0">
                <a:latin typeface="Comic Sans MS" pitchFamily="66" charset="0"/>
              </a:rPr>
              <a:t>:</a:t>
            </a:r>
          </a:p>
          <a:p>
            <a:pPr lvl="1"/>
            <a:r>
              <a:rPr lang="en-GB" dirty="0">
                <a:latin typeface="Comic Sans MS" pitchFamily="66" charset="0"/>
              </a:rPr>
              <a:t>Water locked up as ice / snow = less liquid water in oceans = sea level falls</a:t>
            </a:r>
          </a:p>
          <a:p>
            <a:pPr lvl="1"/>
            <a:r>
              <a:rPr lang="en-GB" dirty="0">
                <a:latin typeface="Comic Sans MS" pitchFamily="66" charset="0"/>
              </a:rPr>
              <a:t>Ice melts = water now as liquid = sea level rise</a:t>
            </a:r>
            <a:endParaRPr lang="en-US" dirty="0">
              <a:latin typeface="Comic Sans MS" pitchFamily="66" charset="0"/>
            </a:endParaRPr>
          </a:p>
          <a:p>
            <a:r>
              <a:rPr lang="en-GB" sz="2800" dirty="0">
                <a:latin typeface="Comic Sans MS" pitchFamily="66" charset="0"/>
              </a:rPr>
              <a:t>In reality, the situation is highly complex!</a:t>
            </a:r>
          </a:p>
          <a:p>
            <a:r>
              <a:rPr lang="en-GB" sz="2800" dirty="0">
                <a:latin typeface="Comic Sans MS" pitchFamily="66" charset="0"/>
              </a:rPr>
              <a:t>Think about the additional impact of global warming</a:t>
            </a:r>
          </a:p>
        </p:txBody>
      </p:sp>
      <p:sp>
        <p:nvSpPr>
          <p:cNvPr id="2" name="Rectangle 1">
            <a:extLst>
              <a:ext uri="{FF2B5EF4-FFF2-40B4-BE49-F238E27FC236}">
                <a16:creationId xmlns:a16="http://schemas.microsoft.com/office/drawing/2014/main" id="{20DF9D10-785D-4B09-B160-8A7CD398350E}"/>
              </a:ext>
            </a:extLst>
          </p:cNvPr>
          <p:cNvSpPr/>
          <p:nvPr/>
        </p:nvSpPr>
        <p:spPr>
          <a:xfrm>
            <a:off x="251520" y="6309235"/>
            <a:ext cx="8784976" cy="369332"/>
          </a:xfrm>
          <a:prstGeom prst="rect">
            <a:avLst/>
          </a:prstGeom>
        </p:spPr>
        <p:txBody>
          <a:bodyPr wrap="square">
            <a:spAutoFit/>
          </a:bodyPr>
          <a:lstStyle/>
          <a:p>
            <a:r>
              <a:rPr lang="en-GB" dirty="0">
                <a:hlinkClick r:id="rId2"/>
              </a:rPr>
              <a:t>https://www.youtube.com/watch?v=lDZWWcAfn-c</a:t>
            </a:r>
            <a:r>
              <a:rPr lang="en-GB" dirty="0"/>
              <a:t> Melting ice – impact on sea level change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5FBE50-626F-4D60-A3E1-DF202567456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51039" y="857250"/>
            <a:ext cx="5560379" cy="5231652"/>
          </a:xfrm>
          <a:prstGeom prst="rect">
            <a:avLst/>
          </a:prstGeom>
        </p:spPr>
      </p:pic>
    </p:spTree>
    <p:extLst>
      <p:ext uri="{BB962C8B-B14F-4D97-AF65-F5344CB8AC3E}">
        <p14:creationId xmlns:p14="http://schemas.microsoft.com/office/powerpoint/2010/main" val="2969446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288" y="-171450"/>
            <a:ext cx="8229600" cy="1384300"/>
          </a:xfrm>
        </p:spPr>
        <p:txBody>
          <a:bodyPr/>
          <a:lstStyle/>
          <a:p>
            <a:pPr eaLnBrk="1" hangingPunct="1">
              <a:defRPr/>
            </a:pPr>
            <a:r>
              <a:rPr lang="en-GB" dirty="0">
                <a:latin typeface="Comic Sans MS" pitchFamily="66" charset="0"/>
              </a:rPr>
              <a:t>Isostatic Sea Level Change</a:t>
            </a:r>
          </a:p>
        </p:txBody>
      </p:sp>
      <p:sp>
        <p:nvSpPr>
          <p:cNvPr id="5" name="Content Placeholder 4"/>
          <p:cNvSpPr>
            <a:spLocks noGrp="1"/>
          </p:cNvSpPr>
          <p:nvPr>
            <p:ph idx="1"/>
          </p:nvPr>
        </p:nvSpPr>
        <p:spPr>
          <a:xfrm>
            <a:off x="259526" y="1052736"/>
            <a:ext cx="8704961" cy="5544616"/>
          </a:xfrm>
        </p:spPr>
        <p:txBody>
          <a:bodyPr>
            <a:noAutofit/>
          </a:bodyPr>
          <a:lstStyle/>
          <a:p>
            <a:r>
              <a:rPr lang="en-GB" sz="2400" dirty="0">
                <a:latin typeface="Comic Sans MS" pitchFamily="66" charset="0"/>
              </a:rPr>
              <a:t>Changes to the level of the land due to rebound or subsidence</a:t>
            </a:r>
          </a:p>
          <a:p>
            <a:r>
              <a:rPr lang="en-GB" sz="2400" dirty="0">
                <a:latin typeface="Comic Sans MS" pitchFamily="66" charset="0"/>
              </a:rPr>
              <a:t>Ice on the land is very heavy – land may actually sink relative to the sea during a glacial period</a:t>
            </a:r>
          </a:p>
          <a:p>
            <a:r>
              <a:rPr lang="en-GB" sz="2400" dirty="0">
                <a:latin typeface="Comic Sans MS" pitchFamily="66" charset="0"/>
              </a:rPr>
              <a:t>When ice melts &amp; weight is removed, land SLOWLY rises and recovers (</a:t>
            </a:r>
            <a:r>
              <a:rPr lang="en-GB" sz="2400" dirty="0" err="1">
                <a:latin typeface="Comic Sans MS" pitchFamily="66" charset="0"/>
              </a:rPr>
              <a:t>isostatic</a:t>
            </a:r>
            <a:r>
              <a:rPr lang="en-GB" sz="2400" dirty="0">
                <a:latin typeface="Comic Sans MS" pitchFamily="66" charset="0"/>
              </a:rPr>
              <a:t> recovery), causing a relative fall in sea level</a:t>
            </a:r>
          </a:p>
          <a:p>
            <a:r>
              <a:rPr lang="en-GB" sz="2400" dirty="0" err="1">
                <a:latin typeface="Comic Sans MS" pitchFamily="66" charset="0"/>
              </a:rPr>
              <a:t>Isostatic</a:t>
            </a:r>
            <a:r>
              <a:rPr lang="en-GB" sz="2400" dirty="0">
                <a:latin typeface="Comic Sans MS" pitchFamily="66" charset="0"/>
              </a:rPr>
              <a:t> change tends to be much slower than </a:t>
            </a:r>
            <a:r>
              <a:rPr lang="en-GB" sz="2400" dirty="0" err="1">
                <a:latin typeface="Comic Sans MS" pitchFamily="66" charset="0"/>
              </a:rPr>
              <a:t>eustatic</a:t>
            </a:r>
            <a:r>
              <a:rPr lang="en-GB" sz="2400" dirty="0">
                <a:latin typeface="Comic Sans MS" pitchFamily="66" charset="0"/>
              </a:rPr>
              <a:t> change</a:t>
            </a:r>
          </a:p>
          <a:p>
            <a:r>
              <a:rPr lang="en-GB" sz="2400" dirty="0">
                <a:latin typeface="Comic Sans MS" pitchFamily="66" charset="0"/>
              </a:rPr>
              <a:t>In the UK, </a:t>
            </a:r>
            <a:r>
              <a:rPr lang="en-GB" sz="2400" dirty="0" err="1">
                <a:latin typeface="Comic Sans MS" pitchFamily="66" charset="0"/>
              </a:rPr>
              <a:t>isostatic</a:t>
            </a:r>
            <a:r>
              <a:rPr lang="en-GB" sz="2400" dirty="0">
                <a:latin typeface="Comic Sans MS" pitchFamily="66" charset="0"/>
              </a:rPr>
              <a:t> change is still taking place after the end of the last glacial period some 10, 000 years ago</a:t>
            </a:r>
          </a:p>
          <a:p>
            <a:r>
              <a:rPr lang="en-GB" sz="2400" dirty="0">
                <a:latin typeface="Comic Sans MS" pitchFamily="66" charset="0"/>
              </a:rPr>
              <a:t>Isostatic change operate on a local scale – e.g. In the UK, the SE is sinking whilst the NW is rising!</a:t>
            </a:r>
            <a:endParaRPr lang="en-US" sz="2400" dirty="0">
              <a:latin typeface="Comic Sans MS" pitchFamily="66"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E47EA4F-7B61-41BE-B22F-01F106D10C7A}"/>
              </a:ext>
            </a:extLst>
          </p:cNvPr>
          <p:cNvSpPr>
            <a:spLocks noGrp="1" noChangeArrowheads="1"/>
          </p:cNvSpPr>
          <p:nvPr>
            <p:ph type="title"/>
          </p:nvPr>
        </p:nvSpPr>
        <p:spPr/>
        <p:txBody>
          <a:bodyPr/>
          <a:lstStyle/>
          <a:p>
            <a:endParaRPr lang="en-GB" altLang="en-US"/>
          </a:p>
        </p:txBody>
      </p:sp>
      <p:sp>
        <p:nvSpPr>
          <p:cNvPr id="6147" name="Content Placeholder 2">
            <a:extLst>
              <a:ext uri="{FF2B5EF4-FFF2-40B4-BE49-F238E27FC236}">
                <a16:creationId xmlns:a16="http://schemas.microsoft.com/office/drawing/2014/main" id="{3F6B9647-E32E-4D0E-9BAD-E318002FBCDD}"/>
              </a:ext>
            </a:extLst>
          </p:cNvPr>
          <p:cNvSpPr>
            <a:spLocks noGrp="1" noChangeArrowheads="1"/>
          </p:cNvSpPr>
          <p:nvPr>
            <p:ph idx="1"/>
          </p:nvPr>
        </p:nvSpPr>
        <p:spPr>
          <a:xfrm>
            <a:off x="5795963" y="1773238"/>
            <a:ext cx="2890837" cy="4425950"/>
          </a:xfrm>
        </p:spPr>
        <p:txBody>
          <a:bodyPr/>
          <a:lstStyle/>
          <a:p>
            <a:pPr marL="0" indent="0">
              <a:buFontTx/>
              <a:buNone/>
            </a:pPr>
            <a:r>
              <a:rPr lang="en-GB" altLang="en-US" sz="2400"/>
              <a:t>What has happened to the earth’s crust when covered by ice?</a:t>
            </a:r>
          </a:p>
          <a:p>
            <a:pPr marL="0" indent="0">
              <a:buFontTx/>
              <a:buNone/>
            </a:pPr>
            <a:endParaRPr lang="en-GB" altLang="en-US" sz="2400"/>
          </a:p>
          <a:p>
            <a:pPr marL="0" indent="0">
              <a:buFontTx/>
              <a:buNone/>
            </a:pPr>
            <a:r>
              <a:rPr lang="en-GB" altLang="en-US" sz="2400"/>
              <a:t>What happens when the ice melts?</a:t>
            </a:r>
          </a:p>
        </p:txBody>
      </p:sp>
      <p:pic>
        <p:nvPicPr>
          <p:cNvPr id="6148" name="Picture 2" descr="http://www.bgs.ac.uk/discoveringGeology/climateChange/general/images/isostaticUplift.jpg">
            <a:hlinkClick r:id="rId3" tooltip="Click to close"/>
            <a:extLst>
              <a:ext uri="{FF2B5EF4-FFF2-40B4-BE49-F238E27FC236}">
                <a16:creationId xmlns:a16="http://schemas.microsoft.com/office/drawing/2014/main" id="{F188920E-64E9-4588-8B7B-7B5C7BB9D60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5650" y="1412875"/>
            <a:ext cx="41243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2783CA95-C024-4EF8-8D06-5B4A7E14A07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5925802" y="1002963"/>
            <a:ext cx="3166286" cy="4975200"/>
          </a:xfrm>
          <a:prstGeom prst="rect">
            <a:avLst/>
          </a:prstGeom>
        </p:spPr>
      </p:pic>
      <p:pic>
        <p:nvPicPr>
          <p:cNvPr id="7170" name="Content Placeholder 3">
            <a:extLst>
              <a:ext uri="{FF2B5EF4-FFF2-40B4-BE49-F238E27FC236}">
                <a16:creationId xmlns:a16="http://schemas.microsoft.com/office/drawing/2014/main" id="{AE10FB50-F2BC-49A0-9264-FB0B6B612D2A}"/>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5496" y="125800"/>
            <a:ext cx="3722424" cy="4975200"/>
          </a:xfrm>
        </p:spPr>
      </p:pic>
      <p:sp>
        <p:nvSpPr>
          <p:cNvPr id="7171" name="TextBox 2">
            <a:extLst>
              <a:ext uri="{FF2B5EF4-FFF2-40B4-BE49-F238E27FC236}">
                <a16:creationId xmlns:a16="http://schemas.microsoft.com/office/drawing/2014/main" id="{AF9AB0AF-687C-47AA-8D7A-26A74951414A}"/>
              </a:ext>
            </a:extLst>
          </p:cNvPr>
          <p:cNvSpPr txBox="1">
            <a:spLocks noChangeArrowheads="1"/>
          </p:cNvSpPr>
          <p:nvPr/>
        </p:nvSpPr>
        <p:spPr bwMode="auto">
          <a:xfrm>
            <a:off x="3779108" y="125800"/>
            <a:ext cx="259309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b="1" u="sng" dirty="0"/>
              <a:t>Isostatic Changes</a:t>
            </a:r>
          </a:p>
          <a:p>
            <a:pPr>
              <a:spcBef>
                <a:spcPct val="0"/>
              </a:spcBef>
              <a:buFontTx/>
              <a:buNone/>
            </a:pPr>
            <a:endParaRPr lang="en-GB" altLang="en-US" sz="1800" b="1" u="sng" dirty="0"/>
          </a:p>
          <a:p>
            <a:pPr>
              <a:spcBef>
                <a:spcPct val="0"/>
              </a:spcBef>
              <a:buFontTx/>
              <a:buNone/>
            </a:pPr>
            <a:r>
              <a:rPr lang="en-GB" altLang="en-US" sz="1800" dirty="0"/>
              <a:t>Isostatic change operates on a more localised scale than eustatic change. </a:t>
            </a:r>
          </a:p>
        </p:txBody>
      </p:sp>
      <p:sp>
        <p:nvSpPr>
          <p:cNvPr id="2" name="Rectangle 1">
            <a:extLst>
              <a:ext uri="{FF2B5EF4-FFF2-40B4-BE49-F238E27FC236}">
                <a16:creationId xmlns:a16="http://schemas.microsoft.com/office/drawing/2014/main" id="{BB3645D5-3EB2-430D-AEF1-40624873286B}"/>
              </a:ext>
            </a:extLst>
          </p:cNvPr>
          <p:cNvSpPr/>
          <p:nvPr/>
        </p:nvSpPr>
        <p:spPr>
          <a:xfrm>
            <a:off x="-9540" y="5120392"/>
            <a:ext cx="6021700" cy="1200329"/>
          </a:xfrm>
          <a:prstGeom prst="rect">
            <a:avLst/>
          </a:prstGeom>
        </p:spPr>
        <p:txBody>
          <a:bodyPr wrap="square">
            <a:spAutoFit/>
          </a:bodyPr>
          <a:lstStyle/>
          <a:p>
            <a:pPr>
              <a:spcBef>
                <a:spcPct val="0"/>
              </a:spcBef>
              <a:buFontTx/>
              <a:buNone/>
            </a:pPr>
            <a:r>
              <a:rPr lang="en-GB" altLang="en-US" dirty="0"/>
              <a:t>The sheer weight of ice sheets can have the effect of lowering the land’s surface by depressing the crust into the viscous mantle. When ice sheets melt, the land can ‘bounce back’ up, a process known as isostatic adjustment or recovery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171450"/>
            <a:ext cx="8229600" cy="1384300"/>
          </a:xfrm>
        </p:spPr>
        <p:txBody>
          <a:bodyPr/>
          <a:lstStyle/>
          <a:p>
            <a:pPr eaLnBrk="1" hangingPunct="1">
              <a:defRPr/>
            </a:pPr>
            <a:r>
              <a:rPr lang="en-GB" dirty="0">
                <a:latin typeface="Comic Sans MS" pitchFamily="66" charset="0"/>
              </a:rPr>
              <a:t>Global Warming</a:t>
            </a:r>
          </a:p>
        </p:txBody>
      </p:sp>
      <p:pic>
        <p:nvPicPr>
          <p:cNvPr id="7172" name="Picture 5" descr="ghouse_effect"/>
          <p:cNvPicPr>
            <a:picLocks noChangeAspect="1" noChangeArrowheads="1"/>
          </p:cNvPicPr>
          <p:nvPr/>
        </p:nvPicPr>
        <p:blipFill>
          <a:blip r:embed="rId2"/>
          <a:srcRect/>
          <a:stretch>
            <a:fillRect/>
          </a:stretch>
        </p:blipFill>
        <p:spPr bwMode="auto">
          <a:xfrm>
            <a:off x="1500166" y="1785926"/>
            <a:ext cx="6215106" cy="4760388"/>
          </a:xfrm>
          <a:prstGeom prst="rect">
            <a:avLst/>
          </a:prstGeom>
          <a:noFill/>
          <a:ln w="9525">
            <a:noFill/>
            <a:miter lim="800000"/>
            <a:headEnd/>
            <a:tailEnd/>
          </a:ln>
        </p:spPr>
      </p:pic>
      <p:sp>
        <p:nvSpPr>
          <p:cNvPr id="5" name="TextBox 4"/>
          <p:cNvSpPr txBox="1"/>
          <p:nvPr/>
        </p:nvSpPr>
        <p:spPr>
          <a:xfrm>
            <a:off x="285720" y="857232"/>
            <a:ext cx="8286808" cy="923330"/>
          </a:xfrm>
          <a:prstGeom prst="rect">
            <a:avLst/>
          </a:prstGeom>
          <a:noFill/>
        </p:spPr>
        <p:txBody>
          <a:bodyPr wrap="square" rtlCol="0">
            <a:spAutoFit/>
          </a:bodyPr>
          <a:lstStyle/>
          <a:p>
            <a:r>
              <a:rPr lang="en-GB" dirty="0">
                <a:latin typeface="Comic Sans MS" pitchFamily="66" charset="0"/>
              </a:rPr>
              <a:t>Carbon dioxide &amp; other gases in the atmosphere stop some of the radiation from the Earth’s surface escaping into space.  They absorb &amp; emit energy back towards the surface; this is termed the greenhouse gas effect.</a:t>
            </a:r>
            <a:endParaRPr lang="en-US" dirty="0">
              <a:latin typeface="Comic Sans MS" pitchFamily="66"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0"/>
            <a:ext cx="8229600" cy="1384300"/>
          </a:xfrm>
        </p:spPr>
        <p:txBody>
          <a:bodyPr/>
          <a:lstStyle/>
          <a:p>
            <a:pPr eaLnBrk="1" hangingPunct="1">
              <a:defRPr/>
            </a:pPr>
            <a:r>
              <a:rPr lang="en-GB">
                <a:solidFill>
                  <a:srgbClr val="FF0000"/>
                </a:solidFill>
                <a:latin typeface="Comic Sans MS" pitchFamily="66" charset="0"/>
              </a:rPr>
              <a:t>Accelerated Global Warming</a:t>
            </a:r>
          </a:p>
        </p:txBody>
      </p:sp>
      <p:sp>
        <p:nvSpPr>
          <p:cNvPr id="20483" name="Rectangle 3"/>
          <p:cNvSpPr>
            <a:spLocks noGrp="1" noChangeArrowheads="1"/>
          </p:cNvSpPr>
          <p:nvPr>
            <p:ph type="body" idx="1"/>
          </p:nvPr>
        </p:nvSpPr>
        <p:spPr>
          <a:xfrm>
            <a:off x="395288" y="1341438"/>
            <a:ext cx="8229600" cy="4114800"/>
          </a:xfrm>
        </p:spPr>
        <p:txBody>
          <a:bodyPr>
            <a:normAutofit/>
          </a:bodyPr>
          <a:lstStyle/>
          <a:p>
            <a:pPr eaLnBrk="1" hangingPunct="1">
              <a:buFontTx/>
              <a:buNone/>
              <a:defRPr/>
            </a:pPr>
            <a:r>
              <a:rPr lang="en-GB" sz="2800" dirty="0">
                <a:latin typeface="Comic Sans MS" pitchFamily="66" charset="0"/>
              </a:rPr>
              <a:t>Due to increased CO2 emissions through the burning of fossil fuels and deforestation.</a:t>
            </a:r>
          </a:p>
          <a:p>
            <a:pPr eaLnBrk="1" hangingPunct="1">
              <a:buFontTx/>
              <a:buNone/>
              <a:defRPr/>
            </a:pPr>
            <a:endParaRPr lang="en-GB" sz="2800" dirty="0">
              <a:latin typeface="Comic Sans MS" pitchFamily="66" charset="0"/>
            </a:endParaRPr>
          </a:p>
        </p:txBody>
      </p:sp>
      <p:pic>
        <p:nvPicPr>
          <p:cNvPr id="8196" name="Picture 5" descr="world-CO2emissi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88" y="2565400"/>
            <a:ext cx="8229600" cy="3971925"/>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914400" y="0"/>
            <a:ext cx="8229600" cy="1384300"/>
          </a:xfrm>
        </p:spPr>
        <p:txBody>
          <a:bodyPr/>
          <a:lstStyle/>
          <a:p>
            <a:pPr eaLnBrk="1" hangingPunct="1">
              <a:defRPr/>
            </a:pPr>
            <a:r>
              <a:rPr lang="en-GB" dirty="0">
                <a:solidFill>
                  <a:srgbClr val="FF0000"/>
                </a:solidFill>
                <a:latin typeface="Comic Sans MS" pitchFamily="66" charset="0"/>
              </a:rPr>
              <a:t>Sea level rise in the UK</a:t>
            </a:r>
          </a:p>
        </p:txBody>
      </p:sp>
      <p:pic>
        <p:nvPicPr>
          <p:cNvPr id="10244" name="Picture 5" descr="Sea level change in England, 1830 to 2004"/>
          <p:cNvPicPr>
            <a:picLocks noChangeAspect="1" noChangeArrowheads="1"/>
          </p:cNvPicPr>
          <p:nvPr/>
        </p:nvPicPr>
        <p:blipFill>
          <a:blip r:embed="rId2"/>
          <a:srcRect/>
          <a:stretch>
            <a:fillRect/>
          </a:stretch>
        </p:blipFill>
        <p:spPr bwMode="auto">
          <a:xfrm>
            <a:off x="1979613" y="1196975"/>
            <a:ext cx="4762500" cy="5362575"/>
          </a:xfrm>
          <a:prstGeom prst="rect">
            <a:avLst/>
          </a:prstGeom>
          <a:noFill/>
          <a:ln w="9525">
            <a:noFill/>
            <a:miter lim="800000"/>
            <a:headEnd/>
            <a:tailEnd/>
          </a:ln>
        </p:spPr>
      </p:pic>
      <p:sp>
        <p:nvSpPr>
          <p:cNvPr id="5" name="TextBox 4"/>
          <p:cNvSpPr txBox="1"/>
          <p:nvPr/>
        </p:nvSpPr>
        <p:spPr>
          <a:xfrm>
            <a:off x="142844" y="928670"/>
            <a:ext cx="2071702" cy="2585323"/>
          </a:xfrm>
          <a:prstGeom prst="rect">
            <a:avLst/>
          </a:prstGeom>
          <a:noFill/>
        </p:spPr>
        <p:txBody>
          <a:bodyPr wrap="square" rtlCol="0">
            <a:spAutoFit/>
          </a:bodyPr>
          <a:lstStyle/>
          <a:p>
            <a:r>
              <a:rPr lang="en-GB" dirty="0">
                <a:latin typeface="Comic Sans MS" pitchFamily="66" charset="0"/>
              </a:rPr>
              <a:t>1-2mm per year – some reports suggest this is partly down to global warming &amp; research is being carried out to investigate this claim</a:t>
            </a:r>
            <a:endParaRPr lang="en-US" dirty="0">
              <a:latin typeface="Comic Sans MS" pitchFamily="66" charset="0"/>
            </a:endParaRPr>
          </a:p>
        </p:txBody>
      </p:sp>
      <p:sp>
        <p:nvSpPr>
          <p:cNvPr id="6" name="TextBox 5"/>
          <p:cNvSpPr txBox="1"/>
          <p:nvPr/>
        </p:nvSpPr>
        <p:spPr>
          <a:xfrm>
            <a:off x="6572264" y="4000504"/>
            <a:ext cx="2428860" cy="2031325"/>
          </a:xfrm>
          <a:prstGeom prst="rect">
            <a:avLst/>
          </a:prstGeom>
          <a:noFill/>
        </p:spPr>
        <p:txBody>
          <a:bodyPr wrap="square" rtlCol="0">
            <a:spAutoFit/>
          </a:bodyPr>
          <a:lstStyle/>
          <a:p>
            <a:r>
              <a:rPr lang="en-GB" dirty="0">
                <a:latin typeface="Comic Sans MS" pitchFamily="66" charset="0"/>
              </a:rPr>
              <a:t>A more </a:t>
            </a:r>
            <a:r>
              <a:rPr lang="en-GB" b="1" dirty="0">
                <a:latin typeface="Comic Sans MS" pitchFamily="66" charset="0"/>
              </a:rPr>
              <a:t>significant effect</a:t>
            </a:r>
            <a:r>
              <a:rPr lang="en-GB" dirty="0">
                <a:latin typeface="Comic Sans MS" pitchFamily="66" charset="0"/>
              </a:rPr>
              <a:t> of GW could be an increase in storminess – impacting on rates of coastal erosion &amp; sediment transfer</a:t>
            </a:r>
            <a:endParaRPr lang="en-US" dirty="0">
              <a:latin typeface="Comic Sans MS" pitchFamily="66" charset="0"/>
            </a:endParaRPr>
          </a:p>
        </p:txBody>
      </p:sp>
      <p:sp>
        <p:nvSpPr>
          <p:cNvPr id="2" name="Rectangle 1"/>
          <p:cNvSpPr/>
          <p:nvPr/>
        </p:nvSpPr>
        <p:spPr>
          <a:xfrm>
            <a:off x="2986102" y="862768"/>
            <a:ext cx="4572000" cy="400110"/>
          </a:xfrm>
          <a:prstGeom prst="rect">
            <a:avLst/>
          </a:prstGeom>
        </p:spPr>
        <p:txBody>
          <a:bodyPr>
            <a:spAutoFit/>
          </a:bodyPr>
          <a:lstStyle/>
          <a:p>
            <a:r>
              <a:rPr lang="en-US" sz="1000" dirty="0">
                <a:hlinkClick r:id="rId3"/>
              </a:rPr>
              <a:t>http://www.reading.ac.uk/archaeology/research/neolithicsteppingstones/_/Sea.html</a:t>
            </a:r>
            <a:r>
              <a:rPr lang="en-US" sz="1000" dirty="0"/>
              <a:t>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5781" y="256"/>
            <a:ext cx="7859216" cy="1143000"/>
          </a:xfrm>
        </p:spPr>
        <p:txBody>
          <a:bodyPr/>
          <a:lstStyle/>
          <a:p>
            <a:pPr algn="l"/>
            <a:r>
              <a:rPr lang="en-GB" sz="2800" u="sng" dirty="0">
                <a:solidFill>
                  <a:srgbClr val="3366FF"/>
                </a:solidFill>
                <a:latin typeface="Comic Sans MS" pitchFamily="66" charset="0"/>
              </a:rPr>
              <a:t>Sea level change - Landforms</a:t>
            </a:r>
          </a:p>
        </p:txBody>
      </p:sp>
      <p:sp>
        <p:nvSpPr>
          <p:cNvPr id="86020" name="Text Box 4"/>
          <p:cNvSpPr txBox="1">
            <a:spLocks noChangeArrowheads="1"/>
          </p:cNvSpPr>
          <p:nvPr/>
        </p:nvSpPr>
        <p:spPr bwMode="auto">
          <a:xfrm>
            <a:off x="468312" y="980728"/>
            <a:ext cx="8136135" cy="2169825"/>
          </a:xfrm>
          <a:prstGeom prst="rect">
            <a:avLst/>
          </a:prstGeom>
          <a:noFill/>
          <a:ln w="9525">
            <a:noFill/>
            <a:miter lim="800000"/>
            <a:headEnd/>
            <a:tailEnd/>
          </a:ln>
          <a:effectLst/>
        </p:spPr>
        <p:txBody>
          <a:bodyPr wrap="square">
            <a:spAutoFit/>
          </a:bodyPr>
          <a:lstStyle/>
          <a:p>
            <a:pPr>
              <a:spcBef>
                <a:spcPct val="50000"/>
              </a:spcBef>
            </a:pPr>
            <a:r>
              <a:rPr lang="en-GB" dirty="0">
                <a:latin typeface="Comic Sans MS" pitchFamily="66" charset="0"/>
              </a:rPr>
              <a:t>Landforms that are created by rising sea levels are known as </a:t>
            </a:r>
            <a:r>
              <a:rPr lang="en-GB" b="1" dirty="0">
                <a:latin typeface="Comic Sans MS" pitchFamily="66" charset="0"/>
              </a:rPr>
              <a:t>submergent </a:t>
            </a:r>
            <a:r>
              <a:rPr lang="en-GB" dirty="0">
                <a:latin typeface="Comic Sans MS" pitchFamily="66" charset="0"/>
              </a:rPr>
              <a:t>as they have been ‘submerged’ by  the water. </a:t>
            </a:r>
          </a:p>
          <a:p>
            <a:pPr>
              <a:spcBef>
                <a:spcPct val="50000"/>
              </a:spcBef>
            </a:pPr>
            <a:r>
              <a:rPr lang="en-GB" dirty="0">
                <a:latin typeface="Comic Sans MS" pitchFamily="66" charset="0"/>
              </a:rPr>
              <a:t>Those that been created as a result of rising out of the water are known as </a:t>
            </a:r>
            <a:r>
              <a:rPr lang="en-GB" b="1" dirty="0">
                <a:latin typeface="Comic Sans MS" pitchFamily="66" charset="0"/>
              </a:rPr>
              <a:t>emergent</a:t>
            </a:r>
            <a:r>
              <a:rPr lang="en-GB" dirty="0">
                <a:latin typeface="Comic Sans MS" pitchFamily="66" charset="0"/>
              </a:rPr>
              <a:t> landforms. These are often recognisable as they are just like present day coastal landforms e.g. caves, beaches and wave cut platforms but are now stranded well above the waterline. They are known as </a:t>
            </a:r>
            <a:r>
              <a:rPr lang="en-GB" b="1" dirty="0">
                <a:latin typeface="Comic Sans MS" pitchFamily="66" charset="0"/>
              </a:rPr>
              <a:t>relict</a:t>
            </a:r>
            <a:r>
              <a:rPr lang="en-GB" dirty="0">
                <a:latin typeface="Comic Sans MS" pitchFamily="66" charset="0"/>
              </a:rPr>
              <a:t> features as the processes that created them are no longer at work.</a:t>
            </a:r>
          </a:p>
        </p:txBody>
      </p:sp>
      <p:pic>
        <p:nvPicPr>
          <p:cNvPr id="86021" name="Picture 5" descr="CARIB0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9975" y="3500438"/>
            <a:ext cx="4184650" cy="2635250"/>
          </a:xfrm>
          <a:prstGeom prst="rect">
            <a:avLst/>
          </a:prstGeom>
          <a:noFill/>
        </p:spPr>
      </p:pic>
      <p:sp>
        <p:nvSpPr>
          <p:cNvPr id="86022" name="Text Box 6"/>
          <p:cNvSpPr txBox="1">
            <a:spLocks noChangeArrowheads="1"/>
          </p:cNvSpPr>
          <p:nvPr/>
        </p:nvSpPr>
        <p:spPr bwMode="auto">
          <a:xfrm>
            <a:off x="6588125" y="4292600"/>
            <a:ext cx="2341563" cy="517525"/>
          </a:xfrm>
          <a:prstGeom prst="rect">
            <a:avLst/>
          </a:prstGeom>
          <a:noFill/>
          <a:ln w="9525">
            <a:noFill/>
            <a:miter lim="800000"/>
            <a:headEnd/>
            <a:tailEnd/>
          </a:ln>
          <a:effectLst/>
        </p:spPr>
        <p:txBody>
          <a:bodyPr>
            <a:spAutoFit/>
          </a:bodyPr>
          <a:lstStyle/>
          <a:p>
            <a:pPr algn="ctr">
              <a:spcBef>
                <a:spcPct val="50000"/>
              </a:spcBef>
            </a:pPr>
            <a:r>
              <a:rPr lang="en-GB" sz="1400" u="sng">
                <a:cs typeface="Times New Roman" pitchFamily="18" charset="0"/>
              </a:rPr>
              <a:t>A marine platform in the West Indies</a:t>
            </a:r>
          </a:p>
        </p:txBody>
      </p:sp>
      <p:sp>
        <p:nvSpPr>
          <p:cNvPr id="2" name="Rectangle 1"/>
          <p:cNvSpPr/>
          <p:nvPr/>
        </p:nvSpPr>
        <p:spPr>
          <a:xfrm>
            <a:off x="179511" y="6217389"/>
            <a:ext cx="8281863" cy="369332"/>
          </a:xfrm>
          <a:prstGeom prst="rect">
            <a:avLst/>
          </a:prstGeom>
        </p:spPr>
        <p:txBody>
          <a:bodyPr wrap="square">
            <a:spAutoFit/>
          </a:bodyPr>
          <a:lstStyle/>
          <a:p>
            <a:r>
              <a:rPr lang="en-US" dirty="0">
                <a:hlinkClick r:id="rId4"/>
              </a:rPr>
              <a:t>https://www.youtube.com/watch?v=p_AUkB9EGBo</a:t>
            </a:r>
            <a:r>
              <a:rPr lang="en-US" dirty="0"/>
              <a:t> Marine Terrace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0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P spid="860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358" y="1396137"/>
            <a:ext cx="4618856" cy="676672"/>
          </a:xfrm>
        </p:spPr>
        <p:txBody>
          <a:bodyPr/>
          <a:lstStyle/>
          <a:p>
            <a:pPr marL="0" indent="0">
              <a:buNone/>
            </a:pPr>
            <a:r>
              <a:rPr lang="en-GB" dirty="0"/>
              <a:t>Landforms of Emergence</a:t>
            </a:r>
          </a:p>
        </p:txBody>
      </p:sp>
      <p:grpSp>
        <p:nvGrpSpPr>
          <p:cNvPr id="21" name="Group 20"/>
          <p:cNvGrpSpPr/>
          <p:nvPr/>
        </p:nvGrpSpPr>
        <p:grpSpPr>
          <a:xfrm>
            <a:off x="4222304" y="476672"/>
            <a:ext cx="2736304" cy="1008112"/>
            <a:chOff x="6012160" y="260648"/>
            <a:chExt cx="2736304" cy="1008112"/>
          </a:xfrm>
        </p:grpSpPr>
        <p:cxnSp>
          <p:nvCxnSpPr>
            <p:cNvPr id="6" name="Straight Arrow Connector 5"/>
            <p:cNvCxnSpPr/>
            <p:nvPr/>
          </p:nvCxnSpPr>
          <p:spPr>
            <a:xfrm flipV="1">
              <a:off x="6012160" y="476672"/>
              <a:ext cx="1368152" cy="7920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80312" y="260648"/>
              <a:ext cx="1368152" cy="646331"/>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a:ea typeface="+mn-ea"/>
                  <a:cs typeface="+mn-cs"/>
                </a:rPr>
                <a:t>Raised beaches</a:t>
              </a:r>
            </a:p>
          </p:txBody>
        </p:sp>
      </p:grpSp>
      <p:grpSp>
        <p:nvGrpSpPr>
          <p:cNvPr id="20" name="Group 19"/>
          <p:cNvGrpSpPr/>
          <p:nvPr/>
        </p:nvGrpSpPr>
        <p:grpSpPr>
          <a:xfrm>
            <a:off x="4319130" y="1893792"/>
            <a:ext cx="2676606" cy="611050"/>
            <a:chOff x="5955563" y="1533752"/>
            <a:chExt cx="2676606" cy="611050"/>
          </a:xfrm>
        </p:grpSpPr>
        <p:cxnSp>
          <p:nvCxnSpPr>
            <p:cNvPr id="10" name="Straight Arrow Connector 9"/>
            <p:cNvCxnSpPr/>
            <p:nvPr/>
          </p:nvCxnSpPr>
          <p:spPr>
            <a:xfrm>
              <a:off x="5955563" y="1533752"/>
              <a:ext cx="1368152" cy="45597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264017" y="1775470"/>
              <a:ext cx="1368152" cy="369332"/>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a:ea typeface="+mn-ea"/>
                  <a:cs typeface="+mn-cs"/>
                </a:rPr>
                <a:t>Relict cliffs</a:t>
              </a:r>
            </a:p>
          </p:txBody>
        </p:sp>
      </p:grpSp>
      <p:grpSp>
        <p:nvGrpSpPr>
          <p:cNvPr id="19" name="Group 18"/>
          <p:cNvGrpSpPr/>
          <p:nvPr/>
        </p:nvGrpSpPr>
        <p:grpSpPr>
          <a:xfrm>
            <a:off x="296358" y="3465004"/>
            <a:ext cx="5709893" cy="2368400"/>
            <a:chOff x="2339752" y="2852936"/>
            <a:chExt cx="5709893" cy="2368400"/>
          </a:xfrm>
        </p:grpSpPr>
        <p:sp>
          <p:nvSpPr>
            <p:cNvPr id="4" name="Content Placeholder 2"/>
            <p:cNvSpPr txBox="1">
              <a:spLocks/>
            </p:cNvSpPr>
            <p:nvPr/>
          </p:nvSpPr>
          <p:spPr>
            <a:xfrm>
              <a:off x="2339752" y="3861048"/>
              <a:ext cx="4618856" cy="67667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Landforms of Submergence</a:t>
              </a:r>
            </a:p>
          </p:txBody>
        </p:sp>
        <p:grpSp>
          <p:nvGrpSpPr>
            <p:cNvPr id="13" name="Group 12"/>
            <p:cNvGrpSpPr/>
            <p:nvPr/>
          </p:nvGrpSpPr>
          <p:grpSpPr>
            <a:xfrm>
              <a:off x="5027948" y="4365104"/>
              <a:ext cx="2797968" cy="856232"/>
              <a:chOff x="6012160" y="404664"/>
              <a:chExt cx="2797968" cy="856232"/>
            </a:xfrm>
          </p:grpSpPr>
          <p:cxnSp>
            <p:nvCxnSpPr>
              <p:cNvPr id="14" name="Straight Arrow Connector 13"/>
              <p:cNvCxnSpPr/>
              <p:nvPr/>
            </p:nvCxnSpPr>
            <p:spPr>
              <a:xfrm>
                <a:off x="6012160" y="404664"/>
                <a:ext cx="1368152" cy="45597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41976" y="891564"/>
                <a:ext cx="1368152" cy="369332"/>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FF0000"/>
                    </a:solidFill>
                    <a:effectLst/>
                    <a:uLnTx/>
                    <a:uFillTx/>
                    <a:latin typeface="Calibri"/>
                    <a:ea typeface="+mn-ea"/>
                    <a:cs typeface="+mn-cs"/>
                  </a:rPr>
                  <a:t>Rias</a:t>
                </a:r>
                <a:endParaRPr kumimoji="0" lang="en-GB" sz="1800" b="1" i="0" u="none" strike="noStrike" kern="1200" cap="none" spc="0" normalizeH="0" baseline="0" noProof="0" dirty="0">
                  <a:ln>
                    <a:noFill/>
                  </a:ln>
                  <a:solidFill>
                    <a:srgbClr val="FF0000"/>
                  </a:solidFill>
                  <a:effectLst/>
                  <a:uLnTx/>
                  <a:uFillTx/>
                  <a:latin typeface="Calibri"/>
                  <a:ea typeface="+mn-ea"/>
                  <a:cs typeface="+mn-cs"/>
                </a:endParaRPr>
              </a:p>
            </p:txBody>
          </p:sp>
        </p:grpSp>
        <p:grpSp>
          <p:nvGrpSpPr>
            <p:cNvPr id="16" name="Group 15"/>
            <p:cNvGrpSpPr/>
            <p:nvPr/>
          </p:nvGrpSpPr>
          <p:grpSpPr>
            <a:xfrm>
              <a:off x="5313341" y="2852936"/>
              <a:ext cx="2736304" cy="1008112"/>
              <a:chOff x="6012160" y="260648"/>
              <a:chExt cx="2736304" cy="1008112"/>
            </a:xfrm>
          </p:grpSpPr>
          <p:cxnSp>
            <p:nvCxnSpPr>
              <p:cNvPr id="17" name="Straight Arrow Connector 16"/>
              <p:cNvCxnSpPr/>
              <p:nvPr/>
            </p:nvCxnSpPr>
            <p:spPr>
              <a:xfrm flipV="1">
                <a:off x="6012160" y="476672"/>
                <a:ext cx="1368152" cy="7920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380312" y="260648"/>
                <a:ext cx="1368152" cy="369332"/>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a:ea typeface="+mn-ea"/>
                    <a:cs typeface="+mn-cs"/>
                  </a:rPr>
                  <a:t>Fjords</a:t>
                </a:r>
              </a:p>
            </p:txBody>
          </p:sp>
        </p:grpSp>
      </p:grpSp>
      <p:sp>
        <p:nvSpPr>
          <p:cNvPr id="22" name="Right Brace 21"/>
          <p:cNvSpPr/>
          <p:nvPr/>
        </p:nvSpPr>
        <p:spPr>
          <a:xfrm>
            <a:off x="7164288" y="692696"/>
            <a:ext cx="648072" cy="21837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alibri"/>
              <a:ea typeface="+mn-ea"/>
              <a:cs typeface="+mn-cs"/>
            </a:endParaRPr>
          </a:p>
        </p:txBody>
      </p:sp>
      <p:sp>
        <p:nvSpPr>
          <p:cNvPr id="23" name="TextBox 22"/>
          <p:cNvSpPr txBox="1"/>
          <p:nvPr/>
        </p:nvSpPr>
        <p:spPr>
          <a:xfrm>
            <a:off x="7765872" y="1088740"/>
            <a:ext cx="120603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Isle of Arran, West coast of Scotland</a:t>
            </a:r>
          </a:p>
        </p:txBody>
      </p:sp>
      <p:sp>
        <p:nvSpPr>
          <p:cNvPr id="24" name="Right Brace 23"/>
          <p:cNvSpPr/>
          <p:nvPr/>
        </p:nvSpPr>
        <p:spPr>
          <a:xfrm>
            <a:off x="6006251" y="3374994"/>
            <a:ext cx="241684" cy="6120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4"/>
          <p:cNvSpPr txBox="1"/>
          <p:nvPr/>
        </p:nvSpPr>
        <p:spPr>
          <a:xfrm>
            <a:off x="6247935" y="3374994"/>
            <a:ext cx="30731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Milford Sound - New Zealand, Coastline of Norway</a:t>
            </a:r>
          </a:p>
        </p:txBody>
      </p:sp>
      <p:sp>
        <p:nvSpPr>
          <p:cNvPr id="26" name="Right Brace 25"/>
          <p:cNvSpPr/>
          <p:nvPr/>
        </p:nvSpPr>
        <p:spPr>
          <a:xfrm>
            <a:off x="5863429" y="5342704"/>
            <a:ext cx="241684" cy="6120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Box 26"/>
          <p:cNvSpPr txBox="1"/>
          <p:nvPr/>
        </p:nvSpPr>
        <p:spPr>
          <a:xfrm>
            <a:off x="2509169" y="6075645"/>
            <a:ext cx="9107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Croatia</a:t>
            </a:r>
          </a:p>
        </p:txBody>
      </p:sp>
      <p:sp>
        <p:nvSpPr>
          <p:cNvPr id="2" name="TextBox 1"/>
          <p:cNvSpPr txBox="1"/>
          <p:nvPr/>
        </p:nvSpPr>
        <p:spPr>
          <a:xfrm>
            <a:off x="0" y="2634007"/>
            <a:ext cx="4594898" cy="1200329"/>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Sea level change –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eustatic</a:t>
            </a:r>
            <a:r>
              <a:rPr kumimoji="0" lang="en-GB" sz="1800" b="0" i="0" u="none" strike="noStrike" kern="1200" cap="none" spc="0" normalizeH="0" baseline="0" noProof="0" dirty="0">
                <a:ln>
                  <a:noFill/>
                </a:ln>
                <a:solidFill>
                  <a:prstClr val="black"/>
                </a:solidFill>
                <a:effectLst/>
                <a:uLnTx/>
                <a:uFillTx/>
                <a:latin typeface="Calibri"/>
                <a:ea typeface="+mn-ea"/>
                <a:cs typeface="+mn-cs"/>
              </a:rPr>
              <a:t> and isostatic change, Coastlines of submergence and emergence and associated landforms. Impact of present and predicted sea level increase</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7186921">
            <a:off x="993387" y="5172660"/>
            <a:ext cx="1538752" cy="638612"/>
          </a:xfrm>
          <a:prstGeom prst="rect">
            <a:avLst/>
          </a:prstGeom>
        </p:spPr>
      </p:pic>
      <p:sp>
        <p:nvSpPr>
          <p:cNvPr id="28" name="TextBox 27"/>
          <p:cNvSpPr txBox="1"/>
          <p:nvPr/>
        </p:nvSpPr>
        <p:spPr>
          <a:xfrm>
            <a:off x="827584" y="5954772"/>
            <a:ext cx="1368152" cy="646331"/>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FF0000"/>
                </a:solidFill>
                <a:effectLst/>
                <a:uLnTx/>
                <a:uFillTx/>
                <a:latin typeface="Calibri"/>
                <a:ea typeface="+mn-ea"/>
                <a:cs typeface="+mn-cs"/>
              </a:rPr>
              <a:t>Dalmation</a:t>
            </a:r>
            <a:r>
              <a:rPr kumimoji="0" lang="en-GB" sz="1800" b="1" i="0" u="none" strike="noStrike" kern="1200" cap="none" spc="0" normalizeH="0" baseline="0" noProof="0" dirty="0">
                <a:ln>
                  <a:noFill/>
                </a:ln>
                <a:solidFill>
                  <a:srgbClr val="FF0000"/>
                </a:solidFill>
                <a:effectLst/>
                <a:uLnTx/>
                <a:uFillTx/>
                <a:latin typeface="Calibri"/>
                <a:ea typeface="+mn-ea"/>
                <a:cs typeface="+mn-cs"/>
              </a:rPr>
              <a:t> Coasts</a:t>
            </a:r>
          </a:p>
        </p:txBody>
      </p:sp>
      <p:cxnSp>
        <p:nvCxnSpPr>
          <p:cNvPr id="30" name="Straight Arrow Connector 29">
            <a:extLst>
              <a:ext uri="{FF2B5EF4-FFF2-40B4-BE49-F238E27FC236}">
                <a16:creationId xmlns:a16="http://schemas.microsoft.com/office/drawing/2014/main" id="{60C36241-4083-4F19-953E-D6999C35DF27}"/>
              </a:ext>
            </a:extLst>
          </p:cNvPr>
          <p:cNvCxnSpPr>
            <a:cxnSpLocks/>
          </p:cNvCxnSpPr>
          <p:nvPr/>
        </p:nvCxnSpPr>
        <p:spPr>
          <a:xfrm flipH="1" flipV="1">
            <a:off x="2302099" y="1039871"/>
            <a:ext cx="648072" cy="4256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E0A501B-F48A-4159-824B-80F788051076}"/>
              </a:ext>
            </a:extLst>
          </p:cNvPr>
          <p:cNvSpPr txBox="1"/>
          <p:nvPr/>
        </p:nvSpPr>
        <p:spPr>
          <a:xfrm>
            <a:off x="827584" y="398085"/>
            <a:ext cx="1368152" cy="646331"/>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a:ea typeface="+mn-ea"/>
                <a:cs typeface="+mn-cs"/>
              </a:rPr>
              <a:t>Marine Platform</a:t>
            </a:r>
          </a:p>
        </p:txBody>
      </p:sp>
      <p:sp>
        <p:nvSpPr>
          <p:cNvPr id="32" name="Right Brace 31">
            <a:extLst>
              <a:ext uri="{FF2B5EF4-FFF2-40B4-BE49-F238E27FC236}">
                <a16:creationId xmlns:a16="http://schemas.microsoft.com/office/drawing/2014/main" id="{6EF31C76-24D8-4965-98D2-198E53FFA132}"/>
              </a:ext>
            </a:extLst>
          </p:cNvPr>
          <p:cNvSpPr/>
          <p:nvPr/>
        </p:nvSpPr>
        <p:spPr>
          <a:xfrm>
            <a:off x="2243446" y="400379"/>
            <a:ext cx="241684" cy="6120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Right Brace 32">
            <a:extLst>
              <a:ext uri="{FF2B5EF4-FFF2-40B4-BE49-F238E27FC236}">
                <a16:creationId xmlns:a16="http://schemas.microsoft.com/office/drawing/2014/main" id="{18AB2312-7C28-44D2-AE6F-8B7B1253E833}"/>
              </a:ext>
            </a:extLst>
          </p:cNvPr>
          <p:cNvSpPr/>
          <p:nvPr/>
        </p:nvSpPr>
        <p:spPr>
          <a:xfrm>
            <a:off x="2229948" y="5954277"/>
            <a:ext cx="241684" cy="612068"/>
          </a:xfrm>
          <a:prstGeom prst="rightBrace">
            <a:avLst>
              <a:gd name="adj1" fmla="val 2837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67BFCD0E-FE67-4E65-A7BC-C088FB7AA14D}"/>
              </a:ext>
            </a:extLst>
          </p:cNvPr>
          <p:cNvSpPr txBox="1"/>
          <p:nvPr/>
        </p:nvSpPr>
        <p:spPr>
          <a:xfrm>
            <a:off x="6127093" y="5464072"/>
            <a:ext cx="30731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Salcombe- Devon</a:t>
            </a:r>
          </a:p>
        </p:txBody>
      </p:sp>
      <p:sp>
        <p:nvSpPr>
          <p:cNvPr id="35" name="TextBox 34">
            <a:extLst>
              <a:ext uri="{FF2B5EF4-FFF2-40B4-BE49-F238E27FC236}">
                <a16:creationId xmlns:a16="http://schemas.microsoft.com/office/drawing/2014/main" id="{4E42D12F-60E0-4F24-AD90-EBEDD6CC5C55}"/>
              </a:ext>
            </a:extLst>
          </p:cNvPr>
          <p:cNvSpPr txBox="1"/>
          <p:nvPr/>
        </p:nvSpPr>
        <p:spPr>
          <a:xfrm>
            <a:off x="2535511" y="492406"/>
            <a:ext cx="30731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a:rPr>
              <a:t>Santa Cruz, California, West coast of Scotland</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504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84784"/>
          </a:xfrm>
        </p:spPr>
        <p:style>
          <a:lnRef idx="3">
            <a:schemeClr val="lt1"/>
          </a:lnRef>
          <a:fillRef idx="1">
            <a:schemeClr val="accent1"/>
          </a:fillRef>
          <a:effectRef idx="1">
            <a:schemeClr val="accent1"/>
          </a:effectRef>
          <a:fontRef idx="minor">
            <a:schemeClr val="lt1"/>
          </a:fontRef>
        </p:style>
        <p:txBody>
          <a:bodyPr>
            <a:noAutofit/>
          </a:bodyPr>
          <a:lstStyle/>
          <a:p>
            <a:pPr eaLnBrk="1" hangingPunct="1"/>
            <a:r>
              <a:rPr lang="en-GB" altLang="x-none" sz="3200" dirty="0">
                <a:solidFill>
                  <a:srgbClr val="FFFFFF"/>
                </a:solidFill>
                <a:latin typeface="Arial" charset="0"/>
                <a:ea typeface="Arial" charset="0"/>
                <a:cs typeface="Arial" charset="0"/>
              </a:rPr>
              <a:t>3.1.3.3c: Sea Level Change</a:t>
            </a:r>
          </a:p>
        </p:txBody>
      </p:sp>
      <p:sp>
        <p:nvSpPr>
          <p:cNvPr id="3" name="Subtitle 2"/>
          <p:cNvSpPr>
            <a:spLocks noGrp="1"/>
          </p:cNvSpPr>
          <p:nvPr>
            <p:ph type="subTitle" idx="1"/>
          </p:nvPr>
        </p:nvSpPr>
        <p:spPr>
          <a:xfrm>
            <a:off x="179512" y="1628800"/>
            <a:ext cx="8856984" cy="2952328"/>
          </a:xfrm>
        </p:spPr>
        <p:style>
          <a:lnRef idx="3">
            <a:schemeClr val="lt1"/>
          </a:lnRef>
          <a:fillRef idx="1">
            <a:schemeClr val="accent6"/>
          </a:fillRef>
          <a:effectRef idx="1">
            <a:schemeClr val="accent6"/>
          </a:effectRef>
          <a:fontRef idx="minor">
            <a:schemeClr val="lt1"/>
          </a:fontRef>
        </p:style>
        <p:txBody>
          <a:bodyPr>
            <a:noAutofit/>
          </a:bodyPr>
          <a:lstStyle/>
          <a:p>
            <a:pPr eaLnBrk="1" hangingPunct="1"/>
            <a:r>
              <a:rPr lang="en-GB" altLang="x-none" sz="2100" dirty="0">
                <a:solidFill>
                  <a:schemeClr val="bg1"/>
                </a:solidFill>
                <a:latin typeface="Arial" charset="0"/>
                <a:ea typeface="Arial" charset="0"/>
                <a:cs typeface="Arial" charset="0"/>
              </a:rPr>
              <a:t>Learning Objectives</a:t>
            </a:r>
          </a:p>
          <a:p>
            <a:pPr algn="l" eaLnBrk="1" hangingPunct="1">
              <a:buFont typeface="Arial" charset="0"/>
              <a:buChar char="•"/>
            </a:pPr>
            <a:r>
              <a:rPr lang="en-GB" altLang="x-none" sz="2100" dirty="0">
                <a:solidFill>
                  <a:srgbClr val="FFFFFF"/>
                </a:solidFill>
                <a:latin typeface="Arial" charset="0"/>
                <a:ea typeface="Arial" charset="0"/>
                <a:cs typeface="Arial" charset="0"/>
              </a:rPr>
              <a:t>To understand the causes and impacts of sea level change (</a:t>
            </a:r>
            <a:r>
              <a:rPr lang="en-GB" altLang="x-none" sz="2100" dirty="0" err="1">
                <a:solidFill>
                  <a:srgbClr val="FFFFFF"/>
                </a:solidFill>
                <a:latin typeface="Arial" charset="0"/>
                <a:ea typeface="Arial" charset="0"/>
                <a:cs typeface="Arial" charset="0"/>
              </a:rPr>
              <a:t>eustatic</a:t>
            </a:r>
            <a:r>
              <a:rPr lang="en-GB" altLang="x-none" sz="2100" dirty="0">
                <a:solidFill>
                  <a:srgbClr val="FFFFFF"/>
                </a:solidFill>
                <a:latin typeface="Arial" charset="0"/>
                <a:ea typeface="Arial" charset="0"/>
                <a:cs typeface="Arial" charset="0"/>
              </a:rPr>
              <a:t>, isostatic and tectonic)</a:t>
            </a:r>
          </a:p>
          <a:p>
            <a:pPr algn="l" eaLnBrk="1" hangingPunct="1">
              <a:buFont typeface="Arial" charset="0"/>
              <a:buChar char="•"/>
            </a:pPr>
            <a:r>
              <a:rPr lang="en-GB" altLang="x-none" sz="2100" dirty="0">
                <a:solidFill>
                  <a:srgbClr val="FFFFFF"/>
                </a:solidFill>
                <a:latin typeface="Arial" charset="0"/>
                <a:ea typeface="Arial" charset="0"/>
                <a:cs typeface="Arial" charset="0"/>
              </a:rPr>
              <a:t>To identify the major changes in sea level over the last 10,000 years</a:t>
            </a:r>
          </a:p>
          <a:p>
            <a:pPr algn="l" eaLnBrk="1" hangingPunct="1">
              <a:buFont typeface="Arial" charset="0"/>
              <a:buChar char="•"/>
            </a:pPr>
            <a:r>
              <a:rPr lang="en-GB" altLang="x-none" sz="2100" dirty="0">
                <a:solidFill>
                  <a:schemeClr val="bg1"/>
                </a:solidFill>
                <a:latin typeface="Arial" charset="0"/>
                <a:ea typeface="Arial" charset="0"/>
                <a:cs typeface="Arial" charset="0"/>
              </a:rPr>
              <a:t>To understand the origin and development of landforms of emergence and submergence</a:t>
            </a:r>
          </a:p>
          <a:p>
            <a:pPr algn="l" eaLnBrk="1" hangingPunct="1">
              <a:buFont typeface="Arial" charset="0"/>
              <a:buChar char="•"/>
            </a:pPr>
            <a:r>
              <a:rPr lang="en-GB" altLang="x-none" sz="2100" dirty="0">
                <a:solidFill>
                  <a:schemeClr val="bg1"/>
                </a:solidFill>
                <a:latin typeface="Arial" charset="0"/>
                <a:ea typeface="Arial" charset="0"/>
                <a:cs typeface="Arial" charset="0"/>
              </a:rPr>
              <a:t>The understand the nature &amp; impact of recent &amp; predicted climate change on coasts</a:t>
            </a:r>
          </a:p>
        </p:txBody>
      </p:sp>
      <p:sp>
        <p:nvSpPr>
          <p:cNvPr id="4" name="TextBox 3"/>
          <p:cNvSpPr txBox="1"/>
          <p:nvPr/>
        </p:nvSpPr>
        <p:spPr>
          <a:xfrm>
            <a:off x="467544" y="4794393"/>
            <a:ext cx="2448272" cy="196207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eaLnBrk="1" hangingPunct="1">
              <a:defRPr/>
            </a:pPr>
            <a:r>
              <a:rPr lang="en-GB" sz="1350" b="1" u="sng" dirty="0">
                <a:latin typeface="Arial" charset="0"/>
                <a:ea typeface="Arial" charset="0"/>
                <a:cs typeface="Arial" charset="0"/>
              </a:rPr>
              <a:t>Key words</a:t>
            </a:r>
            <a:r>
              <a:rPr lang="en-GB" sz="1350" dirty="0">
                <a:latin typeface="Arial" charset="0"/>
                <a:ea typeface="Arial" charset="0"/>
                <a:cs typeface="Arial" charset="0"/>
              </a:rPr>
              <a:t>:</a:t>
            </a:r>
          </a:p>
          <a:p>
            <a:pPr eaLnBrk="1" hangingPunct="1">
              <a:defRPr/>
            </a:pPr>
            <a:r>
              <a:rPr lang="en-GB" sz="1350" dirty="0" err="1">
                <a:latin typeface="Arial" charset="0"/>
                <a:ea typeface="Arial" charset="0"/>
                <a:cs typeface="Arial" charset="0"/>
              </a:rPr>
              <a:t>Eustatic</a:t>
            </a:r>
            <a:endParaRPr lang="en-GB" sz="1350" dirty="0">
              <a:latin typeface="Arial" charset="0"/>
              <a:ea typeface="Arial" charset="0"/>
              <a:cs typeface="Arial" charset="0"/>
            </a:endParaRPr>
          </a:p>
          <a:p>
            <a:pPr eaLnBrk="1" hangingPunct="1">
              <a:defRPr/>
            </a:pPr>
            <a:r>
              <a:rPr lang="en-GB" sz="1350" dirty="0">
                <a:latin typeface="Arial" charset="0"/>
                <a:ea typeface="Arial" charset="0"/>
                <a:cs typeface="Arial" charset="0"/>
              </a:rPr>
              <a:t>Isostatic</a:t>
            </a:r>
          </a:p>
          <a:p>
            <a:pPr eaLnBrk="1" hangingPunct="1">
              <a:defRPr/>
            </a:pPr>
            <a:r>
              <a:rPr lang="en-GB" sz="1350" dirty="0">
                <a:latin typeface="Arial" charset="0"/>
                <a:ea typeface="Arial" charset="0"/>
                <a:cs typeface="Arial" charset="0"/>
              </a:rPr>
              <a:t>Tectonic</a:t>
            </a:r>
          </a:p>
          <a:p>
            <a:pPr eaLnBrk="1" hangingPunct="1">
              <a:defRPr/>
            </a:pPr>
            <a:r>
              <a:rPr lang="en-GB" sz="1350" dirty="0">
                <a:latin typeface="Arial" charset="0"/>
                <a:ea typeface="Arial" charset="0"/>
                <a:cs typeface="Arial" charset="0"/>
              </a:rPr>
              <a:t>Emergence</a:t>
            </a:r>
          </a:p>
          <a:p>
            <a:pPr eaLnBrk="1" hangingPunct="1">
              <a:defRPr/>
            </a:pPr>
            <a:r>
              <a:rPr lang="en-GB" sz="1350" dirty="0">
                <a:latin typeface="Arial" charset="0"/>
                <a:ea typeface="Arial" charset="0"/>
                <a:cs typeface="Arial" charset="0"/>
              </a:rPr>
              <a:t>Submergence</a:t>
            </a:r>
          </a:p>
          <a:p>
            <a:pPr eaLnBrk="1" hangingPunct="1">
              <a:defRPr/>
            </a:pPr>
            <a:r>
              <a:rPr lang="en-GB" sz="1350" dirty="0">
                <a:latin typeface="Arial" charset="0"/>
                <a:ea typeface="Arial" charset="0"/>
                <a:cs typeface="Arial" charset="0"/>
              </a:rPr>
              <a:t>Rias</a:t>
            </a:r>
          </a:p>
          <a:p>
            <a:pPr eaLnBrk="1" hangingPunct="1">
              <a:defRPr/>
            </a:pPr>
            <a:r>
              <a:rPr lang="en-GB" sz="1350" dirty="0">
                <a:latin typeface="Arial" charset="0"/>
                <a:ea typeface="Arial" charset="0"/>
                <a:cs typeface="Arial" charset="0"/>
              </a:rPr>
              <a:t>Fjords</a:t>
            </a:r>
          </a:p>
          <a:p>
            <a:pPr eaLnBrk="1" hangingPunct="1">
              <a:defRPr/>
            </a:pPr>
            <a:r>
              <a:rPr lang="en-GB" sz="1350" dirty="0">
                <a:latin typeface="Arial" charset="0"/>
                <a:ea typeface="Arial" charset="0"/>
                <a:cs typeface="Arial" charset="0"/>
              </a:rPr>
              <a:t>Dalmatian coasts</a:t>
            </a:r>
          </a:p>
        </p:txBody>
      </p:sp>
      <p:sp>
        <p:nvSpPr>
          <p:cNvPr id="5" name="TextBox 4"/>
          <p:cNvSpPr txBox="1"/>
          <p:nvPr/>
        </p:nvSpPr>
        <p:spPr>
          <a:xfrm>
            <a:off x="3793725" y="4725144"/>
            <a:ext cx="5224623" cy="203132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r>
              <a:rPr lang="en-GB" altLang="x-none" sz="1575" b="1" u="sng" dirty="0">
                <a:solidFill>
                  <a:srgbClr val="FFFFFF"/>
                </a:solidFill>
                <a:latin typeface="Arial" charset="0"/>
                <a:ea typeface="Arial" charset="0"/>
                <a:cs typeface="Arial" charset="0"/>
              </a:rPr>
              <a:t>Concept Checker</a:t>
            </a:r>
            <a:r>
              <a:rPr lang="en-GB" altLang="x-none" sz="1575" dirty="0">
                <a:solidFill>
                  <a:srgbClr val="FFFFFF"/>
                </a:solidFill>
                <a:latin typeface="Arial" charset="0"/>
                <a:ea typeface="Arial" charset="0"/>
                <a:cs typeface="Arial" charset="0"/>
              </a:rPr>
              <a:t>:</a:t>
            </a:r>
          </a:p>
          <a:p>
            <a:pPr eaLnBrk="1" hangingPunct="1">
              <a:buFont typeface="Wingdings" charset="2"/>
              <a:buChar char="q"/>
            </a:pPr>
            <a:r>
              <a:rPr lang="en-GB" altLang="x-none" sz="1575" b="1" dirty="0">
                <a:solidFill>
                  <a:srgbClr val="FFFFFF"/>
                </a:solidFill>
                <a:latin typeface="Arial" charset="0"/>
                <a:ea typeface="Arial" charset="0"/>
                <a:cs typeface="Arial" charset="0"/>
              </a:rPr>
              <a:t>The concept of sea level change in the context of the coast and synoptic links to water and carbon</a:t>
            </a:r>
          </a:p>
          <a:p>
            <a:pPr eaLnBrk="1" hangingPunct="1">
              <a:buFont typeface="Wingdings" charset="2"/>
              <a:buChar char="q"/>
            </a:pPr>
            <a:endParaRPr lang="en-GB" altLang="x-none" sz="1575" b="1" dirty="0">
              <a:solidFill>
                <a:srgbClr val="FFFFFF"/>
              </a:solidFill>
              <a:latin typeface="Arial" charset="0"/>
              <a:ea typeface="Arial" charset="0"/>
              <a:cs typeface="Arial" charset="0"/>
            </a:endParaRPr>
          </a:p>
          <a:p>
            <a:pPr>
              <a:buFont typeface="Wingdings" charset="2"/>
              <a:buChar char="q"/>
            </a:pPr>
            <a:r>
              <a:rPr lang="en-GB" altLang="x-none" sz="1575" b="1" dirty="0">
                <a:solidFill>
                  <a:srgbClr val="FFFFFF"/>
                </a:solidFill>
                <a:latin typeface="Arial" charset="0"/>
                <a:ea typeface="Arial" charset="0"/>
                <a:cs typeface="Arial" charset="0"/>
              </a:rPr>
              <a:t>The concept of sea level change due to tectonic activity</a:t>
            </a:r>
          </a:p>
          <a:p>
            <a:pPr>
              <a:buFont typeface="Wingdings" charset="2"/>
              <a:buChar char="q"/>
            </a:pPr>
            <a:endParaRPr lang="en-GB" altLang="x-none" sz="1575" b="1" dirty="0">
              <a:solidFill>
                <a:srgbClr val="FFFFFF"/>
              </a:solidFill>
              <a:latin typeface="Arial" charset="0"/>
              <a:ea typeface="Arial" charset="0"/>
              <a:cs typeface="Arial" charset="0"/>
            </a:endParaRPr>
          </a:p>
          <a:p>
            <a:pPr>
              <a:buFont typeface="Wingdings" charset="2"/>
              <a:buChar char="q"/>
            </a:pPr>
            <a:r>
              <a:rPr lang="en-GB" altLang="x-none" sz="1575" b="1" dirty="0">
                <a:solidFill>
                  <a:srgbClr val="FFFFFF"/>
                </a:solidFill>
                <a:latin typeface="Arial" charset="0"/>
                <a:ea typeface="Arial" charset="0"/>
                <a:cs typeface="Arial" charset="0"/>
              </a:rPr>
              <a:t>The concept of climate change</a:t>
            </a:r>
          </a:p>
        </p:txBody>
      </p:sp>
    </p:spTree>
    <p:extLst>
      <p:ext uri="{BB962C8B-B14F-4D97-AF65-F5344CB8AC3E}">
        <p14:creationId xmlns:p14="http://schemas.microsoft.com/office/powerpoint/2010/main" val="1851811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684213" y="1125538"/>
            <a:ext cx="7467600" cy="4602162"/>
            <a:chOff x="528" y="711"/>
            <a:chExt cx="4704" cy="2899"/>
          </a:xfrm>
        </p:grpSpPr>
        <p:pic>
          <p:nvPicPr>
            <p:cNvPr id="84998" name="Picture 6"/>
            <p:cNvPicPr>
              <a:picLocks noChangeAspect="1" noChangeArrowheads="1"/>
            </p:cNvPicPr>
            <p:nvPr/>
          </p:nvPicPr>
          <p:blipFill>
            <a:blip r:embed="rId3"/>
            <a:srcRect/>
            <a:stretch>
              <a:fillRect/>
            </a:stretch>
          </p:blipFill>
          <p:spPr bwMode="auto">
            <a:xfrm>
              <a:off x="528" y="711"/>
              <a:ext cx="4704" cy="2899"/>
            </a:xfrm>
            <a:prstGeom prst="rect">
              <a:avLst/>
            </a:prstGeom>
            <a:noFill/>
          </p:spPr>
        </p:pic>
        <p:sp>
          <p:nvSpPr>
            <p:cNvPr id="84999" name="Text Box 7"/>
            <p:cNvSpPr txBox="1">
              <a:spLocks noChangeArrowheads="1"/>
            </p:cNvSpPr>
            <p:nvPr/>
          </p:nvSpPr>
          <p:spPr bwMode="auto">
            <a:xfrm>
              <a:off x="960" y="720"/>
              <a:ext cx="1728" cy="250"/>
            </a:xfrm>
            <a:prstGeom prst="rect">
              <a:avLst/>
            </a:prstGeom>
            <a:noFill/>
            <a:ln w="9525">
              <a:noFill/>
              <a:miter lim="800000"/>
              <a:headEnd/>
              <a:tailEnd/>
            </a:ln>
            <a:effectLst/>
          </p:spPr>
          <p:txBody>
            <a:bodyPr>
              <a:spAutoFit/>
            </a:bodyPr>
            <a:lstStyle/>
            <a:p>
              <a:pPr algn="ctr">
                <a:spcBef>
                  <a:spcPct val="50000"/>
                </a:spcBef>
              </a:pPr>
              <a:r>
                <a:rPr lang="en-GB" sz="2000">
                  <a:latin typeface="Comic Sans MS" pitchFamily="66" charset="0"/>
                  <a:cs typeface="Times New Roman" pitchFamily="18" charset="0"/>
                </a:rPr>
                <a:t>Former cliff line</a:t>
              </a:r>
            </a:p>
          </p:txBody>
        </p:sp>
        <p:sp>
          <p:nvSpPr>
            <p:cNvPr id="85000" name="Text Box 8"/>
            <p:cNvSpPr txBox="1">
              <a:spLocks noChangeArrowheads="1"/>
            </p:cNvSpPr>
            <p:nvPr/>
          </p:nvSpPr>
          <p:spPr bwMode="auto">
            <a:xfrm>
              <a:off x="2400" y="1152"/>
              <a:ext cx="1200" cy="231"/>
            </a:xfrm>
            <a:prstGeom prst="rect">
              <a:avLst/>
            </a:prstGeom>
            <a:noFill/>
            <a:ln w="9525">
              <a:noFill/>
              <a:miter lim="800000"/>
              <a:headEnd/>
              <a:tailEnd/>
            </a:ln>
            <a:effectLst/>
          </p:spPr>
          <p:txBody>
            <a:bodyPr>
              <a:spAutoFit/>
            </a:bodyPr>
            <a:lstStyle/>
            <a:p>
              <a:pPr algn="ctr">
                <a:spcBef>
                  <a:spcPct val="50000"/>
                </a:spcBef>
              </a:pPr>
              <a:r>
                <a:rPr lang="en-GB">
                  <a:latin typeface="Comic Sans MS" pitchFamily="66" charset="0"/>
                  <a:cs typeface="Times New Roman" pitchFamily="18" charset="0"/>
                </a:rPr>
                <a:t>Raised beach</a:t>
              </a:r>
            </a:p>
          </p:txBody>
        </p:sp>
        <p:sp>
          <p:nvSpPr>
            <p:cNvPr id="85001" name="Text Box 9"/>
            <p:cNvSpPr txBox="1">
              <a:spLocks noChangeArrowheads="1"/>
            </p:cNvSpPr>
            <p:nvPr/>
          </p:nvSpPr>
          <p:spPr bwMode="auto">
            <a:xfrm>
              <a:off x="3216" y="1344"/>
              <a:ext cx="1488" cy="231"/>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cs typeface="Times New Roman" pitchFamily="18" charset="0"/>
                </a:rPr>
                <a:t>Present-day cliffs</a:t>
              </a:r>
            </a:p>
          </p:txBody>
        </p:sp>
        <p:sp>
          <p:nvSpPr>
            <p:cNvPr id="85002" name="Text Box 10"/>
            <p:cNvSpPr txBox="1">
              <a:spLocks noChangeArrowheads="1"/>
            </p:cNvSpPr>
            <p:nvPr/>
          </p:nvSpPr>
          <p:spPr bwMode="auto">
            <a:xfrm>
              <a:off x="3552" y="1536"/>
              <a:ext cx="1488" cy="231"/>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cs typeface="Times New Roman" pitchFamily="18" charset="0"/>
                </a:rPr>
                <a:t>Present-day beach</a:t>
              </a:r>
            </a:p>
          </p:txBody>
        </p:sp>
      </p:grpSp>
      <p:sp>
        <p:nvSpPr>
          <p:cNvPr id="85004" name="Rectangle 12"/>
          <p:cNvSpPr>
            <a:spLocks noGrp="1" noChangeArrowheads="1"/>
          </p:cNvSpPr>
          <p:nvPr>
            <p:ph type="title"/>
          </p:nvPr>
        </p:nvSpPr>
        <p:spPr>
          <a:xfrm>
            <a:off x="395288" y="0"/>
            <a:ext cx="7345362" cy="1143000"/>
          </a:xfrm>
          <a:noFill/>
          <a:ln/>
        </p:spPr>
        <p:txBody>
          <a:bodyPr/>
          <a:lstStyle/>
          <a:p>
            <a:pPr algn="l"/>
            <a:r>
              <a:rPr lang="en-US" sz="2800" u="sng" dirty="0">
                <a:solidFill>
                  <a:srgbClr val="3366FF"/>
                </a:solidFill>
                <a:latin typeface="Comic Sans MS" pitchFamily="66" charset="0"/>
              </a:rPr>
              <a:t>Sea level change</a:t>
            </a:r>
            <a:r>
              <a:rPr lang="en-GB" sz="2800" u="sng" dirty="0">
                <a:solidFill>
                  <a:srgbClr val="3366FF"/>
                </a:solidFill>
                <a:latin typeface="Comic Sans MS" pitchFamily="66" charset="0"/>
              </a:rPr>
              <a:t>  - Emergent landforms</a:t>
            </a:r>
          </a:p>
        </p:txBody>
      </p:sp>
      <p:sp>
        <p:nvSpPr>
          <p:cNvPr id="85006" name="Text Box 14"/>
          <p:cNvSpPr txBox="1">
            <a:spLocks noChangeArrowheads="1"/>
          </p:cNvSpPr>
          <p:nvPr/>
        </p:nvSpPr>
        <p:spPr bwMode="auto">
          <a:xfrm>
            <a:off x="539750" y="4868863"/>
            <a:ext cx="8064500" cy="1465262"/>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rPr>
              <a:t>Many of these features can be found on the Isle of Arran, W. Scotland. They can be as a result of eustatic or isostatic changes. Scotland is rebounding upwards. The ice sheet that covered it during the last ice caused it to sink but it is recovering at a few centimetres a year. This has the effect of sea level falling on a local scale.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0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ED4C8D-E58F-F44C-A2EE-DB2AD6C6D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86" y="1340768"/>
            <a:ext cx="9128014" cy="4653136"/>
          </a:xfrm>
          <a:prstGeom prst="rect">
            <a:avLst/>
          </a:prstGeom>
        </p:spPr>
      </p:pic>
      <p:sp>
        <p:nvSpPr>
          <p:cNvPr id="3" name="Rectangle 12">
            <a:extLst>
              <a:ext uri="{FF2B5EF4-FFF2-40B4-BE49-F238E27FC236}">
                <a16:creationId xmlns:a16="http://schemas.microsoft.com/office/drawing/2014/main" id="{42031535-ACF5-9A4E-993D-D646E4F924A1}"/>
              </a:ext>
            </a:extLst>
          </p:cNvPr>
          <p:cNvSpPr txBox="1">
            <a:spLocks noChangeArrowheads="1"/>
          </p:cNvSpPr>
          <p:nvPr/>
        </p:nvSpPr>
        <p:spPr>
          <a:xfrm>
            <a:off x="395288" y="0"/>
            <a:ext cx="7345362" cy="1143000"/>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u="sng">
                <a:solidFill>
                  <a:srgbClr val="3366FF"/>
                </a:solidFill>
                <a:latin typeface="Comic Sans MS" pitchFamily="66" charset="0"/>
              </a:rPr>
              <a:t>Sea level change</a:t>
            </a:r>
            <a:r>
              <a:rPr lang="en-GB" sz="2800" u="sng">
                <a:solidFill>
                  <a:srgbClr val="3366FF"/>
                </a:solidFill>
                <a:latin typeface="Comic Sans MS" pitchFamily="66" charset="0"/>
              </a:rPr>
              <a:t>  - Emergent landforms</a:t>
            </a:r>
            <a:endParaRPr lang="en-GB" sz="2800" u="sng" dirty="0">
              <a:solidFill>
                <a:srgbClr val="3366FF"/>
              </a:solidFill>
              <a:latin typeface="Comic Sans MS" pitchFamily="66" charset="0"/>
            </a:endParaRPr>
          </a:p>
        </p:txBody>
      </p:sp>
    </p:spTree>
    <p:extLst>
      <p:ext uri="{BB962C8B-B14F-4D97-AF65-F5344CB8AC3E}">
        <p14:creationId xmlns:p14="http://schemas.microsoft.com/office/powerpoint/2010/main" val="436443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30C03FB-66C2-48AA-8A19-CB812B39B320}"/>
              </a:ext>
            </a:extLst>
          </p:cNvPr>
          <p:cNvSpPr>
            <a:spLocks noGrp="1" noChangeArrowheads="1"/>
          </p:cNvSpPr>
          <p:nvPr>
            <p:ph type="title"/>
          </p:nvPr>
        </p:nvSpPr>
        <p:spPr/>
        <p:txBody>
          <a:bodyPr/>
          <a:lstStyle/>
          <a:p>
            <a:endParaRPr lang="en-US" altLang="en-US"/>
          </a:p>
        </p:txBody>
      </p:sp>
      <p:sp>
        <p:nvSpPr>
          <p:cNvPr id="15363" name="Content Placeholder 2">
            <a:extLst>
              <a:ext uri="{FF2B5EF4-FFF2-40B4-BE49-F238E27FC236}">
                <a16:creationId xmlns:a16="http://schemas.microsoft.com/office/drawing/2014/main" id="{2E1A5EFD-5688-48A7-B3DF-8B13FABD8C15}"/>
              </a:ext>
            </a:extLst>
          </p:cNvPr>
          <p:cNvSpPr>
            <a:spLocks noGrp="1" noChangeArrowheads="1"/>
          </p:cNvSpPr>
          <p:nvPr>
            <p:ph idx="1"/>
          </p:nvPr>
        </p:nvSpPr>
        <p:spPr/>
        <p:txBody>
          <a:bodyPr/>
          <a:lstStyle/>
          <a:p>
            <a:endParaRPr lang="en-US" altLang="en-US"/>
          </a:p>
        </p:txBody>
      </p:sp>
      <p:pic>
        <p:nvPicPr>
          <p:cNvPr id="15364" name="Picture 4" descr="http://www.teara.govt.nz/files/p13489gns.jpg">
            <a:hlinkClick r:id="rId2"/>
            <a:extLst>
              <a:ext uri="{FF2B5EF4-FFF2-40B4-BE49-F238E27FC236}">
                <a16:creationId xmlns:a16="http://schemas.microsoft.com/office/drawing/2014/main" id="{5765EB09-F25C-4956-9BAD-D15E4320C37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5613" y="274638"/>
            <a:ext cx="7623175"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a:extLst>
              <a:ext uri="{FF2B5EF4-FFF2-40B4-BE49-F238E27FC236}">
                <a16:creationId xmlns:a16="http://schemas.microsoft.com/office/drawing/2014/main" id="{C118BD4C-7AB4-4327-B1DD-6C1093D764F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08175" y="333375"/>
            <a:ext cx="4248150" cy="625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1">
            <a:extLst>
              <a:ext uri="{FF2B5EF4-FFF2-40B4-BE49-F238E27FC236}">
                <a16:creationId xmlns:a16="http://schemas.microsoft.com/office/drawing/2014/main" id="{126FB71C-1299-4648-96A1-42AC89ABA54C}"/>
              </a:ext>
            </a:extLst>
          </p:cNvPr>
          <p:cNvSpPr txBox="1">
            <a:spLocks noChangeArrowheads="1"/>
          </p:cNvSpPr>
          <p:nvPr/>
        </p:nvSpPr>
        <p:spPr bwMode="auto">
          <a:xfrm>
            <a:off x="6516688" y="908050"/>
            <a:ext cx="2159000"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700" b="1"/>
              <a:t>Raised beach and relict cliffs</a:t>
            </a:r>
          </a:p>
          <a:p>
            <a:pPr>
              <a:spcBef>
                <a:spcPct val="0"/>
              </a:spcBef>
              <a:buFontTx/>
              <a:buNone/>
            </a:pPr>
            <a:endParaRPr lang="en-GB" altLang="en-US" sz="2700" b="1"/>
          </a:p>
          <a:p>
            <a:pPr>
              <a:spcBef>
                <a:spcPct val="0"/>
              </a:spcBef>
              <a:buFontTx/>
              <a:buNone/>
            </a:pPr>
            <a:endParaRPr lang="en-GB" altLang="en-US" sz="2700" b="1"/>
          </a:p>
          <a:p>
            <a:pPr>
              <a:spcBef>
                <a:spcPct val="0"/>
              </a:spcBef>
              <a:buFontTx/>
              <a:buNone/>
            </a:pPr>
            <a:r>
              <a:rPr lang="en-GB" altLang="en-US" sz="2700" b="1"/>
              <a:t>Arran Islands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 Tasks – Emergent landforms</a:t>
            </a:r>
          </a:p>
        </p:txBody>
      </p:sp>
      <p:sp>
        <p:nvSpPr>
          <p:cNvPr id="3" name="Content Placeholder 2"/>
          <p:cNvSpPr>
            <a:spLocks noGrp="1"/>
          </p:cNvSpPr>
          <p:nvPr>
            <p:ph idx="1"/>
          </p:nvPr>
        </p:nvSpPr>
        <p:spPr/>
        <p:txBody>
          <a:bodyPr>
            <a:normAutofit fontScale="92500" lnSpcReduction="20000"/>
          </a:bodyPr>
          <a:lstStyle/>
          <a:p>
            <a:r>
              <a:rPr lang="en-US" dirty="0"/>
              <a:t>Using the textbook and resources on the next slide in this PowerPoint (see </a:t>
            </a:r>
            <a:r>
              <a:rPr lang="en-US" dirty="0" err="1"/>
              <a:t>Godalming</a:t>
            </a:r>
            <a:r>
              <a:rPr lang="en-US" dirty="0"/>
              <a:t> Online):</a:t>
            </a:r>
          </a:p>
          <a:p>
            <a:endParaRPr lang="en-US" dirty="0"/>
          </a:p>
          <a:p>
            <a:r>
              <a:rPr lang="en-US" dirty="0"/>
              <a:t>In pairs, devise a virtual online field trip (use PPT or word) that focuses on ‘Isostatic change in the UK landscape’. Use Google maps and an internet search to identify the best UK locations to see and photograph:</a:t>
            </a:r>
          </a:p>
          <a:p>
            <a:pPr marL="971550" lvl="1" indent="-514350">
              <a:buFont typeface="+mj-lt"/>
              <a:buAutoNum type="alphaLcParenR"/>
            </a:pPr>
            <a:r>
              <a:rPr lang="en-US" dirty="0"/>
              <a:t>raised beaches</a:t>
            </a:r>
          </a:p>
          <a:p>
            <a:pPr marL="971550" lvl="1" indent="-514350">
              <a:buFont typeface="+mj-lt"/>
              <a:buAutoNum type="alphaLcParenR"/>
            </a:pPr>
            <a:r>
              <a:rPr lang="en-US" dirty="0"/>
              <a:t>relic cliffs</a:t>
            </a:r>
          </a:p>
          <a:p>
            <a:pPr marL="971550" lvl="1" indent="-514350">
              <a:buFont typeface="+mj-lt"/>
              <a:buAutoNum type="alphaLcParenR"/>
            </a:pPr>
            <a:r>
              <a:rPr lang="en-US" dirty="0"/>
              <a:t>any other evidence of isostatic change </a:t>
            </a:r>
          </a:p>
        </p:txBody>
      </p:sp>
    </p:spTree>
    <p:extLst>
      <p:ext uri="{BB962C8B-B14F-4D97-AF65-F5344CB8AC3E}">
        <p14:creationId xmlns:p14="http://schemas.microsoft.com/office/powerpoint/2010/main" val="1674423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92EBB6-CBDB-491C-9F28-3F6F0ABC7574}"/>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1203716"/>
            <a:ext cx="4104456" cy="2585324"/>
          </a:xfrm>
          <a:prstGeom prst="rect">
            <a:avLst/>
          </a:prstGeom>
          <a:noFill/>
          <a:ln>
            <a:noFill/>
          </a:ln>
        </p:spPr>
      </p:pic>
      <p:sp>
        <p:nvSpPr>
          <p:cNvPr id="3" name="Rectangle 2">
            <a:extLst>
              <a:ext uri="{FF2B5EF4-FFF2-40B4-BE49-F238E27FC236}">
                <a16:creationId xmlns:a16="http://schemas.microsoft.com/office/drawing/2014/main" id="{9FA77A9D-7EFD-4B86-8AE3-B9D4710586F0}"/>
              </a:ext>
            </a:extLst>
          </p:cNvPr>
          <p:cNvSpPr/>
          <p:nvPr/>
        </p:nvSpPr>
        <p:spPr>
          <a:xfrm>
            <a:off x="683568" y="3933056"/>
            <a:ext cx="7920880" cy="2585323"/>
          </a:xfrm>
          <a:prstGeom prst="rect">
            <a:avLst/>
          </a:prstGeom>
        </p:spPr>
        <p:txBody>
          <a:bodyPr wrap="square">
            <a:spAutoFit/>
          </a:bodyPr>
          <a:lstStyle/>
          <a:p>
            <a:pPr>
              <a:spcAft>
                <a:spcPts val="0"/>
              </a:spcAft>
            </a:pP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u="sng"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Emergent coastlines</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form as a result of a (relative) fall in sea level. This may be as a result of greater ice storage, but in today's context they form as a result of </a:t>
            </a:r>
            <a:r>
              <a:rPr lang="en-US" u="sng"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isostatic recovery</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a:t>
            </a:r>
            <a:r>
              <a:rPr lang="en-US" dirty="0" err="1">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Isotatic</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recovery creates a range of </a:t>
            </a:r>
            <a:r>
              <a:rPr lang="en-US" u="sng"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abandoned or </a:t>
            </a:r>
            <a:r>
              <a:rPr lang="en-US" u="sng" dirty="0" err="1">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relic</a:t>
            </a:r>
            <a:r>
              <a:rPr lang="en-US" dirty="0" err="1">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coastal</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landforms that  formed at the point in time </a:t>
            </a:r>
            <a:r>
              <a:rPr lang="en-US" dirty="0" err="1">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aand</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space that they were at the coastal margin. They now stand some distance away from the marine zone. These landforms include, </a:t>
            </a:r>
            <a:r>
              <a:rPr lang="en-US" u="sng"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raised beaches</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and </a:t>
            </a:r>
            <a:r>
              <a:rPr lang="en-US" u="sng"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wave-cut platforms</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a:t>
            </a:r>
            <a:r>
              <a:rPr lang="en-US" u="sng"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relict cliffs</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with typical cliff features and </a:t>
            </a:r>
            <a:r>
              <a:rPr lang="en-US" u="sng"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coastal plains</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A good place location to observe these coastal features is  </a:t>
            </a:r>
            <a:r>
              <a:rPr lang="en-US" dirty="0" err="1">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is</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in Western Scotland.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Box 9">
            <a:extLst>
              <a:ext uri="{FF2B5EF4-FFF2-40B4-BE49-F238E27FC236}">
                <a16:creationId xmlns:a16="http://schemas.microsoft.com/office/drawing/2014/main" id="{4806ADD5-0750-4184-A323-2872ED039500}"/>
              </a:ext>
            </a:extLst>
          </p:cNvPr>
          <p:cNvSpPr txBox="1"/>
          <p:nvPr/>
        </p:nvSpPr>
        <p:spPr>
          <a:xfrm>
            <a:off x="4644008" y="367516"/>
            <a:ext cx="4392488" cy="3709555"/>
          </a:xfrm>
          <a:prstGeom prst="rect">
            <a:avLst/>
          </a:prstGeom>
          <a:noFill/>
          <a:ln>
            <a:solidFill>
              <a:sysClr val="windowText" lastClr="000000">
                <a:alpha val="87000"/>
              </a:sys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Sources of info (videos and useful links – see Godalming Online):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Summary of causes of sea level change</a:t>
            </a:r>
            <a:r>
              <a:rPr lang="en-US" sz="1100" dirty="0">
                <a:effectLst/>
                <a:latin typeface="Calibri" panose="020F0502020204030204" pitchFamily="34" charset="0"/>
                <a:ea typeface="Calibri" panose="020F0502020204030204" pitchFamily="34" charset="0"/>
                <a:cs typeface="Times New Roman" panose="02020603050405020304" pitchFamily="18" charset="0"/>
              </a:rPr>
              <a:t>: good images to explain change and sea levels through recent geological time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Video animation of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sea level change around the British Isles</a:t>
            </a:r>
            <a:r>
              <a:rPr lang="en-US" sz="1100" dirty="0">
                <a:effectLst/>
                <a:latin typeface="Calibri" panose="020F0502020204030204" pitchFamily="34" charset="0"/>
                <a:ea typeface="Calibri" panose="020F0502020204030204" pitchFamily="34" charset="0"/>
                <a:cs typeface="Times New Roman" panose="02020603050405020304" pitchFamily="18" charset="0"/>
              </a:rPr>
              <a:t> in the last 12,000 years – plays in QuickTime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Summary of coastline features</a:t>
            </a:r>
            <a:r>
              <a:rPr lang="en-US" sz="1100" dirty="0">
                <a:effectLst/>
                <a:latin typeface="Calibri" panose="020F0502020204030204" pitchFamily="34" charset="0"/>
                <a:ea typeface="Calibri" panose="020F0502020204030204" pitchFamily="34" charset="0"/>
                <a:cs typeface="Times New Roman" panose="02020603050405020304" pitchFamily="18" charset="0"/>
              </a:rPr>
              <a:t> with good diagrams and images– including emergent and submergent features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Short video about fjords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National Geographic encyclopedia entry on fjords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Open University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video on forming fjords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Information on</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 raised beaches/marine terraces.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WizScience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video on marine terraces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Geological Society information on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the raised beach at Loch Tarbert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7414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NORW_07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450" y="2276475"/>
            <a:ext cx="4176713" cy="2713038"/>
          </a:xfrm>
          <a:prstGeom prst="rect">
            <a:avLst/>
          </a:prstGeom>
          <a:noFill/>
          <a:ln w="9525">
            <a:solidFill>
              <a:schemeClr val="tx1"/>
            </a:solidFill>
            <a:miter lim="800000"/>
            <a:headEnd/>
            <a:tailEnd/>
          </a:ln>
        </p:spPr>
      </p:pic>
      <p:sp>
        <p:nvSpPr>
          <p:cNvPr id="90115" name="Text Box 3"/>
          <p:cNvSpPr txBox="1">
            <a:spLocks noChangeArrowheads="1"/>
          </p:cNvSpPr>
          <p:nvPr/>
        </p:nvSpPr>
        <p:spPr bwMode="auto">
          <a:xfrm>
            <a:off x="6516688" y="2636838"/>
            <a:ext cx="2159000" cy="2308324"/>
          </a:xfrm>
          <a:prstGeom prst="rect">
            <a:avLst/>
          </a:prstGeom>
          <a:noFill/>
          <a:ln w="28575">
            <a:noFill/>
            <a:miter lim="800000"/>
            <a:headEnd/>
            <a:tailEnd/>
          </a:ln>
          <a:effectLst/>
        </p:spPr>
        <p:txBody>
          <a:bodyPr>
            <a:spAutoFit/>
          </a:bodyPr>
          <a:lstStyle/>
          <a:p>
            <a:pPr>
              <a:spcBef>
                <a:spcPct val="50000"/>
              </a:spcBef>
            </a:pPr>
            <a:r>
              <a:rPr lang="en-GB" dirty="0">
                <a:solidFill>
                  <a:srgbClr val="33CC33"/>
                </a:solidFill>
                <a:latin typeface="Comic Sans MS" pitchFamily="66" charset="0"/>
                <a:cs typeface="Times New Roman" pitchFamily="18" charset="0"/>
              </a:rPr>
              <a:t>What evidence is there that this fiord was a former glacial valley, now flooded by </a:t>
            </a:r>
            <a:r>
              <a:rPr lang="en-GB" dirty="0" err="1">
                <a:solidFill>
                  <a:srgbClr val="33CC33"/>
                </a:solidFill>
                <a:latin typeface="Comic Sans MS" pitchFamily="66" charset="0"/>
                <a:cs typeface="Times New Roman" pitchFamily="18" charset="0"/>
              </a:rPr>
              <a:t>eustatic</a:t>
            </a:r>
            <a:r>
              <a:rPr lang="en-GB" dirty="0">
                <a:solidFill>
                  <a:srgbClr val="33CC33"/>
                </a:solidFill>
                <a:latin typeface="Comic Sans MS" pitchFamily="66" charset="0"/>
                <a:cs typeface="Times New Roman" pitchFamily="18" charset="0"/>
              </a:rPr>
              <a:t> sea level rise?</a:t>
            </a:r>
          </a:p>
        </p:txBody>
      </p:sp>
      <p:sp>
        <p:nvSpPr>
          <p:cNvPr id="90116" name="Text Box 4"/>
          <p:cNvSpPr txBox="1">
            <a:spLocks noChangeArrowheads="1"/>
          </p:cNvSpPr>
          <p:nvPr/>
        </p:nvSpPr>
        <p:spPr bwMode="auto">
          <a:xfrm>
            <a:off x="2700338" y="1341438"/>
            <a:ext cx="2016125" cy="641350"/>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cs typeface="Times New Roman" pitchFamily="18" charset="0"/>
              </a:rPr>
              <a:t>Rounded head of valley</a:t>
            </a:r>
          </a:p>
        </p:txBody>
      </p:sp>
      <p:sp>
        <p:nvSpPr>
          <p:cNvPr id="90117" name="Line 5"/>
          <p:cNvSpPr>
            <a:spLocks noChangeShapeType="1"/>
          </p:cNvSpPr>
          <p:nvPr/>
        </p:nvSpPr>
        <p:spPr bwMode="auto">
          <a:xfrm>
            <a:off x="3203575" y="1989138"/>
            <a:ext cx="288925" cy="719137"/>
          </a:xfrm>
          <a:prstGeom prst="line">
            <a:avLst/>
          </a:prstGeom>
          <a:noFill/>
          <a:ln w="28575">
            <a:solidFill>
              <a:schemeClr val="tx1"/>
            </a:solidFill>
            <a:round/>
            <a:headEnd/>
            <a:tailEnd type="triangle" w="med" len="med"/>
          </a:ln>
          <a:effectLst/>
        </p:spPr>
        <p:txBody>
          <a:bodyPr/>
          <a:lstStyle/>
          <a:p>
            <a:endParaRPr lang="en-US">
              <a:latin typeface="Comic Sans MS" pitchFamily="66" charset="0"/>
            </a:endParaRPr>
          </a:p>
        </p:txBody>
      </p:sp>
      <p:sp>
        <p:nvSpPr>
          <p:cNvPr id="90118" name="Text Box 6"/>
          <p:cNvSpPr txBox="1">
            <a:spLocks noChangeArrowheads="1"/>
          </p:cNvSpPr>
          <p:nvPr/>
        </p:nvSpPr>
        <p:spPr bwMode="auto">
          <a:xfrm>
            <a:off x="539750" y="1341438"/>
            <a:ext cx="1944688" cy="366712"/>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cs typeface="Times New Roman" pitchFamily="18" charset="0"/>
              </a:rPr>
              <a:t>Classic ‘U’ shape</a:t>
            </a:r>
          </a:p>
        </p:txBody>
      </p:sp>
      <p:sp>
        <p:nvSpPr>
          <p:cNvPr id="90119" name="Text Box 7"/>
          <p:cNvSpPr txBox="1">
            <a:spLocks noChangeArrowheads="1"/>
          </p:cNvSpPr>
          <p:nvPr/>
        </p:nvSpPr>
        <p:spPr bwMode="auto">
          <a:xfrm>
            <a:off x="6011863" y="1125538"/>
            <a:ext cx="1905000" cy="641350"/>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cs typeface="Times New Roman" pitchFamily="18" charset="0"/>
              </a:rPr>
              <a:t>Steep valley sides</a:t>
            </a:r>
          </a:p>
        </p:txBody>
      </p:sp>
      <p:sp>
        <p:nvSpPr>
          <p:cNvPr id="90120" name="Line 8"/>
          <p:cNvSpPr>
            <a:spLocks noChangeShapeType="1"/>
          </p:cNvSpPr>
          <p:nvPr/>
        </p:nvSpPr>
        <p:spPr bwMode="auto">
          <a:xfrm>
            <a:off x="1403350" y="1773238"/>
            <a:ext cx="288925" cy="1150937"/>
          </a:xfrm>
          <a:prstGeom prst="line">
            <a:avLst/>
          </a:prstGeom>
          <a:noFill/>
          <a:ln w="28575">
            <a:solidFill>
              <a:schemeClr val="tx1"/>
            </a:solidFill>
            <a:round/>
            <a:headEnd/>
            <a:tailEnd type="triangle" w="med" len="med"/>
          </a:ln>
          <a:effectLst/>
        </p:spPr>
        <p:txBody>
          <a:bodyPr/>
          <a:lstStyle/>
          <a:p>
            <a:endParaRPr lang="en-US">
              <a:latin typeface="Comic Sans MS" pitchFamily="66" charset="0"/>
            </a:endParaRPr>
          </a:p>
        </p:txBody>
      </p:sp>
      <p:sp>
        <p:nvSpPr>
          <p:cNvPr id="90121" name="Text Box 9"/>
          <p:cNvSpPr txBox="1">
            <a:spLocks noChangeArrowheads="1"/>
          </p:cNvSpPr>
          <p:nvPr/>
        </p:nvSpPr>
        <p:spPr bwMode="auto">
          <a:xfrm>
            <a:off x="1619250" y="5445125"/>
            <a:ext cx="2447925" cy="641350"/>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cs typeface="Times New Roman" pitchFamily="18" charset="0"/>
              </a:rPr>
              <a:t>Relatively narrow but deep valley</a:t>
            </a:r>
          </a:p>
        </p:txBody>
      </p:sp>
      <p:sp>
        <p:nvSpPr>
          <p:cNvPr id="90122" name="Line 10"/>
          <p:cNvSpPr>
            <a:spLocks noChangeShapeType="1"/>
          </p:cNvSpPr>
          <p:nvPr/>
        </p:nvSpPr>
        <p:spPr bwMode="auto">
          <a:xfrm flipV="1">
            <a:off x="2339975" y="4365625"/>
            <a:ext cx="71438" cy="1079500"/>
          </a:xfrm>
          <a:prstGeom prst="line">
            <a:avLst/>
          </a:prstGeom>
          <a:noFill/>
          <a:ln w="38100">
            <a:solidFill>
              <a:schemeClr val="tx1"/>
            </a:solidFill>
            <a:round/>
            <a:headEnd/>
            <a:tailEnd type="triangle" w="med" len="med"/>
          </a:ln>
          <a:effectLst/>
        </p:spPr>
        <p:txBody>
          <a:bodyPr>
            <a:spAutoFit/>
          </a:bodyPr>
          <a:lstStyle/>
          <a:p>
            <a:endParaRPr lang="en-US">
              <a:latin typeface="Comic Sans MS" pitchFamily="66" charset="0"/>
            </a:endParaRPr>
          </a:p>
        </p:txBody>
      </p:sp>
      <p:sp>
        <p:nvSpPr>
          <p:cNvPr id="90123" name="Line 11"/>
          <p:cNvSpPr>
            <a:spLocks noChangeShapeType="1"/>
          </p:cNvSpPr>
          <p:nvPr/>
        </p:nvSpPr>
        <p:spPr bwMode="auto">
          <a:xfrm flipH="1">
            <a:off x="4716463" y="1773238"/>
            <a:ext cx="1584325" cy="1152525"/>
          </a:xfrm>
          <a:prstGeom prst="line">
            <a:avLst/>
          </a:prstGeom>
          <a:noFill/>
          <a:ln w="38100">
            <a:solidFill>
              <a:schemeClr val="tx1"/>
            </a:solidFill>
            <a:round/>
            <a:headEnd/>
            <a:tailEnd type="triangle" w="med" len="med"/>
          </a:ln>
          <a:effectLst/>
        </p:spPr>
        <p:txBody>
          <a:bodyPr>
            <a:spAutoFit/>
          </a:bodyPr>
          <a:lstStyle/>
          <a:p>
            <a:endParaRPr lang="en-US">
              <a:latin typeface="Comic Sans MS" pitchFamily="66" charset="0"/>
            </a:endParaRPr>
          </a:p>
        </p:txBody>
      </p:sp>
      <p:sp>
        <p:nvSpPr>
          <p:cNvPr id="90125" name="Rectangle 13"/>
          <p:cNvSpPr>
            <a:spLocks noGrp="1" noChangeArrowheads="1"/>
          </p:cNvSpPr>
          <p:nvPr>
            <p:ph type="title"/>
          </p:nvPr>
        </p:nvSpPr>
        <p:spPr>
          <a:xfrm>
            <a:off x="468313" y="188913"/>
            <a:ext cx="7488237" cy="1143000"/>
          </a:xfrm>
          <a:noFill/>
          <a:ln/>
        </p:spPr>
        <p:txBody>
          <a:bodyPr/>
          <a:lstStyle/>
          <a:p>
            <a:pPr algn="l"/>
            <a:r>
              <a:rPr lang="en-GB" sz="2800" u="sng">
                <a:solidFill>
                  <a:srgbClr val="3366FF"/>
                </a:solidFill>
                <a:latin typeface="Comic Sans MS" pitchFamily="66" charset="0"/>
              </a:rPr>
              <a:t>Sea level change – Submergent landforms</a:t>
            </a:r>
          </a:p>
        </p:txBody>
      </p:sp>
      <p:pic>
        <p:nvPicPr>
          <p:cNvPr id="90126" name="Picture 14" descr="new logo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8625" y="2708275"/>
            <a:ext cx="973138" cy="973138"/>
          </a:xfrm>
          <a:prstGeom prst="rect">
            <a:avLst/>
          </a:prstGeom>
          <a:noFill/>
        </p:spPr>
      </p:pic>
      <p:sp>
        <p:nvSpPr>
          <p:cNvPr id="2" name="Rectangle 1">
            <a:extLst>
              <a:ext uri="{FF2B5EF4-FFF2-40B4-BE49-F238E27FC236}">
                <a16:creationId xmlns:a16="http://schemas.microsoft.com/office/drawing/2014/main" id="{080E5336-3C4C-4174-8461-A56FBD5D94B5}"/>
              </a:ext>
            </a:extLst>
          </p:cNvPr>
          <p:cNvSpPr/>
          <p:nvPr/>
        </p:nvSpPr>
        <p:spPr>
          <a:xfrm>
            <a:off x="4427984" y="6067064"/>
            <a:ext cx="4572000" cy="646331"/>
          </a:xfrm>
          <a:prstGeom prst="rect">
            <a:avLst/>
          </a:prstGeom>
        </p:spPr>
        <p:txBody>
          <a:bodyPr>
            <a:spAutoFit/>
          </a:bodyPr>
          <a:lstStyle/>
          <a:p>
            <a:r>
              <a:rPr lang="en-US" dirty="0">
                <a:hlinkClick r:id="rId5"/>
              </a:rPr>
              <a:t>https://www.youtube.com/watch?v=U_2DtNLnc0M</a:t>
            </a:r>
            <a:r>
              <a:rPr lang="en-US" dirty="0"/>
              <a:t> Fjords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118"/>
                                        </p:tgtEl>
                                        <p:attrNameLst>
                                          <p:attrName>style.visibility</p:attrName>
                                        </p:attrNameLst>
                                      </p:cBhvr>
                                      <p:to>
                                        <p:strVal val="visible"/>
                                      </p:to>
                                    </p:set>
                                    <p:animEffect transition="in" filter="dissolve">
                                      <p:cBhvr>
                                        <p:cTn id="7" dur="500"/>
                                        <p:tgtEl>
                                          <p:spTgt spid="9011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0120"/>
                                        </p:tgtEl>
                                        <p:attrNameLst>
                                          <p:attrName>style.visibility</p:attrName>
                                        </p:attrNameLst>
                                      </p:cBhvr>
                                      <p:to>
                                        <p:strVal val="visible"/>
                                      </p:to>
                                    </p:set>
                                    <p:animEffect transition="in" filter="dissolve">
                                      <p:cBhvr>
                                        <p:cTn id="11" dur="500"/>
                                        <p:tgtEl>
                                          <p:spTgt spid="90120"/>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0116"/>
                                        </p:tgtEl>
                                        <p:attrNameLst>
                                          <p:attrName>style.visibility</p:attrName>
                                        </p:attrNameLst>
                                      </p:cBhvr>
                                      <p:to>
                                        <p:strVal val="visible"/>
                                      </p:to>
                                    </p:set>
                                    <p:animEffect transition="in" filter="dissolve">
                                      <p:cBhvr>
                                        <p:cTn id="15" dur="500"/>
                                        <p:tgtEl>
                                          <p:spTgt spid="9011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0117"/>
                                        </p:tgtEl>
                                        <p:attrNameLst>
                                          <p:attrName>style.visibility</p:attrName>
                                        </p:attrNameLst>
                                      </p:cBhvr>
                                      <p:to>
                                        <p:strVal val="visible"/>
                                      </p:to>
                                    </p:set>
                                    <p:animEffect transition="in" filter="dissolve">
                                      <p:cBhvr>
                                        <p:cTn id="19" dur="500"/>
                                        <p:tgtEl>
                                          <p:spTgt spid="90117"/>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90119"/>
                                        </p:tgtEl>
                                        <p:attrNameLst>
                                          <p:attrName>style.visibility</p:attrName>
                                        </p:attrNameLst>
                                      </p:cBhvr>
                                      <p:to>
                                        <p:strVal val="visible"/>
                                      </p:to>
                                    </p:set>
                                    <p:animEffect transition="in" filter="dissolve">
                                      <p:cBhvr>
                                        <p:cTn id="23" dur="500"/>
                                        <p:tgtEl>
                                          <p:spTgt spid="90119"/>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90123"/>
                                        </p:tgtEl>
                                        <p:attrNameLst>
                                          <p:attrName>style.visibility</p:attrName>
                                        </p:attrNameLst>
                                      </p:cBhvr>
                                      <p:to>
                                        <p:strVal val="visible"/>
                                      </p:to>
                                    </p:set>
                                    <p:animEffect transition="in" filter="dissolve">
                                      <p:cBhvr>
                                        <p:cTn id="27" dur="500"/>
                                        <p:tgtEl>
                                          <p:spTgt spid="90123"/>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90121"/>
                                        </p:tgtEl>
                                        <p:attrNameLst>
                                          <p:attrName>style.visibility</p:attrName>
                                        </p:attrNameLst>
                                      </p:cBhvr>
                                      <p:to>
                                        <p:strVal val="visible"/>
                                      </p:to>
                                    </p:set>
                                    <p:animEffect transition="in" filter="dissolve">
                                      <p:cBhvr>
                                        <p:cTn id="31" dur="500"/>
                                        <p:tgtEl>
                                          <p:spTgt spid="90121"/>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90122"/>
                                        </p:tgtEl>
                                        <p:attrNameLst>
                                          <p:attrName>style.visibility</p:attrName>
                                        </p:attrNameLst>
                                      </p:cBhvr>
                                      <p:to>
                                        <p:strVal val="visible"/>
                                      </p:to>
                                    </p:set>
                                    <p:animEffect transition="in" filter="dissolve">
                                      <p:cBhvr>
                                        <p:cTn id="35" dur="500"/>
                                        <p:tgtEl>
                                          <p:spTgt spid="90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utoUpdateAnimBg="0"/>
      <p:bldP spid="90117" grpId="0" animBg="1"/>
      <p:bldP spid="90118" grpId="0" autoUpdateAnimBg="0"/>
      <p:bldP spid="90119" grpId="0" autoUpdateAnimBg="0"/>
      <p:bldP spid="90120" grpId="0" animBg="1"/>
      <p:bldP spid="90121" grpId="0" autoUpdateAnimBg="0"/>
      <p:bldP spid="90122" grpId="0" animBg="1"/>
      <p:bldP spid="901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GB" b="1">
                <a:latin typeface="Comic Sans MS" pitchFamily="66" charset="0"/>
              </a:rPr>
              <a:t>Rias</a:t>
            </a:r>
          </a:p>
        </p:txBody>
      </p:sp>
      <p:sp>
        <p:nvSpPr>
          <p:cNvPr id="1028" name="Rectangle 3"/>
          <p:cNvSpPr>
            <a:spLocks noGrp="1" noChangeArrowheads="1"/>
          </p:cNvSpPr>
          <p:nvPr>
            <p:ph type="body" sz="half" idx="1"/>
          </p:nvPr>
        </p:nvSpPr>
        <p:spPr>
          <a:xfrm>
            <a:off x="228600" y="1981200"/>
            <a:ext cx="3622675" cy="4114800"/>
          </a:xfrm>
        </p:spPr>
        <p:txBody>
          <a:bodyPr/>
          <a:lstStyle/>
          <a:p>
            <a:pPr eaLnBrk="1" hangingPunct="1"/>
            <a:r>
              <a:rPr lang="en-GB" b="1" i="0" dirty="0">
                <a:latin typeface="Comic Sans MS" pitchFamily="66" charset="0"/>
              </a:rPr>
              <a:t>What is a </a:t>
            </a:r>
            <a:r>
              <a:rPr lang="en-GB" b="1" i="0" dirty="0" err="1">
                <a:latin typeface="Comic Sans MS" pitchFamily="66" charset="0"/>
              </a:rPr>
              <a:t>ria</a:t>
            </a:r>
            <a:r>
              <a:rPr lang="en-GB" b="1" i="0" dirty="0">
                <a:latin typeface="Comic Sans MS" pitchFamily="66" charset="0"/>
              </a:rPr>
              <a:t> ?</a:t>
            </a:r>
            <a:r>
              <a:rPr lang="en-GB" dirty="0">
                <a:latin typeface="Comic Sans MS" pitchFamily="66" charset="0"/>
              </a:rPr>
              <a:t> </a:t>
            </a:r>
          </a:p>
          <a:p>
            <a:pPr eaLnBrk="1" hangingPunct="1"/>
            <a:r>
              <a:rPr lang="en-GB" dirty="0">
                <a:latin typeface="Comic Sans MS" pitchFamily="66" charset="0"/>
              </a:rPr>
              <a:t>A deep, sunken river valley drowned by the sea.</a:t>
            </a:r>
            <a:r>
              <a:rPr lang="en-GB" dirty="0"/>
              <a:t> </a:t>
            </a:r>
          </a:p>
        </p:txBody>
      </p:sp>
      <p:sp>
        <p:nvSpPr>
          <p:cNvPr id="1030" name="Rectangle 8"/>
          <p:cNvSpPr>
            <a:spLocks noChangeArrowheads="1"/>
          </p:cNvSpPr>
          <p:nvPr/>
        </p:nvSpPr>
        <p:spPr bwMode="auto">
          <a:xfrm>
            <a:off x="234950" y="2011363"/>
            <a:ext cx="9144000" cy="0"/>
          </a:xfrm>
          <a:prstGeom prst="rect">
            <a:avLst/>
          </a:prstGeom>
          <a:noFill/>
          <a:ln w="9525">
            <a:noFill/>
            <a:miter lim="800000"/>
            <a:headEnd/>
            <a:tailEnd/>
          </a:ln>
        </p:spPr>
        <p:txBody>
          <a:bodyPr>
            <a:spAutoFit/>
          </a:bodyPr>
          <a:lstStyle/>
          <a:p>
            <a:endParaRPr lang="en-US"/>
          </a:p>
        </p:txBody>
      </p:sp>
      <p:graphicFrame>
        <p:nvGraphicFramePr>
          <p:cNvPr id="1026" name="Object 26"/>
          <p:cNvGraphicFramePr>
            <a:graphicFrameLocks noChangeAspect="1"/>
          </p:cNvGraphicFramePr>
          <p:nvPr/>
        </p:nvGraphicFramePr>
        <p:xfrm>
          <a:off x="4800600" y="1828800"/>
          <a:ext cx="3352800" cy="2851150"/>
        </p:xfrm>
        <a:graphic>
          <a:graphicData uri="http://schemas.openxmlformats.org/presentationml/2006/ole">
            <mc:AlternateContent xmlns:mc="http://schemas.openxmlformats.org/markup-compatibility/2006">
              <mc:Choice xmlns:v="urn:schemas-microsoft-com:vml" Requires="v">
                <p:oleObj spid="_x0000_s1080" name="Bitmap Image" r:id="rId3" imgW="1657581" imgH="1409897" progId="Paint.Picture">
                  <p:embed/>
                </p:oleObj>
              </mc:Choice>
              <mc:Fallback>
                <p:oleObj name="Bitmap Image" r:id="rId3" imgW="1657581" imgH="1409897" progId="Paint.Picture">
                  <p:embed/>
                  <p:pic>
                    <p:nvPicPr>
                      <p:cNvPr id="1026"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828800"/>
                        <a:ext cx="3352800" cy="285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5" descr="ria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28794" y="4454503"/>
            <a:ext cx="2428892" cy="2184426"/>
          </a:xfrm>
          <a:prstGeom prst="rect">
            <a:avLst/>
          </a:prstGeom>
          <a:noFill/>
          <a:ln w="9525">
            <a:noFill/>
            <a:miter lim="800000"/>
            <a:headEnd/>
            <a:tailEnd/>
          </a:ln>
        </p:spPr>
      </p:pic>
    </p:spTree>
    <p:extLst>
      <p:ext uri="{BB962C8B-B14F-4D97-AF65-F5344CB8AC3E}">
        <p14:creationId xmlns:p14="http://schemas.microsoft.com/office/powerpoint/2010/main" val="3887365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a:xfrm>
            <a:off x="228600" y="1981200"/>
            <a:ext cx="3622675" cy="4114800"/>
          </a:xfrm>
        </p:spPr>
        <p:txBody>
          <a:bodyPr/>
          <a:lstStyle/>
          <a:p>
            <a:pPr eaLnBrk="1" hangingPunct="1"/>
            <a:r>
              <a:rPr lang="en-GB">
                <a:latin typeface="Comic Sans MS" pitchFamily="66" charset="0"/>
              </a:rPr>
              <a:t>They form funnel-shaped branching inlets, decreasing in depth and width inland. </a:t>
            </a:r>
          </a:p>
          <a:p>
            <a:pPr eaLnBrk="1" hangingPunct="1"/>
            <a:r>
              <a:rPr lang="en-GB">
                <a:latin typeface="Comic Sans MS" pitchFamily="66" charset="0"/>
              </a:rPr>
              <a:t>This is Solva in Pembrokeshire.</a:t>
            </a:r>
          </a:p>
        </p:txBody>
      </p:sp>
      <p:sp>
        <p:nvSpPr>
          <p:cNvPr id="2053" name="Rectangle 4"/>
          <p:cNvSpPr>
            <a:spLocks noGrp="1" noChangeArrowheads="1"/>
          </p:cNvSpPr>
          <p:nvPr>
            <p:ph type="body" sz="half" idx="2"/>
          </p:nvPr>
        </p:nvSpPr>
        <p:spPr>
          <a:xfrm>
            <a:off x="3997325" y="1981200"/>
            <a:ext cx="3622675" cy="4114800"/>
          </a:xfrm>
        </p:spPr>
        <p:txBody>
          <a:bodyPr/>
          <a:lstStyle/>
          <a:p>
            <a:pPr eaLnBrk="1" hangingPunct="1"/>
            <a:r>
              <a:rPr lang="en-GB">
                <a:latin typeface="Arial" charset="0"/>
              </a:rPr>
              <a:t> </a:t>
            </a:r>
          </a:p>
        </p:txBody>
      </p:sp>
      <p:grpSp>
        <p:nvGrpSpPr>
          <p:cNvPr id="2" name="Group 8"/>
          <p:cNvGrpSpPr>
            <a:grpSpLocks/>
          </p:cNvGrpSpPr>
          <p:nvPr/>
        </p:nvGrpSpPr>
        <p:grpSpPr bwMode="auto">
          <a:xfrm>
            <a:off x="-935038" y="2281238"/>
            <a:ext cx="11014076" cy="2297112"/>
            <a:chOff x="0" y="1447"/>
            <a:chExt cx="6938" cy="1447"/>
          </a:xfrm>
        </p:grpSpPr>
        <p:sp>
          <p:nvSpPr>
            <p:cNvPr id="2055" name="Rectangle 5"/>
            <p:cNvSpPr>
              <a:spLocks noChangeArrowheads="1"/>
            </p:cNvSpPr>
            <p:nvPr/>
          </p:nvSpPr>
          <p:spPr bwMode="auto">
            <a:xfrm>
              <a:off x="0" y="1447"/>
              <a:ext cx="4046" cy="1447"/>
            </a:xfrm>
            <a:prstGeom prst="rect">
              <a:avLst/>
            </a:prstGeom>
            <a:noFill/>
            <a:ln w="9525">
              <a:noFill/>
              <a:miter lim="800000"/>
              <a:headEnd/>
              <a:tailEnd/>
            </a:ln>
          </p:spPr>
          <p:txBody>
            <a:bodyPr>
              <a:spAutoFit/>
            </a:bodyPr>
            <a:lstStyle/>
            <a:p>
              <a:endParaRPr lang="en-US"/>
            </a:p>
          </p:txBody>
        </p:sp>
        <p:sp>
          <p:nvSpPr>
            <p:cNvPr id="2056" name="Rectangle 6"/>
            <p:cNvSpPr>
              <a:spLocks noChangeArrowheads="1"/>
            </p:cNvSpPr>
            <p:nvPr/>
          </p:nvSpPr>
          <p:spPr bwMode="auto">
            <a:xfrm>
              <a:off x="0" y="1447"/>
              <a:ext cx="6938" cy="960"/>
            </a:xfrm>
            <a:prstGeom prst="rect">
              <a:avLst/>
            </a:prstGeom>
            <a:noFill/>
            <a:ln w="9525">
              <a:noFill/>
              <a:miter lim="800000"/>
              <a:headEnd/>
              <a:tailEnd/>
            </a:ln>
          </p:spPr>
          <p:txBody>
            <a:bodyPr/>
            <a:lstStyle/>
            <a:p>
              <a:pPr eaLnBrk="0" hangingPunct="0"/>
              <a:r>
                <a:rPr lang="en-GB" sz="600">
                  <a:latin typeface="Arial" charset="0"/>
                </a:rPr>
                <a:t>  </a:t>
              </a:r>
              <a:r>
                <a:rPr lang="en-GB" sz="9400">
                  <a:latin typeface="Arial" charset="0"/>
                </a:rPr>
                <a:t> </a:t>
              </a:r>
              <a:r>
                <a:rPr lang="en-GB" sz="600">
                  <a:latin typeface="Arial" charset="0"/>
                </a:rPr>
                <a:t>                                                                                                             </a:t>
              </a:r>
            </a:p>
          </p:txBody>
        </p:sp>
      </p:grpSp>
      <p:graphicFrame>
        <p:nvGraphicFramePr>
          <p:cNvPr id="2050" name="Object 9"/>
          <p:cNvGraphicFramePr>
            <a:graphicFrameLocks noChangeAspect="1"/>
          </p:cNvGraphicFramePr>
          <p:nvPr/>
        </p:nvGraphicFramePr>
        <p:xfrm>
          <a:off x="4343400" y="2286000"/>
          <a:ext cx="4495800" cy="2047875"/>
        </p:xfrm>
        <a:graphic>
          <a:graphicData uri="http://schemas.openxmlformats.org/presentationml/2006/ole">
            <mc:AlternateContent xmlns:mc="http://schemas.openxmlformats.org/markup-compatibility/2006">
              <mc:Choice xmlns:v="urn:schemas-microsoft-com:vml" Requires="v">
                <p:oleObj spid="_x0000_s2104" name="Bitmap Image" r:id="rId3" imgW="3552381" imgH="1619476" progId="Paint.Picture">
                  <p:embed/>
                </p:oleObj>
              </mc:Choice>
              <mc:Fallback>
                <p:oleObj name="Bitmap Image" r:id="rId3" imgW="3552381" imgH="1619476" progId="Paint.Picture">
                  <p:embed/>
                  <p:pic>
                    <p:nvPicPr>
                      <p:cNvPr id="205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286000"/>
                        <a:ext cx="44958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28890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373E38C-A89A-4822-846F-651A2AFD5C4E}"/>
              </a:ext>
            </a:extLst>
          </p:cNvPr>
          <p:cNvSpPr>
            <a:spLocks noGrp="1" noChangeArrowheads="1"/>
          </p:cNvSpPr>
          <p:nvPr>
            <p:ph type="title"/>
          </p:nvPr>
        </p:nvSpPr>
        <p:spPr/>
        <p:txBody>
          <a:bodyPr/>
          <a:lstStyle/>
          <a:p>
            <a:endParaRPr lang="en-US" altLang="en-US"/>
          </a:p>
        </p:txBody>
      </p:sp>
      <p:pic>
        <p:nvPicPr>
          <p:cNvPr id="18435" name="Content Placeholder 3">
            <a:extLst>
              <a:ext uri="{FF2B5EF4-FFF2-40B4-BE49-F238E27FC236}">
                <a16:creationId xmlns:a16="http://schemas.microsoft.com/office/drawing/2014/main" id="{B9FD47AF-54A5-4702-BA86-CB56816DA4B2}"/>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979613" y="57150"/>
            <a:ext cx="4537075" cy="6661150"/>
          </a:xfrm>
        </p:spPr>
      </p:pic>
      <p:sp>
        <p:nvSpPr>
          <p:cNvPr id="18436" name="TextBox 4">
            <a:extLst>
              <a:ext uri="{FF2B5EF4-FFF2-40B4-BE49-F238E27FC236}">
                <a16:creationId xmlns:a16="http://schemas.microsoft.com/office/drawing/2014/main" id="{7D804186-C764-4538-99DD-5B0E2FD274C8}"/>
              </a:ext>
            </a:extLst>
          </p:cNvPr>
          <p:cNvSpPr txBox="1">
            <a:spLocks noChangeArrowheads="1"/>
          </p:cNvSpPr>
          <p:nvPr/>
        </p:nvSpPr>
        <p:spPr bwMode="auto">
          <a:xfrm>
            <a:off x="6804025" y="2205038"/>
            <a:ext cx="201612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700" b="1"/>
              <a:t>Ria </a:t>
            </a:r>
          </a:p>
          <a:p>
            <a:pPr>
              <a:spcBef>
                <a:spcPct val="0"/>
              </a:spcBef>
              <a:buFontTx/>
              <a:buNone/>
            </a:pPr>
            <a:r>
              <a:rPr lang="en-GB" altLang="en-US" sz="2700" b="1"/>
              <a:t>Salcombe in Devon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0"/>
            <a:ext cx="8229600" cy="1384300"/>
          </a:xfrm>
        </p:spPr>
        <p:txBody>
          <a:bodyPr/>
          <a:lstStyle/>
          <a:p>
            <a:pPr eaLnBrk="1" hangingPunct="1">
              <a:defRPr/>
            </a:pPr>
            <a:r>
              <a:rPr lang="en-GB" dirty="0">
                <a:latin typeface="Comic Sans MS" pitchFamily="66" charset="0"/>
              </a:rPr>
              <a:t>Sea Level Change</a:t>
            </a:r>
          </a:p>
        </p:txBody>
      </p:sp>
      <p:pic>
        <p:nvPicPr>
          <p:cNvPr id="3076" name="Picture 5" descr="glacier_columbia_c198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4414" y="1183768"/>
            <a:ext cx="6072230" cy="5498005"/>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a:latin typeface="Comic Sans MS" pitchFamily="66" charset="0"/>
              </a:rPr>
              <a:t>Fjords</a:t>
            </a:r>
          </a:p>
        </p:txBody>
      </p:sp>
      <p:sp>
        <p:nvSpPr>
          <p:cNvPr id="12291" name="Rectangle 3"/>
          <p:cNvSpPr>
            <a:spLocks noGrp="1" noChangeArrowheads="1"/>
          </p:cNvSpPr>
          <p:nvPr>
            <p:ph type="body" sz="half" idx="1"/>
          </p:nvPr>
        </p:nvSpPr>
        <p:spPr>
          <a:xfrm>
            <a:off x="214282" y="1285860"/>
            <a:ext cx="4000528" cy="4143404"/>
          </a:xfrm>
        </p:spPr>
        <p:txBody>
          <a:bodyPr/>
          <a:lstStyle/>
          <a:p>
            <a:pPr eaLnBrk="1" hangingPunct="1">
              <a:lnSpc>
                <a:spcPct val="90000"/>
              </a:lnSpc>
            </a:pPr>
            <a:endParaRPr lang="en-US" dirty="0">
              <a:latin typeface="Tahoma" pitchFamily="34" charset="0"/>
            </a:endParaRPr>
          </a:p>
          <a:p>
            <a:pPr eaLnBrk="1" hangingPunct="1">
              <a:lnSpc>
                <a:spcPct val="90000"/>
              </a:lnSpc>
            </a:pPr>
            <a:r>
              <a:rPr lang="en-GB" dirty="0">
                <a:solidFill>
                  <a:srgbClr val="000000"/>
                </a:solidFill>
                <a:latin typeface="Comic Sans MS" pitchFamily="66" charset="0"/>
                <a:cs typeface="Arial" charset="0"/>
              </a:rPr>
              <a:t>Narrow, lengthened and very steep marine Gulf, which results from </a:t>
            </a:r>
            <a:br>
              <a:rPr lang="en-GB" dirty="0">
                <a:solidFill>
                  <a:srgbClr val="000000"/>
                </a:solidFill>
                <a:latin typeface="Comic Sans MS" pitchFamily="66" charset="0"/>
                <a:cs typeface="Arial" charset="0"/>
              </a:rPr>
            </a:br>
            <a:r>
              <a:rPr lang="en-GB" dirty="0">
                <a:solidFill>
                  <a:srgbClr val="000000"/>
                </a:solidFill>
                <a:latin typeface="Comic Sans MS" pitchFamily="66" charset="0"/>
                <a:cs typeface="Arial" charset="0"/>
              </a:rPr>
              <a:t>the invasion by the sea of a U-shaped valley dug by a glacier. </a:t>
            </a:r>
            <a:endParaRPr lang="en-GB" dirty="0">
              <a:latin typeface="Comic Sans MS" pitchFamily="66" charset="0"/>
              <a:ea typeface="Arial Unicode MS" pitchFamily="34" charset="-128"/>
              <a:cs typeface="Arial Unicode MS" pitchFamily="34" charset="-128"/>
            </a:endParaRPr>
          </a:p>
          <a:p>
            <a:pPr eaLnBrk="1" hangingPunct="1">
              <a:lnSpc>
                <a:spcPct val="90000"/>
              </a:lnSpc>
            </a:pPr>
            <a:endParaRPr lang="en-GB" dirty="0"/>
          </a:p>
        </p:txBody>
      </p:sp>
      <p:sp>
        <p:nvSpPr>
          <p:cNvPr id="12292" name="Rectangle 4"/>
          <p:cNvSpPr>
            <a:spLocks noGrp="1" noChangeArrowheads="1"/>
          </p:cNvSpPr>
          <p:nvPr>
            <p:ph type="body" sz="half" idx="2"/>
          </p:nvPr>
        </p:nvSpPr>
        <p:spPr>
          <a:xfrm>
            <a:off x="3997325" y="1981200"/>
            <a:ext cx="3622675" cy="4114800"/>
          </a:xfrm>
        </p:spPr>
        <p:txBody>
          <a:bodyPr/>
          <a:lstStyle/>
          <a:p>
            <a:pPr algn="ctr" eaLnBrk="1" hangingPunct="1"/>
            <a:r>
              <a:rPr lang="en-GB"/>
              <a:t> </a:t>
            </a:r>
          </a:p>
        </p:txBody>
      </p:sp>
      <p:pic>
        <p:nvPicPr>
          <p:cNvPr id="16389" name="Picture 6" descr="Fjords">
            <a:hlinkClick r:id="rId3"/>
          </p:cNvPr>
          <p:cNvPicPr>
            <a:picLocks noChangeAspect="1" noChangeArrowheads="1"/>
          </p:cNvPicPr>
          <p:nvPr/>
        </p:nvPicPr>
        <p:blipFill>
          <a:blip r:embed="rId4"/>
          <a:srcRect/>
          <a:stretch>
            <a:fillRect/>
          </a:stretch>
        </p:blipFill>
        <p:spPr bwMode="auto">
          <a:xfrm>
            <a:off x="4267200" y="2133600"/>
            <a:ext cx="3657600" cy="2943225"/>
          </a:xfrm>
          <a:prstGeom prst="rect">
            <a:avLst/>
          </a:prstGeom>
          <a:noFill/>
          <a:ln w="9525">
            <a:noFill/>
            <a:miter lim="800000"/>
            <a:headEnd/>
            <a:tailEnd/>
          </a:ln>
        </p:spPr>
      </p:pic>
    </p:spTree>
    <p:extLst>
      <p:ext uri="{BB962C8B-B14F-4D97-AF65-F5344CB8AC3E}">
        <p14:creationId xmlns:p14="http://schemas.microsoft.com/office/powerpoint/2010/main" val="29543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additive="base">
                                        <p:cTn id="7" dur="3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229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3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12291">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P spid="12292"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Dalmatian</a:t>
            </a:r>
            <a:br>
              <a:rPr lang="en-GB" dirty="0"/>
            </a:br>
            <a:endParaRPr lang="en-GB" dirty="0"/>
          </a:p>
        </p:txBody>
      </p:sp>
      <p:pic>
        <p:nvPicPr>
          <p:cNvPr id="5" name="Picture 4"/>
          <p:cNvPicPr>
            <a:picLocks noChangeAspect="1"/>
          </p:cNvPicPr>
          <p:nvPr/>
        </p:nvPicPr>
        <p:blipFill>
          <a:blip r:embed="rId2"/>
          <a:stretch>
            <a:fillRect/>
          </a:stretch>
        </p:blipFill>
        <p:spPr>
          <a:xfrm>
            <a:off x="425200" y="2780928"/>
            <a:ext cx="4572000" cy="3048000"/>
          </a:xfrm>
          <a:prstGeom prst="rect">
            <a:avLst/>
          </a:prstGeom>
        </p:spPr>
      </p:pic>
      <p:sp>
        <p:nvSpPr>
          <p:cNvPr id="6" name="Rectangle 5"/>
          <p:cNvSpPr/>
          <p:nvPr/>
        </p:nvSpPr>
        <p:spPr>
          <a:xfrm>
            <a:off x="323528" y="1268760"/>
            <a:ext cx="8640960" cy="1200329"/>
          </a:xfrm>
          <a:prstGeom prst="rect">
            <a:avLst/>
          </a:prstGeom>
        </p:spPr>
        <p:txBody>
          <a:bodyPr wrap="square">
            <a:spAutoFit/>
          </a:bodyPr>
          <a:lstStyle/>
          <a:p>
            <a:r>
              <a:rPr lang="en-GB" dirty="0"/>
              <a:t>•The Dalmatian coasts result by submergence of mountain ridges with alternating crests and troughs which run parallel to the sea coast.</a:t>
            </a:r>
          </a:p>
          <a:p>
            <a:endParaRPr lang="en-GB" dirty="0"/>
          </a:p>
          <a:p>
            <a:r>
              <a:rPr lang="en-GB" dirty="0"/>
              <a:t>•The Dalmatian coast of Yugoslavia is a typical example.</a:t>
            </a:r>
          </a:p>
        </p:txBody>
      </p:sp>
      <p:pic>
        <p:nvPicPr>
          <p:cNvPr id="7" name="Picture 6"/>
          <p:cNvPicPr>
            <a:picLocks noChangeAspect="1"/>
          </p:cNvPicPr>
          <p:nvPr/>
        </p:nvPicPr>
        <p:blipFill>
          <a:blip r:embed="rId3"/>
          <a:stretch>
            <a:fillRect/>
          </a:stretch>
        </p:blipFill>
        <p:spPr>
          <a:xfrm>
            <a:off x="5220072" y="2659881"/>
            <a:ext cx="3466728" cy="3466728"/>
          </a:xfrm>
          <a:prstGeom prst="rect">
            <a:avLst/>
          </a:prstGeom>
        </p:spPr>
      </p:pic>
    </p:spTree>
    <p:extLst>
      <p:ext uri="{BB962C8B-B14F-4D97-AF65-F5344CB8AC3E}">
        <p14:creationId xmlns:p14="http://schemas.microsoft.com/office/powerpoint/2010/main" val="3714565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64662EB-D751-48C8-8BE2-A164C817A6E3}"/>
              </a:ext>
            </a:extLst>
          </p:cNvPr>
          <p:cNvSpPr>
            <a:spLocks noGrp="1" noChangeArrowheads="1"/>
          </p:cNvSpPr>
          <p:nvPr>
            <p:ph type="title"/>
          </p:nvPr>
        </p:nvSpPr>
        <p:spPr>
          <a:xfrm>
            <a:off x="5219700" y="274638"/>
            <a:ext cx="3467100" cy="1143000"/>
          </a:xfrm>
        </p:spPr>
        <p:txBody>
          <a:bodyPr>
            <a:normAutofit fontScale="90000"/>
          </a:bodyPr>
          <a:lstStyle/>
          <a:p>
            <a:r>
              <a:rPr lang="en-GB" altLang="en-US"/>
              <a:t>Dalmatian Coast, Croatia</a:t>
            </a:r>
          </a:p>
        </p:txBody>
      </p:sp>
      <p:pic>
        <p:nvPicPr>
          <p:cNvPr id="19459" name="Content Placeholder 6">
            <a:extLst>
              <a:ext uri="{FF2B5EF4-FFF2-40B4-BE49-F238E27FC236}">
                <a16:creationId xmlns:a16="http://schemas.microsoft.com/office/drawing/2014/main" id="{B88378B2-66B3-415A-9FB2-A542A562814F}"/>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593850" y="3789363"/>
            <a:ext cx="7000875" cy="2952750"/>
          </a:xfrm>
        </p:spPr>
      </p:pic>
      <p:pic>
        <p:nvPicPr>
          <p:cNvPr id="19460" name="Picture 2" descr="Image result for dalmatian coast">
            <a:extLst>
              <a:ext uri="{FF2B5EF4-FFF2-40B4-BE49-F238E27FC236}">
                <a16:creationId xmlns:a16="http://schemas.microsoft.com/office/drawing/2014/main" id="{D3C74991-929D-4873-BF0D-E7143FE0BB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6563" y="274638"/>
            <a:ext cx="4422775"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latin typeface="Comic Sans MS" pitchFamily="66" charset="0"/>
              </a:rPr>
              <a:t>Barrier Beaches</a:t>
            </a:r>
          </a:p>
        </p:txBody>
      </p:sp>
      <p:sp>
        <p:nvSpPr>
          <p:cNvPr id="18435" name="Rectangle 3"/>
          <p:cNvSpPr>
            <a:spLocks noGrp="1" noChangeArrowheads="1"/>
          </p:cNvSpPr>
          <p:nvPr>
            <p:ph type="body" sz="half" idx="1"/>
          </p:nvPr>
        </p:nvSpPr>
        <p:spPr>
          <a:xfrm>
            <a:off x="228600" y="1981200"/>
            <a:ext cx="3986210" cy="4114800"/>
          </a:xfrm>
        </p:spPr>
        <p:txBody>
          <a:bodyPr>
            <a:normAutofit lnSpcReduction="10000"/>
          </a:bodyPr>
          <a:lstStyle/>
          <a:p>
            <a:pPr eaLnBrk="1" hangingPunct="1">
              <a:lnSpc>
                <a:spcPct val="90000"/>
              </a:lnSpc>
            </a:pPr>
            <a:r>
              <a:rPr lang="en-GB" sz="2400" dirty="0">
                <a:latin typeface="Comic Sans MS" pitchFamily="66" charset="0"/>
              </a:rPr>
              <a:t>Shingle beaches such as </a:t>
            </a:r>
            <a:r>
              <a:rPr lang="en-GB" sz="2400" dirty="0" err="1">
                <a:latin typeface="Comic Sans MS" pitchFamily="66" charset="0"/>
              </a:rPr>
              <a:t>Slapton</a:t>
            </a:r>
            <a:r>
              <a:rPr lang="en-GB" sz="2400" dirty="0">
                <a:latin typeface="Comic Sans MS" pitchFamily="66" charset="0"/>
              </a:rPr>
              <a:t> Sands and </a:t>
            </a:r>
            <a:r>
              <a:rPr lang="en-GB" sz="2400" dirty="0" err="1">
                <a:latin typeface="Comic Sans MS" pitchFamily="66" charset="0"/>
              </a:rPr>
              <a:t>Chesil</a:t>
            </a:r>
            <a:r>
              <a:rPr lang="en-GB" sz="2400" dirty="0">
                <a:latin typeface="Comic Sans MS" pitchFamily="66" charset="0"/>
              </a:rPr>
              <a:t> Beach were pushed ashore during </a:t>
            </a:r>
            <a:r>
              <a:rPr lang="en-US" sz="2400" dirty="0">
                <a:latin typeface="Comic Sans MS" pitchFamily="66" charset="0"/>
              </a:rPr>
              <a:t>a </a:t>
            </a:r>
            <a:r>
              <a:rPr lang="en-GB" sz="2400" dirty="0">
                <a:latin typeface="Comic Sans MS" pitchFamily="66" charset="0"/>
              </a:rPr>
              <a:t>transgression. </a:t>
            </a:r>
            <a:endParaRPr lang="en-US" sz="2400" dirty="0">
              <a:latin typeface="Comic Sans MS" pitchFamily="66" charset="0"/>
            </a:endParaRPr>
          </a:p>
          <a:p>
            <a:pPr eaLnBrk="1" hangingPunct="1">
              <a:lnSpc>
                <a:spcPct val="90000"/>
              </a:lnSpc>
            </a:pPr>
            <a:r>
              <a:rPr lang="en-GB" sz="2400" dirty="0">
                <a:latin typeface="Comic Sans MS" pitchFamily="66" charset="0"/>
              </a:rPr>
              <a:t>As the sea level rose, the horizontal progress of the sea across the dry shelf would have swept the sediments before it, a process called </a:t>
            </a:r>
            <a:r>
              <a:rPr lang="en-GB" b="1" dirty="0" err="1">
                <a:latin typeface="Comic Sans MS" pitchFamily="66" charset="0"/>
              </a:rPr>
              <a:t>bulldozerisation</a:t>
            </a:r>
            <a:r>
              <a:rPr lang="en-GB" sz="2400" dirty="0">
                <a:latin typeface="Comic Sans MS" pitchFamily="66" charset="0"/>
              </a:rPr>
              <a:t>. </a:t>
            </a:r>
            <a:endParaRPr lang="en-GB" sz="2400" dirty="0">
              <a:latin typeface="Comic Sans MS" pitchFamily="66" charset="0"/>
              <a:ea typeface="Arial Unicode MS" pitchFamily="34" charset="-128"/>
              <a:cs typeface="Arial Unicode MS" pitchFamily="34" charset="-128"/>
            </a:endParaRPr>
          </a:p>
          <a:p>
            <a:pPr eaLnBrk="1" hangingPunct="1">
              <a:lnSpc>
                <a:spcPct val="90000"/>
              </a:lnSpc>
            </a:pPr>
            <a:endParaRPr lang="en-GB" sz="2400" dirty="0">
              <a:latin typeface="Comic Sans MS" pitchFamily="66" charset="0"/>
            </a:endParaRPr>
          </a:p>
        </p:txBody>
      </p:sp>
      <p:sp>
        <p:nvSpPr>
          <p:cNvPr id="18436" name="Rectangle 4"/>
          <p:cNvSpPr>
            <a:spLocks noGrp="1" noChangeArrowheads="1"/>
          </p:cNvSpPr>
          <p:nvPr>
            <p:ph type="body" sz="half" idx="2"/>
          </p:nvPr>
        </p:nvSpPr>
        <p:spPr>
          <a:xfrm>
            <a:off x="3997325" y="1981200"/>
            <a:ext cx="3622675" cy="4114800"/>
          </a:xfrm>
        </p:spPr>
        <p:txBody>
          <a:bodyPr/>
          <a:lstStyle/>
          <a:p>
            <a:pPr algn="ctr" eaLnBrk="1" hangingPunct="1"/>
            <a:r>
              <a:rPr lang="en-GB"/>
              <a:t> </a:t>
            </a:r>
          </a:p>
        </p:txBody>
      </p:sp>
      <p:pic>
        <p:nvPicPr>
          <p:cNvPr id="18437" name="Picture 6" descr="w%20x%2001">
            <a:hlinkClick r:id="rId2"/>
          </p:cNvPr>
          <p:cNvPicPr>
            <a:picLocks noChangeAspect="1" noChangeArrowheads="1"/>
          </p:cNvPicPr>
          <p:nvPr/>
        </p:nvPicPr>
        <p:blipFill>
          <a:blip r:embed="rId3"/>
          <a:srcRect/>
          <a:stretch>
            <a:fillRect/>
          </a:stretch>
        </p:blipFill>
        <p:spPr bwMode="auto">
          <a:xfrm>
            <a:off x="4572000" y="2209800"/>
            <a:ext cx="4191000" cy="2994025"/>
          </a:xfrm>
          <a:prstGeom prst="rect">
            <a:avLst/>
          </a:prstGeom>
          <a:noFill/>
          <a:ln w="9525">
            <a:noFill/>
            <a:miter lim="800000"/>
            <a:headEnd/>
            <a:tailEnd/>
          </a:ln>
        </p:spPr>
      </p:pic>
    </p:spTree>
    <p:extLst>
      <p:ext uri="{BB962C8B-B14F-4D97-AF65-F5344CB8AC3E}">
        <p14:creationId xmlns:p14="http://schemas.microsoft.com/office/powerpoint/2010/main" val="73383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dissolve">
                                      <p:cBhvr>
                                        <p:cTn id="7" dur="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dissolve">
                                      <p:cBhvr>
                                        <p:cTn id="12" dur="500"/>
                                        <p:tgtEl>
                                          <p:spTgt spid="18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dissolve">
                                      <p:cBhvr>
                                        <p:cTn id="17"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18436"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Task</a:t>
            </a:r>
          </a:p>
        </p:txBody>
      </p:sp>
      <p:sp>
        <p:nvSpPr>
          <p:cNvPr id="3" name="Content Placeholder 2"/>
          <p:cNvSpPr>
            <a:spLocks noGrp="1"/>
          </p:cNvSpPr>
          <p:nvPr>
            <p:ph idx="1"/>
          </p:nvPr>
        </p:nvSpPr>
        <p:spPr/>
        <p:txBody>
          <a:bodyPr>
            <a:normAutofit fontScale="70000" lnSpcReduction="20000"/>
          </a:bodyPr>
          <a:lstStyle/>
          <a:p>
            <a:r>
              <a:rPr lang="en-US" dirty="0"/>
              <a:t>Read the </a:t>
            </a:r>
            <a:r>
              <a:rPr lang="en-US" dirty="0" err="1"/>
              <a:t>Geofile</a:t>
            </a:r>
            <a:r>
              <a:rPr lang="en-US" dirty="0"/>
              <a:t> GF600 SLC </a:t>
            </a:r>
            <a:r>
              <a:rPr lang="en-US" dirty="0" err="1"/>
              <a:t>landforms.pdf</a:t>
            </a:r>
            <a:endParaRPr lang="en-US" dirty="0"/>
          </a:p>
          <a:p>
            <a:r>
              <a:rPr lang="en-US" b="1" dirty="0"/>
              <a:t>Complete the questions 1 to 3 on the </a:t>
            </a:r>
            <a:r>
              <a:rPr lang="en-US" b="1" dirty="0" err="1"/>
              <a:t>Geofile</a:t>
            </a:r>
            <a:r>
              <a:rPr lang="en-US" b="1" dirty="0"/>
              <a:t> 600.</a:t>
            </a:r>
          </a:p>
          <a:p>
            <a:endParaRPr lang="en-US" dirty="0"/>
          </a:p>
          <a:p>
            <a:r>
              <a:rPr lang="en-US" dirty="0"/>
              <a:t>Resources:</a:t>
            </a:r>
          </a:p>
          <a:p>
            <a:pPr lvl="1"/>
            <a:r>
              <a:rPr lang="en-US" dirty="0"/>
              <a:t>Use the Oxford textbook, pages 135, 137-138  and Hodder textbook pages 112-116 to help you.</a:t>
            </a:r>
          </a:p>
          <a:p>
            <a:pPr lvl="1"/>
            <a:r>
              <a:rPr lang="en-US" alt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https://www.slideshare.net/6thformmatt/submergent-and-emergent-coastlines</a:t>
            </a:r>
            <a:endParaRPr lang="en-US" alt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1"/>
            <a:r>
              <a:rPr lang="en-US" alt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https://www.kerboodle.com/system/images/W1siZiIsIjIwMTYvMDgvMjUvMDkvMjAvNDIvNjAvODMwOTIxX0dGNzU2X1NURC5wZGYiXV0/830921_GF756_STD.pdf</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a:p>
            <a:r>
              <a:rPr lang="en-US" dirty="0"/>
              <a:t>You should type up detailed answers and bring them to next lesson. See next slide for advice on question 2.</a:t>
            </a:r>
          </a:p>
          <a:p>
            <a:endParaRPr lang="en-US" dirty="0"/>
          </a:p>
          <a:p>
            <a:r>
              <a:rPr lang="en-US" dirty="0"/>
              <a:t>Extension – SLC Task Checker.ppt – complete the questions</a:t>
            </a:r>
          </a:p>
        </p:txBody>
      </p:sp>
    </p:spTree>
    <p:extLst>
      <p:ext uri="{BB962C8B-B14F-4D97-AF65-F5344CB8AC3E}">
        <p14:creationId xmlns:p14="http://schemas.microsoft.com/office/powerpoint/2010/main" val="283838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5927F6A-5D74-48DE-992A-706CC2D6C392}"/>
              </a:ext>
            </a:extLst>
          </p:cNvPr>
          <p:cNvSpPr>
            <a:spLocks noGrp="1" noChangeArrowheads="1"/>
          </p:cNvSpPr>
          <p:nvPr>
            <p:ph type="title"/>
          </p:nvPr>
        </p:nvSpPr>
        <p:spPr/>
        <p:txBody>
          <a:bodyPr/>
          <a:lstStyle/>
          <a:p>
            <a:endParaRPr lang="en-US" altLang="en-US"/>
          </a:p>
        </p:txBody>
      </p:sp>
      <p:graphicFrame>
        <p:nvGraphicFramePr>
          <p:cNvPr id="4" name="Content Placeholder 3">
            <a:extLst>
              <a:ext uri="{FF2B5EF4-FFF2-40B4-BE49-F238E27FC236}">
                <a16:creationId xmlns:a16="http://schemas.microsoft.com/office/drawing/2014/main" id="{2D773CCF-AB6B-4F13-B4B1-3AC307C693B5}"/>
              </a:ext>
            </a:extLst>
          </p:cNvPr>
          <p:cNvGraphicFramePr>
            <a:graphicFrameLocks noGrp="1"/>
          </p:cNvGraphicFramePr>
          <p:nvPr>
            <p:ph idx="1"/>
          </p:nvPr>
        </p:nvGraphicFramePr>
        <p:xfrm>
          <a:off x="900113" y="236538"/>
          <a:ext cx="7343776" cy="1219200"/>
        </p:xfrm>
        <a:graphic>
          <a:graphicData uri="http://schemas.openxmlformats.org/drawingml/2006/table">
            <a:tbl>
              <a:tblPr firstRow="1" firstCol="1" bandRow="1">
                <a:tableStyleId>{5C22544A-7EE6-4342-B048-85BDC9FD1C3A}</a:tableStyleId>
              </a:tblPr>
              <a:tblGrid>
                <a:gridCol w="3671888">
                  <a:extLst>
                    <a:ext uri="{9D8B030D-6E8A-4147-A177-3AD203B41FA5}">
                      <a16:colId xmlns:a16="http://schemas.microsoft.com/office/drawing/2014/main" val="2557179112"/>
                    </a:ext>
                  </a:extLst>
                </a:gridCol>
                <a:gridCol w="3671888">
                  <a:extLst>
                    <a:ext uri="{9D8B030D-6E8A-4147-A177-3AD203B41FA5}">
                      <a16:colId xmlns:a16="http://schemas.microsoft.com/office/drawing/2014/main" val="156319251"/>
                    </a:ext>
                  </a:extLst>
                </a:gridCol>
              </a:tblGrid>
              <a:tr h="0">
                <a:tc>
                  <a:txBody>
                    <a:bodyPr/>
                    <a:lstStyle/>
                    <a:p>
                      <a:pPr>
                        <a:spcAft>
                          <a:spcPts val="0"/>
                        </a:spcAft>
                      </a:pPr>
                      <a:r>
                        <a:rPr lang="en-GB" sz="2000">
                          <a:solidFill>
                            <a:schemeClr val="tx1"/>
                          </a:solidFill>
                          <a:effectLst/>
                        </a:rPr>
                        <a:t>Submergent features</a:t>
                      </a:r>
                      <a:endParaRPr lang="en-GB"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tc>
                <a:tc>
                  <a:txBody>
                    <a:bodyPr/>
                    <a:lstStyle/>
                    <a:p>
                      <a:pPr>
                        <a:spcAft>
                          <a:spcPts val="0"/>
                        </a:spcAft>
                      </a:pPr>
                      <a:r>
                        <a:rPr lang="en-GB" sz="2000" dirty="0">
                          <a:solidFill>
                            <a:schemeClr val="tx1"/>
                          </a:solidFill>
                          <a:effectLst/>
                        </a:rPr>
                        <a:t>Emergent features</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tc>
                <a:extLst>
                  <a:ext uri="{0D108BD9-81ED-4DB2-BD59-A6C34878D82A}">
                    <a16:rowId xmlns:a16="http://schemas.microsoft.com/office/drawing/2014/main" val="2498549510"/>
                  </a:ext>
                </a:extLst>
              </a:tr>
              <a:tr h="0">
                <a:tc>
                  <a:txBody>
                    <a:bodyPr/>
                    <a:lstStyle/>
                    <a:p>
                      <a:pPr>
                        <a:spcAft>
                          <a:spcPts val="0"/>
                        </a:spcAft>
                      </a:pPr>
                      <a:r>
                        <a:rPr lang="en-GB" sz="2000" dirty="0">
                          <a:solidFill>
                            <a:schemeClr val="tx1"/>
                          </a:solidFill>
                          <a:effectLst/>
                        </a:rPr>
                        <a:t>Rias</a:t>
                      </a:r>
                    </a:p>
                    <a:p>
                      <a:pPr>
                        <a:spcAft>
                          <a:spcPts val="0"/>
                        </a:spcAft>
                      </a:pPr>
                      <a:r>
                        <a:rPr lang="en-GB" sz="2000" dirty="0">
                          <a:solidFill>
                            <a:schemeClr val="tx1"/>
                          </a:solidFill>
                          <a:effectLst/>
                        </a:rPr>
                        <a:t>Fjords</a:t>
                      </a:r>
                    </a:p>
                    <a:p>
                      <a:pPr>
                        <a:spcAft>
                          <a:spcPts val="0"/>
                        </a:spcAft>
                      </a:pPr>
                      <a:r>
                        <a:rPr lang="en-GB" sz="2000" dirty="0" err="1">
                          <a:solidFill>
                            <a:schemeClr val="tx1"/>
                          </a:solidFill>
                          <a:effectLst/>
                        </a:rPr>
                        <a:t>Dalmation</a:t>
                      </a:r>
                      <a:r>
                        <a:rPr lang="en-GB" sz="2000" dirty="0">
                          <a:solidFill>
                            <a:schemeClr val="tx1"/>
                          </a:solidFill>
                          <a:effectLst/>
                        </a:rPr>
                        <a:t> Coast</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tc>
                <a:tc>
                  <a:txBody>
                    <a:bodyPr/>
                    <a:lstStyle/>
                    <a:p>
                      <a:pPr>
                        <a:spcAft>
                          <a:spcPts val="0"/>
                        </a:spcAft>
                      </a:pPr>
                      <a:r>
                        <a:rPr lang="en-GB" sz="2000" b="1" dirty="0">
                          <a:solidFill>
                            <a:schemeClr val="tx1"/>
                          </a:solidFill>
                          <a:effectLst/>
                        </a:rPr>
                        <a:t>Raised beaches</a:t>
                      </a:r>
                    </a:p>
                    <a:p>
                      <a:pPr>
                        <a:spcAft>
                          <a:spcPts val="0"/>
                        </a:spcAft>
                      </a:pPr>
                      <a:r>
                        <a:rPr lang="en-GB" sz="2000" b="1" dirty="0">
                          <a:solidFill>
                            <a:schemeClr val="tx1"/>
                          </a:solidFill>
                          <a:effectLst/>
                        </a:rPr>
                        <a:t>Relict cliffs</a:t>
                      </a:r>
                    </a:p>
                    <a:p>
                      <a:pPr>
                        <a:spcAft>
                          <a:spcPts val="0"/>
                        </a:spcAft>
                      </a:pPr>
                      <a:r>
                        <a:rPr lang="en-GB" sz="2000" b="1" dirty="0">
                          <a:solidFill>
                            <a:schemeClr val="tx1"/>
                          </a:solidFill>
                          <a:effectLst/>
                        </a:rPr>
                        <a:t>Marine platform</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tc>
                <a:extLst>
                  <a:ext uri="{0D108BD9-81ED-4DB2-BD59-A6C34878D82A}">
                    <a16:rowId xmlns:a16="http://schemas.microsoft.com/office/drawing/2014/main" val="991071130"/>
                  </a:ext>
                </a:extLst>
              </a:tr>
            </a:tbl>
          </a:graphicData>
        </a:graphic>
      </p:graphicFrame>
      <p:sp>
        <p:nvSpPr>
          <p:cNvPr id="5" name="Text Box 2">
            <a:extLst>
              <a:ext uri="{FF2B5EF4-FFF2-40B4-BE49-F238E27FC236}">
                <a16:creationId xmlns:a16="http://schemas.microsoft.com/office/drawing/2014/main" id="{B21FFA66-9748-453A-9B26-934432E4C65B}"/>
              </a:ext>
            </a:extLst>
          </p:cNvPr>
          <p:cNvSpPr txBox="1">
            <a:spLocks noChangeArrowheads="1"/>
          </p:cNvSpPr>
          <p:nvPr/>
        </p:nvSpPr>
        <p:spPr bwMode="auto">
          <a:xfrm>
            <a:off x="323850" y="2133600"/>
            <a:ext cx="4103688" cy="2232025"/>
          </a:xfrm>
          <a:prstGeom prst="rect">
            <a:avLst/>
          </a:prstGeom>
          <a:solidFill>
            <a:srgbClr val="FFFFFF"/>
          </a:solidFill>
          <a:ln w="9525">
            <a:solidFill>
              <a:srgbClr val="000000"/>
            </a:solidFill>
            <a:miter lim="800000"/>
            <a:headEnd/>
            <a:tailEnd/>
          </a:ln>
        </p:spPr>
        <p:txBody>
          <a:bodyPr/>
          <a:lstStyle/>
          <a:p>
            <a:pPr>
              <a:spcAft>
                <a:spcPts val="0"/>
              </a:spcAft>
              <a:defRPr/>
            </a:pPr>
            <a:r>
              <a:rPr lang="en-GB" b="1" dirty="0">
                <a:latin typeface="Calibri" panose="020F0502020204030204" pitchFamily="34" charset="0"/>
                <a:ea typeface="Calibri" panose="020F0502020204030204" pitchFamily="34" charset="0"/>
                <a:cs typeface="Times New Roman" panose="02020603050405020304" pitchFamily="18" charset="0"/>
              </a:rPr>
              <a:t>For question 2, </a:t>
            </a:r>
            <a:r>
              <a:rPr lang="en-GB" dirty="0">
                <a:latin typeface="Calibri" panose="020F0502020204030204" pitchFamily="34" charset="0"/>
                <a:ea typeface="Calibri" panose="020F0502020204030204" pitchFamily="34" charset="0"/>
                <a:cs typeface="Times New Roman" panose="02020603050405020304" pitchFamily="18" charset="0"/>
              </a:rPr>
              <a:t>cover the above landforms and include:-</a:t>
            </a:r>
          </a:p>
          <a:p>
            <a:pPr marL="342900" indent="-342900">
              <a:spcAft>
                <a:spcPts val="0"/>
              </a:spcAft>
              <a:buFont typeface="Symbol" panose="05050102010706020507" pitchFamily="18" charset="2"/>
              <a:buChar char=""/>
              <a:defRPr/>
            </a:pPr>
            <a:r>
              <a:rPr lang="en-GB" dirty="0">
                <a:latin typeface="Calibri" panose="020F0502020204030204" pitchFamily="34" charset="0"/>
                <a:ea typeface="Calibri" panose="020F0502020204030204" pitchFamily="34" charset="0"/>
                <a:cs typeface="Times New Roman" panose="02020603050405020304" pitchFamily="18" charset="0"/>
              </a:rPr>
              <a:t>An explanation of what they are and how they are formed</a:t>
            </a:r>
          </a:p>
          <a:p>
            <a:pPr marL="342900" indent="-342900">
              <a:spcAft>
                <a:spcPts val="0"/>
              </a:spcAft>
              <a:buFont typeface="Symbol" panose="05050102010706020507" pitchFamily="18" charset="2"/>
              <a:buChar char=""/>
              <a:defRPr/>
            </a:pPr>
            <a:r>
              <a:rPr lang="en-GB" dirty="0">
                <a:latin typeface="Calibri" panose="020F0502020204030204" pitchFamily="34" charset="0"/>
                <a:ea typeface="Calibri" panose="020F0502020204030204" pitchFamily="34" charset="0"/>
                <a:cs typeface="Times New Roman" panose="02020603050405020304" pitchFamily="18" charset="0"/>
              </a:rPr>
              <a:t>A diagram or series of diagrams to show their formation and photos</a:t>
            </a:r>
          </a:p>
          <a:p>
            <a:pPr marL="342900" indent="-342900">
              <a:spcAft>
                <a:spcPts val="0"/>
              </a:spcAft>
              <a:buFont typeface="Symbol" panose="05050102010706020507" pitchFamily="18" charset="2"/>
              <a:buChar char=""/>
              <a:defRPr/>
            </a:pPr>
            <a:r>
              <a:rPr lang="en-GB" dirty="0">
                <a:latin typeface="Calibri" panose="020F0502020204030204" pitchFamily="34" charset="0"/>
                <a:ea typeface="Calibri" panose="020F0502020204030204" pitchFamily="34" charset="0"/>
                <a:cs typeface="Times New Roman" panose="02020603050405020304" pitchFamily="18" charset="0"/>
              </a:rPr>
              <a:t>An example from around the world</a:t>
            </a:r>
          </a:p>
          <a:p>
            <a:pPr>
              <a:spcAft>
                <a:spcPts val="0"/>
              </a:spcAft>
              <a:defRPr/>
            </a:pPr>
            <a:r>
              <a:rPr lang="en-GB"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defRPr/>
            </a:pPr>
            <a:r>
              <a:rPr lang="en-GB" sz="1200" dirty="0">
                <a:latin typeface="Calibri" panose="020F0502020204030204" pitchFamily="34" charset="0"/>
                <a:ea typeface="Calibri" panose="020F0502020204030204" pitchFamily="34" charset="0"/>
                <a:cs typeface="Times New Roman" panose="02020603050405020304" pitchFamily="18" charset="0"/>
              </a:rPr>
              <a:t> </a:t>
            </a:r>
          </a:p>
          <a:p>
            <a:pPr marL="457200">
              <a:spcAft>
                <a:spcPts val="0"/>
              </a:spcAft>
              <a:defRPr/>
            </a:pPr>
            <a:r>
              <a:rPr lang="en-GB"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defRPr/>
            </a:pP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495" name="Text Box 2">
            <a:extLst>
              <a:ext uri="{FF2B5EF4-FFF2-40B4-BE49-F238E27FC236}">
                <a16:creationId xmlns:a16="http://schemas.microsoft.com/office/drawing/2014/main" id="{6A143FEC-5FC4-49ED-B01B-292182E693AA}"/>
              </a:ext>
            </a:extLst>
          </p:cNvPr>
          <p:cNvSpPr txBox="1">
            <a:spLocks noChangeArrowheads="1"/>
          </p:cNvSpPr>
          <p:nvPr/>
        </p:nvSpPr>
        <p:spPr bwMode="auto">
          <a:xfrm>
            <a:off x="4733925" y="2043113"/>
            <a:ext cx="3562350" cy="4122737"/>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latin typeface="Calibri" panose="020F0502020204030204" pitchFamily="34" charset="0"/>
                <a:ea typeface="Calibri" panose="020F0502020204030204" pitchFamily="34" charset="0"/>
                <a:cs typeface="Times New Roman" panose="02020603050405020304" pitchFamily="18" charset="0"/>
              </a:rPr>
              <a:t>Hodder textbook p113-115 (good diagrams)</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800" dirty="0">
                <a:latin typeface="Calibri" panose="020F0502020204030204" pitchFamily="34" charset="0"/>
                <a:ea typeface="Calibri" panose="020F0502020204030204" pitchFamily="34" charset="0"/>
                <a:cs typeface="Times New Roman" panose="02020603050405020304" pitchFamily="18" charset="0"/>
              </a:rPr>
              <a:t>Oxford p137-139</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endParaRPr lang="en-GB" alt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ndParaRPr>
          </a:p>
          <a:p>
            <a:pPr>
              <a:spcBef>
                <a:spcPct val="0"/>
              </a:spcBef>
              <a:buFontTx/>
              <a:buNone/>
            </a:pPr>
            <a:r>
              <a:rPr lang="en-US" alt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https://www.slideshare.net/6thformmatt/submergent-and-emergent-coastlines</a:t>
            </a:r>
            <a:endParaRPr lang="en-US" alt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endParaRPr lang="en-US" alt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ndParaRPr>
          </a:p>
          <a:p>
            <a:pPr>
              <a:spcBef>
                <a:spcPct val="0"/>
              </a:spcBef>
              <a:buFontTx/>
              <a:buNone/>
            </a:pPr>
            <a:r>
              <a:rPr lang="en-US" alt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https://www.kerboodle.com/system/images/W1siZiIsIjIwMTYvMDgvMjUvMDkvMjAvNDIvNjAvODMwOTIxX0dGNzU2X1NURC5wZGYiXV0/830921_GF756_STD.pdf</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274638"/>
            <a:ext cx="8229600" cy="1143000"/>
          </a:xfrm>
        </p:spPr>
        <p:txBody>
          <a:bodyPr/>
          <a:lstStyle/>
          <a:p>
            <a:pPr eaLnBrk="1" hangingPunct="1">
              <a:defRPr/>
            </a:pPr>
            <a:r>
              <a:rPr lang="en-GB"/>
              <a:t>Causes of Sea-level change</a:t>
            </a:r>
          </a:p>
        </p:txBody>
      </p:sp>
      <p:pic>
        <p:nvPicPr>
          <p:cNvPr id="4100" name="Picture 5" descr="1122SeaLevelChange"/>
          <p:cNvPicPr>
            <a:picLocks noChangeAspect="1" noChangeArrowheads="1"/>
          </p:cNvPicPr>
          <p:nvPr/>
        </p:nvPicPr>
        <p:blipFill>
          <a:blip r:embed="rId2"/>
          <a:srcRect/>
          <a:stretch>
            <a:fillRect/>
          </a:stretch>
        </p:blipFill>
        <p:spPr bwMode="auto">
          <a:xfrm>
            <a:off x="395288" y="260350"/>
            <a:ext cx="8177212" cy="6118225"/>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Relative levels of sea and land are affected by: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4792305"/>
              </p:ext>
            </p:extLst>
          </p:nvPr>
        </p:nvGraphicFramePr>
        <p:xfrm>
          <a:off x="704256" y="1556793"/>
          <a:ext cx="8064896" cy="4255405"/>
        </p:xfrm>
        <a:graphic>
          <a:graphicData uri="http://schemas.openxmlformats.org/drawingml/2006/table">
            <a:tbl>
              <a:tblPr firstRow="1" bandRow="1">
                <a:tableStyleId>{5C22544A-7EE6-4342-B048-85BDC9FD1C3A}</a:tableStyleId>
              </a:tblPr>
              <a:tblGrid>
                <a:gridCol w="2560761">
                  <a:extLst>
                    <a:ext uri="{9D8B030D-6E8A-4147-A177-3AD203B41FA5}">
                      <a16:colId xmlns:a16="http://schemas.microsoft.com/office/drawing/2014/main" val="1728299138"/>
                    </a:ext>
                  </a:extLst>
                </a:gridCol>
                <a:gridCol w="3084624">
                  <a:extLst>
                    <a:ext uri="{9D8B030D-6E8A-4147-A177-3AD203B41FA5}">
                      <a16:colId xmlns:a16="http://schemas.microsoft.com/office/drawing/2014/main" val="4081122628"/>
                    </a:ext>
                  </a:extLst>
                </a:gridCol>
                <a:gridCol w="2419511">
                  <a:extLst>
                    <a:ext uri="{9D8B030D-6E8A-4147-A177-3AD203B41FA5}">
                      <a16:colId xmlns:a16="http://schemas.microsoft.com/office/drawing/2014/main" val="2837122338"/>
                    </a:ext>
                  </a:extLst>
                </a:gridCol>
              </a:tblGrid>
              <a:tr h="928057">
                <a:tc>
                  <a:txBody>
                    <a:bodyPr/>
                    <a:lstStyle/>
                    <a:p>
                      <a:r>
                        <a:rPr lang="en-GB" dirty="0"/>
                        <a:t>TYPE</a:t>
                      </a:r>
                      <a:r>
                        <a:rPr lang="en-GB" baseline="0" dirty="0"/>
                        <a:t> OF CHANGE (EUSTATIC, ISOSTATIC OR TECTONIC)</a:t>
                      </a:r>
                      <a:endParaRPr lang="en-GB" dirty="0"/>
                    </a:p>
                  </a:txBody>
                  <a:tcPr/>
                </a:tc>
                <a:tc>
                  <a:txBody>
                    <a:bodyPr/>
                    <a:lstStyle/>
                    <a:p>
                      <a:r>
                        <a:rPr lang="en-GB" dirty="0"/>
                        <a:t>POSSIBLE</a:t>
                      </a:r>
                      <a:r>
                        <a:rPr lang="en-GB" baseline="0" dirty="0"/>
                        <a:t> CAUSES</a:t>
                      </a:r>
                      <a:endParaRPr lang="en-GB" dirty="0"/>
                    </a:p>
                  </a:txBody>
                  <a:tcPr/>
                </a:tc>
                <a:tc>
                  <a:txBody>
                    <a:bodyPr/>
                    <a:lstStyle/>
                    <a:p>
                      <a:r>
                        <a:rPr lang="en-GB" dirty="0"/>
                        <a:t>SCALE</a:t>
                      </a:r>
                      <a:r>
                        <a:rPr lang="en-GB" baseline="0" dirty="0"/>
                        <a:t> AND TEMPORAL CHANGE</a:t>
                      </a:r>
                      <a:endParaRPr lang="en-GB" dirty="0"/>
                    </a:p>
                  </a:txBody>
                  <a:tcPr/>
                </a:tc>
                <a:extLst>
                  <a:ext uri="{0D108BD9-81ED-4DB2-BD59-A6C34878D82A}">
                    <a16:rowId xmlns:a16="http://schemas.microsoft.com/office/drawing/2014/main" val="2370512288"/>
                  </a:ext>
                </a:extLst>
              </a:tr>
              <a:tr h="835459">
                <a:tc>
                  <a:txBody>
                    <a:bodyPr/>
                    <a:lstStyle/>
                    <a:p>
                      <a:r>
                        <a:rPr lang="en-GB" dirty="0" err="1"/>
                        <a:t>Eustatic</a:t>
                      </a:r>
                      <a:r>
                        <a:rPr lang="en-GB" baseline="0" dirty="0"/>
                        <a:t> (affects global sea levels)</a:t>
                      </a:r>
                      <a:endParaRPr lang="en-GB" dirty="0"/>
                    </a:p>
                  </a:txBody>
                  <a:tcPr/>
                </a:tc>
                <a:tc>
                  <a:txBody>
                    <a:bodyPr/>
                    <a:lstStyle/>
                    <a:p>
                      <a:r>
                        <a:rPr lang="en-GB" b="1" dirty="0"/>
                        <a:t>Thermal</a:t>
                      </a:r>
                      <a:r>
                        <a:rPr lang="en-GB" b="1" baseline="0" dirty="0"/>
                        <a:t> expansion</a:t>
                      </a:r>
                    </a:p>
                    <a:p>
                      <a:r>
                        <a:rPr lang="en-GB" b="1" baseline="0" dirty="0"/>
                        <a:t>Melting ice</a:t>
                      </a:r>
                    </a:p>
                    <a:p>
                      <a:r>
                        <a:rPr lang="en-GB" b="1" baseline="0" dirty="0"/>
                        <a:t>Tectonic movements</a:t>
                      </a:r>
                      <a:endParaRPr lang="en-GB" b="1" dirty="0"/>
                    </a:p>
                  </a:txBody>
                  <a:tcPr/>
                </a:tc>
                <a:tc>
                  <a:txBody>
                    <a:bodyPr/>
                    <a:lstStyle/>
                    <a:p>
                      <a:r>
                        <a:rPr lang="en-GB" dirty="0"/>
                        <a:t>Global sea levels change: short, medium and very long-term </a:t>
                      </a:r>
                    </a:p>
                  </a:txBody>
                  <a:tcPr/>
                </a:tc>
                <a:extLst>
                  <a:ext uri="{0D108BD9-81ED-4DB2-BD59-A6C34878D82A}">
                    <a16:rowId xmlns:a16="http://schemas.microsoft.com/office/drawing/2014/main" val="893425700"/>
                  </a:ext>
                </a:extLst>
              </a:tr>
              <a:tr h="928057">
                <a:tc>
                  <a:txBody>
                    <a:bodyPr/>
                    <a:lstStyle/>
                    <a:p>
                      <a:r>
                        <a:rPr lang="en-GB" dirty="0"/>
                        <a:t>Isostatic</a:t>
                      </a:r>
                      <a:r>
                        <a:rPr lang="en-GB" baseline="0" dirty="0"/>
                        <a:t> (affects local sea levels – certain coasts)</a:t>
                      </a:r>
                      <a:endParaRPr lang="en-GB" dirty="0"/>
                    </a:p>
                  </a:txBody>
                  <a:tcPr/>
                </a:tc>
                <a:tc>
                  <a:txBody>
                    <a:bodyPr/>
                    <a:lstStyle/>
                    <a:p>
                      <a:r>
                        <a:rPr lang="en-GB" b="1" dirty="0"/>
                        <a:t>Melting of glaciers (freshwater held</a:t>
                      </a:r>
                      <a:r>
                        <a:rPr lang="en-GB" b="1" baseline="0" dirty="0"/>
                        <a:t> as </a:t>
                      </a:r>
                      <a:r>
                        <a:rPr lang="en-GB" b="1" dirty="0"/>
                        <a:t>ice sheets on land)</a:t>
                      </a:r>
                    </a:p>
                  </a:txBody>
                  <a:tcPr/>
                </a:tc>
                <a:tc>
                  <a:txBody>
                    <a:bodyPr/>
                    <a:lstStyle/>
                    <a:p>
                      <a:r>
                        <a:rPr lang="en-GB" dirty="0"/>
                        <a:t>Localised sea level changes as land rises and falls. Medium term</a:t>
                      </a:r>
                    </a:p>
                  </a:txBody>
                  <a:tcPr/>
                </a:tc>
                <a:extLst>
                  <a:ext uri="{0D108BD9-81ED-4DB2-BD59-A6C34878D82A}">
                    <a16:rowId xmlns:a16="http://schemas.microsoft.com/office/drawing/2014/main" val="3194712016"/>
                  </a:ext>
                </a:extLst>
              </a:tr>
              <a:tr h="1484891">
                <a:tc>
                  <a:txBody>
                    <a:bodyPr/>
                    <a:lstStyle/>
                    <a:p>
                      <a:r>
                        <a:rPr lang="en-GB" dirty="0"/>
                        <a:t>Tectonic (can affect global &amp; local</a:t>
                      </a:r>
                      <a:r>
                        <a:rPr lang="en-GB" baseline="0" dirty="0"/>
                        <a:t> sea level)</a:t>
                      </a:r>
                      <a:endParaRPr lang="en-GB" dirty="0"/>
                    </a:p>
                  </a:txBody>
                  <a:tcPr/>
                </a:tc>
                <a:tc>
                  <a:txBody>
                    <a:bodyPr/>
                    <a:lstStyle/>
                    <a:p>
                      <a:r>
                        <a:rPr lang="en-GB" b="1" dirty="0"/>
                        <a:t>Tectonic plate movement –</a:t>
                      </a:r>
                      <a:r>
                        <a:rPr lang="en-GB" b="1" baseline="0" dirty="0"/>
                        <a:t> spreading</a:t>
                      </a:r>
                      <a:r>
                        <a:rPr lang="en-GB" b="1" dirty="0"/>
                        <a:t> and collision, sudden uplift and </a:t>
                      </a:r>
                      <a:r>
                        <a:rPr lang="en-GB" b="1" dirty="0" err="1"/>
                        <a:t>downthrusts</a:t>
                      </a:r>
                      <a:endParaRPr lang="en-GB" b="1" dirty="0"/>
                    </a:p>
                  </a:txBody>
                  <a:tcPr/>
                </a:tc>
                <a:tc>
                  <a:txBody>
                    <a:bodyPr/>
                    <a:lstStyle/>
                    <a:p>
                      <a:r>
                        <a:rPr lang="en-GB" dirty="0"/>
                        <a:t>Short term – rapid changes to areas affected</a:t>
                      </a:r>
                    </a:p>
                  </a:txBody>
                  <a:tcPr/>
                </a:tc>
                <a:extLst>
                  <a:ext uri="{0D108BD9-81ED-4DB2-BD59-A6C34878D82A}">
                    <a16:rowId xmlns:a16="http://schemas.microsoft.com/office/drawing/2014/main" val="1839362690"/>
                  </a:ext>
                </a:extLst>
              </a:tr>
            </a:tbl>
          </a:graphicData>
        </a:graphic>
      </p:graphicFrame>
      <p:pic>
        <p:nvPicPr>
          <p:cNvPr id="4" name="Content Placeholder 3">
            <a:extLst>
              <a:ext uri="{FF2B5EF4-FFF2-40B4-BE49-F238E27FC236}">
                <a16:creationId xmlns:a16="http://schemas.microsoft.com/office/drawing/2014/main" id="{4E6624F4-A019-8A44-A70B-D851FA7494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4400" y="5715000"/>
            <a:ext cx="8229600" cy="1143000"/>
          </a:xfrm>
          <a:prstGeom prst="rect">
            <a:avLst/>
          </a:prstGeom>
        </p:spPr>
      </p:pic>
    </p:spTree>
    <p:extLst>
      <p:ext uri="{BB962C8B-B14F-4D97-AF65-F5344CB8AC3E}">
        <p14:creationId xmlns:p14="http://schemas.microsoft.com/office/powerpoint/2010/main" val="505458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58648BB-8E5B-4AFB-9219-41D760357D5D}"/>
              </a:ext>
            </a:extLst>
          </p:cNvPr>
          <p:cNvSpPr>
            <a:spLocks noGrp="1" noChangeArrowheads="1"/>
          </p:cNvSpPr>
          <p:nvPr>
            <p:ph type="title"/>
          </p:nvPr>
        </p:nvSpPr>
        <p:spPr/>
        <p:txBody>
          <a:bodyPr/>
          <a:lstStyle/>
          <a:p>
            <a:r>
              <a:rPr lang="en-GB" altLang="en-US"/>
              <a:t>Tectonic changes</a:t>
            </a:r>
          </a:p>
        </p:txBody>
      </p:sp>
      <p:sp>
        <p:nvSpPr>
          <p:cNvPr id="3" name="Content Placeholder 2">
            <a:extLst>
              <a:ext uri="{FF2B5EF4-FFF2-40B4-BE49-F238E27FC236}">
                <a16:creationId xmlns:a16="http://schemas.microsoft.com/office/drawing/2014/main" id="{F05ACAE1-6AC7-4B0F-A5D7-9E5C40954D21}"/>
              </a:ext>
            </a:extLst>
          </p:cNvPr>
          <p:cNvSpPr>
            <a:spLocks noGrp="1"/>
          </p:cNvSpPr>
          <p:nvPr>
            <p:ph idx="1"/>
          </p:nvPr>
        </p:nvSpPr>
        <p:spPr/>
        <p:txBody>
          <a:bodyPr/>
          <a:lstStyle/>
          <a:p>
            <a:pPr marL="0" indent="0">
              <a:buFontTx/>
              <a:buNone/>
              <a:defRPr/>
            </a:pPr>
            <a:r>
              <a:rPr lang="en-GB" dirty="0"/>
              <a:t>Past tectonic activity has had a direct impact on some coasts across the world, as well as sea levels. </a:t>
            </a:r>
          </a:p>
          <a:p>
            <a:pPr marL="0" indent="0">
              <a:buFontTx/>
              <a:buNone/>
              <a:defRPr/>
            </a:pPr>
            <a:r>
              <a:rPr lang="en-GB" dirty="0"/>
              <a:t>Examples:-</a:t>
            </a:r>
          </a:p>
          <a:p>
            <a:pPr>
              <a:defRPr/>
            </a:pPr>
            <a:r>
              <a:rPr lang="en-GB" dirty="0"/>
              <a:t>Indonesia - Boxing Day 2004 (Oxford p136)</a:t>
            </a:r>
          </a:p>
          <a:p>
            <a:pPr>
              <a:defRPr/>
            </a:pPr>
            <a:r>
              <a:rPr lang="en-GB" dirty="0" err="1"/>
              <a:t>Tohuku</a:t>
            </a:r>
            <a:r>
              <a:rPr lang="en-GB" dirty="0"/>
              <a:t> earthquake (Cambridge p87)</a:t>
            </a:r>
          </a:p>
          <a:p>
            <a:pPr marL="0" indent="0">
              <a:buFontTx/>
              <a:buNone/>
              <a:defRPr/>
            </a:pPr>
            <a:endParaRPr lang="en-GB" dirty="0"/>
          </a:p>
        </p:txBody>
      </p:sp>
      <p:pic>
        <p:nvPicPr>
          <p:cNvPr id="2" name="Picture 1">
            <a:extLst>
              <a:ext uri="{FF2B5EF4-FFF2-40B4-BE49-F238E27FC236}">
                <a16:creationId xmlns:a16="http://schemas.microsoft.com/office/drawing/2014/main" id="{81F2C9D6-4389-48ED-9AA7-101D12C5A55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2684" y="4941168"/>
            <a:ext cx="8640960" cy="7082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7585" y="-33172"/>
            <a:ext cx="7088829" cy="6924343"/>
          </a:xfrm>
          <a:prstGeom prst="rect">
            <a:avLst/>
          </a:prstGeom>
        </p:spPr>
      </p:pic>
    </p:spTree>
    <p:extLst>
      <p:ext uri="{BB962C8B-B14F-4D97-AF65-F5344CB8AC3E}">
        <p14:creationId xmlns:p14="http://schemas.microsoft.com/office/powerpoint/2010/main" val="269741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body" sz="half" idx="1"/>
          </p:nvPr>
        </p:nvSpPr>
        <p:spPr>
          <a:xfrm>
            <a:off x="250824" y="2349500"/>
            <a:ext cx="4249737" cy="3960813"/>
          </a:xfrm>
        </p:spPr>
        <p:txBody>
          <a:bodyPr/>
          <a:lstStyle/>
          <a:p>
            <a:pPr marL="0" indent="0">
              <a:buFontTx/>
              <a:buNone/>
            </a:pPr>
            <a:r>
              <a:rPr lang="en-GB" sz="1600" dirty="0">
                <a:solidFill>
                  <a:srgbClr val="33CC33"/>
                </a:solidFill>
                <a:latin typeface="Comic Sans MS" pitchFamily="66" charset="0"/>
              </a:rPr>
              <a:t>	</a:t>
            </a:r>
            <a:r>
              <a:rPr lang="en-GB" sz="1800" dirty="0">
                <a:solidFill>
                  <a:srgbClr val="33CC33"/>
                </a:solidFill>
                <a:latin typeface="Comic Sans MS" pitchFamily="66" charset="0"/>
              </a:rPr>
              <a:t>What might cause </a:t>
            </a:r>
            <a:r>
              <a:rPr lang="en-GB" sz="1800" dirty="0" err="1">
                <a:solidFill>
                  <a:srgbClr val="33CC33"/>
                </a:solidFill>
                <a:latin typeface="Comic Sans MS" pitchFamily="66" charset="0"/>
              </a:rPr>
              <a:t>eustatic</a:t>
            </a:r>
            <a:r>
              <a:rPr lang="en-GB" sz="1800" dirty="0">
                <a:solidFill>
                  <a:srgbClr val="33CC33"/>
                </a:solidFill>
                <a:latin typeface="Comic Sans MS" pitchFamily="66" charset="0"/>
              </a:rPr>
              <a:t> 	readjustment?</a:t>
            </a:r>
          </a:p>
          <a:p>
            <a:pPr marL="0" indent="0">
              <a:buFontTx/>
              <a:buNone/>
            </a:pPr>
            <a:endParaRPr lang="en-GB" sz="1800" dirty="0">
              <a:solidFill>
                <a:srgbClr val="33CC33"/>
              </a:solidFill>
              <a:latin typeface="Comic Sans MS" pitchFamily="66" charset="0"/>
            </a:endParaRPr>
          </a:p>
          <a:p>
            <a:pPr marL="0" indent="0">
              <a:buFontTx/>
              <a:buNone/>
            </a:pPr>
            <a:r>
              <a:rPr lang="en-GB" sz="1600" dirty="0">
                <a:solidFill>
                  <a:schemeClr val="accent2"/>
                </a:solidFill>
                <a:latin typeface="Comic Sans MS" pitchFamily="66" charset="0"/>
              </a:rPr>
              <a:t>This occurs when there are worldwide changes in sea level e.g. during the ice age there was a global </a:t>
            </a:r>
            <a:r>
              <a:rPr lang="en-GB" sz="1600" b="1" dirty="0">
                <a:solidFill>
                  <a:schemeClr val="accent2"/>
                </a:solidFill>
                <a:latin typeface="Comic Sans MS" pitchFamily="66" charset="0"/>
              </a:rPr>
              <a:t>fall </a:t>
            </a:r>
            <a:r>
              <a:rPr lang="en-GB" sz="1600" dirty="0">
                <a:solidFill>
                  <a:schemeClr val="accent2"/>
                </a:solidFill>
                <a:latin typeface="Comic Sans MS" pitchFamily="66" charset="0"/>
              </a:rPr>
              <a:t>in sea level because more water was being stored as ice.</a:t>
            </a:r>
          </a:p>
          <a:p>
            <a:pPr marL="0" indent="0">
              <a:buFontTx/>
              <a:buNone/>
            </a:pPr>
            <a:r>
              <a:rPr lang="en-GB" sz="1600" dirty="0">
                <a:solidFill>
                  <a:schemeClr val="accent2"/>
                </a:solidFill>
                <a:latin typeface="Comic Sans MS" pitchFamily="66" charset="0"/>
              </a:rPr>
              <a:t>When the ice sheets melted, there was a global </a:t>
            </a:r>
            <a:r>
              <a:rPr lang="en-GB" sz="1600" b="1" dirty="0">
                <a:solidFill>
                  <a:schemeClr val="accent2"/>
                </a:solidFill>
                <a:latin typeface="Comic Sans MS" pitchFamily="66" charset="0"/>
              </a:rPr>
              <a:t>rise</a:t>
            </a:r>
            <a:r>
              <a:rPr lang="en-GB" sz="1600" dirty="0">
                <a:solidFill>
                  <a:schemeClr val="accent2"/>
                </a:solidFill>
                <a:latin typeface="Comic Sans MS" pitchFamily="66" charset="0"/>
              </a:rPr>
              <a:t> in sea level. </a:t>
            </a:r>
          </a:p>
          <a:p>
            <a:pPr marL="0" indent="0">
              <a:buFontTx/>
              <a:buNone/>
            </a:pPr>
            <a:r>
              <a:rPr lang="en-GB" sz="1600" dirty="0">
                <a:solidFill>
                  <a:schemeClr val="accent2"/>
                </a:solidFill>
                <a:latin typeface="Comic Sans MS" pitchFamily="66" charset="0"/>
              </a:rPr>
              <a:t>As a consequence of global warming sea level are rising again due to thermal expansion and melting ice caps.</a:t>
            </a:r>
          </a:p>
          <a:p>
            <a:pPr marL="0" indent="0">
              <a:buFontTx/>
              <a:buNone/>
            </a:pPr>
            <a:r>
              <a:rPr lang="en-GB" sz="1600" dirty="0">
                <a:solidFill>
                  <a:schemeClr val="accent2"/>
                </a:solidFill>
                <a:latin typeface="Comic Sans MS" pitchFamily="66" charset="0"/>
              </a:rPr>
              <a:t>Eustatic changes occur in the short, medium and very long term.</a:t>
            </a:r>
            <a:endParaRPr lang="en-US" sz="1600" dirty="0">
              <a:solidFill>
                <a:schemeClr val="accent2"/>
              </a:solidFill>
              <a:latin typeface="Comic Sans MS" pitchFamily="66" charset="0"/>
            </a:endParaRPr>
          </a:p>
        </p:txBody>
      </p:sp>
      <p:pic>
        <p:nvPicPr>
          <p:cNvPr id="88067" name="Picture 3" descr="Salcombe-estuary-longview"/>
          <p:cNvPicPr>
            <a:picLocks noChangeAspect="1" noChangeArrowheads="1"/>
          </p:cNvPicPr>
          <p:nvPr/>
        </p:nvPicPr>
        <p:blipFill>
          <a:blip r:embed="rId3"/>
          <a:srcRect/>
          <a:stretch>
            <a:fillRect/>
          </a:stretch>
        </p:blipFill>
        <p:spPr bwMode="auto">
          <a:xfrm>
            <a:off x="4643438" y="2205038"/>
            <a:ext cx="4064000" cy="2925762"/>
          </a:xfrm>
          <a:prstGeom prst="rect">
            <a:avLst/>
          </a:prstGeom>
          <a:noFill/>
        </p:spPr>
      </p:pic>
      <p:sp>
        <p:nvSpPr>
          <p:cNvPr id="88068" name="Text Box 4"/>
          <p:cNvSpPr txBox="1">
            <a:spLocks noChangeArrowheads="1"/>
          </p:cNvSpPr>
          <p:nvPr/>
        </p:nvSpPr>
        <p:spPr bwMode="auto">
          <a:xfrm>
            <a:off x="4572000" y="5300663"/>
            <a:ext cx="4249738" cy="1077218"/>
          </a:xfrm>
          <a:prstGeom prst="rect">
            <a:avLst/>
          </a:prstGeom>
          <a:noFill/>
          <a:ln w="9525">
            <a:noFill/>
            <a:miter lim="800000"/>
            <a:headEnd/>
            <a:tailEnd/>
          </a:ln>
          <a:effectLst/>
        </p:spPr>
        <p:txBody>
          <a:bodyPr>
            <a:spAutoFit/>
          </a:bodyPr>
          <a:lstStyle/>
          <a:p>
            <a:pPr>
              <a:spcBef>
                <a:spcPct val="50000"/>
              </a:spcBef>
            </a:pPr>
            <a:r>
              <a:rPr lang="en-GB" sz="1600" b="1">
                <a:latin typeface="Comic Sans MS" pitchFamily="66" charset="0"/>
                <a:cs typeface="Times New Roman" pitchFamily="18" charset="0"/>
              </a:rPr>
              <a:t>Eustatic</a:t>
            </a:r>
            <a:r>
              <a:rPr lang="en-GB" sz="1600">
                <a:latin typeface="Comic Sans MS" pitchFamily="66" charset="0"/>
                <a:cs typeface="Times New Roman" pitchFamily="18" charset="0"/>
              </a:rPr>
              <a:t> rise in sea level caused the flooding of the lower parts of river valleys to form </a:t>
            </a:r>
            <a:r>
              <a:rPr lang="en-GB" sz="1600" b="1">
                <a:latin typeface="Comic Sans MS" pitchFamily="66" charset="0"/>
                <a:cs typeface="Times New Roman" pitchFamily="18" charset="0"/>
              </a:rPr>
              <a:t>rias. </a:t>
            </a:r>
            <a:r>
              <a:rPr lang="en-GB" sz="1600">
                <a:latin typeface="Comic Sans MS" pitchFamily="66" charset="0"/>
                <a:cs typeface="Times New Roman" pitchFamily="18" charset="0"/>
              </a:rPr>
              <a:t>They are common in the SW UK</a:t>
            </a:r>
          </a:p>
        </p:txBody>
      </p:sp>
      <p:sp>
        <p:nvSpPr>
          <p:cNvPr id="88069" name="Text Box 5"/>
          <p:cNvSpPr txBox="1">
            <a:spLocks noChangeArrowheads="1"/>
          </p:cNvSpPr>
          <p:nvPr/>
        </p:nvSpPr>
        <p:spPr bwMode="auto">
          <a:xfrm>
            <a:off x="250825" y="981075"/>
            <a:ext cx="7993063" cy="1323439"/>
          </a:xfrm>
          <a:prstGeom prst="rect">
            <a:avLst/>
          </a:prstGeom>
          <a:noFill/>
          <a:ln w="50800" algn="ctr">
            <a:noFill/>
            <a:miter lim="800000"/>
            <a:headEnd/>
            <a:tailEnd/>
          </a:ln>
          <a:effectLst/>
        </p:spPr>
        <p:txBody>
          <a:bodyPr>
            <a:spAutoFit/>
          </a:bodyPr>
          <a:lstStyle/>
          <a:p>
            <a:pPr>
              <a:spcBef>
                <a:spcPct val="50000"/>
              </a:spcBef>
            </a:pPr>
            <a:r>
              <a:rPr lang="en-US" sz="1600" dirty="0">
                <a:latin typeface="Comic Sans MS" pitchFamily="66" charset="0"/>
                <a:cs typeface="Times New Roman" pitchFamily="18" charset="0"/>
              </a:rPr>
              <a:t>Sea level can change with respect to the land, and</a:t>
            </a:r>
          </a:p>
          <a:p>
            <a:pPr>
              <a:spcBef>
                <a:spcPct val="50000"/>
              </a:spcBef>
            </a:pPr>
            <a:r>
              <a:rPr lang="en-US" sz="1600" dirty="0">
                <a:latin typeface="Comic Sans MS" pitchFamily="66" charset="0"/>
                <a:cs typeface="Times New Roman" pitchFamily="18" charset="0"/>
              </a:rPr>
              <a:t>Land level can change with respect to the sea.</a:t>
            </a:r>
          </a:p>
          <a:p>
            <a:pPr>
              <a:spcBef>
                <a:spcPct val="50000"/>
              </a:spcBef>
            </a:pPr>
            <a:r>
              <a:rPr lang="en-GB" sz="1600" dirty="0">
                <a:latin typeface="Comic Sans MS" pitchFamily="66" charset="0"/>
                <a:cs typeface="Times New Roman" pitchFamily="18" charset="0"/>
              </a:rPr>
              <a:t>Global changes in sea level are called </a:t>
            </a:r>
            <a:r>
              <a:rPr lang="en-GB" sz="1600" b="1" dirty="0" err="1">
                <a:latin typeface="Comic Sans MS" pitchFamily="66" charset="0"/>
                <a:cs typeface="Times New Roman" pitchFamily="18" charset="0"/>
              </a:rPr>
              <a:t>eustatic</a:t>
            </a:r>
            <a:r>
              <a:rPr lang="en-GB" sz="1600" dirty="0">
                <a:latin typeface="Comic Sans MS" pitchFamily="66" charset="0"/>
                <a:cs typeface="Times New Roman" pitchFamily="18" charset="0"/>
              </a:rPr>
              <a:t> changes and local changes in land level are called </a:t>
            </a:r>
            <a:r>
              <a:rPr lang="en-GB" sz="1600" b="1" dirty="0" err="1">
                <a:latin typeface="Comic Sans MS" pitchFamily="66" charset="0"/>
                <a:cs typeface="Times New Roman" pitchFamily="18" charset="0"/>
              </a:rPr>
              <a:t>isostatic</a:t>
            </a:r>
            <a:r>
              <a:rPr lang="en-GB" sz="1600" dirty="0">
                <a:latin typeface="Comic Sans MS" pitchFamily="66" charset="0"/>
                <a:cs typeface="Times New Roman" pitchFamily="18" charset="0"/>
              </a:rPr>
              <a:t> changes.</a:t>
            </a:r>
          </a:p>
        </p:txBody>
      </p:sp>
      <p:sp>
        <p:nvSpPr>
          <p:cNvPr id="88070" name="Text Box 6"/>
          <p:cNvSpPr txBox="1">
            <a:spLocks noChangeArrowheads="1"/>
          </p:cNvSpPr>
          <p:nvPr/>
        </p:nvSpPr>
        <p:spPr bwMode="auto">
          <a:xfrm>
            <a:off x="250825" y="333375"/>
            <a:ext cx="5689600" cy="641350"/>
          </a:xfrm>
          <a:prstGeom prst="rect">
            <a:avLst/>
          </a:prstGeom>
          <a:noFill/>
          <a:ln w="9525">
            <a:noFill/>
            <a:miter lim="800000"/>
            <a:headEnd/>
            <a:tailEnd/>
          </a:ln>
          <a:effectLst/>
        </p:spPr>
        <p:txBody>
          <a:bodyPr>
            <a:spAutoFit/>
          </a:bodyPr>
          <a:lstStyle/>
          <a:p>
            <a:pPr>
              <a:spcBef>
                <a:spcPct val="50000"/>
              </a:spcBef>
            </a:pPr>
            <a:r>
              <a:rPr lang="en-GB" sz="3600" u="sng" dirty="0">
                <a:solidFill>
                  <a:srgbClr val="3366FF"/>
                </a:solidFill>
                <a:latin typeface="Comic Sans MS" pitchFamily="66" charset="0"/>
              </a:rPr>
              <a:t>Sea level change</a:t>
            </a:r>
          </a:p>
        </p:txBody>
      </p:sp>
      <p:pic>
        <p:nvPicPr>
          <p:cNvPr id="88072" name="Picture 8" descr="new logo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0825" y="2205038"/>
            <a:ext cx="865188" cy="865187"/>
          </a:xfrm>
          <a:prstGeom prst="rect">
            <a:avLst/>
          </a:prstGeom>
          <a:noFill/>
        </p:spPr>
      </p:pic>
      <p:sp>
        <p:nvSpPr>
          <p:cNvPr id="8" name="Rectangle 7">
            <a:extLst>
              <a:ext uri="{FF2B5EF4-FFF2-40B4-BE49-F238E27FC236}">
                <a16:creationId xmlns:a16="http://schemas.microsoft.com/office/drawing/2014/main" id="{7CEAB47A-8883-0B46-A003-AEEC1190106E}"/>
              </a:ext>
            </a:extLst>
          </p:cNvPr>
          <p:cNvSpPr/>
          <p:nvPr/>
        </p:nvSpPr>
        <p:spPr>
          <a:xfrm>
            <a:off x="395536" y="6377881"/>
            <a:ext cx="6552728" cy="369332"/>
          </a:xfrm>
          <a:prstGeom prst="rect">
            <a:avLst/>
          </a:prstGeom>
        </p:spPr>
        <p:txBody>
          <a:bodyPr wrap="square">
            <a:spAutoFit/>
          </a:bodyPr>
          <a:lstStyle/>
          <a:p>
            <a:r>
              <a:rPr lang="en-US" dirty="0">
                <a:hlinkClick r:id="rId5"/>
              </a:rPr>
              <a:t>https://www.youtube.com/watch?v=d3jF6H9mqJ4</a:t>
            </a:r>
            <a:r>
              <a:rPr lang="en-US"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8066">
                                            <p:txEl>
                                              <p:pRg st="2" end="2"/>
                                            </p:txEl>
                                          </p:spTgt>
                                        </p:tgtEl>
                                        <p:attrNameLst>
                                          <p:attrName>style.visibility</p:attrName>
                                        </p:attrNameLst>
                                      </p:cBhvr>
                                      <p:to>
                                        <p:strVal val="visible"/>
                                      </p:to>
                                    </p:set>
                                    <p:animEffect transition="in" filter="dissolve">
                                      <p:cBhvr>
                                        <p:cTn id="7" dur="500"/>
                                        <p:tgtEl>
                                          <p:spTgt spid="88066">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8066">
                                            <p:txEl>
                                              <p:pRg st="3" end="3"/>
                                            </p:txEl>
                                          </p:spTgt>
                                        </p:tgtEl>
                                        <p:attrNameLst>
                                          <p:attrName>style.visibility</p:attrName>
                                        </p:attrNameLst>
                                      </p:cBhvr>
                                      <p:to>
                                        <p:strVal val="visible"/>
                                      </p:to>
                                    </p:set>
                                    <p:animEffect transition="in" filter="dissolve">
                                      <p:cBhvr>
                                        <p:cTn id="10" dur="500"/>
                                        <p:tgtEl>
                                          <p:spTgt spid="88066">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8066">
                                            <p:txEl>
                                              <p:pRg st="4" end="4"/>
                                            </p:txEl>
                                          </p:spTgt>
                                        </p:tgtEl>
                                        <p:attrNameLst>
                                          <p:attrName>style.visibility</p:attrName>
                                        </p:attrNameLst>
                                      </p:cBhvr>
                                      <p:to>
                                        <p:strVal val="visible"/>
                                      </p:to>
                                    </p:set>
                                    <p:animEffect transition="in" filter="dissolve">
                                      <p:cBhvr>
                                        <p:cTn id="13" dur="500"/>
                                        <p:tgtEl>
                                          <p:spTgt spid="88066">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88066">
                                            <p:txEl>
                                              <p:pRg st="5" end="5"/>
                                            </p:txEl>
                                          </p:spTgt>
                                        </p:tgtEl>
                                        <p:attrNameLst>
                                          <p:attrName>style.visibility</p:attrName>
                                        </p:attrNameLst>
                                      </p:cBhvr>
                                      <p:to>
                                        <p:strVal val="visible"/>
                                      </p:to>
                                    </p:set>
                                    <p:animEffect transition="in" filter="dissolve">
                                      <p:cBhvr>
                                        <p:cTn id="16" dur="500"/>
                                        <p:tgtEl>
                                          <p:spTgt spid="880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A9DC77B4-AF47-4B89-AC90-333512E9CBC1}"/>
              </a:ext>
            </a:extLst>
          </p:cNvPr>
          <p:cNvSpPr>
            <a:spLocks noGrp="1" noChangeArrowheads="1"/>
          </p:cNvSpPr>
          <p:nvPr>
            <p:ph idx="1"/>
          </p:nvPr>
        </p:nvSpPr>
        <p:spPr/>
        <p:txBody>
          <a:bodyPr/>
          <a:lstStyle/>
          <a:p>
            <a:endParaRPr lang="en-US" altLang="en-US"/>
          </a:p>
        </p:txBody>
      </p:sp>
      <p:pic>
        <p:nvPicPr>
          <p:cNvPr id="9219" name="Picture 4" descr="doggerland">
            <a:extLst>
              <a:ext uri="{FF2B5EF4-FFF2-40B4-BE49-F238E27FC236}">
                <a16:creationId xmlns:a16="http://schemas.microsoft.com/office/drawing/2014/main" id="{24FC8851-D3C9-46FE-B456-581323C7419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351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1">
            <a:extLst>
              <a:ext uri="{FF2B5EF4-FFF2-40B4-BE49-F238E27FC236}">
                <a16:creationId xmlns:a16="http://schemas.microsoft.com/office/drawing/2014/main" id="{462BC681-C018-4404-9311-5F0DA888175D}"/>
              </a:ext>
            </a:extLst>
          </p:cNvPr>
          <p:cNvSpPr txBox="1">
            <a:spLocks noChangeArrowheads="1"/>
          </p:cNvSpPr>
          <p:nvPr/>
        </p:nvSpPr>
        <p:spPr bwMode="auto">
          <a:xfrm>
            <a:off x="5651500" y="620713"/>
            <a:ext cx="3241675"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u="sng"/>
              <a:t>Past eustatic changes - </a:t>
            </a:r>
            <a:r>
              <a:rPr lang="en-GB" altLang="en-US" sz="1800"/>
              <a:t>During the last ice age the UK was joined to the rest of Europe. Sea levels have risen by 120m since the end of the last ice age 10,000 years ago.</a:t>
            </a:r>
          </a:p>
          <a:p>
            <a:pPr>
              <a:spcBef>
                <a:spcPct val="0"/>
              </a:spcBef>
              <a:buFontTx/>
              <a:buNone/>
            </a:pPr>
            <a:endParaRPr lang="en-GB" altLang="en-US" sz="1800"/>
          </a:p>
          <a:p>
            <a:pPr>
              <a:spcBef>
                <a:spcPct val="0"/>
              </a:spcBef>
              <a:buFontTx/>
              <a:buNone/>
            </a:pPr>
            <a:r>
              <a:rPr lang="en-GB" altLang="en-US" sz="1800" u="sng"/>
              <a:t>Future eustatic changes -</a:t>
            </a:r>
          </a:p>
          <a:p>
            <a:pPr>
              <a:spcBef>
                <a:spcPct val="0"/>
              </a:spcBef>
              <a:buFontTx/>
              <a:buNone/>
            </a:pPr>
            <a:r>
              <a:rPr lang="en-GB" altLang="en-US" sz="1800"/>
              <a:t>The Antarctic ice shelf is 4km thick in places. If it melts then global sea levels will rise by approximately 50m.</a:t>
            </a:r>
          </a:p>
          <a:p>
            <a:pPr>
              <a:spcBef>
                <a:spcPct val="0"/>
              </a:spcBef>
              <a:buFontTx/>
              <a:buNone/>
            </a:pPr>
            <a:endParaRPr lang="en-GB" altLang="en-US" sz="1800"/>
          </a:p>
          <a:p>
            <a:pPr>
              <a:spcBef>
                <a:spcPct val="0"/>
              </a:spcBef>
              <a:buFontTx/>
              <a:buNone/>
            </a:pPr>
            <a:r>
              <a:rPr lang="en-GB" altLang="en-US" sz="1800"/>
              <a:t>The warming of oceans leads to thermal expansion – the same given mass of ocean occupies a greater volume the higher the temperature. The impact of this ranges from a couple of centimetres to several metres.</a:t>
            </a:r>
          </a:p>
          <a:p>
            <a:pPr>
              <a:spcBef>
                <a:spcPct val="0"/>
              </a:spcBef>
              <a:buFontTx/>
              <a:buNone/>
            </a:pPr>
            <a:endParaRPr lang="en-GB" altLang="en-US" sz="1800"/>
          </a:p>
        </p:txBody>
      </p:sp>
      <p:sp>
        <p:nvSpPr>
          <p:cNvPr id="9221" name="TextBox 1">
            <a:extLst>
              <a:ext uri="{FF2B5EF4-FFF2-40B4-BE49-F238E27FC236}">
                <a16:creationId xmlns:a16="http://schemas.microsoft.com/office/drawing/2014/main" id="{450D2D9F-C987-4880-A85A-184360950F1C}"/>
              </a:ext>
            </a:extLst>
          </p:cNvPr>
          <p:cNvSpPr txBox="1">
            <a:spLocks noChangeArrowheads="1"/>
          </p:cNvSpPr>
          <p:nvPr/>
        </p:nvSpPr>
        <p:spPr bwMode="auto">
          <a:xfrm>
            <a:off x="5651500" y="115888"/>
            <a:ext cx="3097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b="1" u="sng"/>
              <a:t>Eustatic changes</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FDC108911E5A42BFF1627DC4BFD37C" ma:contentTypeVersion="1" ma:contentTypeDescription="Create a new document." ma:contentTypeScope="" ma:versionID="4dca7180ccb05fcd7cbcf7241bc8c3a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6F987BB-6A93-44AA-B128-CE3AB0F5A7CE}">
  <ds:schemaRefs>
    <ds:schemaRef ds:uri="http://schemas.microsoft.com/sharepoint/v3/contenttype/forms"/>
  </ds:schemaRefs>
</ds:datastoreItem>
</file>

<file path=customXml/itemProps2.xml><?xml version="1.0" encoding="utf-8"?>
<ds:datastoreItem xmlns:ds="http://schemas.openxmlformats.org/officeDocument/2006/customXml" ds:itemID="{38A29852-3FAB-49C9-81ED-A48BCC553E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47F065-3739-462F-8E35-C89358C493DF}">
  <ds:schemaRef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 ds:uri="http://schemas.microsoft.com/sharepoint/v3"/>
    <ds:schemaRef ds:uri="http://purl.org/dc/term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949</TotalTime>
  <Words>2052</Words>
  <Application>Microsoft Macintosh PowerPoint</Application>
  <PresentationFormat>On-screen Show (4:3)</PresentationFormat>
  <Paragraphs>230</Paragraphs>
  <Slides>35</Slides>
  <Notes>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5" baseType="lpstr">
      <vt:lpstr>Arial</vt:lpstr>
      <vt:lpstr>Calibri</vt:lpstr>
      <vt:lpstr>Comic Sans MS</vt:lpstr>
      <vt:lpstr>Helvetica</vt:lpstr>
      <vt:lpstr>Symbol</vt:lpstr>
      <vt:lpstr>Tahoma</vt:lpstr>
      <vt:lpstr>Wingdings</vt:lpstr>
      <vt:lpstr>Office Theme</vt:lpstr>
      <vt:lpstr>1_Office Theme</vt:lpstr>
      <vt:lpstr>Bitmap Image</vt:lpstr>
      <vt:lpstr>Flip Learning – Sea Level Change</vt:lpstr>
      <vt:lpstr>3.1.3.3c: Sea Level Change</vt:lpstr>
      <vt:lpstr>Sea Level Change</vt:lpstr>
      <vt:lpstr>Causes of Sea-level change</vt:lpstr>
      <vt:lpstr>Relative levels of sea and land are affected by:</vt:lpstr>
      <vt:lpstr>Tectonic changes</vt:lpstr>
      <vt:lpstr>PowerPoint Presentation</vt:lpstr>
      <vt:lpstr>PowerPoint Presentation</vt:lpstr>
      <vt:lpstr>PowerPoint Presentation</vt:lpstr>
      <vt:lpstr>Eustatic Sea Level Change</vt:lpstr>
      <vt:lpstr>PowerPoint Presentation</vt:lpstr>
      <vt:lpstr>Isostatic Sea Level Change</vt:lpstr>
      <vt:lpstr>PowerPoint Presentation</vt:lpstr>
      <vt:lpstr>PowerPoint Presentation</vt:lpstr>
      <vt:lpstr>Global Warming</vt:lpstr>
      <vt:lpstr>Accelerated Global Warming</vt:lpstr>
      <vt:lpstr>Sea level rise in the UK</vt:lpstr>
      <vt:lpstr>Sea level change - Landforms</vt:lpstr>
      <vt:lpstr>PowerPoint Presentation</vt:lpstr>
      <vt:lpstr>Sea level change  - Emergent landforms</vt:lpstr>
      <vt:lpstr>PowerPoint Presentation</vt:lpstr>
      <vt:lpstr>PowerPoint Presentation</vt:lpstr>
      <vt:lpstr>PowerPoint Presentation</vt:lpstr>
      <vt:lpstr>Research Tasks – Emergent landforms</vt:lpstr>
      <vt:lpstr>PowerPoint Presentation</vt:lpstr>
      <vt:lpstr>Sea level change – Submergent landforms</vt:lpstr>
      <vt:lpstr>Rias</vt:lpstr>
      <vt:lpstr>PowerPoint Presentation</vt:lpstr>
      <vt:lpstr>PowerPoint Presentation</vt:lpstr>
      <vt:lpstr>Fjords</vt:lpstr>
      <vt:lpstr>Dalmatian </vt:lpstr>
      <vt:lpstr>Dalmatian Coast, Croatia</vt:lpstr>
      <vt:lpstr>Barrier Beaches</vt:lpstr>
      <vt:lpstr>Homework Task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dc:creator>
  <cp:lastModifiedBy>Lorna Cansfield</cp:lastModifiedBy>
  <cp:revision>67</cp:revision>
  <dcterms:created xsi:type="dcterms:W3CDTF">2008-10-04T15:52:48Z</dcterms:created>
  <dcterms:modified xsi:type="dcterms:W3CDTF">2020-11-27T12:10:52Z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0x010100ADFDC108911E5A42BFF1627DC4BFD37C</vt:lpwstr>
  </property>
</Properties>
</file>