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72" r:id="rId5"/>
    <p:sldId id="262" r:id="rId6"/>
    <p:sldId id="267" r:id="rId7"/>
    <p:sldId id="268" r:id="rId8"/>
    <p:sldId id="266" r:id="rId9"/>
    <p:sldId id="263" r:id="rId10"/>
    <p:sldId id="265" r:id="rId11"/>
    <p:sldId id="273" r:id="rId12"/>
    <p:sldId id="274" r:id="rId13"/>
    <p:sldId id="264"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BCB2-E4FC-44F0-A445-18C96FC1F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42DF7A-B809-42C9-9C17-D89963C98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EC4402-129F-4DD3-A9AE-C8B56B6C73A2}"/>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BDCA8188-B5FF-4BF1-8945-104638AA2C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1D4797-E426-4227-9E57-5A75235C0968}"/>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8527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E8FA-D0ED-4FA9-97FC-966F126256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62EF8B-E23C-4FF7-9550-9B3AF62F1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7492C7-19B0-4DA2-AA2B-1036B526D7FD}"/>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19A65DC7-FEFF-4A86-9446-8AAE223818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08CA2-314F-4A87-9ED7-807996B7288D}"/>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77731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A3A7DB-C227-4D35-B4D2-068C0F07A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4A4F6C-61D4-4260-96BD-985ABAD86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DB5C38-C485-47A7-9D34-A099F79E0F59}"/>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9D8B070B-086A-4DB9-9031-2580AA6462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B3ECD-7486-4F8B-A76F-A78D0375F065}"/>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73492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3E97C-5BB8-4AF1-8F8A-E3F0EC5C7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73F213-5456-4A0F-A111-7855CDEA9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CFF77A-24B8-4F8B-90F8-D07796B75C80}"/>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09866ABC-D889-49FA-854A-7E714482BB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6D5F81-8ACF-4A9B-8E3A-C2AAECB4BD5E}"/>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7727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53E6-57F3-4B54-8B53-E41F164725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4BC03E-9567-48E8-A088-8D9F606B0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BD2F7C-57E0-48FE-913F-D3A11AEC46ED}"/>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FFA478F1-B4C8-4B9F-862E-C176D8B5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90342B-F27F-4BDA-BEC1-4A6151CCCDC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62367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C2E5-C079-4486-94BF-3C0659E7F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1F9829-2A1D-45DE-97CA-A31896040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684F0-1CFE-45D7-8799-1FAC35E1AC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02FD2F-7026-46B9-A8B4-9CA2B5862416}"/>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6" name="Footer Placeholder 5">
            <a:extLst>
              <a:ext uri="{FF2B5EF4-FFF2-40B4-BE49-F238E27FC236}">
                <a16:creationId xmlns:a16="http://schemas.microsoft.com/office/drawing/2014/main" id="{56DF1595-3B17-40BB-AB71-BFF4E4F4C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5D4975-7298-42F8-8F57-E4AC115D3E71}"/>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11773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3C4B-4CB7-4467-A9BD-5FB4801A9A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6CB93-C49A-495E-A3AF-D72FF79D8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2B844-C41D-41CC-824C-F8725E1C23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FB28CA-E2B1-467F-9CF4-DCFB7761D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97DE2-8E5E-4CBF-98AF-282DFF205A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6F35796-E16E-41D2-953F-38739EBF7C7A}"/>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8" name="Footer Placeholder 7">
            <a:extLst>
              <a:ext uri="{FF2B5EF4-FFF2-40B4-BE49-F238E27FC236}">
                <a16:creationId xmlns:a16="http://schemas.microsoft.com/office/drawing/2014/main" id="{18E38E1D-D324-4314-9A00-EA5F30D00D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B1FCE2-0530-4254-8F94-1EF11DDEE86F}"/>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29746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EE01-8CEA-4CC4-9CE1-0F06C8E061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C8D04F-4CB7-4A85-8E9D-1F3B236747AA}"/>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4" name="Footer Placeholder 3">
            <a:extLst>
              <a:ext uri="{FF2B5EF4-FFF2-40B4-BE49-F238E27FC236}">
                <a16:creationId xmlns:a16="http://schemas.microsoft.com/office/drawing/2014/main" id="{1C9B720A-F32B-4CB4-BDBC-45101531935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4E6613-6719-40FC-876C-8D70E473F3D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414733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61273C-97AC-42DB-B63E-3BDA8B14BA70}"/>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3" name="Footer Placeholder 2">
            <a:extLst>
              <a:ext uri="{FF2B5EF4-FFF2-40B4-BE49-F238E27FC236}">
                <a16:creationId xmlns:a16="http://schemas.microsoft.com/office/drawing/2014/main" id="{42CD25D9-0837-4D37-9383-507DCE6A98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252637-BD2F-44D7-B4B9-460A9BCD522C}"/>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35508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998-2BFE-469E-A630-0EBA068D7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1514360-ADE7-4269-B992-818E95E49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67A008-113D-4420-97D8-1764E8B18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7EED9-1DC4-4198-9D5A-BD0ADF5286B5}"/>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6" name="Footer Placeholder 5">
            <a:extLst>
              <a:ext uri="{FF2B5EF4-FFF2-40B4-BE49-F238E27FC236}">
                <a16:creationId xmlns:a16="http://schemas.microsoft.com/office/drawing/2014/main" id="{E71EF137-0928-4D40-815B-C05B17DFA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D5C1D-EDDE-426F-8FB9-90305E6003B9}"/>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122281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985C-DCDC-40F4-B136-CBAC44EBDC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74E653-BC1B-4129-B5B3-98B33D199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7A963C-C669-47D5-8F52-C24F45C23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A8E49-4727-41D0-A2D0-915930B4A566}"/>
              </a:ext>
            </a:extLst>
          </p:cNvPr>
          <p:cNvSpPr>
            <a:spLocks noGrp="1"/>
          </p:cNvSpPr>
          <p:nvPr>
            <p:ph type="dt" sz="half" idx="10"/>
          </p:nvPr>
        </p:nvSpPr>
        <p:spPr/>
        <p:txBody>
          <a:bodyPr/>
          <a:lstStyle/>
          <a:p>
            <a:fld id="{C7C7FCC6-02BA-44C7-BCD5-9BAAB4B94516}" type="datetimeFigureOut">
              <a:rPr lang="en-GB" smtClean="0"/>
              <a:t>07/03/2022</a:t>
            </a:fld>
            <a:endParaRPr lang="en-GB"/>
          </a:p>
        </p:txBody>
      </p:sp>
      <p:sp>
        <p:nvSpPr>
          <p:cNvPr id="6" name="Footer Placeholder 5">
            <a:extLst>
              <a:ext uri="{FF2B5EF4-FFF2-40B4-BE49-F238E27FC236}">
                <a16:creationId xmlns:a16="http://schemas.microsoft.com/office/drawing/2014/main" id="{4074A7FB-7CD2-4342-9689-464835A4C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B7909-C47E-4F74-B5B5-DF28BABF96B0}"/>
              </a:ext>
            </a:extLst>
          </p:cNvPr>
          <p:cNvSpPr>
            <a:spLocks noGrp="1"/>
          </p:cNvSpPr>
          <p:nvPr>
            <p:ph type="sldNum" sz="quarter" idx="12"/>
          </p:nvPr>
        </p:nvSpPr>
        <p:spPr/>
        <p:txBody>
          <a:bodyPr/>
          <a:lstStyle/>
          <a:p>
            <a:fld id="{6758431C-08B0-43DB-8262-8DAD5A630C40}" type="slidenum">
              <a:rPr lang="en-GB" smtClean="0"/>
              <a:t>‹#›</a:t>
            </a:fld>
            <a:endParaRPr lang="en-GB"/>
          </a:p>
        </p:txBody>
      </p:sp>
    </p:spTree>
    <p:extLst>
      <p:ext uri="{BB962C8B-B14F-4D97-AF65-F5344CB8AC3E}">
        <p14:creationId xmlns:p14="http://schemas.microsoft.com/office/powerpoint/2010/main" val="302900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3A660-B368-44A9-ACF8-EB2891D6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119761-9FAE-4EB9-988F-18D8DF2A4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C821A-F3E8-438B-A450-B8A7678F5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7FCC6-02BA-44C7-BCD5-9BAAB4B94516}" type="datetimeFigureOut">
              <a:rPr lang="en-GB" smtClean="0"/>
              <a:t>07/03/2022</a:t>
            </a:fld>
            <a:endParaRPr lang="en-GB"/>
          </a:p>
        </p:txBody>
      </p:sp>
      <p:sp>
        <p:nvSpPr>
          <p:cNvPr id="5" name="Footer Placeholder 4">
            <a:extLst>
              <a:ext uri="{FF2B5EF4-FFF2-40B4-BE49-F238E27FC236}">
                <a16:creationId xmlns:a16="http://schemas.microsoft.com/office/drawing/2014/main" id="{84FBC14E-41B2-4343-877D-92EC8B71F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15657-C0DB-4D5B-8392-B25FE27A3C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8431C-08B0-43DB-8262-8DAD5A630C40}" type="slidenum">
              <a:rPr lang="en-GB" smtClean="0"/>
              <a:t>‹#›</a:t>
            </a:fld>
            <a:endParaRPr lang="en-GB"/>
          </a:p>
        </p:txBody>
      </p:sp>
    </p:spTree>
    <p:extLst>
      <p:ext uri="{BB962C8B-B14F-4D97-AF65-F5344CB8AC3E}">
        <p14:creationId xmlns:p14="http://schemas.microsoft.com/office/powerpoint/2010/main" val="123528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0638-07A9-48F8-8AB3-4B6F5F17733F}"/>
              </a:ext>
            </a:extLst>
          </p:cNvPr>
          <p:cNvSpPr>
            <a:spLocks noGrp="1"/>
          </p:cNvSpPr>
          <p:nvPr>
            <p:ph type="ctrTitle"/>
          </p:nvPr>
        </p:nvSpPr>
        <p:spPr/>
        <p:txBody>
          <a:bodyPr/>
          <a:lstStyle/>
          <a:p>
            <a:r>
              <a:rPr lang="en-GB" dirty="0"/>
              <a:t>Guildford Fieldtrip Preparatory Work</a:t>
            </a:r>
          </a:p>
        </p:txBody>
      </p:sp>
      <p:sp>
        <p:nvSpPr>
          <p:cNvPr id="3" name="Subtitle 2">
            <a:extLst>
              <a:ext uri="{FF2B5EF4-FFF2-40B4-BE49-F238E27FC236}">
                <a16:creationId xmlns:a16="http://schemas.microsoft.com/office/drawing/2014/main" id="{D23E7A82-63BF-43AF-9E08-756C929AA3DD}"/>
              </a:ext>
            </a:extLst>
          </p:cNvPr>
          <p:cNvSpPr>
            <a:spLocks noGrp="1"/>
          </p:cNvSpPr>
          <p:nvPr>
            <p:ph type="subTitle" idx="1"/>
          </p:nvPr>
        </p:nvSpPr>
        <p:spPr/>
        <p:txBody>
          <a:bodyPr>
            <a:noAutofit/>
          </a:bodyPr>
          <a:lstStyle/>
          <a:p>
            <a:r>
              <a:rPr lang="en-GB" sz="2000" dirty="0"/>
              <a:t>Aims</a:t>
            </a:r>
          </a:p>
          <a:p>
            <a:r>
              <a:rPr lang="en-GB" sz="2000" dirty="0" smtClean="0"/>
              <a:t>To </a:t>
            </a:r>
            <a:r>
              <a:rPr lang="en-GB" sz="2000" dirty="0"/>
              <a:t>create survey forms to be used on the Guildford Fieldtrip</a:t>
            </a:r>
          </a:p>
          <a:p>
            <a:r>
              <a:rPr lang="en-GB" sz="2000" dirty="0"/>
              <a:t>To choose suitable sampling points </a:t>
            </a:r>
          </a:p>
          <a:p>
            <a:r>
              <a:rPr lang="en-GB" sz="2000" dirty="0"/>
              <a:t>To consider the risk assessments and ethical considerations needed for  an urban study</a:t>
            </a:r>
          </a:p>
        </p:txBody>
      </p:sp>
    </p:spTree>
    <p:extLst>
      <p:ext uri="{BB962C8B-B14F-4D97-AF65-F5344CB8AC3E}">
        <p14:creationId xmlns:p14="http://schemas.microsoft.com/office/powerpoint/2010/main" val="246359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E6AE-FFA2-4DFD-8ECA-DE706C6B73DD}"/>
              </a:ext>
            </a:extLst>
          </p:cNvPr>
          <p:cNvSpPr>
            <a:spLocks noGrp="1"/>
          </p:cNvSpPr>
          <p:nvPr>
            <p:ph type="title"/>
          </p:nvPr>
        </p:nvSpPr>
        <p:spPr/>
        <p:txBody>
          <a:bodyPr/>
          <a:lstStyle/>
          <a:p>
            <a:r>
              <a:rPr lang="en-GB" dirty="0"/>
              <a:t>Retail Value</a:t>
            </a:r>
          </a:p>
        </p:txBody>
      </p:sp>
      <p:sp>
        <p:nvSpPr>
          <p:cNvPr id="3" name="Content Placeholder 2">
            <a:extLst>
              <a:ext uri="{FF2B5EF4-FFF2-40B4-BE49-F238E27FC236}">
                <a16:creationId xmlns:a16="http://schemas.microsoft.com/office/drawing/2014/main" id="{2423941D-D383-4413-87EE-651441D0890B}"/>
              </a:ext>
            </a:extLst>
          </p:cNvPr>
          <p:cNvSpPr>
            <a:spLocks noGrp="1"/>
          </p:cNvSpPr>
          <p:nvPr>
            <p:ph idx="1"/>
          </p:nvPr>
        </p:nvSpPr>
        <p:spPr/>
        <p:txBody>
          <a:bodyPr>
            <a:normAutofit fontScale="70000" lnSpcReduction="20000"/>
          </a:bodyPr>
          <a:lstStyle/>
          <a:p>
            <a:pPr marL="0" indent="0">
              <a:buNone/>
            </a:pPr>
            <a:r>
              <a:rPr lang="en-GB" dirty="0"/>
              <a:t>An indicator that regeneration might be required in an area is to look at the retail value. This might also be a useful form of data collection for investigations linked to clone town surveys and sense of place or whether an area would benefit from regeneration. There are likely to be areas of higher and lower retail quality in Guildford City Centre. One way in which this can be done is to choose a study area, then score each shop within the area as follows:-</a:t>
            </a:r>
          </a:p>
          <a:p>
            <a:endParaRPr lang="en-GB" dirty="0"/>
          </a:p>
          <a:p>
            <a:pPr marL="0" indent="0">
              <a:buNone/>
            </a:pPr>
            <a:r>
              <a:rPr lang="en-GB" dirty="0"/>
              <a:t>Shop type			Score</a:t>
            </a:r>
          </a:p>
          <a:p>
            <a:pPr marL="0" indent="0">
              <a:buNone/>
            </a:pPr>
            <a:r>
              <a:rPr lang="en-GB" dirty="0"/>
              <a:t>Department store		5</a:t>
            </a:r>
          </a:p>
          <a:p>
            <a:pPr marL="0" indent="0">
              <a:buNone/>
            </a:pPr>
            <a:r>
              <a:rPr lang="en-GB" dirty="0"/>
              <a:t>High street chain			4</a:t>
            </a:r>
          </a:p>
          <a:p>
            <a:pPr marL="0" indent="0">
              <a:buNone/>
            </a:pPr>
            <a:r>
              <a:rPr lang="en-GB" dirty="0"/>
              <a:t>Independent specialist shop	3</a:t>
            </a:r>
          </a:p>
          <a:p>
            <a:pPr marL="0" indent="0">
              <a:buNone/>
            </a:pPr>
            <a:r>
              <a:rPr lang="en-GB" dirty="0"/>
              <a:t>Convenience store		2</a:t>
            </a:r>
          </a:p>
          <a:p>
            <a:pPr marL="0" indent="0">
              <a:buNone/>
            </a:pPr>
            <a:r>
              <a:rPr lang="en-GB" dirty="0"/>
              <a:t>Charity shop			1</a:t>
            </a:r>
          </a:p>
          <a:p>
            <a:pPr marL="0" indent="0">
              <a:buNone/>
            </a:pPr>
            <a:r>
              <a:rPr lang="en-GB" dirty="0"/>
              <a:t>Vacant retail premises		0</a:t>
            </a:r>
          </a:p>
        </p:txBody>
      </p:sp>
      <p:sp>
        <p:nvSpPr>
          <p:cNvPr id="7" name="TextBox 6">
            <a:extLst>
              <a:ext uri="{FF2B5EF4-FFF2-40B4-BE49-F238E27FC236}">
                <a16:creationId xmlns:a16="http://schemas.microsoft.com/office/drawing/2014/main" id="{000A7CB6-A0D9-47E1-B94D-5DE35FA30801}"/>
              </a:ext>
            </a:extLst>
          </p:cNvPr>
          <p:cNvSpPr txBox="1"/>
          <p:nvPr/>
        </p:nvSpPr>
        <p:spPr>
          <a:xfrm>
            <a:off x="6692348" y="3233530"/>
            <a:ext cx="3988904" cy="1754326"/>
          </a:xfrm>
          <a:prstGeom prst="rect">
            <a:avLst/>
          </a:prstGeom>
          <a:noFill/>
          <a:ln>
            <a:solidFill>
              <a:schemeClr val="tx1"/>
            </a:solidFill>
          </a:ln>
        </p:spPr>
        <p:txBody>
          <a:bodyPr wrap="square" rtlCol="0">
            <a:spAutoFit/>
          </a:bodyPr>
          <a:lstStyle/>
          <a:p>
            <a:r>
              <a:rPr lang="en-GB" b="1" dirty="0"/>
              <a:t>Identify two areas of Guildford City Centre where comparisons of retail value can be made.</a:t>
            </a:r>
          </a:p>
          <a:p>
            <a:endParaRPr lang="en-GB" b="1" dirty="0"/>
          </a:p>
          <a:p>
            <a:r>
              <a:rPr lang="en-GB" b="1" dirty="0"/>
              <a:t>Create a survey form on ArcGIS that you can use to collect this data.</a:t>
            </a:r>
          </a:p>
        </p:txBody>
      </p:sp>
    </p:spTree>
    <p:extLst>
      <p:ext uri="{BB962C8B-B14F-4D97-AF65-F5344CB8AC3E}">
        <p14:creationId xmlns:p14="http://schemas.microsoft.com/office/powerpoint/2010/main" val="1608428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5678542" y="0"/>
            <a:ext cx="6513458" cy="4031673"/>
          </a:xfrm>
          <a:prstGeom prst="rect">
            <a:avLst/>
          </a:prstGeom>
        </p:spPr>
      </p:pic>
      <p:sp>
        <p:nvSpPr>
          <p:cNvPr id="5" name="TextBox 4"/>
          <p:cNvSpPr txBox="1"/>
          <p:nvPr/>
        </p:nvSpPr>
        <p:spPr>
          <a:xfrm>
            <a:off x="9335193" y="299258"/>
            <a:ext cx="2286000" cy="646331"/>
          </a:xfrm>
          <a:prstGeom prst="rect">
            <a:avLst/>
          </a:prstGeom>
          <a:noFill/>
        </p:spPr>
        <p:txBody>
          <a:bodyPr wrap="square" rtlCol="0">
            <a:spAutoFit/>
          </a:bodyPr>
          <a:lstStyle/>
          <a:p>
            <a:r>
              <a:rPr lang="en-GB" dirty="0" smtClean="0"/>
              <a:t>Map from </a:t>
            </a:r>
            <a:r>
              <a:rPr lang="en-GB" dirty="0" err="1" smtClean="0"/>
              <a:t>ArcGis</a:t>
            </a:r>
            <a:r>
              <a:rPr lang="en-GB" dirty="0" smtClean="0"/>
              <a:t> (Street view)</a:t>
            </a:r>
            <a:endParaRPr lang="en-GB" dirty="0"/>
          </a:p>
        </p:txBody>
      </p:sp>
      <p:pic>
        <p:nvPicPr>
          <p:cNvPr id="6" name="Picture 5"/>
          <p:cNvPicPr>
            <a:picLocks noChangeAspect="1"/>
          </p:cNvPicPr>
          <p:nvPr/>
        </p:nvPicPr>
        <p:blipFill>
          <a:blip r:embed="rId3"/>
          <a:stretch>
            <a:fillRect/>
          </a:stretch>
        </p:blipFill>
        <p:spPr>
          <a:xfrm>
            <a:off x="0" y="0"/>
            <a:ext cx="5540602" cy="4031673"/>
          </a:xfrm>
          <a:prstGeom prst="rect">
            <a:avLst/>
          </a:prstGeom>
        </p:spPr>
      </p:pic>
      <p:pic>
        <p:nvPicPr>
          <p:cNvPr id="7" name="Picture 6"/>
          <p:cNvPicPr>
            <a:picLocks noChangeAspect="1"/>
          </p:cNvPicPr>
          <p:nvPr/>
        </p:nvPicPr>
        <p:blipFill>
          <a:blip r:embed="rId4"/>
          <a:stretch>
            <a:fillRect/>
          </a:stretch>
        </p:blipFill>
        <p:spPr>
          <a:xfrm>
            <a:off x="3678489" y="2055813"/>
            <a:ext cx="1931083" cy="4751301"/>
          </a:xfrm>
          <a:prstGeom prst="rect">
            <a:avLst/>
          </a:prstGeom>
        </p:spPr>
      </p:pic>
    </p:spTree>
    <p:extLst>
      <p:ext uri="{BB962C8B-B14F-4D97-AF65-F5344CB8AC3E}">
        <p14:creationId xmlns:p14="http://schemas.microsoft.com/office/powerpoint/2010/main" val="176134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rotWithShape="1">
          <a:blip r:embed="rId2"/>
          <a:srcRect l="16951" t="6795" r="34855" b="15206"/>
          <a:stretch/>
        </p:blipFill>
        <p:spPr bwMode="auto">
          <a:xfrm>
            <a:off x="306224" y="171392"/>
            <a:ext cx="6069638" cy="5888586"/>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967644" y="598516"/>
            <a:ext cx="2851265" cy="369332"/>
          </a:xfrm>
          <a:prstGeom prst="rect">
            <a:avLst/>
          </a:prstGeom>
          <a:noFill/>
        </p:spPr>
        <p:txBody>
          <a:bodyPr wrap="square" rtlCol="0">
            <a:spAutoFit/>
          </a:bodyPr>
          <a:lstStyle/>
          <a:p>
            <a:r>
              <a:rPr lang="en-GB" dirty="0" smtClean="0">
                <a:solidFill>
                  <a:schemeClr val="accent1"/>
                </a:solidFill>
              </a:rPr>
              <a:t>Website – </a:t>
            </a:r>
            <a:r>
              <a:rPr lang="en-GB" dirty="0" err="1" smtClean="0">
                <a:solidFill>
                  <a:schemeClr val="accent1"/>
                </a:solidFill>
              </a:rPr>
              <a:t>Rightmove</a:t>
            </a:r>
            <a:endParaRPr lang="en-GB" dirty="0" smtClean="0">
              <a:solidFill>
                <a:schemeClr val="accent1"/>
              </a:solidFill>
            </a:endParaRPr>
          </a:p>
        </p:txBody>
      </p:sp>
    </p:spTree>
    <p:extLst>
      <p:ext uri="{BB962C8B-B14F-4D97-AF65-F5344CB8AC3E}">
        <p14:creationId xmlns:p14="http://schemas.microsoft.com/office/powerpoint/2010/main" val="424805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52E3-3927-4BE4-9091-D04E7774A63E}"/>
              </a:ext>
            </a:extLst>
          </p:cNvPr>
          <p:cNvSpPr>
            <a:spLocks noGrp="1"/>
          </p:cNvSpPr>
          <p:nvPr>
            <p:ph type="title"/>
          </p:nvPr>
        </p:nvSpPr>
        <p:spPr>
          <a:xfrm>
            <a:off x="170495" y="0"/>
            <a:ext cx="10515600" cy="1325563"/>
          </a:xfrm>
        </p:spPr>
        <p:txBody>
          <a:bodyPr/>
          <a:lstStyle/>
          <a:p>
            <a:r>
              <a:rPr lang="en-GB" dirty="0"/>
              <a:t>Housing decay survey</a:t>
            </a:r>
          </a:p>
        </p:txBody>
      </p:sp>
      <p:sp>
        <p:nvSpPr>
          <p:cNvPr id="3" name="Content Placeholder 2">
            <a:extLst>
              <a:ext uri="{FF2B5EF4-FFF2-40B4-BE49-F238E27FC236}">
                <a16:creationId xmlns:a16="http://schemas.microsoft.com/office/drawing/2014/main" id="{BADE2176-8E73-4224-9CD9-E0F9EEDB606A}"/>
              </a:ext>
            </a:extLst>
          </p:cNvPr>
          <p:cNvSpPr>
            <a:spLocks noGrp="1"/>
          </p:cNvSpPr>
          <p:nvPr>
            <p:ph idx="1"/>
          </p:nvPr>
        </p:nvSpPr>
        <p:spPr>
          <a:xfrm>
            <a:off x="91873" y="985609"/>
            <a:ext cx="6336323" cy="2555613"/>
          </a:xfrm>
        </p:spPr>
        <p:txBody>
          <a:bodyPr/>
          <a:lstStyle/>
          <a:p>
            <a:pPr marL="0" indent="0">
              <a:buNone/>
            </a:pPr>
            <a:r>
              <a:rPr lang="en-GB" sz="2200" dirty="0"/>
              <a:t>You can also measure the condition of housing. Make sure that you sample houses fairly. You might, for example, choose to sample two streets picked at random, and then sample house numbers 5, 15 and 25 on each street. (Guidance from the FSC) Alternatively you could sample every 5</a:t>
            </a:r>
            <a:r>
              <a:rPr lang="en-GB" sz="2200" baseline="30000" dirty="0"/>
              <a:t>th</a:t>
            </a:r>
            <a:r>
              <a:rPr lang="en-GB" sz="2200" dirty="0"/>
              <a:t> house. Whatever you choose to do you will need to be able to justify it.</a:t>
            </a:r>
          </a:p>
          <a:p>
            <a:pPr marL="0" indent="0">
              <a:buNone/>
            </a:pPr>
            <a:endParaRPr lang="en-GB" dirty="0"/>
          </a:p>
        </p:txBody>
      </p:sp>
      <p:pic>
        <p:nvPicPr>
          <p:cNvPr id="5" name="Picture 4">
            <a:extLst>
              <a:ext uri="{FF2B5EF4-FFF2-40B4-BE49-F238E27FC236}">
                <a16:creationId xmlns:a16="http://schemas.microsoft.com/office/drawing/2014/main" id="{095145D1-8CE4-4BC1-9944-2DF6F57FAEED}"/>
              </a:ext>
            </a:extLst>
          </p:cNvPr>
          <p:cNvPicPr>
            <a:picLocks noChangeAspect="1"/>
          </p:cNvPicPr>
          <p:nvPr/>
        </p:nvPicPr>
        <p:blipFill rotWithShape="1">
          <a:blip r:embed="rId2"/>
          <a:srcRect r="33089"/>
          <a:stretch/>
        </p:blipFill>
        <p:spPr>
          <a:xfrm>
            <a:off x="6506818" y="290963"/>
            <a:ext cx="5526156" cy="6990739"/>
          </a:xfrm>
          <a:prstGeom prst="rect">
            <a:avLst/>
          </a:prstGeom>
        </p:spPr>
      </p:pic>
      <p:sp>
        <p:nvSpPr>
          <p:cNvPr id="7" name="TextBox 6">
            <a:extLst>
              <a:ext uri="{FF2B5EF4-FFF2-40B4-BE49-F238E27FC236}">
                <a16:creationId xmlns:a16="http://schemas.microsoft.com/office/drawing/2014/main" id="{22991E2E-FAAE-44F2-A815-2008DBD416AE}"/>
              </a:ext>
            </a:extLst>
          </p:cNvPr>
          <p:cNvSpPr txBox="1"/>
          <p:nvPr/>
        </p:nvSpPr>
        <p:spPr>
          <a:xfrm>
            <a:off x="291548" y="4059675"/>
            <a:ext cx="5936974" cy="2554545"/>
          </a:xfrm>
          <a:prstGeom prst="rect">
            <a:avLst/>
          </a:prstGeom>
          <a:noFill/>
          <a:ln>
            <a:solidFill>
              <a:schemeClr val="tx1"/>
            </a:solidFill>
          </a:ln>
        </p:spPr>
        <p:txBody>
          <a:bodyPr wrap="square" rtlCol="0">
            <a:spAutoFit/>
          </a:bodyPr>
          <a:lstStyle/>
          <a:p>
            <a:r>
              <a:rPr lang="en-GB" sz="2000" b="1" dirty="0"/>
              <a:t>Study a map of the area north of York Road and select two streets that you can survey. You may wish to use Google maps and street view to select suitable streets.</a:t>
            </a:r>
          </a:p>
          <a:p>
            <a:endParaRPr lang="en-GB" sz="2000" b="1" dirty="0"/>
          </a:p>
          <a:p>
            <a:r>
              <a:rPr lang="en-GB" sz="2000" b="1" dirty="0"/>
              <a:t>Decide what sampling strategy are you going to use (systematic, stratified or random) and create a survey form on ArcGIS to collect this data. Include the ability to include a photographic image of sample sites.</a:t>
            </a:r>
          </a:p>
        </p:txBody>
      </p:sp>
    </p:spTree>
    <p:extLst>
      <p:ext uri="{BB962C8B-B14F-4D97-AF65-F5344CB8AC3E}">
        <p14:creationId xmlns:p14="http://schemas.microsoft.com/office/powerpoint/2010/main" val="103812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1CF0-0C32-4309-8FC4-4077E5A9FBB3}"/>
              </a:ext>
            </a:extLst>
          </p:cNvPr>
          <p:cNvSpPr>
            <a:spLocks noGrp="1"/>
          </p:cNvSpPr>
          <p:nvPr>
            <p:ph type="title"/>
          </p:nvPr>
        </p:nvSpPr>
        <p:spPr/>
        <p:txBody>
          <a:bodyPr>
            <a:noAutofit/>
          </a:bodyPr>
          <a:lstStyle/>
          <a:p>
            <a:r>
              <a:rPr lang="en-GB" sz="3000" b="1" dirty="0"/>
              <a:t>Think about the different data collection methods that you will be piloting on the Guildford Fieldtrip. Which of the methods could help you to answer each of these questions?</a:t>
            </a:r>
          </a:p>
        </p:txBody>
      </p:sp>
      <p:sp>
        <p:nvSpPr>
          <p:cNvPr id="3" name="Content Placeholder 2">
            <a:extLst>
              <a:ext uri="{FF2B5EF4-FFF2-40B4-BE49-F238E27FC236}">
                <a16:creationId xmlns:a16="http://schemas.microsoft.com/office/drawing/2014/main" id="{D1F2BAFA-A45A-4AFA-AEA6-675E86BCCDEB}"/>
              </a:ext>
            </a:extLst>
          </p:cNvPr>
          <p:cNvSpPr>
            <a:spLocks noGrp="1"/>
          </p:cNvSpPr>
          <p:nvPr>
            <p:ph idx="1"/>
          </p:nvPr>
        </p:nvSpPr>
        <p:spPr/>
        <p:txBody>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smtClean="0"/>
              <a:t>How do social, economic and environmental factors vary </a:t>
            </a:r>
            <a:r>
              <a:rPr lang="en-GB" smtClean="0"/>
              <a:t>between two </a:t>
            </a:r>
            <a:r>
              <a:rPr lang="en-GB" dirty="0" smtClean="0"/>
              <a:t>residential areas?</a:t>
            </a:r>
            <a:endParaRPr lang="en-GB" dirty="0"/>
          </a:p>
          <a:p>
            <a:r>
              <a:rPr lang="en-GB" dirty="0"/>
              <a:t>How does the urban land use in central Guildford vary and is regeneration required in some areas?</a:t>
            </a:r>
          </a:p>
          <a:p>
            <a:endParaRPr lang="en-GB" dirty="0"/>
          </a:p>
        </p:txBody>
      </p:sp>
    </p:spTree>
    <p:extLst>
      <p:ext uri="{BB962C8B-B14F-4D97-AF65-F5344CB8AC3E}">
        <p14:creationId xmlns:p14="http://schemas.microsoft.com/office/powerpoint/2010/main" val="3463993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C08D-4978-4DFC-88D1-42B44CDE6C42}"/>
              </a:ext>
            </a:extLst>
          </p:cNvPr>
          <p:cNvSpPr>
            <a:spLocks noGrp="1"/>
          </p:cNvSpPr>
          <p:nvPr>
            <p:ph type="title"/>
          </p:nvPr>
        </p:nvSpPr>
        <p:spPr/>
        <p:txBody>
          <a:bodyPr/>
          <a:lstStyle/>
          <a:p>
            <a:r>
              <a:rPr lang="en-GB" dirty="0"/>
              <a:t>Ethical issues</a:t>
            </a:r>
          </a:p>
        </p:txBody>
      </p:sp>
      <p:sp>
        <p:nvSpPr>
          <p:cNvPr id="3" name="Content Placeholder 2">
            <a:extLst>
              <a:ext uri="{FF2B5EF4-FFF2-40B4-BE49-F238E27FC236}">
                <a16:creationId xmlns:a16="http://schemas.microsoft.com/office/drawing/2014/main" id="{02D28E9E-AF8F-44C8-95E5-469E0EBD0034}"/>
              </a:ext>
            </a:extLst>
          </p:cNvPr>
          <p:cNvSpPr>
            <a:spLocks noGrp="1"/>
          </p:cNvSpPr>
          <p:nvPr>
            <p:ph idx="1"/>
          </p:nvPr>
        </p:nvSpPr>
        <p:spPr/>
        <p:txBody>
          <a:bodyPr/>
          <a:lstStyle/>
          <a:p>
            <a:pPr marL="0" indent="0">
              <a:buNone/>
            </a:pPr>
            <a:r>
              <a:rPr lang="en-GB" dirty="0"/>
              <a:t>There are ethical issues that need to be addressed for all fieldwork trips e.g. not asking sensitive personal information when completing questionnaires and ensuring that all responses are confidential.</a:t>
            </a:r>
          </a:p>
          <a:p>
            <a:pPr marL="0" indent="0">
              <a:buNone/>
            </a:pPr>
            <a:endParaRPr lang="en-GB" dirty="0"/>
          </a:p>
          <a:p>
            <a:pPr marL="0" indent="0">
              <a:buNone/>
            </a:pPr>
            <a:r>
              <a:rPr lang="en-GB" dirty="0"/>
              <a:t>What ethical considerations might we need to take when completing housing decay surveys and taking photographs in busy areas?</a:t>
            </a:r>
          </a:p>
        </p:txBody>
      </p:sp>
    </p:spTree>
    <p:extLst>
      <p:ext uri="{BB962C8B-B14F-4D97-AF65-F5344CB8AC3E}">
        <p14:creationId xmlns:p14="http://schemas.microsoft.com/office/powerpoint/2010/main" val="391379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7E03-4EAC-4A08-8540-EF07D18C1526}"/>
              </a:ext>
            </a:extLst>
          </p:cNvPr>
          <p:cNvSpPr>
            <a:spLocks noGrp="1"/>
          </p:cNvSpPr>
          <p:nvPr>
            <p:ph type="title"/>
          </p:nvPr>
        </p:nvSpPr>
        <p:spPr/>
        <p:txBody>
          <a:bodyPr/>
          <a:lstStyle/>
          <a:p>
            <a:r>
              <a:rPr lang="en-GB" dirty="0"/>
              <a:t>Risk assessment</a:t>
            </a:r>
          </a:p>
        </p:txBody>
      </p:sp>
      <p:sp>
        <p:nvSpPr>
          <p:cNvPr id="3" name="Content Placeholder 2">
            <a:extLst>
              <a:ext uri="{FF2B5EF4-FFF2-40B4-BE49-F238E27FC236}">
                <a16:creationId xmlns:a16="http://schemas.microsoft.com/office/drawing/2014/main" id="{9598AAB4-3C4F-4617-B843-0B873E435486}"/>
              </a:ext>
            </a:extLst>
          </p:cNvPr>
          <p:cNvSpPr>
            <a:spLocks noGrp="1"/>
          </p:cNvSpPr>
          <p:nvPr>
            <p:ph idx="1"/>
          </p:nvPr>
        </p:nvSpPr>
        <p:spPr/>
        <p:txBody>
          <a:bodyPr/>
          <a:lstStyle/>
          <a:p>
            <a:pPr marL="0" indent="0">
              <a:buNone/>
            </a:pPr>
            <a:r>
              <a:rPr lang="en-GB" dirty="0"/>
              <a:t>Use the same table </a:t>
            </a:r>
            <a:r>
              <a:rPr lang="en-GB"/>
              <a:t>as </a:t>
            </a:r>
            <a:r>
              <a:rPr lang="en-GB" smtClean="0"/>
              <a:t>for </a:t>
            </a:r>
            <a:r>
              <a:rPr lang="en-GB" dirty="0"/>
              <a:t>the </a:t>
            </a:r>
            <a:r>
              <a:rPr lang="en-GB" dirty="0" err="1"/>
              <a:t>Witterings</a:t>
            </a:r>
            <a:endParaRPr lang="en-GB" dirty="0"/>
          </a:p>
        </p:txBody>
      </p:sp>
    </p:spTree>
    <p:extLst>
      <p:ext uri="{BB962C8B-B14F-4D97-AF65-F5344CB8AC3E}">
        <p14:creationId xmlns:p14="http://schemas.microsoft.com/office/powerpoint/2010/main" val="119062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99DE-F565-44E8-96C3-EAFF875DC91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818D85C-3680-4E3B-9434-5142033877FB}"/>
              </a:ext>
            </a:extLst>
          </p:cNvPr>
          <p:cNvSpPr>
            <a:spLocks noGrp="1"/>
          </p:cNvSpPr>
          <p:nvPr>
            <p:ph idx="1"/>
          </p:nvPr>
        </p:nvSpPr>
        <p:spPr/>
        <p:txBody>
          <a:bodyPr>
            <a:normAutofit fontScale="92500" lnSpcReduction="10000"/>
          </a:bodyPr>
          <a:lstStyle/>
          <a:p>
            <a:pPr marL="0" indent="0">
              <a:buNone/>
            </a:pPr>
            <a:r>
              <a:rPr lang="en-GB" dirty="0"/>
              <a:t>ArcGIS has many functions that you can use for your NEA and the </a:t>
            </a:r>
            <a:r>
              <a:rPr lang="en-GB" dirty="0" err="1"/>
              <a:t>Esri</a:t>
            </a:r>
            <a:r>
              <a:rPr lang="en-GB" dirty="0"/>
              <a:t> for Schools website has a wide range of teaching resources, including videos that can guide you through the different functions. (You have already explored some of these functions when completing the pre-work)</a:t>
            </a:r>
          </a:p>
          <a:p>
            <a:pPr marL="0" indent="0">
              <a:buNone/>
            </a:pPr>
            <a:endParaRPr lang="en-GB" dirty="0"/>
          </a:p>
          <a:p>
            <a:pPr marL="0" indent="0">
              <a:buNone/>
            </a:pPr>
            <a:r>
              <a:rPr lang="en-GB" dirty="0"/>
              <a:t>We do not have time in class to go through all of them – it is up to you as to whether or not you choose to use the resources available, and to do some further research on the ArcGIS capabilities.</a:t>
            </a:r>
          </a:p>
          <a:p>
            <a:pPr marL="0" indent="0">
              <a:buNone/>
            </a:pPr>
            <a:endParaRPr lang="en-GB" dirty="0"/>
          </a:p>
          <a:p>
            <a:pPr marL="0" indent="0">
              <a:buNone/>
            </a:pPr>
            <a:r>
              <a:rPr lang="en-GB" dirty="0"/>
              <a:t>ArcGIS is a new tool for us too and so if you find some useful functions please do share these with your teacher!</a:t>
            </a:r>
          </a:p>
        </p:txBody>
      </p:sp>
    </p:spTree>
    <p:extLst>
      <p:ext uri="{BB962C8B-B14F-4D97-AF65-F5344CB8AC3E}">
        <p14:creationId xmlns:p14="http://schemas.microsoft.com/office/powerpoint/2010/main" val="149834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C8CA-21A1-4E6D-805A-30BAB5958B7D}"/>
              </a:ext>
            </a:extLst>
          </p:cNvPr>
          <p:cNvSpPr>
            <a:spLocks noGrp="1"/>
          </p:cNvSpPr>
          <p:nvPr>
            <p:ph type="title"/>
          </p:nvPr>
        </p:nvSpPr>
        <p:spPr/>
        <p:txBody>
          <a:bodyPr/>
          <a:lstStyle/>
          <a:p>
            <a:r>
              <a:rPr lang="en-GB" dirty="0"/>
              <a:t>Guildford Fieldtrip – to investigate</a:t>
            </a:r>
          </a:p>
        </p:txBody>
      </p:sp>
      <p:sp>
        <p:nvSpPr>
          <p:cNvPr id="3" name="Content Placeholder 2">
            <a:extLst>
              <a:ext uri="{FF2B5EF4-FFF2-40B4-BE49-F238E27FC236}">
                <a16:creationId xmlns:a16="http://schemas.microsoft.com/office/drawing/2014/main" id="{84E381E4-8846-4370-AAB7-C90C67DB5519}"/>
              </a:ext>
            </a:extLst>
          </p:cNvPr>
          <p:cNvSpPr>
            <a:spLocks noGrp="1"/>
          </p:cNvSpPr>
          <p:nvPr>
            <p:ph idx="1"/>
          </p:nvPr>
        </p:nvSpPr>
        <p:spPr/>
        <p:txBody>
          <a:bodyPr>
            <a:normAutofit/>
          </a:bodyPr>
          <a:lstStyle/>
          <a:p>
            <a:r>
              <a:rPr lang="en-GB" dirty="0"/>
              <a:t>How does central Guildford vary in land use, quality of the environment, footfall and/or characteristics of cultural quarters. </a:t>
            </a:r>
          </a:p>
          <a:p>
            <a:r>
              <a:rPr lang="en-GB" dirty="0"/>
              <a:t>How does land use change from the centre of Guildford to the outskirts?</a:t>
            </a:r>
          </a:p>
          <a:p>
            <a:r>
              <a:rPr lang="en-GB" dirty="0"/>
              <a:t>How has gentrification impacted the area to the north of York Road, Guildford</a:t>
            </a:r>
          </a:p>
          <a:p>
            <a:r>
              <a:rPr lang="en-GB" dirty="0"/>
              <a:t>How does the urban land use in central Guildford vary and is regeneration required in some areas?</a:t>
            </a:r>
          </a:p>
          <a:p>
            <a:pPr marL="0" indent="0">
              <a:buNone/>
            </a:pPr>
            <a:endParaRPr lang="en-GB" dirty="0"/>
          </a:p>
        </p:txBody>
      </p:sp>
    </p:spTree>
    <p:extLst>
      <p:ext uri="{BB962C8B-B14F-4D97-AF65-F5344CB8AC3E}">
        <p14:creationId xmlns:p14="http://schemas.microsoft.com/office/powerpoint/2010/main" val="358228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5DDBD40-1C2E-41C5-A7D6-717FF6C2960F}"/>
              </a:ext>
            </a:extLst>
          </p:cNvPr>
          <p:cNvSpPr txBox="1"/>
          <p:nvPr/>
        </p:nvSpPr>
        <p:spPr>
          <a:xfrm>
            <a:off x="5013435" y="5957080"/>
            <a:ext cx="1630017" cy="923330"/>
          </a:xfrm>
          <a:prstGeom prst="rect">
            <a:avLst/>
          </a:prstGeom>
          <a:noFill/>
        </p:spPr>
        <p:txBody>
          <a:bodyPr wrap="square" rtlCol="0">
            <a:spAutoFit/>
          </a:bodyPr>
          <a:lstStyle/>
          <a:p>
            <a:r>
              <a:rPr lang="en-GB" dirty="0"/>
              <a:t>Meeting Point – </a:t>
            </a:r>
            <a:r>
              <a:rPr lang="en-GB" dirty="0" smtClean="0"/>
              <a:t>The Friary</a:t>
            </a:r>
            <a:endParaRPr lang="en-GB" dirty="0"/>
          </a:p>
          <a:p>
            <a:r>
              <a:rPr lang="en-GB" dirty="0"/>
              <a:t>10am</a:t>
            </a:r>
          </a:p>
        </p:txBody>
      </p:sp>
      <p:pic>
        <p:nvPicPr>
          <p:cNvPr id="5" name="Picture 4"/>
          <p:cNvPicPr>
            <a:picLocks noChangeAspect="1"/>
          </p:cNvPicPr>
          <p:nvPr/>
        </p:nvPicPr>
        <p:blipFill>
          <a:blip r:embed="rId2"/>
          <a:stretch>
            <a:fillRect/>
          </a:stretch>
        </p:blipFill>
        <p:spPr>
          <a:xfrm>
            <a:off x="1161529" y="236942"/>
            <a:ext cx="8440583" cy="5568881"/>
          </a:xfrm>
          <a:prstGeom prst="rect">
            <a:avLst/>
          </a:prstGeom>
        </p:spPr>
      </p:pic>
      <p:cxnSp>
        <p:nvCxnSpPr>
          <p:cNvPr id="7" name="Straight Arrow Connector 6"/>
          <p:cNvCxnSpPr/>
          <p:nvPr/>
        </p:nvCxnSpPr>
        <p:spPr>
          <a:xfrm flipH="1" flipV="1">
            <a:off x="4146331" y="3457903"/>
            <a:ext cx="1376855" cy="24845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1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6C2F-0978-4157-82AD-3299AE452287}"/>
              </a:ext>
            </a:extLst>
          </p:cNvPr>
          <p:cNvSpPr>
            <a:spLocks noGrp="1"/>
          </p:cNvSpPr>
          <p:nvPr>
            <p:ph type="title"/>
          </p:nvPr>
        </p:nvSpPr>
        <p:spPr/>
        <p:txBody>
          <a:bodyPr/>
          <a:lstStyle/>
          <a:p>
            <a:r>
              <a:rPr lang="en-GB" dirty="0"/>
              <a:t>Data collection methods to be used in Guildford</a:t>
            </a:r>
          </a:p>
        </p:txBody>
      </p:sp>
      <p:sp>
        <p:nvSpPr>
          <p:cNvPr id="3" name="Content Placeholder 2">
            <a:extLst>
              <a:ext uri="{FF2B5EF4-FFF2-40B4-BE49-F238E27FC236}">
                <a16:creationId xmlns:a16="http://schemas.microsoft.com/office/drawing/2014/main" id="{3E4193E7-F2D7-466F-8760-445E008A402D}"/>
              </a:ext>
            </a:extLst>
          </p:cNvPr>
          <p:cNvSpPr>
            <a:spLocks noGrp="1"/>
          </p:cNvSpPr>
          <p:nvPr>
            <p:ph idx="1"/>
          </p:nvPr>
        </p:nvSpPr>
        <p:spPr/>
        <p:txBody>
          <a:bodyPr/>
          <a:lstStyle/>
          <a:p>
            <a:pPr marL="0" indent="0">
              <a:buNone/>
            </a:pPr>
            <a:r>
              <a:rPr lang="en-GB" dirty="0"/>
              <a:t>Environmental quality surveys</a:t>
            </a:r>
          </a:p>
          <a:p>
            <a:pPr marL="0" indent="0">
              <a:buNone/>
            </a:pPr>
            <a:r>
              <a:rPr lang="en-GB" dirty="0"/>
              <a:t>Land use surveys</a:t>
            </a:r>
          </a:p>
          <a:p>
            <a:pPr marL="0" indent="0">
              <a:buNone/>
            </a:pPr>
            <a:r>
              <a:rPr lang="en-GB" dirty="0"/>
              <a:t>Pedestrian counts</a:t>
            </a:r>
          </a:p>
          <a:p>
            <a:pPr marL="0" indent="0">
              <a:buNone/>
            </a:pPr>
            <a:r>
              <a:rPr lang="en-GB" dirty="0"/>
              <a:t>Housing decay surveys</a:t>
            </a:r>
          </a:p>
          <a:p>
            <a:pPr marL="0" indent="0">
              <a:buNone/>
            </a:pPr>
            <a:r>
              <a:rPr lang="en-GB" dirty="0"/>
              <a:t>Retail value assessments</a:t>
            </a:r>
          </a:p>
          <a:p>
            <a:pPr marL="0" indent="0">
              <a:buNone/>
            </a:pPr>
            <a:r>
              <a:rPr lang="en-GB" dirty="0"/>
              <a:t>Photographs</a:t>
            </a:r>
          </a:p>
        </p:txBody>
      </p:sp>
      <p:sp>
        <p:nvSpPr>
          <p:cNvPr id="4" name="TextBox 3">
            <a:extLst>
              <a:ext uri="{FF2B5EF4-FFF2-40B4-BE49-F238E27FC236}">
                <a16:creationId xmlns:a16="http://schemas.microsoft.com/office/drawing/2014/main" id="{45FE5414-35F7-49F8-8415-57C6EFD4C640}"/>
              </a:ext>
            </a:extLst>
          </p:cNvPr>
          <p:cNvSpPr txBox="1"/>
          <p:nvPr/>
        </p:nvSpPr>
        <p:spPr>
          <a:xfrm>
            <a:off x="6785113" y="3101009"/>
            <a:ext cx="4568687" cy="2862322"/>
          </a:xfrm>
          <a:prstGeom prst="rect">
            <a:avLst/>
          </a:prstGeom>
          <a:noFill/>
          <a:ln>
            <a:solidFill>
              <a:schemeClr val="tx1"/>
            </a:solidFill>
          </a:ln>
        </p:spPr>
        <p:txBody>
          <a:bodyPr wrap="square" rtlCol="0">
            <a:spAutoFit/>
          </a:bodyPr>
          <a:lstStyle/>
          <a:p>
            <a:r>
              <a:rPr lang="en-GB" dirty="0"/>
              <a:t>You will be working in groups of 3-4 people to complete the required survey forms for this fieldtrip. You will need to discuss how things should be done and allocate tasks to individual members of your group. It is important that you discuss what needs to go into the forms and where your sampling points will be before doing any individual work. </a:t>
            </a:r>
          </a:p>
          <a:p>
            <a:r>
              <a:rPr lang="en-GB" dirty="0"/>
              <a:t>The survey forms will then need to be shared with team members.</a:t>
            </a:r>
          </a:p>
        </p:txBody>
      </p:sp>
    </p:spTree>
    <p:extLst>
      <p:ext uri="{BB962C8B-B14F-4D97-AF65-F5344CB8AC3E}">
        <p14:creationId xmlns:p14="http://schemas.microsoft.com/office/powerpoint/2010/main" val="325661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95C9-E452-4247-9594-E747C7D1C084}"/>
              </a:ext>
            </a:extLst>
          </p:cNvPr>
          <p:cNvSpPr>
            <a:spLocks noGrp="1"/>
          </p:cNvSpPr>
          <p:nvPr>
            <p:ph type="title"/>
          </p:nvPr>
        </p:nvSpPr>
        <p:spPr/>
        <p:txBody>
          <a:bodyPr/>
          <a:lstStyle/>
          <a:p>
            <a:r>
              <a:rPr lang="en-GB" dirty="0"/>
              <a:t>Measuring land use function</a:t>
            </a:r>
            <a:br>
              <a:rPr lang="en-GB" dirty="0"/>
            </a:br>
            <a:endParaRPr lang="en-GB" dirty="0"/>
          </a:p>
        </p:txBody>
      </p:sp>
      <p:sp>
        <p:nvSpPr>
          <p:cNvPr id="3" name="Content Placeholder 2">
            <a:extLst>
              <a:ext uri="{FF2B5EF4-FFF2-40B4-BE49-F238E27FC236}">
                <a16:creationId xmlns:a16="http://schemas.microsoft.com/office/drawing/2014/main" id="{CE0E77ED-F276-46C2-94D3-CF059004C83C}"/>
              </a:ext>
            </a:extLst>
          </p:cNvPr>
          <p:cNvSpPr>
            <a:spLocks noGrp="1"/>
          </p:cNvSpPr>
          <p:nvPr>
            <p:ph idx="1"/>
          </p:nvPr>
        </p:nvSpPr>
        <p:spPr>
          <a:xfrm>
            <a:off x="376213" y="1967948"/>
            <a:ext cx="5097143" cy="5218149"/>
          </a:xfrm>
        </p:spPr>
        <p:txBody>
          <a:bodyPr>
            <a:normAutofit/>
          </a:bodyPr>
          <a:lstStyle/>
          <a:p>
            <a:pPr marL="0" indent="0">
              <a:buNone/>
            </a:pPr>
            <a:r>
              <a:rPr lang="en-GB" sz="2400" dirty="0"/>
              <a:t>You are going to complete 2 land use surveys in Guildford. </a:t>
            </a:r>
          </a:p>
          <a:p>
            <a:pPr marL="514350" indent="-514350">
              <a:buAutoNum type="arabicParenR"/>
            </a:pPr>
            <a:r>
              <a:rPr lang="en-GB" sz="2400" dirty="0"/>
              <a:t>One comparing land use between the High Street and North Street. </a:t>
            </a:r>
          </a:p>
          <a:p>
            <a:pPr marL="514350" indent="-514350">
              <a:buAutoNum type="arabicParenR"/>
            </a:pPr>
            <a:r>
              <a:rPr lang="en-GB" sz="2400" dirty="0"/>
              <a:t>The other a 1km transect coming outwards from the city centre towards the suburbs. </a:t>
            </a:r>
          </a:p>
          <a:p>
            <a:pPr marL="514350" indent="-514350">
              <a:buAutoNum type="arabicParenR"/>
            </a:pPr>
            <a:endParaRPr lang="en-GB" sz="2400" dirty="0"/>
          </a:p>
          <a:p>
            <a:pPr marL="514350" indent="-514350">
              <a:buAutoNum type="arabicParenR"/>
            </a:pPr>
            <a:endParaRPr lang="en-GB" b="1" dirty="0"/>
          </a:p>
          <a:p>
            <a:pPr marL="514350" indent="-514350">
              <a:buAutoNum type="arabicParenR"/>
            </a:pPr>
            <a:endParaRPr lang="en-GB" b="1" dirty="0"/>
          </a:p>
          <a:p>
            <a:pPr marL="0" indent="0">
              <a:buNone/>
            </a:pPr>
            <a:endParaRPr lang="en-GB" b="1" dirty="0"/>
          </a:p>
        </p:txBody>
      </p:sp>
      <p:sp>
        <p:nvSpPr>
          <p:cNvPr id="4" name="TextBox 3">
            <a:extLst>
              <a:ext uri="{FF2B5EF4-FFF2-40B4-BE49-F238E27FC236}">
                <a16:creationId xmlns:a16="http://schemas.microsoft.com/office/drawing/2014/main" id="{3D2EA380-8881-44DD-9FF5-2FF632CE9AB0}"/>
              </a:ext>
            </a:extLst>
          </p:cNvPr>
          <p:cNvSpPr txBox="1"/>
          <p:nvPr/>
        </p:nvSpPr>
        <p:spPr>
          <a:xfrm>
            <a:off x="5638800" y="2975113"/>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39DBDE4C-6E99-4454-B5C6-69AFAE898D20}"/>
              </a:ext>
            </a:extLst>
          </p:cNvPr>
          <p:cNvSpPr txBox="1"/>
          <p:nvPr/>
        </p:nvSpPr>
        <p:spPr>
          <a:xfrm>
            <a:off x="2584175" y="4890052"/>
            <a:ext cx="3511826" cy="2994991"/>
          </a:xfrm>
          <a:prstGeom prst="rect">
            <a:avLst/>
          </a:prstGeom>
          <a:noFill/>
        </p:spPr>
        <p:txBody>
          <a:bodyPr wrap="square" rtlCol="0">
            <a:spAutoFit/>
          </a:bodyPr>
          <a:lstStyle/>
          <a:p>
            <a:endParaRPr lang="en-GB" dirty="0"/>
          </a:p>
        </p:txBody>
      </p:sp>
      <p:pic>
        <p:nvPicPr>
          <p:cNvPr id="6" name="Picture 5" descr="RICEPOTS system for recording urban land use.">
            <a:extLst>
              <a:ext uri="{FF2B5EF4-FFF2-40B4-BE49-F238E27FC236}">
                <a16:creationId xmlns:a16="http://schemas.microsoft.com/office/drawing/2014/main" id="{1AF61F12-A1EB-4487-BF67-B4219E6E517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8504" y="1074855"/>
            <a:ext cx="6663495" cy="5171200"/>
          </a:xfrm>
          <a:prstGeom prst="rect">
            <a:avLst/>
          </a:prstGeom>
          <a:noFill/>
          <a:ln>
            <a:noFill/>
          </a:ln>
        </p:spPr>
      </p:pic>
    </p:spTree>
    <p:extLst>
      <p:ext uri="{BB962C8B-B14F-4D97-AF65-F5344CB8AC3E}">
        <p14:creationId xmlns:p14="http://schemas.microsoft.com/office/powerpoint/2010/main" val="61309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30F0BB-6D10-42BB-93D5-203259C3300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7921" y="210083"/>
            <a:ext cx="9065287" cy="4351338"/>
          </a:xfrm>
          <a:prstGeom prst="rect">
            <a:avLst/>
          </a:prstGeom>
          <a:noFill/>
          <a:ln>
            <a:noFill/>
          </a:ln>
        </p:spPr>
      </p:pic>
      <p:sp>
        <p:nvSpPr>
          <p:cNvPr id="7" name="TextBox 6">
            <a:extLst>
              <a:ext uri="{FF2B5EF4-FFF2-40B4-BE49-F238E27FC236}">
                <a16:creationId xmlns:a16="http://schemas.microsoft.com/office/drawing/2014/main" id="{B6569085-449B-4594-8DC4-45F60E2C4418}"/>
              </a:ext>
            </a:extLst>
          </p:cNvPr>
          <p:cNvSpPr txBox="1"/>
          <p:nvPr/>
        </p:nvSpPr>
        <p:spPr>
          <a:xfrm>
            <a:off x="0" y="10892"/>
            <a:ext cx="3061252" cy="5216813"/>
          </a:xfrm>
          <a:prstGeom prst="rect">
            <a:avLst/>
          </a:prstGeom>
          <a:noFill/>
        </p:spPr>
        <p:txBody>
          <a:bodyPr wrap="square" rtlCol="0">
            <a:spAutoFit/>
          </a:bodyPr>
          <a:lstStyle/>
          <a:p>
            <a:r>
              <a:rPr lang="en-GB" sz="2100" dirty="0"/>
              <a:t>You could collect the land use data systematically like in this table. This would work well along your 1km land use transect. </a:t>
            </a:r>
          </a:p>
          <a:p>
            <a:endParaRPr lang="en-GB" sz="2100" dirty="0"/>
          </a:p>
          <a:p>
            <a:r>
              <a:rPr lang="en-GB" sz="2100" dirty="0"/>
              <a:t>For the city centre you will  collect your data at every land use change. This is more suitable for smaller areas like the two streets being compared, where land use changes frequently. </a:t>
            </a:r>
          </a:p>
          <a:p>
            <a:endParaRPr lang="en-GB" dirty="0"/>
          </a:p>
        </p:txBody>
      </p:sp>
      <p:sp>
        <p:nvSpPr>
          <p:cNvPr id="8" name="TextBox 7">
            <a:extLst>
              <a:ext uri="{FF2B5EF4-FFF2-40B4-BE49-F238E27FC236}">
                <a16:creationId xmlns:a16="http://schemas.microsoft.com/office/drawing/2014/main" id="{5BBB9272-D808-473A-AB91-A0A8278D2543}"/>
              </a:ext>
            </a:extLst>
          </p:cNvPr>
          <p:cNvSpPr txBox="1"/>
          <p:nvPr/>
        </p:nvSpPr>
        <p:spPr>
          <a:xfrm>
            <a:off x="1391479" y="4870625"/>
            <a:ext cx="10243930" cy="1754326"/>
          </a:xfrm>
          <a:prstGeom prst="rect">
            <a:avLst/>
          </a:prstGeom>
          <a:noFill/>
          <a:ln>
            <a:solidFill>
              <a:schemeClr val="tx1"/>
            </a:solidFill>
          </a:ln>
        </p:spPr>
        <p:txBody>
          <a:bodyPr wrap="square" rtlCol="0">
            <a:spAutoFit/>
          </a:bodyPr>
          <a:lstStyle/>
          <a:p>
            <a:r>
              <a:rPr lang="en-GB" b="1" dirty="0"/>
              <a:t>You will need to use the map function in ArcGIS to identify a suitable 1km transect that has a variety of land use changes (follow a road so that it is accessible). Use the measure tool that you practiced in the pre-work to identify locations every 100m. Create a map and mark on those sampling points.</a:t>
            </a:r>
          </a:p>
          <a:p>
            <a:r>
              <a:rPr lang="en-GB" b="1" dirty="0"/>
              <a:t>Create a survey form on ArcGIS which will enable you to collect land use data along the 1km transect.</a:t>
            </a:r>
          </a:p>
          <a:p>
            <a:r>
              <a:rPr lang="en-GB" b="1" dirty="0"/>
              <a:t>Create another survey form that can then be used to record land use change along the High Street and North Street.</a:t>
            </a:r>
            <a:endParaRPr lang="en-GB" dirty="0"/>
          </a:p>
        </p:txBody>
      </p:sp>
    </p:spTree>
    <p:extLst>
      <p:ext uri="{BB962C8B-B14F-4D97-AF65-F5344CB8AC3E}">
        <p14:creationId xmlns:p14="http://schemas.microsoft.com/office/powerpoint/2010/main" val="224876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2144-BB7C-4722-8AF6-BA50D44982DC}"/>
              </a:ext>
            </a:extLst>
          </p:cNvPr>
          <p:cNvSpPr>
            <a:spLocks noGrp="1"/>
          </p:cNvSpPr>
          <p:nvPr>
            <p:ph type="title"/>
          </p:nvPr>
        </p:nvSpPr>
        <p:spPr>
          <a:xfrm>
            <a:off x="589671" y="0"/>
            <a:ext cx="5506329" cy="1325563"/>
          </a:xfrm>
        </p:spPr>
        <p:txBody>
          <a:bodyPr/>
          <a:lstStyle/>
          <a:p>
            <a:r>
              <a:rPr lang="en-GB" dirty="0"/>
              <a:t>Environmental quality survey</a:t>
            </a:r>
          </a:p>
        </p:txBody>
      </p:sp>
      <p:pic>
        <p:nvPicPr>
          <p:cNvPr id="4" name="Content Placeholder 3" descr="Example of an environmental quality index using a bipolar scale.">
            <a:extLst>
              <a:ext uri="{FF2B5EF4-FFF2-40B4-BE49-F238E27FC236}">
                <a16:creationId xmlns:a16="http://schemas.microsoft.com/office/drawing/2014/main" id="{9207E2FB-F3DB-4DEB-B2B9-349A751ABB7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0684" y="91440"/>
            <a:ext cx="4981316" cy="6675120"/>
          </a:xfrm>
          <a:prstGeom prst="rect">
            <a:avLst/>
          </a:prstGeom>
          <a:noFill/>
          <a:ln>
            <a:noFill/>
          </a:ln>
        </p:spPr>
      </p:pic>
      <p:sp>
        <p:nvSpPr>
          <p:cNvPr id="5" name="TextBox 4">
            <a:extLst>
              <a:ext uri="{FF2B5EF4-FFF2-40B4-BE49-F238E27FC236}">
                <a16:creationId xmlns:a16="http://schemas.microsoft.com/office/drawing/2014/main" id="{9918382F-0CAF-4B9B-934D-D55B237A5390}"/>
              </a:ext>
            </a:extLst>
          </p:cNvPr>
          <p:cNvSpPr txBox="1"/>
          <p:nvPr/>
        </p:nvSpPr>
        <p:spPr>
          <a:xfrm>
            <a:off x="112543" y="1166842"/>
            <a:ext cx="6962336" cy="4247317"/>
          </a:xfrm>
          <a:prstGeom prst="rect">
            <a:avLst/>
          </a:prstGeom>
          <a:noFill/>
        </p:spPr>
        <p:txBody>
          <a:bodyPr wrap="square" rtlCol="0">
            <a:spAutoFit/>
          </a:bodyPr>
          <a:lstStyle/>
          <a:p>
            <a:r>
              <a:rPr lang="en-GB" dirty="0"/>
              <a:t>An environmental quality survey uses an observer’s judgements to assess environmental quality against a range of indicators. Often they work on a sliding scale of quality (like 1 to 5) to represent less good to good. Alternatively you can use a Bi-polar scale (like -5 to +5) to indicate a negative assessment through to a positive assessment, with 0 representing neither good or bad.</a:t>
            </a:r>
          </a:p>
          <a:p>
            <a:r>
              <a:rPr lang="en-GB" dirty="0"/>
              <a:t>As it is based on personal judgements the data collected using environmental quality surveys is </a:t>
            </a:r>
            <a:r>
              <a:rPr lang="en-GB" i="1" dirty="0"/>
              <a:t>subjective.</a:t>
            </a:r>
            <a:r>
              <a:rPr lang="en-GB" dirty="0"/>
              <a:t> Benchmarking the scoring between different observers will help reduce this subjectivity.</a:t>
            </a:r>
          </a:p>
          <a:p>
            <a:r>
              <a:rPr lang="en-GB" dirty="0"/>
              <a:t>Sampling for environmental quality surveys within a study:</a:t>
            </a:r>
          </a:p>
          <a:p>
            <a:pPr lvl="0"/>
            <a:r>
              <a:rPr lang="en-GB" dirty="0"/>
              <a:t>Either an overall judgement of an area – walk around the whole area and then complete the survey as a summary or at a number of points within the area – which may be selected using a random, systematic or stratified sample</a:t>
            </a:r>
          </a:p>
          <a:p>
            <a:endParaRPr lang="en-GB" dirty="0"/>
          </a:p>
        </p:txBody>
      </p:sp>
      <p:sp>
        <p:nvSpPr>
          <p:cNvPr id="6" name="TextBox 5">
            <a:extLst>
              <a:ext uri="{FF2B5EF4-FFF2-40B4-BE49-F238E27FC236}">
                <a16:creationId xmlns:a16="http://schemas.microsoft.com/office/drawing/2014/main" id="{6A4DE44D-928B-48EC-860F-D32E3D103899}"/>
              </a:ext>
            </a:extLst>
          </p:cNvPr>
          <p:cNvSpPr txBox="1"/>
          <p:nvPr/>
        </p:nvSpPr>
        <p:spPr>
          <a:xfrm>
            <a:off x="112543" y="5103674"/>
            <a:ext cx="7098141" cy="1569660"/>
          </a:xfrm>
          <a:prstGeom prst="rect">
            <a:avLst/>
          </a:prstGeom>
          <a:noFill/>
          <a:ln>
            <a:solidFill>
              <a:schemeClr val="tx1"/>
            </a:solidFill>
          </a:ln>
        </p:spPr>
        <p:txBody>
          <a:bodyPr wrap="square" rtlCol="0">
            <a:spAutoFit/>
          </a:bodyPr>
          <a:lstStyle/>
          <a:p>
            <a:r>
              <a:rPr lang="en-GB" sz="1600" b="1" dirty="0"/>
              <a:t>Create a survey form to collect information to examine the environmental quality of two contrasting areas. You could choose to do it between two areas of the town centre or two different streets north of York Road. You have examples of two different environmental quality surveys in your handout – think about which questions will be most relevant for your chosen areas. Include the ability to record photographs in your surveys.</a:t>
            </a:r>
          </a:p>
        </p:txBody>
      </p:sp>
    </p:spTree>
    <p:extLst>
      <p:ext uri="{BB962C8B-B14F-4D97-AF65-F5344CB8AC3E}">
        <p14:creationId xmlns:p14="http://schemas.microsoft.com/office/powerpoint/2010/main" val="222926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3F74-2FFF-4A1C-BC44-74028F1A3C80}"/>
              </a:ext>
            </a:extLst>
          </p:cNvPr>
          <p:cNvSpPr>
            <a:spLocks noGrp="1"/>
          </p:cNvSpPr>
          <p:nvPr>
            <p:ph type="title"/>
          </p:nvPr>
        </p:nvSpPr>
        <p:spPr/>
        <p:txBody>
          <a:bodyPr/>
          <a:lstStyle/>
          <a:p>
            <a:r>
              <a:rPr lang="en-GB" dirty="0"/>
              <a:t>Pedestrian surveys - advice from Field Studies Council (FSC)</a:t>
            </a:r>
          </a:p>
        </p:txBody>
      </p:sp>
      <p:sp>
        <p:nvSpPr>
          <p:cNvPr id="3" name="Content Placeholder 2">
            <a:extLst>
              <a:ext uri="{FF2B5EF4-FFF2-40B4-BE49-F238E27FC236}">
                <a16:creationId xmlns:a16="http://schemas.microsoft.com/office/drawing/2014/main" id="{F0F8F537-A542-44E0-A23D-8D68F29AC573}"/>
              </a:ext>
            </a:extLst>
          </p:cNvPr>
          <p:cNvSpPr>
            <a:spLocks noGrp="1"/>
          </p:cNvSpPr>
          <p:nvPr>
            <p:ph idx="1"/>
          </p:nvPr>
        </p:nvSpPr>
        <p:spPr/>
        <p:txBody>
          <a:bodyPr>
            <a:normAutofit fontScale="25000" lnSpcReduction="20000"/>
          </a:bodyPr>
          <a:lstStyle/>
          <a:p>
            <a:r>
              <a:rPr lang="en-GB" sz="8000" dirty="0"/>
              <a:t>Think about the which day of the week to count pedestrians. Pedestrian numbers are likely to be higher on a Saturday or Sunday then during the week, during school holidays, during dry weather and if there is a popular event happening in the city centre</a:t>
            </a:r>
          </a:p>
          <a:p>
            <a:r>
              <a:rPr lang="en-GB" sz="8000" dirty="0"/>
              <a:t>Time of day is also important. Pedestrian numbers are likely to be higher during "rush hours" (like 8am-9am) or shift changes and during office lunchtime. Around 11am and 2.30pm are often good times to choose.</a:t>
            </a:r>
          </a:p>
          <a:p>
            <a:r>
              <a:rPr lang="en-GB" sz="8000" dirty="0"/>
              <a:t>You need at least 20-25 survey points. Choose survey points across the city centre. If you are working in groups, each group can walk different routes across the city centre.</a:t>
            </a:r>
          </a:p>
          <a:p>
            <a:r>
              <a:rPr lang="en-GB" sz="8000" dirty="0"/>
              <a:t>This is up to you, but make sure that you survey in the same way each time. Think about how long to count pedestrians for - 2 minutes is enough. If your survey points are close together (perhaps every 100 metres), you might be able to do 3 or 4 pedestrian counts in 10 minutes. Whether to count people on one side of the road or both sides of the road - if you are working in groups, different members of the group could count different sides of the road, with someone else holding a stopwatch. </a:t>
            </a:r>
          </a:p>
          <a:p>
            <a:pPr marL="0" indent="0">
              <a:buNone/>
            </a:pPr>
            <a:endParaRPr lang="en-GB" dirty="0"/>
          </a:p>
        </p:txBody>
      </p:sp>
      <p:sp>
        <p:nvSpPr>
          <p:cNvPr id="4" name="TextBox 3">
            <a:extLst>
              <a:ext uri="{FF2B5EF4-FFF2-40B4-BE49-F238E27FC236}">
                <a16:creationId xmlns:a16="http://schemas.microsoft.com/office/drawing/2014/main" id="{6EE92197-F105-432B-B7FC-238EC2140FFE}"/>
              </a:ext>
            </a:extLst>
          </p:cNvPr>
          <p:cNvSpPr txBox="1"/>
          <p:nvPr/>
        </p:nvSpPr>
        <p:spPr>
          <a:xfrm>
            <a:off x="838200" y="5689773"/>
            <a:ext cx="10817085" cy="923330"/>
          </a:xfrm>
          <a:prstGeom prst="rect">
            <a:avLst/>
          </a:prstGeom>
          <a:noFill/>
          <a:ln>
            <a:solidFill>
              <a:schemeClr val="tx1"/>
            </a:solidFill>
          </a:ln>
        </p:spPr>
        <p:txBody>
          <a:bodyPr wrap="square" rtlCol="0">
            <a:spAutoFit/>
          </a:bodyPr>
          <a:lstStyle/>
          <a:p>
            <a:r>
              <a:rPr lang="en-GB" b="1" dirty="0"/>
              <a:t>Decide where you are going to do your pedestrian surveys. This is a learning exercise and so you do not need to do the number of survey points recommended above. Instead choose four locations (You may wish to choose locations in the two study areas used for the retail survey) and create a survey form to collect this data.</a:t>
            </a:r>
          </a:p>
        </p:txBody>
      </p:sp>
    </p:spTree>
    <p:extLst>
      <p:ext uri="{BB962C8B-B14F-4D97-AF65-F5344CB8AC3E}">
        <p14:creationId xmlns:p14="http://schemas.microsoft.com/office/powerpoint/2010/main" val="3997922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1561</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Guildford Fieldtrip Preparatory Work</vt:lpstr>
      <vt:lpstr>PowerPoint Presentation</vt:lpstr>
      <vt:lpstr>Guildford Fieldtrip – to investigate</vt:lpstr>
      <vt:lpstr>PowerPoint Presentation</vt:lpstr>
      <vt:lpstr>Data collection methods to be used in Guildford</vt:lpstr>
      <vt:lpstr>Measuring land use function </vt:lpstr>
      <vt:lpstr>PowerPoint Presentation</vt:lpstr>
      <vt:lpstr>Environmental quality survey</vt:lpstr>
      <vt:lpstr>Pedestrian surveys - advice from Field Studies Council (FSC)</vt:lpstr>
      <vt:lpstr>Retail Value</vt:lpstr>
      <vt:lpstr>PowerPoint Presentation</vt:lpstr>
      <vt:lpstr>PowerPoint Presentation</vt:lpstr>
      <vt:lpstr>Housing decay survey</vt:lpstr>
      <vt:lpstr>Think about the different data collection methods that you will be piloting on the Guildford Fieldtrip. Which of the methods could help you to answer each of these questions?</vt:lpstr>
      <vt:lpstr>Ethical issues</vt:lpstr>
      <vt:lpstr>Risk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Guildford Fieldtrip Preparatory Work</dc:title>
  <dc:creator>Horsham Study Centre</dc:creator>
  <cp:lastModifiedBy>Alison Martin</cp:lastModifiedBy>
  <cp:revision>29</cp:revision>
  <dcterms:created xsi:type="dcterms:W3CDTF">2020-02-27T11:31:42Z</dcterms:created>
  <dcterms:modified xsi:type="dcterms:W3CDTF">2022-03-07T11:30:10Z</dcterms:modified>
</cp:coreProperties>
</file>