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27" r:id="rId5"/>
    <p:sldId id="333" r:id="rId6"/>
    <p:sldId id="347" r:id="rId7"/>
    <p:sldId id="348" r:id="rId8"/>
    <p:sldId id="349" r:id="rId9"/>
    <p:sldId id="350" r:id="rId10"/>
    <p:sldId id="351" r:id="rId11"/>
    <p:sldId id="352" r:id="rId12"/>
    <p:sldId id="334" r:id="rId13"/>
    <p:sldId id="341" r:id="rId14"/>
    <p:sldId id="342" r:id="rId15"/>
    <p:sldId id="343" r:id="rId16"/>
    <p:sldId id="344" r:id="rId17"/>
    <p:sldId id="345" r:id="rId18"/>
    <p:sldId id="353" r:id="rId19"/>
    <p:sldId id="35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1" autoAdjust="0"/>
    <p:restoredTop sz="94660"/>
  </p:normalViewPr>
  <p:slideViewPr>
    <p:cSldViewPr snapToGrid="0">
      <p:cViewPr varScale="1">
        <p:scale>
          <a:sx n="95" d="100"/>
          <a:sy n="95" d="100"/>
        </p:scale>
        <p:origin x="58" y="3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C59A-81AE-4DA1-8ED2-BCF5DE78A6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A5EE9E-156F-4B4D-AE76-F13E2B468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8EDFC-5179-4E7E-AB82-0DE0F459F76D}"/>
              </a:ext>
            </a:extLst>
          </p:cNvPr>
          <p:cNvSpPr>
            <a:spLocks noGrp="1"/>
          </p:cNvSpPr>
          <p:nvPr>
            <p:ph type="dt" sz="half" idx="10"/>
          </p:nvPr>
        </p:nvSpPr>
        <p:spPr/>
        <p:txBody>
          <a:bodyPr/>
          <a:lstStyle/>
          <a:p>
            <a:fld id="{A8E56EBB-FE3B-4045-8AE9-4515F383C698}" type="datetimeFigureOut">
              <a:rPr lang="en-GB" smtClean="0"/>
              <a:t>12/04/2021</a:t>
            </a:fld>
            <a:endParaRPr lang="en-GB"/>
          </a:p>
        </p:txBody>
      </p:sp>
      <p:sp>
        <p:nvSpPr>
          <p:cNvPr id="5" name="Footer Placeholder 4">
            <a:extLst>
              <a:ext uri="{FF2B5EF4-FFF2-40B4-BE49-F238E27FC236}">
                <a16:creationId xmlns:a16="http://schemas.microsoft.com/office/drawing/2014/main" id="{A1821E05-0DB1-4563-B419-B2F69452B0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A0D1B-CA12-410E-8906-24C4C11AB43F}"/>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180259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5030-3B44-4C28-8D8D-360CE0DC7C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E95EB0-1A65-4194-9C91-125C94486C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776A96-20DB-492A-9FB9-5A5B61134D32}"/>
              </a:ext>
            </a:extLst>
          </p:cNvPr>
          <p:cNvSpPr>
            <a:spLocks noGrp="1"/>
          </p:cNvSpPr>
          <p:nvPr>
            <p:ph type="dt" sz="half" idx="10"/>
          </p:nvPr>
        </p:nvSpPr>
        <p:spPr/>
        <p:txBody>
          <a:bodyPr/>
          <a:lstStyle/>
          <a:p>
            <a:fld id="{A8E56EBB-FE3B-4045-8AE9-4515F383C698}" type="datetimeFigureOut">
              <a:rPr lang="en-GB" smtClean="0"/>
              <a:t>12/04/2021</a:t>
            </a:fld>
            <a:endParaRPr lang="en-GB"/>
          </a:p>
        </p:txBody>
      </p:sp>
      <p:sp>
        <p:nvSpPr>
          <p:cNvPr id="5" name="Footer Placeholder 4">
            <a:extLst>
              <a:ext uri="{FF2B5EF4-FFF2-40B4-BE49-F238E27FC236}">
                <a16:creationId xmlns:a16="http://schemas.microsoft.com/office/drawing/2014/main" id="{DD4E3E48-4F01-45D6-8C3D-F7DD8FE287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2BB62C-DD38-4090-9438-1317882670BA}"/>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112563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C5056D-76B9-474E-8B6D-AB4C391914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7A5004-0432-451C-B163-75310715BD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22E3D9-A5DE-4BFB-8F68-CF3249D05769}"/>
              </a:ext>
            </a:extLst>
          </p:cNvPr>
          <p:cNvSpPr>
            <a:spLocks noGrp="1"/>
          </p:cNvSpPr>
          <p:nvPr>
            <p:ph type="dt" sz="half" idx="10"/>
          </p:nvPr>
        </p:nvSpPr>
        <p:spPr/>
        <p:txBody>
          <a:bodyPr/>
          <a:lstStyle/>
          <a:p>
            <a:fld id="{A8E56EBB-FE3B-4045-8AE9-4515F383C698}" type="datetimeFigureOut">
              <a:rPr lang="en-GB" smtClean="0"/>
              <a:t>12/04/2021</a:t>
            </a:fld>
            <a:endParaRPr lang="en-GB"/>
          </a:p>
        </p:txBody>
      </p:sp>
      <p:sp>
        <p:nvSpPr>
          <p:cNvPr id="5" name="Footer Placeholder 4">
            <a:extLst>
              <a:ext uri="{FF2B5EF4-FFF2-40B4-BE49-F238E27FC236}">
                <a16:creationId xmlns:a16="http://schemas.microsoft.com/office/drawing/2014/main" id="{38675E09-F010-4D10-A839-5C533BD1AA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00E16F-8B15-47A9-92CD-C3CF645D691A}"/>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55058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A54B-8FE6-4D9F-B393-A151B132CA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000FF2-EBB5-4A18-8E79-9FE33CCD05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EA9EB7-6A29-4A56-9E6A-4CAC195021FA}"/>
              </a:ext>
            </a:extLst>
          </p:cNvPr>
          <p:cNvSpPr>
            <a:spLocks noGrp="1"/>
          </p:cNvSpPr>
          <p:nvPr>
            <p:ph type="dt" sz="half" idx="10"/>
          </p:nvPr>
        </p:nvSpPr>
        <p:spPr/>
        <p:txBody>
          <a:bodyPr/>
          <a:lstStyle/>
          <a:p>
            <a:fld id="{A8E56EBB-FE3B-4045-8AE9-4515F383C698}" type="datetimeFigureOut">
              <a:rPr lang="en-GB" smtClean="0"/>
              <a:t>12/04/2021</a:t>
            </a:fld>
            <a:endParaRPr lang="en-GB"/>
          </a:p>
        </p:txBody>
      </p:sp>
      <p:sp>
        <p:nvSpPr>
          <p:cNvPr id="5" name="Footer Placeholder 4">
            <a:extLst>
              <a:ext uri="{FF2B5EF4-FFF2-40B4-BE49-F238E27FC236}">
                <a16:creationId xmlns:a16="http://schemas.microsoft.com/office/drawing/2014/main" id="{2C3BF7B2-1B7B-4D53-837D-C16F30E8A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4DAAF0-34EB-441B-96A1-DE912CBDDAAE}"/>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114973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4E5A-5056-4568-B679-0D9531FDEA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47461D-A40E-4C86-87B6-0A05451DA4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93C9FF-EB17-4BBE-9586-F815720F52D8}"/>
              </a:ext>
            </a:extLst>
          </p:cNvPr>
          <p:cNvSpPr>
            <a:spLocks noGrp="1"/>
          </p:cNvSpPr>
          <p:nvPr>
            <p:ph type="dt" sz="half" idx="10"/>
          </p:nvPr>
        </p:nvSpPr>
        <p:spPr/>
        <p:txBody>
          <a:bodyPr/>
          <a:lstStyle/>
          <a:p>
            <a:fld id="{A8E56EBB-FE3B-4045-8AE9-4515F383C698}" type="datetimeFigureOut">
              <a:rPr lang="en-GB" smtClean="0"/>
              <a:t>12/04/2021</a:t>
            </a:fld>
            <a:endParaRPr lang="en-GB"/>
          </a:p>
        </p:txBody>
      </p:sp>
      <p:sp>
        <p:nvSpPr>
          <p:cNvPr id="5" name="Footer Placeholder 4">
            <a:extLst>
              <a:ext uri="{FF2B5EF4-FFF2-40B4-BE49-F238E27FC236}">
                <a16:creationId xmlns:a16="http://schemas.microsoft.com/office/drawing/2014/main" id="{7D9B529E-65F1-4D85-AA25-07D16847A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38C7F3-0D0C-4765-988C-DFCBDE3EBCA8}"/>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16751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3947-3A86-4050-8F12-34088C6161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F9FF8E-34F9-4821-8B21-232B84ACF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FAD737-0C1E-4DBF-8429-2B8038839F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A2322E-1349-44F1-855D-70B6942703DB}"/>
              </a:ext>
            </a:extLst>
          </p:cNvPr>
          <p:cNvSpPr>
            <a:spLocks noGrp="1"/>
          </p:cNvSpPr>
          <p:nvPr>
            <p:ph type="dt" sz="half" idx="10"/>
          </p:nvPr>
        </p:nvSpPr>
        <p:spPr/>
        <p:txBody>
          <a:bodyPr/>
          <a:lstStyle/>
          <a:p>
            <a:fld id="{A8E56EBB-FE3B-4045-8AE9-4515F383C698}" type="datetimeFigureOut">
              <a:rPr lang="en-GB" smtClean="0"/>
              <a:t>12/04/2021</a:t>
            </a:fld>
            <a:endParaRPr lang="en-GB"/>
          </a:p>
        </p:txBody>
      </p:sp>
      <p:sp>
        <p:nvSpPr>
          <p:cNvPr id="6" name="Footer Placeholder 5">
            <a:extLst>
              <a:ext uri="{FF2B5EF4-FFF2-40B4-BE49-F238E27FC236}">
                <a16:creationId xmlns:a16="http://schemas.microsoft.com/office/drawing/2014/main" id="{F807334B-FAC3-40A3-9C84-70042A8AA8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19455E-71B1-4315-9282-CDA5C85FD1FE}"/>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3251478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7C18-F26A-424B-A4B2-7D74E0B99D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444CD5-BB33-4747-9BC3-A24268C35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56F068-FEAF-4A57-ADE7-CA13A1DFF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5BB4AB-5B48-4E7C-A4D4-42FA07E14E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38D7E1-7ADB-4E9A-9011-7542EA45D8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AE6006-53BB-4BD9-83D0-84900AE78602}"/>
              </a:ext>
            </a:extLst>
          </p:cNvPr>
          <p:cNvSpPr>
            <a:spLocks noGrp="1"/>
          </p:cNvSpPr>
          <p:nvPr>
            <p:ph type="dt" sz="half" idx="10"/>
          </p:nvPr>
        </p:nvSpPr>
        <p:spPr/>
        <p:txBody>
          <a:bodyPr/>
          <a:lstStyle/>
          <a:p>
            <a:fld id="{A8E56EBB-FE3B-4045-8AE9-4515F383C698}" type="datetimeFigureOut">
              <a:rPr lang="en-GB" smtClean="0"/>
              <a:t>12/04/2021</a:t>
            </a:fld>
            <a:endParaRPr lang="en-GB"/>
          </a:p>
        </p:txBody>
      </p:sp>
      <p:sp>
        <p:nvSpPr>
          <p:cNvPr id="8" name="Footer Placeholder 7">
            <a:extLst>
              <a:ext uri="{FF2B5EF4-FFF2-40B4-BE49-F238E27FC236}">
                <a16:creationId xmlns:a16="http://schemas.microsoft.com/office/drawing/2014/main" id="{D4AD7C56-EA50-447B-A473-6082BE00F2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68CA7C-419C-413F-A8E3-423CE230C7F6}"/>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4315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1B9BA-5FF4-4CC4-A23B-BD2E42997B6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580D26-36A2-47DF-A58A-D814A2871CC2}"/>
              </a:ext>
            </a:extLst>
          </p:cNvPr>
          <p:cNvSpPr>
            <a:spLocks noGrp="1"/>
          </p:cNvSpPr>
          <p:nvPr>
            <p:ph type="dt" sz="half" idx="10"/>
          </p:nvPr>
        </p:nvSpPr>
        <p:spPr/>
        <p:txBody>
          <a:bodyPr/>
          <a:lstStyle/>
          <a:p>
            <a:fld id="{A8E56EBB-FE3B-4045-8AE9-4515F383C698}" type="datetimeFigureOut">
              <a:rPr lang="en-GB" smtClean="0"/>
              <a:t>12/04/2021</a:t>
            </a:fld>
            <a:endParaRPr lang="en-GB"/>
          </a:p>
        </p:txBody>
      </p:sp>
      <p:sp>
        <p:nvSpPr>
          <p:cNvPr id="4" name="Footer Placeholder 3">
            <a:extLst>
              <a:ext uri="{FF2B5EF4-FFF2-40B4-BE49-F238E27FC236}">
                <a16:creationId xmlns:a16="http://schemas.microsoft.com/office/drawing/2014/main" id="{3C526838-180E-48E5-BB9B-76A12B7611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12B9AC-0E60-44A5-8B18-1DD638375095}"/>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83182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BC2ABC-5F69-487F-AB7A-C3DF541A91C3}"/>
              </a:ext>
            </a:extLst>
          </p:cNvPr>
          <p:cNvSpPr>
            <a:spLocks noGrp="1"/>
          </p:cNvSpPr>
          <p:nvPr>
            <p:ph type="dt" sz="half" idx="10"/>
          </p:nvPr>
        </p:nvSpPr>
        <p:spPr/>
        <p:txBody>
          <a:bodyPr/>
          <a:lstStyle/>
          <a:p>
            <a:fld id="{A8E56EBB-FE3B-4045-8AE9-4515F383C698}" type="datetimeFigureOut">
              <a:rPr lang="en-GB" smtClean="0"/>
              <a:t>12/04/2021</a:t>
            </a:fld>
            <a:endParaRPr lang="en-GB"/>
          </a:p>
        </p:txBody>
      </p:sp>
      <p:sp>
        <p:nvSpPr>
          <p:cNvPr id="3" name="Footer Placeholder 2">
            <a:extLst>
              <a:ext uri="{FF2B5EF4-FFF2-40B4-BE49-F238E27FC236}">
                <a16:creationId xmlns:a16="http://schemas.microsoft.com/office/drawing/2014/main" id="{62C86FAE-EC7A-4EF1-9714-F974925737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AC8391-42A8-4E55-9E4D-1908E6A9E548}"/>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34191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A28D-6CCC-470C-96FC-8CEB196451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05198D2-8502-4C03-8776-EA615DDD6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D2699A-00D8-425F-9B88-AC980AD59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34EE1-C33F-4948-BE38-CD5DF564581A}"/>
              </a:ext>
            </a:extLst>
          </p:cNvPr>
          <p:cNvSpPr>
            <a:spLocks noGrp="1"/>
          </p:cNvSpPr>
          <p:nvPr>
            <p:ph type="dt" sz="half" idx="10"/>
          </p:nvPr>
        </p:nvSpPr>
        <p:spPr/>
        <p:txBody>
          <a:bodyPr/>
          <a:lstStyle/>
          <a:p>
            <a:fld id="{A8E56EBB-FE3B-4045-8AE9-4515F383C698}" type="datetimeFigureOut">
              <a:rPr lang="en-GB" smtClean="0"/>
              <a:t>12/04/2021</a:t>
            </a:fld>
            <a:endParaRPr lang="en-GB"/>
          </a:p>
        </p:txBody>
      </p:sp>
      <p:sp>
        <p:nvSpPr>
          <p:cNvPr id="6" name="Footer Placeholder 5">
            <a:extLst>
              <a:ext uri="{FF2B5EF4-FFF2-40B4-BE49-F238E27FC236}">
                <a16:creationId xmlns:a16="http://schemas.microsoft.com/office/drawing/2014/main" id="{4499049D-8805-47CB-943E-4F95524089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CF63F7-1428-4F4B-BE43-F5C6FC434475}"/>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300516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CFB3-D1C7-4E5B-89F2-B45128B12C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A33284-736D-40DD-BE20-C891F1FA6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9DF3E2-24B0-4274-9F00-D9E2B42F5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2357F-0AAB-48BF-9FDF-9BB298958908}"/>
              </a:ext>
            </a:extLst>
          </p:cNvPr>
          <p:cNvSpPr>
            <a:spLocks noGrp="1"/>
          </p:cNvSpPr>
          <p:nvPr>
            <p:ph type="dt" sz="half" idx="10"/>
          </p:nvPr>
        </p:nvSpPr>
        <p:spPr/>
        <p:txBody>
          <a:bodyPr/>
          <a:lstStyle/>
          <a:p>
            <a:fld id="{A8E56EBB-FE3B-4045-8AE9-4515F383C698}" type="datetimeFigureOut">
              <a:rPr lang="en-GB" smtClean="0"/>
              <a:t>12/04/2021</a:t>
            </a:fld>
            <a:endParaRPr lang="en-GB"/>
          </a:p>
        </p:txBody>
      </p:sp>
      <p:sp>
        <p:nvSpPr>
          <p:cNvPr id="6" name="Footer Placeholder 5">
            <a:extLst>
              <a:ext uri="{FF2B5EF4-FFF2-40B4-BE49-F238E27FC236}">
                <a16:creationId xmlns:a16="http://schemas.microsoft.com/office/drawing/2014/main" id="{C81FD070-848F-404C-94B2-A2CD537282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7BB451-7658-4E93-9FAE-B97706D7440D}"/>
              </a:ext>
            </a:extLst>
          </p:cNvPr>
          <p:cNvSpPr>
            <a:spLocks noGrp="1"/>
          </p:cNvSpPr>
          <p:nvPr>
            <p:ph type="sldNum" sz="quarter" idx="12"/>
          </p:nvPr>
        </p:nvSpPr>
        <p:spPr/>
        <p:txBody>
          <a:bodyPr/>
          <a:lstStyle/>
          <a:p>
            <a:fld id="{3A6C5EAF-4A72-421E-8CDB-A777C12FF14B}" type="slidenum">
              <a:rPr lang="en-GB" smtClean="0"/>
              <a:t>‹#›</a:t>
            </a:fld>
            <a:endParaRPr lang="en-GB"/>
          </a:p>
        </p:txBody>
      </p:sp>
    </p:spTree>
    <p:extLst>
      <p:ext uri="{BB962C8B-B14F-4D97-AF65-F5344CB8AC3E}">
        <p14:creationId xmlns:p14="http://schemas.microsoft.com/office/powerpoint/2010/main" val="25210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295348-945C-4667-B36D-8A6D4894C3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CFFD89-556A-448D-96A8-F781F047C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706F88-D59C-4B83-B05C-DEA989B04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56EBB-FE3B-4045-8AE9-4515F383C698}" type="datetimeFigureOut">
              <a:rPr lang="en-GB" smtClean="0"/>
              <a:t>12/04/2021</a:t>
            </a:fld>
            <a:endParaRPr lang="en-GB"/>
          </a:p>
        </p:txBody>
      </p:sp>
      <p:sp>
        <p:nvSpPr>
          <p:cNvPr id="5" name="Footer Placeholder 4">
            <a:extLst>
              <a:ext uri="{FF2B5EF4-FFF2-40B4-BE49-F238E27FC236}">
                <a16:creationId xmlns:a16="http://schemas.microsoft.com/office/drawing/2014/main" id="{CE404B6D-B99A-4047-9E89-55F586D46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D23568-B37F-431F-9AC0-593596B33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C5EAF-4A72-421E-8CDB-A777C12FF14B}" type="slidenum">
              <a:rPr lang="en-GB" smtClean="0"/>
              <a:t>‹#›</a:t>
            </a:fld>
            <a:endParaRPr lang="en-GB"/>
          </a:p>
        </p:txBody>
      </p:sp>
    </p:spTree>
    <p:extLst>
      <p:ext uri="{BB962C8B-B14F-4D97-AF65-F5344CB8AC3E}">
        <p14:creationId xmlns:p14="http://schemas.microsoft.com/office/powerpoint/2010/main" val="498063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http://geographyfieldwork.com/Spearm5.gi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5F35-B040-402F-800F-84874437E9FB}"/>
              </a:ext>
            </a:extLst>
          </p:cNvPr>
          <p:cNvSpPr>
            <a:spLocks noGrp="1"/>
          </p:cNvSpPr>
          <p:nvPr>
            <p:ph type="title"/>
          </p:nvPr>
        </p:nvSpPr>
        <p:spPr>
          <a:xfrm>
            <a:off x="0" y="49488"/>
            <a:ext cx="10515600" cy="756699"/>
          </a:xfrm>
        </p:spPr>
        <p:txBody>
          <a:bodyPr/>
          <a:lstStyle/>
          <a:p>
            <a:r>
              <a:rPr lang="en-GB" dirty="0"/>
              <a:t>Spearman’s rank correlation</a:t>
            </a:r>
          </a:p>
        </p:txBody>
      </p:sp>
      <p:sp>
        <p:nvSpPr>
          <p:cNvPr id="3" name="Content Placeholder 2">
            <a:extLst>
              <a:ext uri="{FF2B5EF4-FFF2-40B4-BE49-F238E27FC236}">
                <a16:creationId xmlns:a16="http://schemas.microsoft.com/office/drawing/2014/main" id="{24A046A3-5EE6-489B-9237-277418ED0D39}"/>
              </a:ext>
            </a:extLst>
          </p:cNvPr>
          <p:cNvSpPr>
            <a:spLocks noGrp="1"/>
          </p:cNvSpPr>
          <p:nvPr>
            <p:ph idx="1"/>
          </p:nvPr>
        </p:nvSpPr>
        <p:spPr>
          <a:xfrm>
            <a:off x="278865" y="1013428"/>
            <a:ext cx="5329514" cy="2021947"/>
          </a:xfrm>
          <a:ln>
            <a:solidFill>
              <a:schemeClr val="tx1"/>
            </a:solidFill>
          </a:ln>
        </p:spPr>
        <p:txBody>
          <a:bodyPr>
            <a:normAutofit/>
          </a:bodyPr>
          <a:lstStyle/>
          <a:p>
            <a:pPr marL="0" indent="0">
              <a:buNone/>
            </a:pPr>
            <a:r>
              <a:rPr lang="en-GB" sz="2100" b="1" dirty="0">
                <a:solidFill>
                  <a:schemeClr val="accent1">
                    <a:lumMod val="75000"/>
                  </a:schemeClr>
                </a:solidFill>
              </a:rPr>
              <a:t>The Spearman's Rank Correlation Coefficient is used to discover the strength of a link between two sets of data.</a:t>
            </a:r>
          </a:p>
          <a:p>
            <a:pPr marL="0" indent="0">
              <a:buNone/>
            </a:pPr>
            <a:r>
              <a:rPr lang="en-GB" sz="2100" b="1" dirty="0">
                <a:solidFill>
                  <a:schemeClr val="accent1">
                    <a:lumMod val="75000"/>
                  </a:schemeClr>
                </a:solidFill>
              </a:rPr>
              <a:t>If your data can be incorporated into a </a:t>
            </a:r>
            <a:r>
              <a:rPr lang="en-GB" sz="2100" b="1" dirty="0" err="1">
                <a:solidFill>
                  <a:schemeClr val="accent1">
                    <a:lumMod val="75000"/>
                  </a:schemeClr>
                </a:solidFill>
              </a:rPr>
              <a:t>scattergraph</a:t>
            </a:r>
            <a:r>
              <a:rPr lang="en-GB" sz="2100" b="1" dirty="0">
                <a:solidFill>
                  <a:schemeClr val="accent1">
                    <a:lumMod val="75000"/>
                  </a:schemeClr>
                </a:solidFill>
              </a:rPr>
              <a:t> you could conduct a Spearman’s Rank test to see how related they are. </a:t>
            </a:r>
            <a:endParaRPr lang="en-GB" dirty="0"/>
          </a:p>
        </p:txBody>
      </p:sp>
      <p:pic>
        <p:nvPicPr>
          <p:cNvPr id="1026" name="Picture 2" descr="Image result for geography scatter graph images">
            <a:extLst>
              <a:ext uri="{FF2B5EF4-FFF2-40B4-BE49-F238E27FC236}">
                <a16:creationId xmlns:a16="http://schemas.microsoft.com/office/drawing/2014/main" id="{CB4E40E7-4D65-45DF-8CE1-2734C510F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4051" y="454715"/>
            <a:ext cx="4355184" cy="44689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3A988B66-9280-4250-8759-9F745F6DE443}"/>
              </a:ext>
            </a:extLst>
          </p:cNvPr>
          <p:cNvSpPr txBox="1">
            <a:spLocks/>
          </p:cNvSpPr>
          <p:nvPr/>
        </p:nvSpPr>
        <p:spPr>
          <a:xfrm>
            <a:off x="337598" y="4152537"/>
            <a:ext cx="9098578" cy="25378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100" b="1" dirty="0"/>
              <a:t>For example you would expect that:</a:t>
            </a:r>
          </a:p>
          <a:p>
            <a:pPr marL="0" indent="0">
              <a:buFont typeface="Arial" panose="020B0604020202020204" pitchFamily="34" charset="0"/>
              <a:buNone/>
            </a:pPr>
            <a:r>
              <a:rPr lang="en-GB" sz="2100" b="1" dirty="0"/>
              <a:t>The further up the beach the larger the pebbles will be</a:t>
            </a:r>
          </a:p>
          <a:p>
            <a:pPr marL="0" indent="0">
              <a:buFont typeface="Arial" panose="020B0604020202020204" pitchFamily="34" charset="0"/>
              <a:buNone/>
            </a:pPr>
            <a:r>
              <a:rPr lang="en-GB" sz="2100" b="1" dirty="0"/>
              <a:t>The further along the beach the greater the cross sectional area </a:t>
            </a:r>
          </a:p>
          <a:p>
            <a:pPr marL="0" indent="0">
              <a:buFont typeface="Arial" panose="020B0604020202020204" pitchFamily="34" charset="0"/>
              <a:buNone/>
            </a:pPr>
            <a:r>
              <a:rPr lang="en-GB" sz="2100" b="1" dirty="0"/>
              <a:t>The further from the CBD the lower the temperature or greater the wind speed</a:t>
            </a:r>
          </a:p>
          <a:p>
            <a:pPr marL="0" indent="0">
              <a:buFont typeface="Arial" panose="020B0604020202020204" pitchFamily="34" charset="0"/>
              <a:buNone/>
            </a:pPr>
            <a:r>
              <a:rPr lang="en-GB" sz="2100" b="1" dirty="0"/>
              <a:t>The greater the educational attainment of the residents the higher the property prices</a:t>
            </a:r>
          </a:p>
          <a:p>
            <a:pPr marL="0" indent="0">
              <a:buFont typeface="Arial" panose="020B0604020202020204" pitchFamily="34" charset="0"/>
              <a:buNone/>
            </a:pPr>
            <a:r>
              <a:rPr lang="en-GB" sz="2100" b="1" dirty="0">
                <a:solidFill>
                  <a:srgbClr val="FF0000"/>
                </a:solidFill>
              </a:rPr>
              <a:t>Can you think of any other examples?</a:t>
            </a:r>
          </a:p>
          <a:p>
            <a:pPr marL="0" indent="0">
              <a:buFont typeface="Arial" panose="020B0604020202020204" pitchFamily="34" charset="0"/>
              <a:buNone/>
            </a:pPr>
            <a:endParaRPr lang="en-GB" b="1" dirty="0">
              <a:solidFill>
                <a:schemeClr val="accent1">
                  <a:lumMod val="75000"/>
                </a:schemeClr>
              </a:solidFill>
            </a:endParaRPr>
          </a:p>
          <a:p>
            <a:pPr marL="0" indent="0">
              <a:buFont typeface="Arial" panose="020B0604020202020204" pitchFamily="34" charset="0"/>
              <a:buNone/>
            </a:pPr>
            <a:endParaRPr lang="en-GB" b="1" dirty="0">
              <a:solidFill>
                <a:schemeClr val="accent1">
                  <a:lumMod val="75000"/>
                </a:schemeClr>
              </a:solidFill>
            </a:endParaRPr>
          </a:p>
          <a:p>
            <a:pPr marL="0" indent="0">
              <a:buFont typeface="Arial" panose="020B0604020202020204" pitchFamily="34" charset="0"/>
              <a:buNone/>
            </a:pPr>
            <a:endParaRPr lang="en-GB" b="1" dirty="0">
              <a:solidFill>
                <a:schemeClr val="accent1">
                  <a:lumMod val="75000"/>
                </a:schemeClr>
              </a:solidFill>
            </a:endParaRPr>
          </a:p>
          <a:p>
            <a:endParaRPr lang="en-GB" dirty="0"/>
          </a:p>
        </p:txBody>
      </p:sp>
    </p:spTree>
    <p:extLst>
      <p:ext uri="{BB962C8B-B14F-4D97-AF65-F5344CB8AC3E}">
        <p14:creationId xmlns:p14="http://schemas.microsoft.com/office/powerpoint/2010/main" val="422217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E723BD-7431-4F69-A206-910DEF5B862E}"/>
              </a:ext>
            </a:extLst>
          </p:cNvPr>
          <p:cNvPicPr/>
          <p:nvPr/>
        </p:nvPicPr>
        <p:blipFill rotWithShape="1">
          <a:blip r:embed="rId2"/>
          <a:srcRect l="20607" t="24532" r="26877" b="15469"/>
          <a:stretch/>
        </p:blipFill>
        <p:spPr bwMode="auto">
          <a:xfrm>
            <a:off x="-110007" y="108219"/>
            <a:ext cx="5990302" cy="3661923"/>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81A4AACF-A0B4-4953-A8C5-C78988B69F59}"/>
              </a:ext>
            </a:extLst>
          </p:cNvPr>
          <p:cNvSpPr txBox="1"/>
          <p:nvPr/>
        </p:nvSpPr>
        <p:spPr>
          <a:xfrm>
            <a:off x="5643679" y="323557"/>
            <a:ext cx="5990302" cy="6524863"/>
          </a:xfrm>
          <a:prstGeom prst="rect">
            <a:avLst/>
          </a:prstGeom>
          <a:noFill/>
        </p:spPr>
        <p:txBody>
          <a:bodyPr wrap="square" rtlCol="0">
            <a:spAutoFit/>
          </a:bodyPr>
          <a:lstStyle/>
          <a:p>
            <a:r>
              <a:rPr lang="en-GB" sz="2000" dirty="0"/>
              <a:t>A group of students carried out an investigation into social inequality between two areas of their local town. </a:t>
            </a:r>
          </a:p>
          <a:p>
            <a:endParaRPr lang="en-GB" sz="2000" dirty="0"/>
          </a:p>
          <a:p>
            <a:r>
              <a:rPr lang="en-GB" sz="2000" dirty="0"/>
              <a:t>They chose an inner-city area (X) and an outer suburb (Y). Their idea was that there would be a greater amount of social deprivation in the inner-city area than the outer suburb. They conducted both primary and secondary data collection methods. One measure they focused on was level of education. They tested the hypothesis: </a:t>
            </a:r>
          </a:p>
          <a:p>
            <a:endParaRPr lang="en-GB" sz="2000" dirty="0"/>
          </a:p>
          <a:p>
            <a:r>
              <a:rPr lang="en-GB" sz="2000" dirty="0"/>
              <a:t>‘There will be a greater percentage of people educated to degree level in Area Y than in Area X.’ </a:t>
            </a:r>
          </a:p>
          <a:p>
            <a:r>
              <a:rPr lang="en-GB" sz="2000" dirty="0"/>
              <a:t>	</a:t>
            </a:r>
          </a:p>
          <a:p>
            <a:r>
              <a:rPr lang="en-GB" sz="2000" dirty="0"/>
              <a:t>The students used the Office for National Statistics website to collect secondary data. They selected 10 Output Areas in both the inner city and the outer suburb. For each Output Area they recorded the number of residents with qualifications at degree level and converted this to a percentage of all residents. 	</a:t>
            </a:r>
          </a:p>
          <a:p>
            <a:endParaRPr lang="en-GB" dirty="0"/>
          </a:p>
        </p:txBody>
      </p:sp>
    </p:spTree>
    <p:extLst>
      <p:ext uri="{BB962C8B-B14F-4D97-AF65-F5344CB8AC3E}">
        <p14:creationId xmlns:p14="http://schemas.microsoft.com/office/powerpoint/2010/main" val="458215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10002F-C6CD-457B-A8C7-FB3D0B3D50C9}"/>
              </a:ext>
            </a:extLst>
          </p:cNvPr>
          <p:cNvPicPr/>
          <p:nvPr/>
        </p:nvPicPr>
        <p:blipFill rotWithShape="1">
          <a:blip r:embed="rId2"/>
          <a:srcRect l="21272" t="28366" r="24551" b="24926"/>
          <a:stretch/>
        </p:blipFill>
        <p:spPr bwMode="auto">
          <a:xfrm>
            <a:off x="0" y="129321"/>
            <a:ext cx="6194474" cy="3299679"/>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FA1E705A-55CD-47C7-A991-13B5DFDDF8ED}"/>
              </a:ext>
            </a:extLst>
          </p:cNvPr>
          <p:cNvPicPr/>
          <p:nvPr/>
        </p:nvPicPr>
        <p:blipFill rotWithShape="1">
          <a:blip r:embed="rId3"/>
          <a:srcRect l="21272" t="16552" r="27709" b="10739"/>
          <a:stretch/>
        </p:blipFill>
        <p:spPr bwMode="auto">
          <a:xfrm>
            <a:off x="5928140" y="0"/>
            <a:ext cx="6156008" cy="4143742"/>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36257201-1260-4593-8B2F-08EAAEDE0AAF}"/>
              </a:ext>
            </a:extLst>
          </p:cNvPr>
          <p:cNvPicPr/>
          <p:nvPr/>
        </p:nvPicPr>
        <p:blipFill rotWithShape="1">
          <a:blip r:embed="rId4"/>
          <a:srcRect l="22103" t="33695" r="33359" b="29655"/>
          <a:stretch/>
        </p:blipFill>
        <p:spPr bwMode="auto">
          <a:xfrm>
            <a:off x="2479248" y="3558321"/>
            <a:ext cx="5224684" cy="29304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368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02C872-81E3-49DD-B0B0-D2970F40DC38}"/>
              </a:ext>
            </a:extLst>
          </p:cNvPr>
          <p:cNvPicPr/>
          <p:nvPr/>
        </p:nvPicPr>
        <p:blipFill rotWithShape="1">
          <a:blip r:embed="rId2"/>
          <a:srcRect l="11799" t="17734" r="26877" b="5715"/>
          <a:stretch/>
        </p:blipFill>
        <p:spPr bwMode="auto">
          <a:xfrm>
            <a:off x="304800" y="198784"/>
            <a:ext cx="7964557" cy="5168346"/>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C4D0F28D-64BA-4DCD-ABA5-7BE37912A892}"/>
              </a:ext>
            </a:extLst>
          </p:cNvPr>
          <p:cNvSpPr txBox="1"/>
          <p:nvPr/>
        </p:nvSpPr>
        <p:spPr>
          <a:xfrm>
            <a:off x="8733183" y="1431235"/>
            <a:ext cx="2690191" cy="2031325"/>
          </a:xfrm>
          <a:prstGeom prst="rect">
            <a:avLst/>
          </a:prstGeom>
          <a:noFill/>
        </p:spPr>
        <p:txBody>
          <a:bodyPr wrap="square" rtlCol="0">
            <a:spAutoFit/>
          </a:bodyPr>
          <a:lstStyle/>
          <a:p>
            <a:r>
              <a:rPr lang="en-GB" dirty="0"/>
              <a:t>Complete </a:t>
            </a:r>
            <a:r>
              <a:rPr lang="en-GB" b="1" dirty="0"/>
              <a:t>Figure 7 </a:t>
            </a:r>
            <a:r>
              <a:rPr lang="en-GB" dirty="0"/>
              <a:t>and calculate the standard deviation to </a:t>
            </a:r>
            <a:r>
              <a:rPr lang="en-GB" b="1" dirty="0"/>
              <a:t>two </a:t>
            </a:r>
            <a:r>
              <a:rPr lang="en-GB" dirty="0"/>
              <a:t>decimal places. Show your working in the space provided. 	</a:t>
            </a:r>
          </a:p>
          <a:p>
            <a:endParaRPr lang="en-GB" dirty="0"/>
          </a:p>
        </p:txBody>
      </p:sp>
    </p:spTree>
    <p:extLst>
      <p:ext uri="{BB962C8B-B14F-4D97-AF65-F5344CB8AC3E}">
        <p14:creationId xmlns:p14="http://schemas.microsoft.com/office/powerpoint/2010/main" val="223849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6EE87B-C503-4ED0-9700-82FC16DA64C3}"/>
              </a:ext>
            </a:extLst>
          </p:cNvPr>
          <p:cNvPicPr/>
          <p:nvPr/>
        </p:nvPicPr>
        <p:blipFill rotWithShape="1">
          <a:blip r:embed="rId2"/>
          <a:srcRect l="20940" t="42857" r="26379" b="38522"/>
          <a:stretch/>
        </p:blipFill>
        <p:spPr bwMode="auto">
          <a:xfrm>
            <a:off x="968444" y="796579"/>
            <a:ext cx="4385434" cy="1337021"/>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29B00354-1EAB-4334-A883-4416BC7CAF15}"/>
              </a:ext>
            </a:extLst>
          </p:cNvPr>
          <p:cNvSpPr/>
          <p:nvPr/>
        </p:nvSpPr>
        <p:spPr>
          <a:xfrm>
            <a:off x="968444" y="2782669"/>
            <a:ext cx="6096000" cy="2308324"/>
          </a:xfrm>
          <a:prstGeom prst="rect">
            <a:avLst/>
          </a:prstGeom>
        </p:spPr>
        <p:txBody>
          <a:bodyPr>
            <a:spAutoFit/>
          </a:bodyPr>
          <a:lstStyle/>
          <a:p>
            <a:r>
              <a:rPr lang="en-GB" dirty="0">
                <a:solidFill>
                  <a:srgbClr val="000000"/>
                </a:solidFill>
                <a:latin typeface="Arial" panose="020B0604020202020204" pitchFamily="34" charset="0"/>
              </a:rPr>
              <a:t>Use the standard deviation values to contrast the two data</a:t>
            </a:r>
          </a:p>
          <a:p>
            <a:r>
              <a:rPr lang="en-GB" dirty="0">
                <a:solidFill>
                  <a:srgbClr val="000000"/>
                </a:solidFill>
                <a:latin typeface="Arial" panose="020B0604020202020204" pitchFamily="34" charset="0"/>
              </a:rPr>
              <a:t>sets. 	</a:t>
            </a:r>
          </a:p>
          <a:p>
            <a:endParaRPr lang="en-GB"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r>
              <a:rPr lang="en-GB" dirty="0"/>
              <a:t>Evaluate the usefulness of standard deviation and/or alternative techniques to analyse the data in </a:t>
            </a:r>
            <a:r>
              <a:rPr lang="en-GB" b="1" dirty="0"/>
              <a:t>Figure 4</a:t>
            </a:r>
            <a:r>
              <a:rPr lang="en-GB" dirty="0"/>
              <a:t>. 	</a:t>
            </a:r>
          </a:p>
          <a:p>
            <a:endParaRPr lang="en-GB" dirty="0">
              <a:solidFill>
                <a:srgbClr val="000000"/>
              </a:solidFill>
              <a:latin typeface="Arial" panose="020B0604020202020204" pitchFamily="34" charset="0"/>
            </a:endParaRPr>
          </a:p>
        </p:txBody>
      </p:sp>
      <p:pic>
        <p:nvPicPr>
          <p:cNvPr id="4" name="Picture 3">
            <a:extLst>
              <a:ext uri="{FF2B5EF4-FFF2-40B4-BE49-F238E27FC236}">
                <a16:creationId xmlns:a16="http://schemas.microsoft.com/office/drawing/2014/main" id="{119643BD-3DA0-4317-872F-CA9FD1F116C5}"/>
              </a:ext>
            </a:extLst>
          </p:cNvPr>
          <p:cNvPicPr>
            <a:picLocks noChangeAspect="1"/>
          </p:cNvPicPr>
          <p:nvPr/>
        </p:nvPicPr>
        <p:blipFill>
          <a:blip r:embed="rId3"/>
          <a:stretch>
            <a:fillRect/>
          </a:stretch>
        </p:blipFill>
        <p:spPr>
          <a:xfrm>
            <a:off x="6848622" y="219761"/>
            <a:ext cx="5096698" cy="3773751"/>
          </a:xfrm>
          <a:prstGeom prst="rect">
            <a:avLst/>
          </a:prstGeom>
        </p:spPr>
      </p:pic>
    </p:spTree>
    <p:extLst>
      <p:ext uri="{BB962C8B-B14F-4D97-AF65-F5344CB8AC3E}">
        <p14:creationId xmlns:p14="http://schemas.microsoft.com/office/powerpoint/2010/main" val="92699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C09C4D-31C2-4FCC-9CA3-684277B9EFB2}"/>
              </a:ext>
            </a:extLst>
          </p:cNvPr>
          <p:cNvSpPr/>
          <p:nvPr/>
        </p:nvSpPr>
        <p:spPr>
          <a:xfrm>
            <a:off x="450574" y="631568"/>
            <a:ext cx="4386469" cy="6186309"/>
          </a:xfrm>
          <a:prstGeom prst="rect">
            <a:avLst/>
          </a:prstGeom>
        </p:spPr>
        <p:txBody>
          <a:bodyPr wrap="square">
            <a:spAutoFit/>
          </a:bodyPr>
          <a:lstStyle/>
          <a:p>
            <a:r>
              <a:rPr lang="en-GB" dirty="0">
                <a:solidFill>
                  <a:srgbClr val="000000"/>
                </a:solidFill>
                <a:latin typeface="+mj-lt"/>
              </a:rPr>
              <a:t>Allow correct interpretation of an incorrect calculation. </a:t>
            </a:r>
          </a:p>
          <a:p>
            <a:r>
              <a:rPr lang="en-GB" dirty="0">
                <a:solidFill>
                  <a:srgbClr val="000000"/>
                </a:solidFill>
                <a:latin typeface="+mj-lt"/>
              </a:rPr>
              <a:t>• The SD values mean there is more variation from the mean in the % of people with degrees in the outer suburbs (1) this is because there are more extreme values in the Outer Suburbs (1) </a:t>
            </a:r>
          </a:p>
          <a:p>
            <a:r>
              <a:rPr lang="en-GB" dirty="0">
                <a:solidFill>
                  <a:srgbClr val="000000"/>
                </a:solidFill>
                <a:latin typeface="+mj-lt"/>
              </a:rPr>
              <a:t>• The SD value shows there is more clustering of % people with </a:t>
            </a:r>
            <a:r>
              <a:rPr lang="en-GB" dirty="0">
                <a:latin typeface="+mj-lt"/>
              </a:rPr>
              <a:t>degrees around the mean in the Inner City Area. (1) This means that the mean is more typical of the data set in the inner city (1) </a:t>
            </a:r>
          </a:p>
          <a:p>
            <a:r>
              <a:rPr lang="en-GB" dirty="0">
                <a:latin typeface="+mj-lt"/>
              </a:rPr>
              <a:t>• The SD score of Y is higher than area X (1) this means that is more variation in area Y (1) </a:t>
            </a:r>
          </a:p>
          <a:p>
            <a:endParaRPr lang="en-GB" dirty="0">
              <a:latin typeface="+mj-lt"/>
            </a:endParaRPr>
          </a:p>
          <a:p>
            <a:r>
              <a:rPr lang="en-GB" dirty="0">
                <a:latin typeface="+mj-lt"/>
              </a:rPr>
              <a:t>Max 1 if separate accounts or if only one area considered. </a:t>
            </a:r>
          </a:p>
          <a:p>
            <a:r>
              <a:rPr lang="en-GB" dirty="0">
                <a:latin typeface="+mj-lt"/>
              </a:rPr>
              <a:t>No credit for simply restating the SD values without any development. </a:t>
            </a:r>
          </a:p>
          <a:p>
            <a:r>
              <a:rPr lang="en-GB" dirty="0">
                <a:latin typeface="+mj-lt"/>
              </a:rPr>
              <a:t>	</a:t>
            </a:r>
          </a:p>
          <a:p>
            <a:endParaRPr lang="en-GB" dirty="0">
              <a:solidFill>
                <a:srgbClr val="000000"/>
              </a:solidFill>
              <a:latin typeface="Arial" panose="020B0604020202020204" pitchFamily="34" charset="0"/>
            </a:endParaRPr>
          </a:p>
          <a:p>
            <a:r>
              <a:rPr lang="en-GB" dirty="0">
                <a:solidFill>
                  <a:srgbClr val="000000"/>
                </a:solidFill>
                <a:latin typeface="Arial" panose="020B0604020202020204" pitchFamily="34" charset="0"/>
              </a:rPr>
              <a:t>	</a:t>
            </a:r>
          </a:p>
        </p:txBody>
      </p:sp>
      <p:sp>
        <p:nvSpPr>
          <p:cNvPr id="4" name="TextBox 3">
            <a:extLst>
              <a:ext uri="{FF2B5EF4-FFF2-40B4-BE49-F238E27FC236}">
                <a16:creationId xmlns:a16="http://schemas.microsoft.com/office/drawing/2014/main" id="{04567842-F4FF-4595-92B6-89C7D6EDDB0C}"/>
              </a:ext>
            </a:extLst>
          </p:cNvPr>
          <p:cNvSpPr txBox="1"/>
          <p:nvPr/>
        </p:nvSpPr>
        <p:spPr>
          <a:xfrm>
            <a:off x="887896" y="159026"/>
            <a:ext cx="4890052" cy="369332"/>
          </a:xfrm>
          <a:prstGeom prst="rect">
            <a:avLst/>
          </a:prstGeom>
          <a:noFill/>
        </p:spPr>
        <p:txBody>
          <a:bodyPr wrap="square" rtlCol="0">
            <a:spAutoFit/>
          </a:bodyPr>
          <a:lstStyle/>
          <a:p>
            <a:r>
              <a:rPr lang="en-GB" dirty="0"/>
              <a:t>Mark scheme</a:t>
            </a:r>
          </a:p>
        </p:txBody>
      </p:sp>
      <p:sp>
        <p:nvSpPr>
          <p:cNvPr id="5" name="TextBox 4">
            <a:extLst>
              <a:ext uri="{FF2B5EF4-FFF2-40B4-BE49-F238E27FC236}">
                <a16:creationId xmlns:a16="http://schemas.microsoft.com/office/drawing/2014/main" id="{E3504EDE-E72D-458B-9C30-8C336691535B}"/>
              </a:ext>
            </a:extLst>
          </p:cNvPr>
          <p:cNvSpPr txBox="1"/>
          <p:nvPr/>
        </p:nvSpPr>
        <p:spPr>
          <a:xfrm>
            <a:off x="5592417" y="528358"/>
            <a:ext cx="6414053" cy="5632311"/>
          </a:xfrm>
          <a:prstGeom prst="rect">
            <a:avLst/>
          </a:prstGeom>
          <a:noFill/>
        </p:spPr>
        <p:txBody>
          <a:bodyPr wrap="square" rtlCol="0">
            <a:spAutoFit/>
          </a:bodyPr>
          <a:lstStyle/>
          <a:p>
            <a:endParaRPr lang="en-GB" dirty="0"/>
          </a:p>
          <a:p>
            <a:r>
              <a:rPr lang="en-GB" dirty="0"/>
              <a:t>Standard deviation is useful as it allows us to consider the spread of the data around the mean, which means that in Figure 4 we can prove that there is a greater variation in the outer suburbs. </a:t>
            </a:r>
          </a:p>
          <a:p>
            <a:r>
              <a:rPr lang="en-GB" dirty="0"/>
              <a:t>• SD indicates the extent of the spread of data. So, it is very useful when comparing two data sets as in Figure 4. In this case SD is an appropriate technique as we can compare the two areas. </a:t>
            </a:r>
          </a:p>
          <a:p>
            <a:r>
              <a:rPr lang="en-GB" dirty="0"/>
              <a:t>• SD is more useful than just comparing the mean as in this case the mean is much larger in the outer suburbs but this is affected by some extreme values. SD allows us to be able to show this mathematically. </a:t>
            </a:r>
          </a:p>
          <a:p>
            <a:r>
              <a:rPr lang="en-GB" dirty="0"/>
              <a:t>• A description of the alternative analysis techniques and how they would be constructed </a:t>
            </a:r>
          </a:p>
          <a:p>
            <a:r>
              <a:rPr lang="en-GB" dirty="0"/>
              <a:t>• It could be considered that you could use measures of central tendency such as the mean or median, allowing direct comparison and analysis of averages. </a:t>
            </a:r>
          </a:p>
          <a:p>
            <a:r>
              <a:rPr lang="en-GB" dirty="0"/>
              <a:t>• Range could also be used to consider basic variation in education levels across each area allowing a comparison to be made </a:t>
            </a:r>
          </a:p>
          <a:p>
            <a:r>
              <a:rPr lang="en-GB" dirty="0"/>
              <a:t>	</a:t>
            </a:r>
          </a:p>
          <a:p>
            <a:endParaRPr lang="en-GB" dirty="0"/>
          </a:p>
        </p:txBody>
      </p:sp>
    </p:spTree>
    <p:extLst>
      <p:ext uri="{BB962C8B-B14F-4D97-AF65-F5344CB8AC3E}">
        <p14:creationId xmlns:p14="http://schemas.microsoft.com/office/powerpoint/2010/main" val="4223751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CE71F9-400F-419E-997D-6F25B6C28A29}"/>
              </a:ext>
            </a:extLst>
          </p:cNvPr>
          <p:cNvSpPr txBox="1"/>
          <p:nvPr/>
        </p:nvSpPr>
        <p:spPr>
          <a:xfrm>
            <a:off x="131335" y="133208"/>
            <a:ext cx="8034068" cy="1200329"/>
          </a:xfrm>
          <a:prstGeom prst="rect">
            <a:avLst/>
          </a:prstGeom>
          <a:noFill/>
        </p:spPr>
        <p:txBody>
          <a:bodyPr wrap="square" rtlCol="0">
            <a:spAutoFit/>
          </a:bodyPr>
          <a:lstStyle/>
          <a:p>
            <a:r>
              <a:rPr lang="en-GB" b="1" dirty="0"/>
              <a:t>A group of students visited West Wittering Beach. They conducted a pebble size survey along at 2 locations up the beach. At each location they randomly selected 15 pebbles and recorded their size.</a:t>
            </a:r>
            <a:endParaRPr lang="en-GB" dirty="0"/>
          </a:p>
          <a:p>
            <a:r>
              <a:rPr lang="en-GB" dirty="0"/>
              <a:t> </a:t>
            </a:r>
          </a:p>
        </p:txBody>
      </p:sp>
      <p:pic>
        <p:nvPicPr>
          <p:cNvPr id="5" name="Picture 4">
            <a:extLst>
              <a:ext uri="{FF2B5EF4-FFF2-40B4-BE49-F238E27FC236}">
                <a16:creationId xmlns:a16="http://schemas.microsoft.com/office/drawing/2014/main" id="{1C05A453-958F-4688-A216-885FA32FA678}"/>
              </a:ext>
            </a:extLst>
          </p:cNvPr>
          <p:cNvPicPr>
            <a:picLocks noChangeAspect="1"/>
          </p:cNvPicPr>
          <p:nvPr/>
        </p:nvPicPr>
        <p:blipFill>
          <a:blip r:embed="rId3"/>
          <a:stretch>
            <a:fillRect/>
          </a:stretch>
        </p:blipFill>
        <p:spPr>
          <a:xfrm>
            <a:off x="253144" y="2263422"/>
            <a:ext cx="5291270" cy="3976219"/>
          </a:xfrm>
          <a:prstGeom prst="rect">
            <a:avLst/>
          </a:prstGeom>
        </p:spPr>
      </p:pic>
      <p:pic>
        <p:nvPicPr>
          <p:cNvPr id="6" name="Picture 5">
            <a:extLst>
              <a:ext uri="{FF2B5EF4-FFF2-40B4-BE49-F238E27FC236}">
                <a16:creationId xmlns:a16="http://schemas.microsoft.com/office/drawing/2014/main" id="{62EDAE6A-99A8-48BC-BBD5-905A6569A4AA}"/>
              </a:ext>
            </a:extLst>
          </p:cNvPr>
          <p:cNvPicPr/>
          <p:nvPr/>
        </p:nvPicPr>
        <p:blipFill rotWithShape="1">
          <a:blip r:embed="rId4">
            <a:extLst>
              <a:ext uri="{28A0092B-C50C-407E-A947-70E740481C1C}">
                <a14:useLocalDpi xmlns:a14="http://schemas.microsoft.com/office/drawing/2010/main" val="0"/>
              </a:ext>
            </a:extLst>
          </a:blip>
          <a:srcRect r="39840" b="92576"/>
          <a:stretch/>
        </p:blipFill>
        <p:spPr bwMode="auto">
          <a:xfrm>
            <a:off x="8022487" y="231738"/>
            <a:ext cx="3448050" cy="381000"/>
          </a:xfrm>
          <a:prstGeom prst="rect">
            <a:avLst/>
          </a:prstGeom>
          <a:noFill/>
          <a:ln>
            <a:noFill/>
          </a:ln>
          <a:extLst>
            <a:ext uri="{53640926-AAD7-44D8-BBD7-CCE9431645EC}">
              <a14:shadowObscured xmlns:a14="http://schemas.microsoft.com/office/drawing/2010/main"/>
            </a:ext>
          </a:extLst>
        </p:spPr>
      </p:pic>
      <p:graphicFrame>
        <p:nvGraphicFramePr>
          <p:cNvPr id="8" name="Table 7">
            <a:extLst>
              <a:ext uri="{FF2B5EF4-FFF2-40B4-BE49-F238E27FC236}">
                <a16:creationId xmlns:a16="http://schemas.microsoft.com/office/drawing/2014/main" id="{E6D0C0A5-2DE8-4BE5-BFD8-2B18A8B2DAF3}"/>
              </a:ext>
            </a:extLst>
          </p:cNvPr>
          <p:cNvGraphicFramePr>
            <a:graphicFrameLocks noGrp="1"/>
          </p:cNvGraphicFramePr>
          <p:nvPr>
            <p:extLst>
              <p:ext uri="{D42A27DB-BD31-4B8C-83A1-F6EECF244321}">
                <p14:modId xmlns:p14="http://schemas.microsoft.com/office/powerpoint/2010/main" val="536571070"/>
              </p:ext>
            </p:extLst>
          </p:nvPr>
        </p:nvGraphicFramePr>
        <p:xfrm>
          <a:off x="8114562" y="738509"/>
          <a:ext cx="3263900" cy="3590437"/>
        </p:xfrm>
        <a:graphic>
          <a:graphicData uri="http://schemas.openxmlformats.org/drawingml/2006/table">
            <a:tbl>
              <a:tblPr firstRow="1" firstCol="1" bandRow="1"/>
              <a:tblGrid>
                <a:gridCol w="1028700">
                  <a:extLst>
                    <a:ext uri="{9D8B030D-6E8A-4147-A177-3AD203B41FA5}">
                      <a16:colId xmlns:a16="http://schemas.microsoft.com/office/drawing/2014/main" val="4043289490"/>
                    </a:ext>
                  </a:extLst>
                </a:gridCol>
                <a:gridCol w="859790">
                  <a:extLst>
                    <a:ext uri="{9D8B030D-6E8A-4147-A177-3AD203B41FA5}">
                      <a16:colId xmlns:a16="http://schemas.microsoft.com/office/drawing/2014/main" val="2431876926"/>
                    </a:ext>
                  </a:extLst>
                </a:gridCol>
                <a:gridCol w="1375410">
                  <a:extLst>
                    <a:ext uri="{9D8B030D-6E8A-4147-A177-3AD203B41FA5}">
                      <a16:colId xmlns:a16="http://schemas.microsoft.com/office/drawing/2014/main" val="1342337978"/>
                    </a:ext>
                  </a:extLst>
                </a:gridCol>
              </a:tblGrid>
              <a:tr h="456712">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Arial" panose="020B0604020202020204" pitchFamily="34"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412950"/>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715203"/>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74368"/>
                  </a:ext>
                </a:extLst>
              </a:tr>
              <a:tr h="14605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761655"/>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333697"/>
                  </a:ext>
                </a:extLst>
              </a:tr>
              <a:tr h="14605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25516"/>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6732821"/>
                  </a:ext>
                </a:extLst>
              </a:tr>
              <a:tr h="14605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084893"/>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9446916"/>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128588"/>
                  </a:ext>
                </a:extLst>
              </a:tr>
              <a:tr h="14605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1156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2167222"/>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1936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58671"/>
                  </a:ext>
                </a:extLst>
              </a:tr>
              <a:tr h="14605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441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562605"/>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160375"/>
                  </a:ext>
                </a:extLst>
              </a:tr>
              <a:tr h="146050">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719914"/>
                  </a:ext>
                </a:extLst>
              </a:tr>
              <a:tr h="154305">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Calibri" panose="020F0502020204030204" pitchFamily="34" charset="0"/>
                        </a:rPr>
                        <a:t>Ʃx = </a:t>
                      </a:r>
                      <a:r>
                        <a:rPr lang="en-GB"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541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4989</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306112"/>
                  </a:ext>
                </a:extLst>
              </a:tr>
              <a:tr h="373380">
                <a:tc>
                  <a:txBody>
                    <a:bodyPr/>
                    <a:lstStyle/>
                    <a:p>
                      <a:pPr>
                        <a:lnSpc>
                          <a:spcPct val="200000"/>
                        </a:lnSpc>
                        <a:spcBef>
                          <a:spcPts val="1200"/>
                        </a:spcBef>
                        <a:spcAft>
                          <a:spcPts val="800"/>
                        </a:spcAft>
                      </a:pPr>
                      <a:r>
                        <a:rPr lang="en-GB" sz="1100" dirty="0">
                          <a:effectLst/>
                          <a:latin typeface="Calibri" panose="020F0502020204030204" pitchFamily="34" charset="0"/>
                          <a:ea typeface="Calibri" panose="020F0502020204030204" pitchFamily="34" charset="0"/>
                          <a:cs typeface="Arial" panose="020B0604020202020204" pitchFamily="34" charset="0"/>
                        </a:rPr>
                        <a:t>= </a:t>
                      </a:r>
                      <a:r>
                        <a:rPr lang="en-GB" sz="1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36.0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23701481"/>
                  </a:ext>
                </a:extLst>
              </a:tr>
            </a:tbl>
          </a:graphicData>
        </a:graphic>
      </p:graphicFrame>
      <p:pic>
        <p:nvPicPr>
          <p:cNvPr id="2052" name="Picture 59">
            <a:extLst>
              <a:ext uri="{FF2B5EF4-FFF2-40B4-BE49-F238E27FC236}">
                <a16:creationId xmlns:a16="http://schemas.microsoft.com/office/drawing/2014/main" id="{2068D352-99C3-4C6A-A44E-D3FC2630B0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401" t="44914" r="51639" b="50446"/>
          <a:stretch>
            <a:fillRect/>
          </a:stretch>
        </p:blipFill>
        <p:spPr bwMode="auto">
          <a:xfrm>
            <a:off x="10024276" y="3645484"/>
            <a:ext cx="800100" cy="2397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0">
            <a:extLst>
              <a:ext uri="{FF2B5EF4-FFF2-40B4-BE49-F238E27FC236}">
                <a16:creationId xmlns:a16="http://schemas.microsoft.com/office/drawing/2014/main" id="{47C1A144-EE3C-4EC6-B970-C3647B4091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980" t="18375" r="31697" b="78285"/>
          <a:stretch>
            <a:fillRect/>
          </a:stretch>
        </p:blipFill>
        <p:spPr bwMode="auto">
          <a:xfrm>
            <a:off x="8070153" y="3885197"/>
            <a:ext cx="190500" cy="168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58776B8-07C0-4FEA-AF53-0CD378262579}"/>
              </a:ext>
            </a:extLst>
          </p:cNvPr>
          <p:cNvPicPr>
            <a:picLocks noChangeAspect="1"/>
          </p:cNvPicPr>
          <p:nvPr/>
        </p:nvPicPr>
        <p:blipFill>
          <a:blip r:embed="rId5"/>
          <a:stretch>
            <a:fillRect/>
          </a:stretch>
        </p:blipFill>
        <p:spPr>
          <a:xfrm>
            <a:off x="5639001" y="957649"/>
            <a:ext cx="2274005" cy="3011685"/>
          </a:xfrm>
          <a:prstGeom prst="rect">
            <a:avLst/>
          </a:prstGeom>
        </p:spPr>
      </p:pic>
      <p:sp>
        <p:nvSpPr>
          <p:cNvPr id="15" name="Text Box 1030">
            <a:extLst>
              <a:ext uri="{FF2B5EF4-FFF2-40B4-BE49-F238E27FC236}">
                <a16:creationId xmlns:a16="http://schemas.microsoft.com/office/drawing/2014/main" id="{088C239C-E8C6-47CC-9A3F-6E927A4E7514}"/>
              </a:ext>
            </a:extLst>
          </p:cNvPr>
          <p:cNvSpPr txBox="1"/>
          <p:nvPr/>
        </p:nvSpPr>
        <p:spPr>
          <a:xfrm>
            <a:off x="5825706" y="4752964"/>
            <a:ext cx="6231350" cy="197182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Arial" panose="020B0604020202020204" pitchFamily="34" charset="0"/>
              </a:rPr>
              <a:t> </a:t>
            </a:r>
            <a:r>
              <a:rPr lang="en-GB" sz="14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Show your workings as to how you would find out the standard deviation for sample site 1</a:t>
            </a:r>
          </a:p>
          <a:p>
            <a:pPr>
              <a:lnSpc>
                <a:spcPct val="107000"/>
              </a:lnSpc>
              <a:spcAft>
                <a:spcPts val="800"/>
              </a:spcAft>
            </a:pPr>
            <a:endParaRPr lang="en-GB"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100" dirty="0">
                <a:latin typeface="Calibri" panose="020F0502020204030204" pitchFamily="34" charset="0"/>
                <a:ea typeface="Calibri" panose="020F0502020204030204" pitchFamily="34" charset="0"/>
                <a:cs typeface="Arial" panose="020B0604020202020204" pitchFamily="34" charset="0"/>
              </a:rPr>
              <a:t>(Check - Your answer should be 18.24)</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58E743D-BC43-4F37-A103-4FF18FA5FD9A}"/>
              </a:ext>
            </a:extLst>
          </p:cNvPr>
          <p:cNvSpPr txBox="1"/>
          <p:nvPr/>
        </p:nvSpPr>
        <p:spPr>
          <a:xfrm>
            <a:off x="299049" y="1333537"/>
            <a:ext cx="3358551" cy="369332"/>
          </a:xfrm>
          <a:prstGeom prst="rect">
            <a:avLst/>
          </a:prstGeom>
          <a:noFill/>
        </p:spPr>
        <p:txBody>
          <a:bodyPr wrap="square" rtlCol="0">
            <a:spAutoFit/>
          </a:bodyPr>
          <a:lstStyle/>
          <a:p>
            <a:r>
              <a:rPr lang="en-GB" dirty="0"/>
              <a:t>SAMPLE SITE 1</a:t>
            </a:r>
          </a:p>
        </p:txBody>
      </p:sp>
      <p:cxnSp>
        <p:nvCxnSpPr>
          <p:cNvPr id="14" name="Straight Connector 13">
            <a:extLst>
              <a:ext uri="{FF2B5EF4-FFF2-40B4-BE49-F238E27FC236}">
                <a16:creationId xmlns:a16="http://schemas.microsoft.com/office/drawing/2014/main" id="{A4AFFE18-2614-49F9-B6A5-B7BE2865CAE1}"/>
              </a:ext>
            </a:extLst>
          </p:cNvPr>
          <p:cNvCxnSpPr/>
          <p:nvPr/>
        </p:nvCxnSpPr>
        <p:spPr>
          <a:xfrm flipV="1">
            <a:off x="1575758" y="4134928"/>
            <a:ext cx="1489495" cy="304800"/>
          </a:xfrm>
          <a:prstGeom prst="line">
            <a:avLst/>
          </a:prstGeom>
          <a:ln w="38100">
            <a:solidFill>
              <a:srgbClr val="00B0F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A3AABA08-30A7-4345-9B50-D2C423B29C04}"/>
              </a:ext>
            </a:extLst>
          </p:cNvPr>
          <p:cNvCxnSpPr/>
          <p:nvPr/>
        </p:nvCxnSpPr>
        <p:spPr>
          <a:xfrm>
            <a:off x="2398143" y="4134928"/>
            <a:ext cx="123049"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778FD5-3C10-4736-81F7-27974A54743F}"/>
              </a:ext>
            </a:extLst>
          </p:cNvPr>
          <p:cNvCxnSpPr/>
          <p:nvPr/>
        </p:nvCxnSpPr>
        <p:spPr>
          <a:xfrm>
            <a:off x="2718758" y="4053472"/>
            <a:ext cx="123049"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85F6091-B1D4-4AC6-96A0-809594E08DB6}"/>
              </a:ext>
            </a:extLst>
          </p:cNvPr>
          <p:cNvSpPr txBox="1"/>
          <p:nvPr/>
        </p:nvSpPr>
        <p:spPr>
          <a:xfrm>
            <a:off x="2086154" y="4398073"/>
            <a:ext cx="632604" cy="246221"/>
          </a:xfrm>
          <a:prstGeom prst="rect">
            <a:avLst/>
          </a:prstGeom>
          <a:noFill/>
        </p:spPr>
        <p:txBody>
          <a:bodyPr wrap="square" rtlCol="0">
            <a:spAutoFit/>
          </a:bodyPr>
          <a:lstStyle/>
          <a:p>
            <a:r>
              <a:rPr lang="en-GB" sz="1000" dirty="0">
                <a:solidFill>
                  <a:srgbClr val="FF0000"/>
                </a:solidFill>
              </a:rPr>
              <a:t>Site 1</a:t>
            </a:r>
          </a:p>
        </p:txBody>
      </p:sp>
      <p:sp>
        <p:nvSpPr>
          <p:cNvPr id="26" name="TextBox 25">
            <a:extLst>
              <a:ext uri="{FF2B5EF4-FFF2-40B4-BE49-F238E27FC236}">
                <a16:creationId xmlns:a16="http://schemas.microsoft.com/office/drawing/2014/main" id="{A0F7E4D6-A4CC-4ED4-8F4D-A4945270DE8C}"/>
              </a:ext>
            </a:extLst>
          </p:cNvPr>
          <p:cNvSpPr txBox="1"/>
          <p:nvPr/>
        </p:nvSpPr>
        <p:spPr>
          <a:xfrm>
            <a:off x="2543102" y="4316617"/>
            <a:ext cx="632604" cy="246221"/>
          </a:xfrm>
          <a:prstGeom prst="rect">
            <a:avLst/>
          </a:prstGeom>
          <a:noFill/>
        </p:spPr>
        <p:txBody>
          <a:bodyPr wrap="square" rtlCol="0">
            <a:spAutoFit/>
          </a:bodyPr>
          <a:lstStyle/>
          <a:p>
            <a:r>
              <a:rPr lang="en-GB" sz="1000" dirty="0">
                <a:solidFill>
                  <a:srgbClr val="FF0000"/>
                </a:solidFill>
              </a:rPr>
              <a:t>Site 2</a:t>
            </a:r>
          </a:p>
        </p:txBody>
      </p:sp>
    </p:spTree>
    <p:extLst>
      <p:ext uri="{BB962C8B-B14F-4D97-AF65-F5344CB8AC3E}">
        <p14:creationId xmlns:p14="http://schemas.microsoft.com/office/powerpoint/2010/main" val="1163070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721C3F-54FC-4F31-A8AB-925BC2092FBB}"/>
              </a:ext>
            </a:extLst>
          </p:cNvPr>
          <p:cNvPicPr>
            <a:picLocks noChangeAspect="1"/>
          </p:cNvPicPr>
          <p:nvPr/>
        </p:nvPicPr>
        <p:blipFill rotWithShape="1">
          <a:blip r:embed="rId2"/>
          <a:srcRect l="20315" t="24457" r="22293" b="12309"/>
          <a:stretch/>
        </p:blipFill>
        <p:spPr>
          <a:xfrm>
            <a:off x="333152" y="120503"/>
            <a:ext cx="7272462" cy="5344632"/>
          </a:xfrm>
          <a:prstGeom prst="rect">
            <a:avLst/>
          </a:prstGeom>
        </p:spPr>
      </p:pic>
      <p:sp>
        <p:nvSpPr>
          <p:cNvPr id="3" name="TextBox 2">
            <a:extLst>
              <a:ext uri="{FF2B5EF4-FFF2-40B4-BE49-F238E27FC236}">
                <a16:creationId xmlns:a16="http://schemas.microsoft.com/office/drawing/2014/main" id="{7CDF34C0-6330-464A-B226-D3A620BEF7D2}"/>
              </a:ext>
            </a:extLst>
          </p:cNvPr>
          <p:cNvSpPr txBox="1"/>
          <p:nvPr/>
        </p:nvSpPr>
        <p:spPr>
          <a:xfrm>
            <a:off x="7832651" y="276447"/>
            <a:ext cx="4075814" cy="4524315"/>
          </a:xfrm>
          <a:prstGeom prst="rect">
            <a:avLst/>
          </a:prstGeom>
          <a:noFill/>
          <a:ln>
            <a:solidFill>
              <a:schemeClr val="tx1"/>
            </a:solidFill>
          </a:ln>
        </p:spPr>
        <p:txBody>
          <a:bodyPr wrap="square" rtlCol="0">
            <a:spAutoFit/>
          </a:bodyPr>
          <a:lstStyle/>
          <a:p>
            <a:r>
              <a:rPr lang="en-GB" dirty="0"/>
              <a:t>Complete the table and calculate the standard deviation for Sample Point 2</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TextBox 4">
            <a:extLst>
              <a:ext uri="{FF2B5EF4-FFF2-40B4-BE49-F238E27FC236}">
                <a16:creationId xmlns:a16="http://schemas.microsoft.com/office/drawing/2014/main" id="{99BED0A1-BD1F-4BD2-9F73-7DD194E23020}"/>
              </a:ext>
            </a:extLst>
          </p:cNvPr>
          <p:cNvSpPr txBox="1"/>
          <p:nvPr/>
        </p:nvSpPr>
        <p:spPr>
          <a:xfrm>
            <a:off x="540589" y="5411638"/>
            <a:ext cx="10598988" cy="1200329"/>
          </a:xfrm>
          <a:prstGeom prst="rect">
            <a:avLst/>
          </a:prstGeom>
          <a:noFill/>
        </p:spPr>
        <p:txBody>
          <a:bodyPr wrap="square" rtlCol="0">
            <a:spAutoFit/>
          </a:bodyPr>
          <a:lstStyle/>
          <a:p>
            <a:r>
              <a:rPr lang="en-GB" dirty="0"/>
              <a:t>Use the standard deviation values to contrast the two data sets. (Which sample point has the greater standard deviation?)</a:t>
            </a:r>
          </a:p>
          <a:p>
            <a:r>
              <a:rPr lang="en-GB" dirty="0"/>
              <a:t> </a:t>
            </a:r>
          </a:p>
          <a:p>
            <a:endParaRPr lang="en-GB" dirty="0"/>
          </a:p>
        </p:txBody>
      </p:sp>
    </p:spTree>
    <p:extLst>
      <p:ext uri="{BB962C8B-B14F-4D97-AF65-F5344CB8AC3E}">
        <p14:creationId xmlns:p14="http://schemas.microsoft.com/office/powerpoint/2010/main" val="3508745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EAD757-5661-43BC-9134-F21E2EE46B2E}"/>
              </a:ext>
            </a:extLst>
          </p:cNvPr>
          <p:cNvSpPr txBox="1"/>
          <p:nvPr/>
        </p:nvSpPr>
        <p:spPr>
          <a:xfrm>
            <a:off x="452104" y="4331343"/>
            <a:ext cx="6384234" cy="1446550"/>
          </a:xfrm>
          <a:prstGeom prst="rect">
            <a:avLst/>
          </a:prstGeom>
          <a:noFill/>
        </p:spPr>
        <p:txBody>
          <a:bodyPr wrap="square" rtlCol="0">
            <a:spAutoFit/>
          </a:bodyPr>
          <a:lstStyle/>
          <a:p>
            <a:r>
              <a:rPr lang="en-GB" sz="2200" b="1" dirty="0">
                <a:solidFill>
                  <a:srgbClr val="FF0000"/>
                </a:solidFill>
              </a:rPr>
              <a:t>Read through the example of a Spearman’s Rank test in your booklet (p13 &amp; 14) testing the strength of the link between the price of water and distance from a museum in Barcelona. </a:t>
            </a:r>
          </a:p>
        </p:txBody>
      </p:sp>
      <p:pic>
        <p:nvPicPr>
          <p:cNvPr id="6" name="Picture 5">
            <a:extLst>
              <a:ext uri="{FF2B5EF4-FFF2-40B4-BE49-F238E27FC236}">
                <a16:creationId xmlns:a16="http://schemas.microsoft.com/office/drawing/2014/main" id="{32A993DB-8532-4352-BD27-D619337489E0}"/>
              </a:ext>
            </a:extLst>
          </p:cNvPr>
          <p:cNvPicPr>
            <a:picLocks noChangeAspect="1"/>
          </p:cNvPicPr>
          <p:nvPr/>
        </p:nvPicPr>
        <p:blipFill>
          <a:blip r:embed="rId2"/>
          <a:stretch>
            <a:fillRect/>
          </a:stretch>
        </p:blipFill>
        <p:spPr>
          <a:xfrm>
            <a:off x="7962026" y="4225673"/>
            <a:ext cx="3200677" cy="1871634"/>
          </a:xfrm>
          <a:prstGeom prst="rect">
            <a:avLst/>
          </a:prstGeom>
        </p:spPr>
      </p:pic>
      <p:sp>
        <p:nvSpPr>
          <p:cNvPr id="8" name="Content Placeholder 7">
            <a:extLst>
              <a:ext uri="{FF2B5EF4-FFF2-40B4-BE49-F238E27FC236}">
                <a16:creationId xmlns:a16="http://schemas.microsoft.com/office/drawing/2014/main" id="{185C07CA-8778-4142-81A3-0D8B6A82C29A}"/>
              </a:ext>
            </a:extLst>
          </p:cNvPr>
          <p:cNvSpPr>
            <a:spLocks noGrp="1"/>
          </p:cNvSpPr>
          <p:nvPr>
            <p:ph idx="1"/>
          </p:nvPr>
        </p:nvSpPr>
        <p:spPr>
          <a:xfrm>
            <a:off x="523797" y="191608"/>
            <a:ext cx="10515600" cy="4351338"/>
          </a:xfrm>
        </p:spPr>
        <p:txBody>
          <a:bodyPr/>
          <a:lstStyle/>
          <a:p>
            <a:pPr marL="0" indent="0">
              <a:buNone/>
            </a:pPr>
            <a:r>
              <a:rPr lang="en-GB" dirty="0"/>
              <a:t>When you do a Spearman’s Rank statistical test always needs to have a null hypothesis</a:t>
            </a:r>
          </a:p>
          <a:p>
            <a:pPr marL="0" indent="0">
              <a:buNone/>
            </a:pPr>
            <a:endParaRPr lang="en-GB" dirty="0"/>
          </a:p>
          <a:p>
            <a:pPr marL="0" indent="0">
              <a:buNone/>
            </a:pPr>
            <a:r>
              <a:rPr lang="en-GB" dirty="0"/>
              <a:t>e.g. there is no significant correlation between the amount of hours studied and exam result</a:t>
            </a:r>
          </a:p>
          <a:p>
            <a:pPr marL="0" indent="0">
              <a:buNone/>
            </a:pPr>
            <a:r>
              <a:rPr lang="en-GB" dirty="0"/>
              <a:t>Or </a:t>
            </a:r>
          </a:p>
          <a:p>
            <a:pPr marL="0" indent="0">
              <a:buNone/>
            </a:pPr>
            <a:r>
              <a:rPr lang="en-GB" dirty="0"/>
              <a:t>There is no significant correlation between the distance up the beach and pebble size.</a:t>
            </a:r>
          </a:p>
        </p:txBody>
      </p:sp>
    </p:spTree>
    <p:extLst>
      <p:ext uri="{BB962C8B-B14F-4D97-AF65-F5344CB8AC3E}">
        <p14:creationId xmlns:p14="http://schemas.microsoft.com/office/powerpoint/2010/main" val="293752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9EE5BD4-8D13-441C-B4EA-477758FA59F2}"/>
              </a:ext>
            </a:extLst>
          </p:cNvPr>
          <p:cNvGraphicFramePr>
            <a:graphicFrameLocks noGrp="1"/>
          </p:cNvGraphicFramePr>
          <p:nvPr>
            <p:extLst>
              <p:ext uri="{D42A27DB-BD31-4B8C-83A1-F6EECF244321}">
                <p14:modId xmlns:p14="http://schemas.microsoft.com/office/powerpoint/2010/main" val="777886746"/>
              </p:ext>
            </p:extLst>
          </p:nvPr>
        </p:nvGraphicFramePr>
        <p:xfrm>
          <a:off x="180863" y="97303"/>
          <a:ext cx="5521963" cy="6444171"/>
        </p:xfrm>
        <a:graphic>
          <a:graphicData uri="http://schemas.openxmlformats.org/drawingml/2006/table">
            <a:tbl>
              <a:tblPr firstRow="1" firstCol="1" bandRow="1">
                <a:tableStyleId>{5C22544A-7EE6-4342-B048-85BDC9FD1C3A}</a:tableStyleId>
              </a:tblPr>
              <a:tblGrid>
                <a:gridCol w="1009413">
                  <a:extLst>
                    <a:ext uri="{9D8B030D-6E8A-4147-A177-3AD203B41FA5}">
                      <a16:colId xmlns:a16="http://schemas.microsoft.com/office/drawing/2014/main" val="1294056982"/>
                    </a:ext>
                  </a:extLst>
                </a:gridCol>
                <a:gridCol w="763398">
                  <a:extLst>
                    <a:ext uri="{9D8B030D-6E8A-4147-A177-3AD203B41FA5}">
                      <a16:colId xmlns:a16="http://schemas.microsoft.com/office/drawing/2014/main" val="2995180388"/>
                    </a:ext>
                  </a:extLst>
                </a:gridCol>
                <a:gridCol w="760658">
                  <a:extLst>
                    <a:ext uri="{9D8B030D-6E8A-4147-A177-3AD203B41FA5}">
                      <a16:colId xmlns:a16="http://schemas.microsoft.com/office/drawing/2014/main" val="428317847"/>
                    </a:ext>
                  </a:extLst>
                </a:gridCol>
                <a:gridCol w="732562">
                  <a:extLst>
                    <a:ext uri="{9D8B030D-6E8A-4147-A177-3AD203B41FA5}">
                      <a16:colId xmlns:a16="http://schemas.microsoft.com/office/drawing/2014/main" val="1789200735"/>
                    </a:ext>
                  </a:extLst>
                </a:gridCol>
                <a:gridCol w="718170">
                  <a:extLst>
                    <a:ext uri="{9D8B030D-6E8A-4147-A177-3AD203B41FA5}">
                      <a16:colId xmlns:a16="http://schemas.microsoft.com/office/drawing/2014/main" val="1425738046"/>
                    </a:ext>
                  </a:extLst>
                </a:gridCol>
                <a:gridCol w="846317">
                  <a:extLst>
                    <a:ext uri="{9D8B030D-6E8A-4147-A177-3AD203B41FA5}">
                      <a16:colId xmlns:a16="http://schemas.microsoft.com/office/drawing/2014/main" val="110354034"/>
                    </a:ext>
                  </a:extLst>
                </a:gridCol>
                <a:gridCol w="691445">
                  <a:extLst>
                    <a:ext uri="{9D8B030D-6E8A-4147-A177-3AD203B41FA5}">
                      <a16:colId xmlns:a16="http://schemas.microsoft.com/office/drawing/2014/main" val="175102649"/>
                    </a:ext>
                  </a:extLst>
                </a:gridCol>
              </a:tblGrid>
              <a:tr h="861421">
                <a:tc>
                  <a:txBody>
                    <a:bodyPr/>
                    <a:lstStyle/>
                    <a:p>
                      <a:pPr>
                        <a:lnSpc>
                          <a:spcPct val="107000"/>
                        </a:lnSpc>
                        <a:spcAft>
                          <a:spcPts val="800"/>
                        </a:spcAft>
                      </a:pPr>
                      <a:r>
                        <a:rPr lang="en-GB" sz="900">
                          <a:effectLst/>
                        </a:rPr>
                        <a:t>Convenience store</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Distance from CAM (m)</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Rank distance</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Price of 50cl bottle (Euro)</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Rank price</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dirty="0">
                          <a:effectLst/>
                        </a:rPr>
                        <a:t>Difference between ranks (d)</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d²</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1580795838"/>
                  </a:ext>
                </a:extLst>
              </a:tr>
              <a:tr h="558275">
                <a:tc>
                  <a:txBody>
                    <a:bodyPr/>
                    <a:lstStyle/>
                    <a:p>
                      <a:pPr>
                        <a:lnSpc>
                          <a:spcPct val="107000"/>
                        </a:lnSpc>
                        <a:spcAft>
                          <a:spcPts val="800"/>
                        </a:spcAft>
                      </a:pPr>
                      <a:r>
                        <a:rPr lang="en-GB" sz="900">
                          <a:effectLst/>
                        </a:rPr>
                        <a:t>1</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50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1,80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4111054896"/>
                  </a:ext>
                </a:extLst>
              </a:tr>
              <a:tr h="558275">
                <a:tc>
                  <a:txBody>
                    <a:bodyPr/>
                    <a:lstStyle/>
                    <a:p>
                      <a:pPr>
                        <a:lnSpc>
                          <a:spcPct val="107000"/>
                        </a:lnSpc>
                        <a:spcAft>
                          <a:spcPts val="800"/>
                        </a:spcAft>
                      </a:pPr>
                      <a:r>
                        <a:rPr lang="en-GB" sz="900">
                          <a:effectLst/>
                        </a:rPr>
                        <a:t>2</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175</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1.20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3200095879"/>
                  </a:ext>
                </a:extLst>
              </a:tr>
              <a:tr h="558275">
                <a:tc>
                  <a:txBody>
                    <a:bodyPr/>
                    <a:lstStyle/>
                    <a:p>
                      <a:pPr>
                        <a:lnSpc>
                          <a:spcPct val="107000"/>
                        </a:lnSpc>
                        <a:spcAft>
                          <a:spcPts val="800"/>
                        </a:spcAft>
                      </a:pPr>
                      <a:r>
                        <a:rPr lang="en-GB" sz="900">
                          <a:effectLst/>
                        </a:rPr>
                        <a:t>3</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270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2.00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3832430385"/>
                  </a:ext>
                </a:extLst>
              </a:tr>
              <a:tr h="558275">
                <a:tc>
                  <a:txBody>
                    <a:bodyPr/>
                    <a:lstStyle/>
                    <a:p>
                      <a:pPr>
                        <a:lnSpc>
                          <a:spcPct val="107000"/>
                        </a:lnSpc>
                        <a:spcAft>
                          <a:spcPts val="800"/>
                        </a:spcAft>
                      </a:pPr>
                      <a:r>
                        <a:rPr lang="en-GB" sz="900">
                          <a:effectLst/>
                        </a:rPr>
                        <a:t>4</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375</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1.00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1758313527"/>
                  </a:ext>
                </a:extLst>
              </a:tr>
              <a:tr h="558275">
                <a:tc>
                  <a:txBody>
                    <a:bodyPr/>
                    <a:lstStyle/>
                    <a:p>
                      <a:pPr>
                        <a:lnSpc>
                          <a:spcPct val="107000"/>
                        </a:lnSpc>
                        <a:spcAft>
                          <a:spcPts val="800"/>
                        </a:spcAft>
                      </a:pPr>
                      <a:r>
                        <a:rPr lang="en-GB" sz="900">
                          <a:effectLst/>
                        </a:rPr>
                        <a:t>5</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425</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1.00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4083170462"/>
                  </a:ext>
                </a:extLst>
              </a:tr>
              <a:tr h="558275">
                <a:tc>
                  <a:txBody>
                    <a:bodyPr/>
                    <a:lstStyle/>
                    <a:p>
                      <a:pPr>
                        <a:lnSpc>
                          <a:spcPct val="107000"/>
                        </a:lnSpc>
                        <a:spcAft>
                          <a:spcPts val="800"/>
                        </a:spcAft>
                      </a:pPr>
                      <a:r>
                        <a:rPr lang="en-GB" sz="900">
                          <a:effectLst/>
                        </a:rPr>
                        <a:t>6</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580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1.20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3350605728"/>
                  </a:ext>
                </a:extLst>
              </a:tr>
              <a:tr h="558275">
                <a:tc>
                  <a:txBody>
                    <a:bodyPr/>
                    <a:lstStyle/>
                    <a:p>
                      <a:pPr>
                        <a:lnSpc>
                          <a:spcPct val="107000"/>
                        </a:lnSpc>
                        <a:spcAft>
                          <a:spcPts val="800"/>
                        </a:spcAft>
                      </a:pPr>
                      <a:r>
                        <a:rPr lang="en-GB" sz="900">
                          <a:effectLst/>
                        </a:rPr>
                        <a:t>7</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710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0.80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3464854202"/>
                  </a:ext>
                </a:extLst>
              </a:tr>
              <a:tr h="558275">
                <a:tc>
                  <a:txBody>
                    <a:bodyPr/>
                    <a:lstStyle/>
                    <a:p>
                      <a:pPr>
                        <a:lnSpc>
                          <a:spcPct val="107000"/>
                        </a:lnSpc>
                        <a:spcAft>
                          <a:spcPts val="800"/>
                        </a:spcAft>
                      </a:pPr>
                      <a:r>
                        <a:rPr lang="en-GB" sz="900">
                          <a:effectLst/>
                        </a:rPr>
                        <a:t>8</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790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0.60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1785139335"/>
                  </a:ext>
                </a:extLst>
              </a:tr>
              <a:tr h="558275">
                <a:tc>
                  <a:txBody>
                    <a:bodyPr/>
                    <a:lstStyle/>
                    <a:p>
                      <a:pPr>
                        <a:lnSpc>
                          <a:spcPct val="107000"/>
                        </a:lnSpc>
                        <a:spcAft>
                          <a:spcPts val="800"/>
                        </a:spcAft>
                      </a:pPr>
                      <a:r>
                        <a:rPr lang="en-GB" sz="900">
                          <a:effectLst/>
                        </a:rPr>
                        <a:t>9</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890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1.00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dirty="0">
                          <a:effectLst/>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1824482847"/>
                  </a:ext>
                </a:extLst>
              </a:tr>
              <a:tr h="558275">
                <a:tc>
                  <a:txBody>
                    <a:bodyPr/>
                    <a:lstStyle/>
                    <a:p>
                      <a:pPr>
                        <a:lnSpc>
                          <a:spcPct val="107000"/>
                        </a:lnSpc>
                        <a:spcAft>
                          <a:spcPts val="800"/>
                        </a:spcAft>
                      </a:pPr>
                      <a:r>
                        <a:rPr lang="en-GB" sz="900">
                          <a:effectLst/>
                        </a:rPr>
                        <a:t>10</a:t>
                      </a:r>
                    </a:p>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980</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0.85</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a:effectLst/>
                        </a:rPr>
                        <a:t> </a:t>
                      </a:r>
                      <a:endParaRPr lang="en-GB" sz="90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tc>
                  <a:txBody>
                    <a:bodyPr/>
                    <a:lstStyle/>
                    <a:p>
                      <a:pPr>
                        <a:lnSpc>
                          <a:spcPct val="107000"/>
                        </a:lnSpc>
                        <a:spcAft>
                          <a:spcPts val="800"/>
                        </a:spcAft>
                      </a:pPr>
                      <a:r>
                        <a:rPr lang="en-GB" sz="900" dirty="0">
                          <a:effectLst/>
                        </a:rPr>
                        <a:t> </a:t>
                      </a:r>
                      <a:endParaRPr lang="en-GB" sz="900" dirty="0">
                        <a:effectLst/>
                        <a:latin typeface="Calibri" panose="020F0502020204030204" pitchFamily="34" charset="0"/>
                        <a:ea typeface="Calibri" panose="020F0502020204030204" pitchFamily="34" charset="0"/>
                        <a:cs typeface="Arial" panose="020B0604020202020204" pitchFamily="34" charset="0"/>
                      </a:endParaRPr>
                    </a:p>
                  </a:txBody>
                  <a:tcPr marL="53118" marR="53118" marT="0" marB="0"/>
                </a:tc>
                <a:extLst>
                  <a:ext uri="{0D108BD9-81ED-4DB2-BD59-A6C34878D82A}">
                    <a16:rowId xmlns:a16="http://schemas.microsoft.com/office/drawing/2014/main" val="484846828"/>
                  </a:ext>
                </a:extLst>
              </a:tr>
            </a:tbl>
          </a:graphicData>
        </a:graphic>
      </p:graphicFrame>
      <p:sp>
        <p:nvSpPr>
          <p:cNvPr id="10" name="TextBox 9">
            <a:extLst>
              <a:ext uri="{FF2B5EF4-FFF2-40B4-BE49-F238E27FC236}">
                <a16:creationId xmlns:a16="http://schemas.microsoft.com/office/drawing/2014/main" id="{3E07289A-270E-48A5-BE69-244ABDA5944D}"/>
              </a:ext>
            </a:extLst>
          </p:cNvPr>
          <p:cNvSpPr txBox="1"/>
          <p:nvPr/>
        </p:nvSpPr>
        <p:spPr>
          <a:xfrm>
            <a:off x="6096000" y="420491"/>
            <a:ext cx="5444128" cy="6186309"/>
          </a:xfrm>
          <a:prstGeom prst="rect">
            <a:avLst/>
          </a:prstGeom>
          <a:noFill/>
        </p:spPr>
        <p:txBody>
          <a:bodyPr wrap="square" rtlCol="0">
            <a:spAutoFit/>
          </a:bodyPr>
          <a:lstStyle/>
          <a:p>
            <a:r>
              <a:rPr lang="en-GB" dirty="0"/>
              <a:t>1) Rank the two data sets. Ranking is achieved by giving the ranking '1' to the biggest number in a column, '2' to the second biggest value and so on. The smallest value in the column will get the lowest ranking. This should be done for both sets of measurements.</a:t>
            </a:r>
          </a:p>
          <a:p>
            <a:r>
              <a:rPr lang="en-GB" dirty="0"/>
              <a:t>Tied scores are given the mean (average) rank. For example, the three tied scores of 1 euro in the example below are ranked fifth in order of price, but occupy three positions (fifth, sixth and seventh) in a ranking hierarchy of ten. The mean rank in this case is calculated as (5+6+7) ÷ 3 = 6.</a:t>
            </a:r>
          </a:p>
          <a:p>
            <a:endParaRPr lang="en-GB" dirty="0"/>
          </a:p>
          <a:p>
            <a:r>
              <a:rPr lang="en-GB" dirty="0"/>
              <a:t>2) Find the difference in the ranks (d): This is the difference between the ranks of the two values on each row of the table. The rank of the second value (price) is subtracted from the rank of the first (distance from the museum).</a:t>
            </a:r>
          </a:p>
          <a:p>
            <a:endParaRPr lang="en-GB" dirty="0"/>
          </a:p>
          <a:p>
            <a:r>
              <a:rPr lang="en-GB" dirty="0"/>
              <a:t>3) Square the differences (d²) To remove negative values and then sum them ( d²).</a:t>
            </a:r>
          </a:p>
          <a:p>
            <a:endParaRPr lang="en-GB" dirty="0"/>
          </a:p>
          <a:p>
            <a:endParaRPr lang="en-GB" dirty="0"/>
          </a:p>
        </p:txBody>
      </p:sp>
      <p:sp>
        <p:nvSpPr>
          <p:cNvPr id="24" name="Rectangle 23">
            <a:extLst>
              <a:ext uri="{FF2B5EF4-FFF2-40B4-BE49-F238E27FC236}">
                <a16:creationId xmlns:a16="http://schemas.microsoft.com/office/drawing/2014/main" id="{003C08E6-2312-4D13-A021-DA9DE67988F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46" name="Picture 4">
            <a:extLst>
              <a:ext uri="{FF2B5EF4-FFF2-40B4-BE49-F238E27FC236}">
                <a16:creationId xmlns:a16="http://schemas.microsoft.com/office/drawing/2014/main" id="{6702DF3E-DD45-4587-BA37-BC229ED3C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727" y="6612730"/>
            <a:ext cx="152400" cy="16351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C2771456-6502-43A1-A97C-EEB86611B6BA}"/>
              </a:ext>
            </a:extLst>
          </p:cNvPr>
          <p:cNvSpPr>
            <a:spLocks noChangeArrowheads="1"/>
          </p:cNvSpPr>
          <p:nvPr/>
        </p:nvSpPr>
        <p:spPr bwMode="auto">
          <a:xfrm>
            <a:off x="5102982" y="6564766"/>
            <a:ext cx="5998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d² =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4241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7B25219-DDDE-4BA5-BA9F-561AAF0FA6F7}"/>
              </a:ext>
            </a:extLst>
          </p:cNvPr>
          <p:cNvSpPr txBox="1"/>
          <p:nvPr/>
        </p:nvSpPr>
        <p:spPr>
          <a:xfrm>
            <a:off x="930632" y="741259"/>
            <a:ext cx="7001382" cy="1200329"/>
          </a:xfrm>
          <a:prstGeom prst="rect">
            <a:avLst/>
          </a:prstGeom>
          <a:noFill/>
        </p:spPr>
        <p:txBody>
          <a:bodyPr wrap="square" rtlCol="0">
            <a:spAutoFit/>
          </a:bodyPr>
          <a:lstStyle/>
          <a:p>
            <a:r>
              <a:rPr lang="en-GB" dirty="0"/>
              <a:t>Calculate the coefficient (</a:t>
            </a:r>
            <a:r>
              <a:rPr lang="en-GB" b="1" i="1" dirty="0"/>
              <a:t>R</a:t>
            </a:r>
            <a:r>
              <a:rPr lang="en-GB" b="1" i="1" baseline="-25000" dirty="0"/>
              <a:t>s</a:t>
            </a:r>
            <a:r>
              <a:rPr lang="en-GB" dirty="0"/>
              <a:t>) using the formula below. The answer will always be between 1.0 (a perfect positive correlation) and -1.0 (a perfect negative correlation).</a:t>
            </a:r>
          </a:p>
          <a:p>
            <a:endParaRPr lang="en-GB" dirty="0"/>
          </a:p>
        </p:txBody>
      </p:sp>
      <p:pic>
        <p:nvPicPr>
          <p:cNvPr id="16" name="Picture 15" descr="Spearman's Rank Correlation Coefficient Formula">
            <a:extLst>
              <a:ext uri="{FF2B5EF4-FFF2-40B4-BE49-F238E27FC236}">
                <a16:creationId xmlns:a16="http://schemas.microsoft.com/office/drawing/2014/main" id="{5374A284-C34B-4122-A220-3A982A9E251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85517" y="1886444"/>
            <a:ext cx="1596390" cy="617855"/>
          </a:xfrm>
          <a:prstGeom prst="rect">
            <a:avLst/>
          </a:prstGeom>
          <a:noFill/>
          <a:ln>
            <a:noFill/>
          </a:ln>
        </p:spPr>
      </p:pic>
      <p:sp>
        <p:nvSpPr>
          <p:cNvPr id="14" name="TextBox 13">
            <a:extLst>
              <a:ext uri="{FF2B5EF4-FFF2-40B4-BE49-F238E27FC236}">
                <a16:creationId xmlns:a16="http://schemas.microsoft.com/office/drawing/2014/main" id="{16FD411B-4E6D-4CD4-A6DE-8B3ED573ED88}"/>
              </a:ext>
            </a:extLst>
          </p:cNvPr>
          <p:cNvSpPr txBox="1"/>
          <p:nvPr/>
        </p:nvSpPr>
        <p:spPr>
          <a:xfrm>
            <a:off x="1347252" y="2908210"/>
            <a:ext cx="9144000" cy="2732379"/>
          </a:xfrm>
          <a:prstGeom prst="rect">
            <a:avLst/>
          </a:prstGeom>
          <a:noFill/>
          <a:ln>
            <a:solidFill>
              <a:schemeClr val="tx1"/>
            </a:solidFill>
          </a:ln>
        </p:spPr>
        <p:txBody>
          <a:bodyPr wrap="square" rtlCol="0">
            <a:spAutoFit/>
          </a:bodyPr>
          <a:lstStyle/>
          <a:p>
            <a:endParaRPr lang="en-GB" dirty="0"/>
          </a:p>
        </p:txBody>
      </p:sp>
      <p:pic>
        <p:nvPicPr>
          <p:cNvPr id="18" name="Picture 1" descr="http://geographyfieldwork.com/Spearm5.gif">
            <a:extLst>
              <a:ext uri="{FF2B5EF4-FFF2-40B4-BE49-F238E27FC236}">
                <a16:creationId xmlns:a16="http://schemas.microsoft.com/office/drawing/2014/main" id="{9637657F-9FE7-432C-B288-1AA5BDAAA16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57261" y="1458988"/>
            <a:ext cx="6274157" cy="112461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FEEBB13-D367-4FDE-A7D0-A3E1F82B7DE4}"/>
              </a:ext>
            </a:extLst>
          </p:cNvPr>
          <p:cNvSpPr txBox="1"/>
          <p:nvPr/>
        </p:nvSpPr>
        <p:spPr>
          <a:xfrm>
            <a:off x="622225" y="5995001"/>
            <a:ext cx="7309789" cy="369332"/>
          </a:xfrm>
          <a:prstGeom prst="rect">
            <a:avLst/>
          </a:prstGeom>
          <a:noFill/>
        </p:spPr>
        <p:txBody>
          <a:bodyPr wrap="square" rtlCol="0">
            <a:spAutoFit/>
          </a:bodyPr>
          <a:lstStyle/>
          <a:p>
            <a:r>
              <a:rPr lang="en-GB" dirty="0"/>
              <a:t>A further test is now required to test the significance of the relationship</a:t>
            </a:r>
          </a:p>
        </p:txBody>
      </p:sp>
    </p:spTree>
    <p:extLst>
      <p:ext uri="{BB962C8B-B14F-4D97-AF65-F5344CB8AC3E}">
        <p14:creationId xmlns:p14="http://schemas.microsoft.com/office/powerpoint/2010/main" val="146771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459B4A-7464-4209-8947-55CC847D5042}"/>
              </a:ext>
            </a:extLst>
          </p:cNvPr>
          <p:cNvSpPr txBox="1"/>
          <p:nvPr/>
        </p:nvSpPr>
        <p:spPr>
          <a:xfrm>
            <a:off x="248890" y="31058"/>
            <a:ext cx="7428824" cy="369332"/>
          </a:xfrm>
          <a:prstGeom prst="rect">
            <a:avLst/>
          </a:prstGeom>
          <a:noFill/>
        </p:spPr>
        <p:txBody>
          <a:bodyPr wrap="square" rtlCol="0">
            <a:spAutoFit/>
          </a:bodyPr>
          <a:lstStyle/>
          <a:p>
            <a:r>
              <a:rPr lang="en-GB" b="1" dirty="0"/>
              <a:t>Testing the relationship</a:t>
            </a:r>
          </a:p>
        </p:txBody>
      </p:sp>
      <p:sp>
        <p:nvSpPr>
          <p:cNvPr id="3" name="TextBox 2">
            <a:extLst>
              <a:ext uri="{FF2B5EF4-FFF2-40B4-BE49-F238E27FC236}">
                <a16:creationId xmlns:a16="http://schemas.microsoft.com/office/drawing/2014/main" id="{1FDDF56C-41CC-4AF4-B5AD-CDAC7133CB5F}"/>
              </a:ext>
            </a:extLst>
          </p:cNvPr>
          <p:cNvSpPr txBox="1"/>
          <p:nvPr/>
        </p:nvSpPr>
        <p:spPr>
          <a:xfrm>
            <a:off x="0" y="600582"/>
            <a:ext cx="6189785" cy="4247317"/>
          </a:xfrm>
          <a:prstGeom prst="rect">
            <a:avLst/>
          </a:prstGeom>
          <a:noFill/>
        </p:spPr>
        <p:txBody>
          <a:bodyPr wrap="square" rtlCol="0">
            <a:spAutoFit/>
          </a:bodyPr>
          <a:lstStyle/>
          <a:p>
            <a:r>
              <a:rPr lang="en-GB" dirty="0"/>
              <a:t>The </a:t>
            </a:r>
            <a:r>
              <a:rPr lang="en-GB" b="1" i="1" dirty="0"/>
              <a:t>R</a:t>
            </a:r>
            <a:r>
              <a:rPr lang="en-GB" b="1" i="1" baseline="-25000" dirty="0"/>
              <a:t>s</a:t>
            </a:r>
            <a:r>
              <a:rPr lang="en-GB" dirty="0"/>
              <a:t> value of </a:t>
            </a:r>
            <a:r>
              <a:rPr lang="en-GB" b="1" dirty="0"/>
              <a:t>-0.73</a:t>
            </a:r>
            <a:r>
              <a:rPr lang="en-GB" dirty="0"/>
              <a:t> must be looked up on the Spearman Rank significance table as follows:</a:t>
            </a:r>
          </a:p>
          <a:p>
            <a:pPr lvl="0"/>
            <a:r>
              <a:rPr lang="en-GB" dirty="0"/>
              <a:t>Work out the 'degrees of freedom' you need to use. This is the number of pairs in your sample minus 2 (n-2). In the example it is 8 (10 - 2).</a:t>
            </a:r>
          </a:p>
          <a:p>
            <a:pPr lvl="0"/>
            <a:r>
              <a:rPr lang="en-GB" dirty="0"/>
              <a:t>In this example if </a:t>
            </a:r>
            <a:r>
              <a:rPr lang="en-GB" b="1" i="1" dirty="0"/>
              <a:t>R</a:t>
            </a:r>
            <a:r>
              <a:rPr lang="en-GB" b="1" i="1" baseline="-25000" dirty="0"/>
              <a:t>s</a:t>
            </a:r>
            <a:r>
              <a:rPr lang="en-GB" b="1" dirty="0"/>
              <a:t> is greater than 0.632 then we can be 95% confident that the result is not by chance</a:t>
            </a:r>
            <a:r>
              <a:rPr lang="en-GB" dirty="0"/>
              <a:t>.</a:t>
            </a:r>
          </a:p>
          <a:p>
            <a:pPr lvl="0"/>
            <a:r>
              <a:rPr lang="en-GB" dirty="0"/>
              <a:t>If it is above the 0.1% significance level, then we can be 99.9% confident the correlation has not occurred by chance.</a:t>
            </a:r>
          </a:p>
          <a:p>
            <a:pPr lvl="0"/>
            <a:r>
              <a:rPr lang="en-GB" dirty="0"/>
              <a:t>If it is above 1%, but below 0.1%, you can say you are 99% confident.</a:t>
            </a:r>
          </a:p>
          <a:p>
            <a:pPr lvl="0"/>
            <a:r>
              <a:rPr lang="en-GB" dirty="0"/>
              <a:t>If it is above 5%, but below 1%, you can say you are 95% confident (i.e. statistically there is a 5% likelihood the result occurred by chance).</a:t>
            </a:r>
          </a:p>
          <a:p>
            <a:endParaRPr lang="en-GB" dirty="0"/>
          </a:p>
        </p:txBody>
      </p:sp>
      <p:pic>
        <p:nvPicPr>
          <p:cNvPr id="4" name="Picture 3" descr="Spearmans Rank Correlation Coefficient Significance Table ...">
            <a:extLst>
              <a:ext uri="{FF2B5EF4-FFF2-40B4-BE49-F238E27FC236}">
                <a16:creationId xmlns:a16="http://schemas.microsoft.com/office/drawing/2014/main" id="{7332E5E2-57EF-4559-A07E-D50E90BB9A94}"/>
              </a:ext>
            </a:extLst>
          </p:cNvPr>
          <p:cNvPicPr/>
          <p:nvPr/>
        </p:nvPicPr>
        <p:blipFill rotWithShape="1">
          <a:blip r:embed="rId2" cstate="print">
            <a:extLst>
              <a:ext uri="{28A0092B-C50C-407E-A947-70E740481C1C}">
                <a14:useLocalDpi xmlns:a14="http://schemas.microsoft.com/office/drawing/2010/main" val="0"/>
              </a:ext>
            </a:extLst>
          </a:blip>
          <a:srcRect t="16055"/>
          <a:stretch/>
        </p:blipFill>
        <p:spPr bwMode="auto">
          <a:xfrm>
            <a:off x="6417032" y="215724"/>
            <a:ext cx="5485325" cy="4172314"/>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CFCAAE9-849F-4CDD-8CA8-471DAA8D85CC}"/>
              </a:ext>
            </a:extLst>
          </p:cNvPr>
          <p:cNvSpPr txBox="1"/>
          <p:nvPr/>
        </p:nvSpPr>
        <p:spPr>
          <a:xfrm>
            <a:off x="811598" y="5140118"/>
            <a:ext cx="10366807" cy="646331"/>
          </a:xfrm>
          <a:prstGeom prst="rect">
            <a:avLst/>
          </a:prstGeom>
          <a:noFill/>
        </p:spPr>
        <p:txBody>
          <a:bodyPr wrap="square" rtlCol="0">
            <a:spAutoFit/>
          </a:bodyPr>
          <a:lstStyle/>
          <a:p>
            <a:r>
              <a:rPr lang="en-GB" dirty="0"/>
              <a:t>In this example you would therefor reject the null hypothesis as there is clearly a relationship between the distance from the museum and the price of water. </a:t>
            </a:r>
          </a:p>
        </p:txBody>
      </p:sp>
    </p:spTree>
    <p:extLst>
      <p:ext uri="{BB962C8B-B14F-4D97-AF65-F5344CB8AC3E}">
        <p14:creationId xmlns:p14="http://schemas.microsoft.com/office/powerpoint/2010/main" val="211522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CE4BA4-4C0B-439A-BC15-635A03501D58}"/>
              </a:ext>
            </a:extLst>
          </p:cNvPr>
          <p:cNvPicPr/>
          <p:nvPr/>
        </p:nvPicPr>
        <p:blipFill rotWithShape="1">
          <a:blip r:embed="rId2"/>
          <a:srcRect l="4929" t="12700" r="15292" b="31554"/>
          <a:stretch/>
        </p:blipFill>
        <p:spPr bwMode="auto">
          <a:xfrm>
            <a:off x="89386" y="70336"/>
            <a:ext cx="6132120" cy="2923876"/>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0FD82506-76B6-4641-A1D5-B07C278F1B45}"/>
              </a:ext>
            </a:extLst>
          </p:cNvPr>
          <p:cNvPicPr/>
          <p:nvPr/>
        </p:nvPicPr>
        <p:blipFill rotWithShape="1">
          <a:blip r:embed="rId3"/>
          <a:srcRect l="37059" t="18325" b="15763"/>
          <a:stretch/>
        </p:blipFill>
        <p:spPr bwMode="auto">
          <a:xfrm>
            <a:off x="178584" y="3252769"/>
            <a:ext cx="5774690" cy="3400425"/>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E25BCB08-0285-409E-B573-35AD03A0A14C}"/>
              </a:ext>
            </a:extLst>
          </p:cNvPr>
          <p:cNvSpPr txBox="1"/>
          <p:nvPr/>
        </p:nvSpPr>
        <p:spPr>
          <a:xfrm>
            <a:off x="6822141" y="304800"/>
            <a:ext cx="4634753" cy="2031325"/>
          </a:xfrm>
          <a:prstGeom prst="rect">
            <a:avLst/>
          </a:prstGeom>
          <a:noFill/>
        </p:spPr>
        <p:txBody>
          <a:bodyPr wrap="square" rtlCol="0">
            <a:spAutoFit/>
          </a:bodyPr>
          <a:lstStyle/>
          <a:p>
            <a:r>
              <a:rPr lang="en-GB" b="1" dirty="0"/>
              <a:t>A group of students visited West Wittering Beach. They conducted a pebble roundness survey along a 100 m transect up the beach. At each sampling point they randomly selected 10 pebbles and recorded their roundness using the Power’s Index of Roundness.</a:t>
            </a:r>
            <a:endParaRPr lang="en-GB" dirty="0"/>
          </a:p>
          <a:p>
            <a:endParaRPr lang="en-GB" dirty="0"/>
          </a:p>
        </p:txBody>
      </p:sp>
      <p:sp>
        <p:nvSpPr>
          <p:cNvPr id="5" name="TextBox 4">
            <a:extLst>
              <a:ext uri="{FF2B5EF4-FFF2-40B4-BE49-F238E27FC236}">
                <a16:creationId xmlns:a16="http://schemas.microsoft.com/office/drawing/2014/main" id="{1DAB5778-4C6C-4B0E-B282-822C4E82E00E}"/>
              </a:ext>
            </a:extLst>
          </p:cNvPr>
          <p:cNvSpPr txBox="1"/>
          <p:nvPr/>
        </p:nvSpPr>
        <p:spPr>
          <a:xfrm>
            <a:off x="6394711" y="5562600"/>
            <a:ext cx="5136777" cy="369332"/>
          </a:xfrm>
          <a:prstGeom prst="rect">
            <a:avLst/>
          </a:prstGeom>
          <a:noFill/>
        </p:spPr>
        <p:txBody>
          <a:bodyPr wrap="square" rtlCol="0">
            <a:spAutoFit/>
          </a:bodyPr>
          <a:lstStyle/>
          <a:p>
            <a:r>
              <a:rPr lang="en-GB" dirty="0">
                <a:solidFill>
                  <a:srgbClr val="FF0000"/>
                </a:solidFill>
              </a:rPr>
              <a:t>Complete the 2 tasks on p18 &amp; 19 of the booklet </a:t>
            </a:r>
          </a:p>
        </p:txBody>
      </p:sp>
      <p:sp>
        <p:nvSpPr>
          <p:cNvPr id="6" name="TextBox 5">
            <a:extLst>
              <a:ext uri="{FF2B5EF4-FFF2-40B4-BE49-F238E27FC236}">
                <a16:creationId xmlns:a16="http://schemas.microsoft.com/office/drawing/2014/main" id="{39E0E90A-20A0-4807-834C-B8262F1DA509}"/>
              </a:ext>
            </a:extLst>
          </p:cNvPr>
          <p:cNvSpPr txBox="1"/>
          <p:nvPr/>
        </p:nvSpPr>
        <p:spPr>
          <a:xfrm>
            <a:off x="6407735" y="3580030"/>
            <a:ext cx="5550196" cy="369332"/>
          </a:xfrm>
          <a:prstGeom prst="rect">
            <a:avLst/>
          </a:prstGeom>
          <a:noFill/>
        </p:spPr>
        <p:txBody>
          <a:bodyPr wrap="square" rtlCol="0">
            <a:spAutoFit/>
          </a:bodyPr>
          <a:lstStyle/>
          <a:p>
            <a:r>
              <a:rPr lang="en-GB" dirty="0">
                <a:solidFill>
                  <a:srgbClr val="FF0000"/>
                </a:solidFill>
              </a:rPr>
              <a:t>What might a possible null hypothesis be?</a:t>
            </a:r>
          </a:p>
        </p:txBody>
      </p:sp>
    </p:spTree>
    <p:extLst>
      <p:ext uri="{BB962C8B-B14F-4D97-AF65-F5344CB8AC3E}">
        <p14:creationId xmlns:p14="http://schemas.microsoft.com/office/powerpoint/2010/main" val="39920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1C56BC3-B127-4666-8749-CD9DB3DB7300}"/>
              </a:ext>
            </a:extLst>
          </p:cNvPr>
          <p:cNvGraphicFramePr>
            <a:graphicFrameLocks noGrp="1"/>
          </p:cNvGraphicFramePr>
          <p:nvPr>
            <p:extLst>
              <p:ext uri="{D42A27DB-BD31-4B8C-83A1-F6EECF244321}">
                <p14:modId xmlns:p14="http://schemas.microsoft.com/office/powerpoint/2010/main" val="764002612"/>
              </p:ext>
            </p:extLst>
          </p:nvPr>
        </p:nvGraphicFramePr>
        <p:xfrm>
          <a:off x="342027" y="202425"/>
          <a:ext cx="9032319" cy="6584923"/>
        </p:xfrm>
        <a:graphic>
          <a:graphicData uri="http://schemas.openxmlformats.org/drawingml/2006/table">
            <a:tbl>
              <a:tblPr firstRow="1" firstCol="1" bandRow="1"/>
              <a:tblGrid>
                <a:gridCol w="1172981">
                  <a:extLst>
                    <a:ext uri="{9D8B030D-6E8A-4147-A177-3AD203B41FA5}">
                      <a16:colId xmlns:a16="http://schemas.microsoft.com/office/drawing/2014/main" val="3026667936"/>
                    </a:ext>
                  </a:extLst>
                </a:gridCol>
                <a:gridCol w="1172981">
                  <a:extLst>
                    <a:ext uri="{9D8B030D-6E8A-4147-A177-3AD203B41FA5}">
                      <a16:colId xmlns:a16="http://schemas.microsoft.com/office/drawing/2014/main" val="2571627204"/>
                    </a:ext>
                  </a:extLst>
                </a:gridCol>
                <a:gridCol w="1172981">
                  <a:extLst>
                    <a:ext uri="{9D8B030D-6E8A-4147-A177-3AD203B41FA5}">
                      <a16:colId xmlns:a16="http://schemas.microsoft.com/office/drawing/2014/main" val="909485052"/>
                    </a:ext>
                  </a:extLst>
                </a:gridCol>
                <a:gridCol w="1172981">
                  <a:extLst>
                    <a:ext uri="{9D8B030D-6E8A-4147-A177-3AD203B41FA5}">
                      <a16:colId xmlns:a16="http://schemas.microsoft.com/office/drawing/2014/main" val="1788805636"/>
                    </a:ext>
                  </a:extLst>
                </a:gridCol>
                <a:gridCol w="1172981">
                  <a:extLst>
                    <a:ext uri="{9D8B030D-6E8A-4147-A177-3AD203B41FA5}">
                      <a16:colId xmlns:a16="http://schemas.microsoft.com/office/drawing/2014/main" val="1885159598"/>
                    </a:ext>
                  </a:extLst>
                </a:gridCol>
                <a:gridCol w="1172981">
                  <a:extLst>
                    <a:ext uri="{9D8B030D-6E8A-4147-A177-3AD203B41FA5}">
                      <a16:colId xmlns:a16="http://schemas.microsoft.com/office/drawing/2014/main" val="926019322"/>
                    </a:ext>
                  </a:extLst>
                </a:gridCol>
                <a:gridCol w="1994433">
                  <a:extLst>
                    <a:ext uri="{9D8B030D-6E8A-4147-A177-3AD203B41FA5}">
                      <a16:colId xmlns:a16="http://schemas.microsoft.com/office/drawing/2014/main" val="3130475772"/>
                    </a:ext>
                  </a:extLst>
                </a:gridCol>
              </a:tblGrid>
              <a:tr h="63418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Sample point</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Distance up beach</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Rank of distance</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Mean pebble roundness</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Rank size</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Difference between ranks (d)</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Difference between ranks squared (d</a:t>
                      </a:r>
                      <a:r>
                        <a:rPr lang="en-GB" sz="1400" dirty="0">
                          <a:effectLst/>
                          <a:latin typeface="Calibri" panose="020F0502020204030204" pitchFamily="34" charset="0"/>
                          <a:ea typeface="Calibri" panose="020F0502020204030204" pitchFamily="34" charset="0"/>
                          <a:cs typeface="Calibri" panose="020F0502020204030204" pitchFamily="34" charset="0"/>
                        </a:rPr>
                        <a:t>²</a:t>
                      </a:r>
                      <a:r>
                        <a:rPr lang="en-GB" sz="1400" dirty="0">
                          <a:effectLst/>
                          <a:latin typeface="Calibri" panose="020F0502020204030204" pitchFamily="34" charset="0"/>
                          <a:ea typeface="Calibri" panose="020F0502020204030204" pitchFamily="34" charset="0"/>
                          <a:cs typeface="Arial" panose="020B0604020202020204" pitchFamily="34" charset="0"/>
                        </a:rPr>
                        <a:t>)</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7792467"/>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1</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1.3</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594409"/>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2</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10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1.9</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638214"/>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3</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20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1.8</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046994"/>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4</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30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2.2</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078337"/>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5</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40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2.8</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5074763"/>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6</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50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2.4</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89063"/>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7</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60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2.4</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897683"/>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8</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70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4.8</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5520820"/>
                  </a:ext>
                </a:extLst>
              </a:tr>
              <a:tr h="55825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9</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80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4.6</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021889"/>
                  </a:ext>
                </a:extLst>
              </a:tr>
              <a:tr h="680858">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10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90</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Arial" panose="020B0604020202020204" pitchFamily="34" charset="0"/>
                        </a:rPr>
                        <a:t>5.3</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432273"/>
                  </a:ext>
                </a:extLst>
              </a:tr>
              <a:tr h="205064">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GB" sz="9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Ʃ</a:t>
                      </a:r>
                      <a:r>
                        <a:rPr lang="en-GB" sz="1200" dirty="0">
                          <a:effectLst/>
                          <a:latin typeface="Calibri" panose="020F0502020204030204" pitchFamily="34" charset="0"/>
                          <a:ea typeface="Calibri" panose="020F0502020204030204" pitchFamily="34" charset="0"/>
                          <a:cs typeface="Arial" panose="020B0604020202020204" pitchFamily="34" charset="0"/>
                        </a:rPr>
                        <a:t>d</a:t>
                      </a:r>
                      <a:r>
                        <a:rPr lang="en-GB" sz="1200" dirty="0">
                          <a:effectLst/>
                          <a:latin typeface="Calibri" panose="020F0502020204030204" pitchFamily="34" charset="0"/>
                          <a:ea typeface="Calibri" panose="020F0502020204030204" pitchFamily="34" charset="0"/>
                          <a:cs typeface="Calibri" panose="020F0502020204030204" pitchFamily="34" charset="0"/>
                        </a:rPr>
                        <a:t>²</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900" dirty="0">
                          <a:effectLst/>
                          <a:latin typeface="Calibri" panose="020F0502020204030204" pitchFamily="34" charset="0"/>
                          <a:ea typeface="Calibri" panose="020F0502020204030204" pitchFamily="34" charset="0"/>
                          <a:cs typeface="Arial" panose="020B0604020202020204" pitchFamily="34" charset="0"/>
                        </a:rPr>
                        <a:t> </a:t>
                      </a:r>
                    </a:p>
                  </a:txBody>
                  <a:tcPr marL="57101" marR="57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574545829"/>
                  </a:ext>
                </a:extLst>
              </a:tr>
            </a:tbl>
          </a:graphicData>
        </a:graphic>
      </p:graphicFrame>
    </p:spTree>
    <p:extLst>
      <p:ext uri="{BB962C8B-B14F-4D97-AF65-F5344CB8AC3E}">
        <p14:creationId xmlns:p14="http://schemas.microsoft.com/office/powerpoint/2010/main" val="33278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AppData\Local\Microsoft\Windows\INetCache\Content.MSO\CAD23059.tmp">
            <a:extLst>
              <a:ext uri="{FF2B5EF4-FFF2-40B4-BE49-F238E27FC236}">
                <a16:creationId xmlns:a16="http://schemas.microsoft.com/office/drawing/2014/main" id="{C6DD672D-A4CA-40B7-94D0-1FCB02DABF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3655" y="297712"/>
            <a:ext cx="1693722" cy="1085628"/>
          </a:xfrm>
          <a:prstGeom prst="rect">
            <a:avLst/>
          </a:prstGeom>
          <a:noFill/>
          <a:ln>
            <a:noFill/>
          </a:ln>
        </p:spPr>
      </p:pic>
      <p:sp>
        <p:nvSpPr>
          <p:cNvPr id="3" name="Text Box 23">
            <a:extLst>
              <a:ext uri="{FF2B5EF4-FFF2-40B4-BE49-F238E27FC236}">
                <a16:creationId xmlns:a16="http://schemas.microsoft.com/office/drawing/2014/main" id="{A240ADAB-A294-457A-8626-15C0FB06178E}"/>
              </a:ext>
            </a:extLst>
          </p:cNvPr>
          <p:cNvSpPr txBox="1"/>
          <p:nvPr/>
        </p:nvSpPr>
        <p:spPr>
          <a:xfrm>
            <a:off x="310551" y="1494095"/>
            <a:ext cx="4922807" cy="481468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dirty="0">
                <a:effectLst/>
                <a:latin typeface="Calibri" panose="020F0502020204030204" pitchFamily="34" charset="0"/>
                <a:ea typeface="Calibri" panose="020F0502020204030204" pitchFamily="34" charset="0"/>
                <a:cs typeface="Arial" panose="020B0604020202020204" pitchFamily="34" charset="0"/>
              </a:rPr>
              <a:t>Complete the calculation above to find the coefficient (</a:t>
            </a:r>
            <a:r>
              <a:rPr lang="en-GB" dirty="0" err="1">
                <a:effectLst/>
                <a:latin typeface="Calibri" panose="020F0502020204030204" pitchFamily="34" charset="0"/>
                <a:ea typeface="Calibri" panose="020F0502020204030204" pitchFamily="34" charset="0"/>
                <a:cs typeface="Arial" panose="020B0604020202020204" pitchFamily="34" charset="0"/>
              </a:rPr>
              <a:t>r</a:t>
            </a:r>
            <a:r>
              <a:rPr lang="en-GB" baseline="-25000" dirty="0" err="1">
                <a:effectLst/>
                <a:latin typeface="Calibri" panose="020F0502020204030204" pitchFamily="34" charset="0"/>
                <a:ea typeface="Calibri" panose="020F0502020204030204" pitchFamily="34" charset="0"/>
                <a:cs typeface="Arial" panose="020B0604020202020204" pitchFamily="34" charset="0"/>
              </a:rPr>
              <a:t>s</a:t>
            </a:r>
            <a:r>
              <a:rPr lang="en-GB" dirty="0">
                <a:effectLst/>
                <a:latin typeface="Calibri" panose="020F0502020204030204" pitchFamily="34" charset="0"/>
                <a:ea typeface="Calibri" panose="020F0502020204030204" pitchFamily="34" charset="0"/>
                <a:cs typeface="Arial" panose="020B0604020202020204" pitchFamily="34" charset="0"/>
              </a:rPr>
              <a:t>)</a:t>
            </a:r>
          </a:p>
        </p:txBody>
      </p:sp>
      <p:sp>
        <p:nvSpPr>
          <p:cNvPr id="4" name="Text Box 24">
            <a:extLst>
              <a:ext uri="{FF2B5EF4-FFF2-40B4-BE49-F238E27FC236}">
                <a16:creationId xmlns:a16="http://schemas.microsoft.com/office/drawing/2014/main" id="{4C36F7D9-C93A-490B-9B96-F13BFB214DF3}"/>
              </a:ext>
            </a:extLst>
          </p:cNvPr>
          <p:cNvSpPr txBox="1"/>
          <p:nvPr/>
        </p:nvSpPr>
        <p:spPr>
          <a:xfrm>
            <a:off x="5570020" y="479484"/>
            <a:ext cx="6467475" cy="603473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R="9525">
              <a:lnSpc>
                <a:spcPts val="1200"/>
              </a:lnSpc>
              <a:spcBef>
                <a:spcPts val="525"/>
              </a:spcBef>
              <a:spcAft>
                <a:spcPts val="800"/>
              </a:spcAft>
            </a:pPr>
            <a:r>
              <a:rPr lang="en-GB" sz="16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Task 2 - Analysis of your data.</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r>
              <a:rPr lang="en-GB" sz="1600" b="1"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Use the critical values table from p17 to find the critical value.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Critical value at 95% (0.05)  _________________    Critical value at 99% (0.01) ­­­­­­­­_____________</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Is the coefficient greater than or less than the 95% confidence level? What does this mean?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Is the coefficient greater than or less than the 99% confidence level? What does this mean?</a:t>
            </a:r>
          </a:p>
          <a:p>
            <a:pPr marR="9525">
              <a:lnSpc>
                <a:spcPts val="1200"/>
              </a:lnSpc>
              <a:spcBef>
                <a:spcPts val="525"/>
              </a:spcBef>
              <a:spcAft>
                <a:spcPts val="800"/>
              </a:spcAft>
            </a:pPr>
            <a:endParaRPr lang="en-GB" sz="16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endPar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endParaRPr lang="en-GB" sz="16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Can we reject or accept the null hypothesis?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R="9525">
              <a:lnSpc>
                <a:spcPts val="1200"/>
              </a:lnSpc>
              <a:spcBef>
                <a:spcPts val="525"/>
              </a:spcBef>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944303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02917-E8BB-4624-A6A8-75A7672882E1}"/>
              </a:ext>
            </a:extLst>
          </p:cNvPr>
          <p:cNvSpPr>
            <a:spLocks noGrp="1"/>
          </p:cNvSpPr>
          <p:nvPr>
            <p:ph idx="1"/>
          </p:nvPr>
        </p:nvSpPr>
        <p:spPr>
          <a:xfrm>
            <a:off x="597739" y="45085"/>
            <a:ext cx="4762500" cy="4184699"/>
          </a:xfrm>
        </p:spPr>
        <p:txBody>
          <a:bodyPr>
            <a:normAutofit/>
          </a:bodyPr>
          <a:lstStyle/>
          <a:p>
            <a:pPr marL="0" indent="0">
              <a:buNone/>
            </a:pPr>
            <a:r>
              <a:rPr lang="en-GB" b="1" u="sng" dirty="0"/>
              <a:t>Standard Deviation</a:t>
            </a:r>
          </a:p>
          <a:p>
            <a:pPr marL="0" indent="0">
              <a:buNone/>
            </a:pPr>
            <a:r>
              <a:rPr lang="en-GB" dirty="0"/>
              <a:t>Standard deviation (SD) is a measure of the degree of dispersion about the mean. </a:t>
            </a:r>
          </a:p>
          <a:p>
            <a:pPr marL="0" indent="0">
              <a:buNone/>
            </a:pPr>
            <a:r>
              <a:rPr lang="en-GB" dirty="0"/>
              <a:t>It is possible that two sets of data can have the same mean but have a very different spread of data. SD will show you the extent of this spread.</a:t>
            </a:r>
          </a:p>
          <a:p>
            <a:pPr marL="0" indent="0">
              <a:buNone/>
            </a:pPr>
            <a:endParaRPr lang="en-GB" dirty="0"/>
          </a:p>
        </p:txBody>
      </p:sp>
      <p:pic>
        <p:nvPicPr>
          <p:cNvPr id="1026" name="Picture 2">
            <a:extLst>
              <a:ext uri="{FF2B5EF4-FFF2-40B4-BE49-F238E27FC236}">
                <a16:creationId xmlns:a16="http://schemas.microsoft.com/office/drawing/2014/main" id="{A74B611C-FEC4-490D-81A9-B72E0CED44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30" r="21677" b="39916"/>
          <a:stretch/>
        </p:blipFill>
        <p:spPr bwMode="auto">
          <a:xfrm>
            <a:off x="7203755" y="368251"/>
            <a:ext cx="3445197" cy="27384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C56A2DB-C6DE-47B8-B952-23D58F04EF13}"/>
              </a:ext>
            </a:extLst>
          </p:cNvPr>
          <p:cNvPicPr>
            <a:picLocks noChangeAspect="1"/>
          </p:cNvPicPr>
          <p:nvPr/>
        </p:nvPicPr>
        <p:blipFill>
          <a:blip r:embed="rId3"/>
          <a:stretch>
            <a:fillRect/>
          </a:stretch>
        </p:blipFill>
        <p:spPr>
          <a:xfrm>
            <a:off x="1012539" y="3906406"/>
            <a:ext cx="3702862" cy="2738437"/>
          </a:xfrm>
          <a:prstGeom prst="rect">
            <a:avLst/>
          </a:prstGeom>
        </p:spPr>
      </p:pic>
      <p:pic>
        <p:nvPicPr>
          <p:cNvPr id="6" name="Picture 5">
            <a:extLst>
              <a:ext uri="{FF2B5EF4-FFF2-40B4-BE49-F238E27FC236}">
                <a16:creationId xmlns:a16="http://schemas.microsoft.com/office/drawing/2014/main" id="{9402C872-81E3-49DD-B0B0-D2970F40DC38}"/>
              </a:ext>
            </a:extLst>
          </p:cNvPr>
          <p:cNvPicPr/>
          <p:nvPr/>
        </p:nvPicPr>
        <p:blipFill rotWithShape="1">
          <a:blip r:embed="rId4"/>
          <a:srcRect l="49175" t="34961" r="26877" b="28019"/>
          <a:stretch/>
        </p:blipFill>
        <p:spPr bwMode="auto">
          <a:xfrm>
            <a:off x="6896985" y="3515057"/>
            <a:ext cx="3870251" cy="31297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3960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491D54-EAB7-431B-999A-EFC8462A6451}">
  <ds:schemaRefs>
    <ds:schemaRef ds:uri="http://schemas.openxmlformats.org/package/2006/metadata/core-properties"/>
    <ds:schemaRef ds:uri="http://purl.org/dc/term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09E55352-0A1C-476D-962A-6673F90F00AA}">
  <ds:schemaRefs>
    <ds:schemaRef ds:uri="http://schemas.microsoft.com/sharepoint/v3/contenttype/forms"/>
  </ds:schemaRefs>
</ds:datastoreItem>
</file>

<file path=customXml/itemProps3.xml><?xml version="1.0" encoding="utf-8"?>
<ds:datastoreItem xmlns:ds="http://schemas.openxmlformats.org/officeDocument/2006/customXml" ds:itemID="{7CDC0927-A7BB-4260-8459-BE653065C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1791</Words>
  <Application>Microsoft Office PowerPoint</Application>
  <PresentationFormat>Widescreen</PresentationFormat>
  <Paragraphs>355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Verdana</vt:lpstr>
      <vt:lpstr>Office Theme</vt:lpstr>
      <vt:lpstr>Spearman’s rank correlation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Fieldtrip 1 preparation and follow-up</dc:title>
  <dc:creator>Horsham Study Centre</dc:creator>
  <cp:lastModifiedBy>Alison Martin</cp:lastModifiedBy>
  <cp:revision>36</cp:revision>
  <dcterms:created xsi:type="dcterms:W3CDTF">2019-09-08T11:45:34Z</dcterms:created>
  <dcterms:modified xsi:type="dcterms:W3CDTF">2021-04-12T11:05:10Z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