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  <p:sldId id="258" r:id="rId7"/>
    <p:sldId id="256" r:id="rId8"/>
    <p:sldId id="259" r:id="rId9"/>
    <p:sldId id="260" r:id="rId10"/>
    <p:sldId id="263" r:id="rId11"/>
    <p:sldId id="264" r:id="rId12"/>
    <p:sldId id="262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91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9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13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82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9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12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40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8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16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0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49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F6E91-6801-46C6-A744-D7D473B2B153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E3C81-7279-4EBF-9335-FE3A07DD3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9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339752" y="2780928"/>
            <a:ext cx="4572000" cy="2914650"/>
          </a:xfrm>
          <a:prstGeom prst="roundRect">
            <a:avLst>
              <a:gd name="adj" fmla="val 16667"/>
            </a:avLst>
          </a:prstGeom>
          <a:solidFill>
            <a:schemeClr val="accent4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Refers to the relationship between two skills and is important because one skill can facilitate or impede the learning and performance of another.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2123728" y="404664"/>
            <a:ext cx="5256584" cy="1584176"/>
          </a:xfrm>
          <a:prstGeom prst="wedgeRoundRectCallout">
            <a:avLst>
              <a:gd name="adj1" fmla="val -63972"/>
              <a:gd name="adj2" fmla="val 22574"/>
              <a:gd name="adj3" fmla="val 16667"/>
            </a:avLst>
          </a:prstGeom>
          <a:solidFill>
            <a:schemeClr val="accent4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800" b="1" kern="0" dirty="0">
                <a:solidFill>
                  <a:srgbClr val="FFFFFF"/>
                </a:solidFill>
                <a:effectLst/>
                <a:latin typeface="Arial"/>
                <a:ea typeface="Times New Roman"/>
              </a:rPr>
              <a:t>Transfer of Learning</a:t>
            </a:r>
            <a:endParaRPr lang="en-GB" sz="2800" b="1" kern="0" dirty="0">
              <a:effectLst/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“Practically all learning is based on transfer”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7949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549557" cy="16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8880"/>
            <a:ext cx="7272808" cy="358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85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416472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1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252254" y="1844824"/>
            <a:ext cx="4572000" cy="2914650"/>
          </a:xfrm>
          <a:prstGeom prst="roundRect">
            <a:avLst>
              <a:gd name="adj" fmla="val 16667"/>
            </a:avLst>
          </a:prstGeom>
          <a:solidFill>
            <a:schemeClr val="accent4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r>
              <a:rPr lang="en-GB" sz="2800" b="1" dirty="0" smtClean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Positive Transfer</a:t>
            </a:r>
            <a:endParaRPr lang="en-GB" sz="28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Occurs when one skill helps the learning and performance of another e.g. throwing helps the racquet arm action in tennis serving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 smtClean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GB" sz="2800" dirty="0" smtClean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GB" sz="28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281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411760" y="1772816"/>
            <a:ext cx="4510236" cy="2914650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5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solidFill>
                  <a:srgbClr val="FFFFFF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r>
              <a:rPr lang="en-GB" sz="2800" b="1" dirty="0" smtClean="0">
                <a:effectLst/>
                <a:latin typeface="Arial"/>
                <a:ea typeface="Times New Roman"/>
                <a:cs typeface="Times New Roman"/>
              </a:rPr>
              <a:t>Negative Transfer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Occurs when one skill impedes the learning and performance of another e.g. wrist actions in tennis and badminton.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268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43708" y="260648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Promoting Transfer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115616" y="1052736"/>
            <a:ext cx="7056784" cy="4464496"/>
          </a:xfrm>
          <a:prstGeom prst="roundRect">
            <a:avLst>
              <a:gd name="adj" fmla="val 16667"/>
            </a:avLst>
          </a:prstGeom>
          <a:solidFill>
            <a:schemeClr val="accent4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 makes performer aware of transfer potential / highlight elements of skill that are similar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elements that may hinder learning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original task is well learnt / practiced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Planned progression in teaching of skills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practice sessions realistic / relevant to the competitive environment </a:t>
            </a:r>
            <a:r>
              <a:rPr lang="en-GB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practicing against opposition </a:t>
            </a:r>
            <a:r>
              <a:rPr lang="en-GB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Eliminate bad habits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Performer is well motivated /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confident.</a:t>
            </a: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1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2286001" y="1772816"/>
            <a:ext cx="4572000" cy="2880320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5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effectLst/>
                <a:latin typeface="Arial"/>
                <a:ea typeface="Times New Roman"/>
                <a:cs typeface="Times New Roman"/>
              </a:rPr>
              <a:t>Proactive </a:t>
            </a:r>
            <a:r>
              <a:rPr lang="en-GB" sz="2800" b="1" dirty="0" smtClean="0">
                <a:effectLst/>
                <a:latin typeface="Arial"/>
                <a:ea typeface="Times New Roman"/>
                <a:cs typeface="Times New Roman"/>
              </a:rPr>
              <a:t>Transfer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Occurs when a previously learned skill influence the learning and performance of new skills either positively or negatively.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30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2339752" y="1772816"/>
            <a:ext cx="4344903" cy="2878435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5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effectLst/>
                <a:latin typeface="Arial"/>
                <a:ea typeface="Times New Roman"/>
                <a:cs typeface="Times New Roman"/>
              </a:rPr>
              <a:t>Retroactive </a:t>
            </a:r>
            <a:r>
              <a:rPr lang="en-GB" sz="2800" b="1" dirty="0" smtClean="0">
                <a:effectLst/>
                <a:latin typeface="Arial"/>
                <a:ea typeface="Times New Roman"/>
                <a:cs typeface="Times New Roman"/>
              </a:rPr>
              <a:t>Transfer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Occurs when new skills influence the learning and performance of old skills either positively or negatively.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684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1835696" y="1412776"/>
            <a:ext cx="5616624" cy="4320480"/>
          </a:xfrm>
          <a:prstGeom prst="roundRect">
            <a:avLst>
              <a:gd name="adj" fmla="val 16667"/>
            </a:avLst>
          </a:prstGeom>
          <a:solidFill>
            <a:schemeClr val="accent5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5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effectLst/>
                <a:latin typeface="Arial"/>
                <a:ea typeface="Times New Roman"/>
                <a:cs typeface="Times New Roman"/>
              </a:rPr>
              <a:t>Bilateral </a:t>
            </a:r>
            <a:r>
              <a:rPr lang="en-GB" sz="2800" b="1" dirty="0" smtClean="0">
                <a:effectLst/>
                <a:latin typeface="Arial"/>
                <a:ea typeface="Times New Roman"/>
                <a:cs typeface="Times New Roman"/>
              </a:rPr>
              <a:t>Transfer</a:t>
            </a:r>
            <a:endParaRPr lang="en-GB" sz="28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Is the ability of a predominantly right footed / handed player to perform a skill using the left foot / hand of the body. </a:t>
            </a:r>
            <a:r>
              <a:rPr lang="en-GB" sz="2400" dirty="0" err="1">
                <a:effectLst/>
                <a:latin typeface="Arial"/>
                <a:ea typeface="Times New Roman"/>
                <a:cs typeface="Times New Roman"/>
              </a:rPr>
              <a:t>Eg</a:t>
            </a: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. a footballer being able to pass with both feet.  They may be stronger on the right, but many aspects of the skill transfer to the other side.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n-GB" sz="11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780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1835696" y="1556792"/>
            <a:ext cx="5472608" cy="3005683"/>
          </a:xfrm>
          <a:prstGeom prst="roundRect">
            <a:avLst>
              <a:gd name="adj" fmla="val 16667"/>
            </a:avLst>
          </a:prstGeom>
          <a:solidFill>
            <a:srgbClr val="4BACC6">
              <a:lumMod val="100000"/>
              <a:lumOff val="0"/>
            </a:srgbClr>
          </a:solidFill>
          <a:ln w="38100">
            <a:solidFill>
              <a:sysClr val="window" lastClr="FFFFFF">
                <a:lumMod val="95000"/>
                <a:lumOff val="0"/>
              </a:sysClr>
            </a:solidFill>
            <a:round/>
            <a:headEnd/>
            <a:tailEnd/>
          </a:ln>
          <a:effectLst>
            <a:outerShdw dist="28398" dir="3806097" algn="ctr" rotWithShape="0">
              <a:srgbClr val="4BACC6">
                <a:lumMod val="50000"/>
                <a:lumOff val="0"/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effectLst/>
                <a:latin typeface="Arial"/>
                <a:ea typeface="Times New Roman"/>
                <a:cs typeface="Times New Roman"/>
              </a:rPr>
              <a:t>Zero </a:t>
            </a:r>
            <a:r>
              <a:rPr lang="en-GB" sz="2800" b="1" dirty="0" smtClean="0">
                <a:effectLst/>
                <a:latin typeface="Arial"/>
                <a:ea typeface="Times New Roman"/>
                <a:cs typeface="Times New Roman"/>
              </a:rPr>
              <a:t>Transfer</a:t>
            </a:r>
            <a:endParaRPr lang="en-GB" sz="28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Arial"/>
                <a:ea typeface="Times New Roman"/>
                <a:cs typeface="Times New Roman"/>
              </a:rPr>
              <a:t>No relationship between two skills e.g. front crawl swimming and basketball shooting.  Sometimes known as neutral transfer.</a:t>
            </a:r>
            <a:endParaRPr lang="en-GB" sz="2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947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340768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1. Positive transfer (of learning)/develop schema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2. Make performer aware of transfer potential/highlight elements of skill that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are similar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3. Ensure original task is well learnt/practiced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4. Planned progression/part learning of skill/break skill down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5. Make practice sessions realistic/relevant/same movements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6. Eliminate bad habits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7. Practicing on trampoline is safer/reduce risk of injury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8. Repeated practice more possible – aids reinforcement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9. Only use if performer is well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motivated / confident / avoid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tedium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2502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Jun 09 Question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031"/>
          <a:stretch/>
        </p:blipFill>
        <p:spPr bwMode="auto">
          <a:xfrm>
            <a:off x="1043608" y="365991"/>
            <a:ext cx="7200800" cy="890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223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B7BDA7-AB6D-4C8B-BD87-C78B2C57F813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07F3D9-0CF7-426F-9DD1-C3EF965E6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B6829C3-E9A6-4C9A-A365-99F111B375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3151</TotalTime>
  <Words>308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11</cp:revision>
  <dcterms:created xsi:type="dcterms:W3CDTF">2015-01-07T14:45:10Z</dcterms:created>
  <dcterms:modified xsi:type="dcterms:W3CDTF">2019-01-25T08:49:39Z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