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67" r:id="rId5"/>
    <p:sldId id="256" r:id="rId6"/>
    <p:sldId id="257" r:id="rId7"/>
    <p:sldId id="269" r:id="rId8"/>
    <p:sldId id="268" r:id="rId9"/>
    <p:sldId id="258" r:id="rId10"/>
    <p:sldId id="260" r:id="rId11"/>
    <p:sldId id="262" r:id="rId12"/>
    <p:sldId id="264" r:id="rId13"/>
    <p:sldId id="263" r:id="rId14"/>
    <p:sldId id="265" r:id="rId15"/>
    <p:sldId id="271"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CC8805-7733-4CBF-83F9-BE5AC45CE7F5}" type="datetimeFigureOut">
              <a:rPr lang="en-GB" smtClean="0"/>
              <a:t>25/09/2018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89EF30-5BC3-43DB-8565-AFEADBBC40EC}" type="slidenum">
              <a:rPr lang="en-GB" smtClean="0"/>
              <a:t>‹#›</a:t>
            </a:fld>
            <a:endParaRPr lang="en-GB"/>
          </a:p>
        </p:txBody>
      </p:sp>
    </p:spTree>
    <p:extLst>
      <p:ext uri="{BB962C8B-B14F-4D97-AF65-F5344CB8AC3E}">
        <p14:creationId xmlns:p14="http://schemas.microsoft.com/office/powerpoint/2010/main" val="4267720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889EF30-5BC3-43DB-8565-AFEADBBC40EC}" type="slidenum">
              <a:rPr lang="en-GB" smtClean="0"/>
              <a:t>8</a:t>
            </a:fld>
            <a:endParaRPr lang="en-GB"/>
          </a:p>
        </p:txBody>
      </p:sp>
    </p:spTree>
    <p:extLst>
      <p:ext uri="{BB962C8B-B14F-4D97-AF65-F5344CB8AC3E}">
        <p14:creationId xmlns:p14="http://schemas.microsoft.com/office/powerpoint/2010/main" val="2379114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76200"/>
            <a:ext cx="7772400" cy="857250"/>
          </a:xfrm>
        </p:spPr>
        <p:txBody>
          <a:bodyPr/>
          <a:lstStyle/>
          <a:p>
            <a:r>
              <a:rPr lang="en-GB" dirty="0" smtClean="0"/>
              <a:t>Pub </a:t>
            </a:r>
            <a:r>
              <a:rPr lang="en-GB" dirty="0"/>
              <a:t>Q</a:t>
            </a:r>
            <a:r>
              <a:rPr lang="en-GB" dirty="0" smtClean="0"/>
              <a:t>uiz</a:t>
            </a:r>
            <a:endParaRPr lang="en-GB" dirty="0"/>
          </a:p>
        </p:txBody>
      </p:sp>
      <p:sp>
        <p:nvSpPr>
          <p:cNvPr id="3" name="Subtitle 2"/>
          <p:cNvSpPr>
            <a:spLocks noGrp="1"/>
          </p:cNvSpPr>
          <p:nvPr>
            <p:ph type="subTitle" idx="1"/>
          </p:nvPr>
        </p:nvSpPr>
        <p:spPr>
          <a:xfrm>
            <a:off x="76200" y="1219200"/>
            <a:ext cx="8839200" cy="1752600"/>
          </a:xfrm>
        </p:spPr>
        <p:txBody>
          <a:bodyPr>
            <a:noAutofit/>
          </a:bodyPr>
          <a:lstStyle/>
          <a:p>
            <a:pPr marL="514350" indent="-514350">
              <a:buAutoNum type="arabicPeriod"/>
            </a:pPr>
            <a:r>
              <a:rPr lang="en-GB" sz="2000" dirty="0" smtClean="0">
                <a:solidFill>
                  <a:schemeClr val="tx1"/>
                </a:solidFill>
              </a:rPr>
              <a:t>The Elbow joint is used when performing a Dumbbell curl. State the joint type </a:t>
            </a:r>
            <a:r>
              <a:rPr lang="en-GB" sz="2000" b="1" dirty="0" smtClean="0">
                <a:solidFill>
                  <a:schemeClr val="tx1"/>
                </a:solidFill>
              </a:rPr>
              <a:t>and</a:t>
            </a:r>
            <a:r>
              <a:rPr lang="en-GB" sz="2000" dirty="0" smtClean="0">
                <a:solidFill>
                  <a:schemeClr val="tx1"/>
                </a:solidFill>
              </a:rPr>
              <a:t> articulating bones at the elbow. </a:t>
            </a:r>
          </a:p>
          <a:p>
            <a:r>
              <a:rPr lang="en-GB" sz="2000" dirty="0" smtClean="0">
                <a:solidFill>
                  <a:schemeClr val="tx1"/>
                </a:solidFill>
              </a:rPr>
              <a:t>What is the type of contraction used to lower the dumbbell down slowly. [3]</a:t>
            </a:r>
          </a:p>
          <a:p>
            <a:endParaRPr lang="en-GB" sz="2000" dirty="0" smtClean="0">
              <a:solidFill>
                <a:schemeClr val="tx1"/>
              </a:solidFill>
            </a:endParaRPr>
          </a:p>
          <a:p>
            <a:r>
              <a:rPr lang="en-GB" sz="2000" dirty="0" smtClean="0">
                <a:solidFill>
                  <a:schemeClr val="tx1"/>
                </a:solidFill>
              </a:rPr>
              <a:t>2. What type of joint is the ankle and what movements can it perform? [3]</a:t>
            </a:r>
          </a:p>
          <a:p>
            <a:endParaRPr lang="en-GB" sz="2000" dirty="0">
              <a:solidFill>
                <a:schemeClr val="tx1"/>
              </a:solidFill>
            </a:endParaRPr>
          </a:p>
          <a:p>
            <a:r>
              <a:rPr lang="en-GB" sz="2000" dirty="0" smtClean="0">
                <a:solidFill>
                  <a:schemeClr val="tx1"/>
                </a:solidFill>
              </a:rPr>
              <a:t>3. The knee and hip are both used when striking a football. For each joint, name an agonist muscle used when executing the ball strike and state the movement created. [4]</a:t>
            </a:r>
          </a:p>
          <a:p>
            <a:endParaRPr lang="en-GB" sz="2000" dirty="0">
              <a:solidFill>
                <a:schemeClr val="tx1"/>
              </a:solidFill>
            </a:endParaRPr>
          </a:p>
          <a:p>
            <a:r>
              <a:rPr lang="en-GB" sz="2000" dirty="0" smtClean="0">
                <a:solidFill>
                  <a:schemeClr val="tx1"/>
                </a:solidFill>
              </a:rPr>
              <a:t>4. When performing ‘jumping jacks’ the shoulder moves though abduction (up) and adduction (down). Name any </a:t>
            </a:r>
            <a:r>
              <a:rPr lang="en-GB" sz="2000" b="1" dirty="0" smtClean="0">
                <a:solidFill>
                  <a:schemeClr val="tx1"/>
                </a:solidFill>
              </a:rPr>
              <a:t>two</a:t>
            </a:r>
            <a:r>
              <a:rPr lang="en-GB" sz="2000" dirty="0" smtClean="0">
                <a:solidFill>
                  <a:schemeClr val="tx1"/>
                </a:solidFill>
              </a:rPr>
              <a:t> other movements that can be performed by the shoulder joint in sport. [2]</a:t>
            </a:r>
            <a:endParaRPr lang="en-GB" sz="2000" dirty="0">
              <a:solidFill>
                <a:schemeClr val="tx1"/>
              </a:solidFill>
            </a:endParaRPr>
          </a:p>
        </p:txBody>
      </p:sp>
    </p:spTree>
    <p:extLst>
      <p:ext uri="{BB962C8B-B14F-4D97-AF65-F5344CB8AC3E}">
        <p14:creationId xmlns:p14="http://schemas.microsoft.com/office/powerpoint/2010/main" val="10415215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08038"/>
          </a:xfrm>
        </p:spPr>
        <p:txBody>
          <a:bodyPr>
            <a:normAutofit/>
          </a:bodyPr>
          <a:lstStyle/>
          <a:p>
            <a:r>
              <a:rPr lang="en-GB" dirty="0" smtClean="0"/>
              <a:t>Mechanical Disadvantage</a:t>
            </a:r>
            <a:endParaRPr lang="en-GB" dirty="0"/>
          </a:p>
        </p:txBody>
      </p:sp>
      <p:sp>
        <p:nvSpPr>
          <p:cNvPr id="3" name="Content Placeholder 2"/>
          <p:cNvSpPr>
            <a:spLocks noGrp="1"/>
          </p:cNvSpPr>
          <p:nvPr>
            <p:ph idx="1"/>
          </p:nvPr>
        </p:nvSpPr>
        <p:spPr>
          <a:xfrm>
            <a:off x="457200" y="1066800"/>
            <a:ext cx="8229600" cy="4525963"/>
          </a:xfrm>
        </p:spPr>
        <p:txBody>
          <a:bodyPr>
            <a:normAutofit lnSpcReduction="10000"/>
          </a:bodyPr>
          <a:lstStyle/>
          <a:p>
            <a:r>
              <a:rPr lang="en-GB" dirty="0" smtClean="0"/>
              <a:t>1</a:t>
            </a:r>
            <a:r>
              <a:rPr lang="en-GB" baseline="30000" dirty="0" smtClean="0"/>
              <a:t>st</a:t>
            </a:r>
            <a:r>
              <a:rPr lang="en-GB" dirty="0" smtClean="0"/>
              <a:t> and 3</a:t>
            </a:r>
            <a:r>
              <a:rPr lang="en-GB" baseline="30000" dirty="0" smtClean="0"/>
              <a:t>rd</a:t>
            </a:r>
            <a:r>
              <a:rPr lang="en-GB" dirty="0" smtClean="0"/>
              <a:t> </a:t>
            </a:r>
            <a:r>
              <a:rPr lang="en-GB" dirty="0" smtClean="0"/>
              <a:t>Class levers are at a mechanical disadvantage because the load arm is longer than the effort arm. </a:t>
            </a:r>
          </a:p>
          <a:p>
            <a:r>
              <a:rPr lang="en-GB" dirty="0" smtClean="0"/>
              <a:t>Most levers in the body are 3</a:t>
            </a:r>
            <a:r>
              <a:rPr lang="en-GB" baseline="30000" dirty="0" smtClean="0"/>
              <a:t>rd</a:t>
            </a:r>
            <a:r>
              <a:rPr lang="en-GB" dirty="0" smtClean="0"/>
              <a:t> class levers. </a:t>
            </a:r>
          </a:p>
          <a:p>
            <a:r>
              <a:rPr lang="en-GB" dirty="0" smtClean="0"/>
              <a:t>The longer the resistance arm of the lever, the greater the speed at the end of it. </a:t>
            </a:r>
          </a:p>
          <a:p>
            <a:r>
              <a:rPr lang="en-GB" dirty="0" smtClean="0"/>
              <a:t>This is why a ball will accelerate more if we throw it with a fully extended arm or use a racquet/bat to extend the resistance arm. </a:t>
            </a:r>
            <a:endParaRPr lang="en-GB" dirty="0"/>
          </a:p>
        </p:txBody>
      </p:sp>
    </p:spTree>
    <p:extLst>
      <p:ext uri="{BB962C8B-B14F-4D97-AF65-F5344CB8AC3E}">
        <p14:creationId xmlns:p14="http://schemas.microsoft.com/office/powerpoint/2010/main" val="38758578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8229600" cy="734291"/>
          </a:xfrm>
        </p:spPr>
        <p:txBody>
          <a:bodyPr>
            <a:normAutofit fontScale="90000"/>
          </a:bodyPr>
          <a:lstStyle/>
          <a:p>
            <a:r>
              <a:rPr lang="en-GB" dirty="0" smtClean="0"/>
              <a:t>1, 2 or 3?</a:t>
            </a:r>
            <a:endParaRPr lang="en-GB" dirty="0"/>
          </a:p>
        </p:txBody>
      </p:sp>
      <p:sp>
        <p:nvSpPr>
          <p:cNvPr id="3" name="Content Placeholder 2"/>
          <p:cNvSpPr>
            <a:spLocks noGrp="1"/>
          </p:cNvSpPr>
          <p:nvPr>
            <p:ph idx="1"/>
          </p:nvPr>
        </p:nvSpPr>
        <p:spPr>
          <a:xfrm>
            <a:off x="457200" y="1066800"/>
            <a:ext cx="8229600" cy="4525963"/>
          </a:xfrm>
        </p:spPr>
        <p:txBody>
          <a:bodyPr/>
          <a:lstStyle/>
          <a:p>
            <a:r>
              <a:rPr lang="en-GB" dirty="0" smtClean="0"/>
              <a:t>For 1, 2 or 3 think ‘F,L,E!’</a:t>
            </a:r>
          </a:p>
        </p:txBody>
      </p:sp>
    </p:spTree>
    <p:extLst>
      <p:ext uri="{BB962C8B-B14F-4D97-AF65-F5344CB8AC3E}">
        <p14:creationId xmlns:p14="http://schemas.microsoft.com/office/powerpoint/2010/main" val="19644299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81000" y="685800"/>
            <a:ext cx="8080982" cy="3048000"/>
          </a:xfrm>
          <a:prstGeom prst="rect">
            <a:avLst/>
          </a:prstGeom>
        </p:spPr>
      </p:pic>
    </p:spTree>
    <p:extLst>
      <p:ext uri="{BB962C8B-B14F-4D97-AF65-F5344CB8AC3E}">
        <p14:creationId xmlns:p14="http://schemas.microsoft.com/office/powerpoint/2010/main" val="860063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33400" y="838200"/>
            <a:ext cx="8352656" cy="4343400"/>
          </a:xfrm>
          <a:prstGeom prst="rect">
            <a:avLst/>
          </a:prstGeom>
        </p:spPr>
      </p:pic>
    </p:spTree>
    <p:extLst>
      <p:ext uri="{BB962C8B-B14F-4D97-AF65-F5344CB8AC3E}">
        <p14:creationId xmlns:p14="http://schemas.microsoft.com/office/powerpoint/2010/main" val="29918377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6684" y="0"/>
            <a:ext cx="7772400" cy="762000"/>
          </a:xfrm>
        </p:spPr>
        <p:txBody>
          <a:bodyPr/>
          <a:lstStyle/>
          <a:p>
            <a:r>
              <a:rPr lang="en-GB" dirty="0" smtClean="0"/>
              <a:t>Types of Contraction</a:t>
            </a:r>
            <a:endParaRPr lang="en-GB" dirty="0"/>
          </a:p>
        </p:txBody>
      </p:sp>
      <p:pic>
        <p:nvPicPr>
          <p:cNvPr id="1026" name="Picture 2" descr="http://www.phoenixrevolution.net/wp-content/uploads/2010/04/contraction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3284" y="762000"/>
            <a:ext cx="4134700" cy="588125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410200" y="1339167"/>
            <a:ext cx="2938625" cy="646331"/>
          </a:xfrm>
          <a:prstGeom prst="rect">
            <a:avLst/>
          </a:prstGeom>
          <a:noFill/>
        </p:spPr>
        <p:txBody>
          <a:bodyPr wrap="none" rtlCol="0">
            <a:spAutoFit/>
          </a:bodyPr>
          <a:lstStyle/>
          <a:p>
            <a:r>
              <a:rPr lang="en-GB" b="1" dirty="0" smtClean="0"/>
              <a:t>ISOMETRIC CONTRACTION </a:t>
            </a:r>
            <a:r>
              <a:rPr lang="en-GB" dirty="0" smtClean="0"/>
              <a:t>= </a:t>
            </a:r>
          </a:p>
          <a:p>
            <a:r>
              <a:rPr lang="en-GB" dirty="0" smtClean="0"/>
              <a:t>No change in muscle length</a:t>
            </a:r>
            <a:endParaRPr lang="en-GB" dirty="0"/>
          </a:p>
        </p:txBody>
      </p:sp>
      <p:sp>
        <p:nvSpPr>
          <p:cNvPr id="6" name="TextBox 5"/>
          <p:cNvSpPr txBox="1"/>
          <p:nvPr/>
        </p:nvSpPr>
        <p:spPr>
          <a:xfrm>
            <a:off x="5410200" y="3379461"/>
            <a:ext cx="3100336" cy="646331"/>
          </a:xfrm>
          <a:prstGeom prst="rect">
            <a:avLst/>
          </a:prstGeom>
          <a:noFill/>
        </p:spPr>
        <p:txBody>
          <a:bodyPr wrap="none" rtlCol="0">
            <a:spAutoFit/>
          </a:bodyPr>
          <a:lstStyle/>
          <a:p>
            <a:r>
              <a:rPr lang="en-GB" b="1" dirty="0" smtClean="0"/>
              <a:t>CONCENTRIC CONTRACTION </a:t>
            </a:r>
            <a:r>
              <a:rPr lang="en-GB" dirty="0" smtClean="0"/>
              <a:t>= </a:t>
            </a:r>
          </a:p>
          <a:p>
            <a:r>
              <a:rPr lang="en-GB" dirty="0" smtClean="0"/>
              <a:t>Muscle shortens </a:t>
            </a:r>
            <a:endParaRPr lang="en-GB" dirty="0"/>
          </a:p>
        </p:txBody>
      </p:sp>
      <p:sp>
        <p:nvSpPr>
          <p:cNvPr id="7" name="TextBox 6"/>
          <p:cNvSpPr txBox="1"/>
          <p:nvPr/>
        </p:nvSpPr>
        <p:spPr>
          <a:xfrm>
            <a:off x="5410200" y="5486400"/>
            <a:ext cx="2915991" cy="646331"/>
          </a:xfrm>
          <a:prstGeom prst="rect">
            <a:avLst/>
          </a:prstGeom>
          <a:noFill/>
        </p:spPr>
        <p:txBody>
          <a:bodyPr wrap="none" rtlCol="0">
            <a:spAutoFit/>
          </a:bodyPr>
          <a:lstStyle/>
          <a:p>
            <a:r>
              <a:rPr lang="en-GB" b="1" dirty="0" smtClean="0"/>
              <a:t>ECCENTRIC CONTRACTION </a:t>
            </a:r>
            <a:r>
              <a:rPr lang="en-GB" dirty="0" smtClean="0"/>
              <a:t>= </a:t>
            </a:r>
          </a:p>
          <a:p>
            <a:r>
              <a:rPr lang="en-GB" dirty="0" smtClean="0"/>
              <a:t>Muscle lengthens</a:t>
            </a:r>
            <a:endParaRPr lang="en-GB" dirty="0"/>
          </a:p>
        </p:txBody>
      </p:sp>
      <p:sp>
        <p:nvSpPr>
          <p:cNvPr id="5" name="Cloud 4"/>
          <p:cNvSpPr/>
          <p:nvPr/>
        </p:nvSpPr>
        <p:spPr>
          <a:xfrm>
            <a:off x="4292584" y="4092438"/>
            <a:ext cx="3454416" cy="1393962"/>
          </a:xfrm>
          <a:prstGeom prst="clou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In the down phase,  what muscle is the agonist/ prime mover? </a:t>
            </a:r>
            <a:endParaRPr lang="en-GB" b="1" dirty="0"/>
          </a:p>
        </p:txBody>
      </p:sp>
    </p:spTree>
    <p:extLst>
      <p:ext uri="{BB962C8B-B14F-4D97-AF65-F5344CB8AC3E}">
        <p14:creationId xmlns:p14="http://schemas.microsoft.com/office/powerpoint/2010/main" val="2662149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arriorfitness.org/wp-content/uploads/2011/03/pushup.jpg"/>
          <p:cNvPicPr>
            <a:picLocks noChangeAspect="1" noChangeArrowheads="1"/>
          </p:cNvPicPr>
          <p:nvPr/>
        </p:nvPicPr>
        <p:blipFill rotWithShape="1">
          <a:blip r:embed="rId2">
            <a:extLst>
              <a:ext uri="{28A0092B-C50C-407E-A947-70E740481C1C}">
                <a14:useLocalDpi xmlns:a14="http://schemas.microsoft.com/office/drawing/2010/main" val="0"/>
              </a:ext>
            </a:extLst>
          </a:blip>
          <a:srcRect t="-6" b="43692"/>
          <a:stretch/>
        </p:blipFill>
        <p:spPr bwMode="auto">
          <a:xfrm>
            <a:off x="3699657" y="1727660"/>
            <a:ext cx="1981199" cy="108084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val="308525080"/>
              </p:ext>
            </p:extLst>
          </p:nvPr>
        </p:nvGraphicFramePr>
        <p:xfrm>
          <a:off x="1066800" y="3264932"/>
          <a:ext cx="6934200" cy="2895600"/>
        </p:xfrm>
        <a:graphic>
          <a:graphicData uri="http://schemas.openxmlformats.org/drawingml/2006/table">
            <a:tbl>
              <a:tblPr>
                <a:tableStyleId>{5C22544A-7EE6-4342-B048-85BDC9FD1C3A}</a:tableStyleId>
              </a:tblPr>
              <a:tblGrid>
                <a:gridCol w="668139">
                  <a:extLst>
                    <a:ext uri="{9D8B030D-6E8A-4147-A177-3AD203B41FA5}">
                      <a16:colId xmlns:a16="http://schemas.microsoft.com/office/drawing/2014/main" val="20000"/>
                    </a:ext>
                  </a:extLst>
                </a:gridCol>
                <a:gridCol w="1733550">
                  <a:extLst>
                    <a:ext uri="{9D8B030D-6E8A-4147-A177-3AD203B41FA5}">
                      <a16:colId xmlns:a16="http://schemas.microsoft.com/office/drawing/2014/main" val="20001"/>
                    </a:ext>
                  </a:extLst>
                </a:gridCol>
                <a:gridCol w="2166938">
                  <a:extLst>
                    <a:ext uri="{9D8B030D-6E8A-4147-A177-3AD203B41FA5}">
                      <a16:colId xmlns:a16="http://schemas.microsoft.com/office/drawing/2014/main" val="20002"/>
                    </a:ext>
                  </a:extLst>
                </a:gridCol>
                <a:gridCol w="2365573">
                  <a:extLst>
                    <a:ext uri="{9D8B030D-6E8A-4147-A177-3AD203B41FA5}">
                      <a16:colId xmlns:a16="http://schemas.microsoft.com/office/drawing/2014/main" val="20003"/>
                    </a:ext>
                  </a:extLst>
                </a:gridCol>
              </a:tblGrid>
              <a:tr h="276225">
                <a:tc>
                  <a:txBody>
                    <a:bodyPr/>
                    <a:lstStyle/>
                    <a:p>
                      <a:pPr>
                        <a:spcAft>
                          <a:spcPts val="0"/>
                        </a:spcAft>
                      </a:pPr>
                      <a:r>
                        <a:rPr lang="en-GB" sz="1200" dirty="0">
                          <a:effectLst/>
                        </a:rPr>
                        <a:t> </a:t>
                      </a:r>
                    </a:p>
                    <a:p>
                      <a:pPr>
                        <a:spcAft>
                          <a:spcPts val="0"/>
                        </a:spcAft>
                      </a:pPr>
                      <a:r>
                        <a:rPr lang="en-GB" sz="1200" dirty="0">
                          <a:effectLst/>
                        </a:rPr>
                        <a:t> </a:t>
                      </a:r>
                      <a:endParaRPr lang="en-GB" sz="1200" dirty="0">
                        <a:effectLst/>
                        <a:latin typeface="Times New Roman"/>
                        <a:ea typeface="Times New Roman"/>
                      </a:endParaRPr>
                    </a:p>
                  </a:txBody>
                  <a:tcPr marL="68580" marR="68580" marT="0" marB="0">
                    <a:solidFill>
                      <a:srgbClr val="002060"/>
                    </a:solidFill>
                  </a:tcPr>
                </a:tc>
                <a:tc>
                  <a:txBody>
                    <a:bodyPr/>
                    <a:lstStyle/>
                    <a:p>
                      <a:pPr algn="ctr">
                        <a:spcAft>
                          <a:spcPts val="0"/>
                        </a:spcAft>
                      </a:pPr>
                      <a:r>
                        <a:rPr lang="en-GB" sz="1600" b="1" dirty="0">
                          <a:solidFill>
                            <a:schemeClr val="bg1"/>
                          </a:solidFill>
                          <a:effectLst/>
                        </a:rPr>
                        <a:t> </a:t>
                      </a:r>
                    </a:p>
                    <a:p>
                      <a:pPr algn="ctr">
                        <a:spcAft>
                          <a:spcPts val="0"/>
                        </a:spcAft>
                      </a:pPr>
                      <a:r>
                        <a:rPr lang="en-GB" sz="1600" b="1" dirty="0" smtClean="0">
                          <a:solidFill>
                            <a:schemeClr val="bg1"/>
                          </a:solidFill>
                          <a:effectLst/>
                        </a:rPr>
                        <a:t>Movement at elbow</a:t>
                      </a:r>
                    </a:p>
                    <a:p>
                      <a:pPr algn="ctr">
                        <a:spcAft>
                          <a:spcPts val="0"/>
                        </a:spcAft>
                      </a:pPr>
                      <a:endParaRPr lang="en-GB" sz="1600" b="1" dirty="0">
                        <a:solidFill>
                          <a:schemeClr val="bg1"/>
                        </a:solidFill>
                        <a:effectLst/>
                        <a:latin typeface="Times New Roman"/>
                        <a:ea typeface="Times New Roman"/>
                      </a:endParaRPr>
                    </a:p>
                  </a:txBody>
                  <a:tcPr marL="68580" marR="68580" marT="0" marB="0">
                    <a:solidFill>
                      <a:srgbClr val="002060"/>
                    </a:solidFill>
                  </a:tcPr>
                </a:tc>
                <a:tc>
                  <a:txBody>
                    <a:bodyPr/>
                    <a:lstStyle/>
                    <a:p>
                      <a:pPr algn="ctr">
                        <a:spcAft>
                          <a:spcPts val="0"/>
                        </a:spcAft>
                      </a:pPr>
                      <a:r>
                        <a:rPr lang="en-GB" sz="1600" b="1" dirty="0">
                          <a:solidFill>
                            <a:schemeClr val="bg1"/>
                          </a:solidFill>
                          <a:effectLst/>
                        </a:rPr>
                        <a:t> </a:t>
                      </a:r>
                    </a:p>
                    <a:p>
                      <a:pPr algn="ctr">
                        <a:spcAft>
                          <a:spcPts val="0"/>
                        </a:spcAft>
                      </a:pPr>
                      <a:r>
                        <a:rPr lang="en-GB" sz="1600" b="1" dirty="0" smtClean="0">
                          <a:solidFill>
                            <a:schemeClr val="bg1"/>
                          </a:solidFill>
                          <a:effectLst/>
                        </a:rPr>
                        <a:t>Muscle contracting</a:t>
                      </a:r>
                      <a:endParaRPr lang="en-GB" sz="1600" b="1" dirty="0">
                        <a:solidFill>
                          <a:schemeClr val="bg1"/>
                        </a:solidFill>
                        <a:effectLst/>
                      </a:endParaRPr>
                    </a:p>
                    <a:p>
                      <a:pPr algn="ctr">
                        <a:spcAft>
                          <a:spcPts val="0"/>
                        </a:spcAft>
                      </a:pPr>
                      <a:r>
                        <a:rPr lang="en-GB" sz="1600" b="1" dirty="0">
                          <a:solidFill>
                            <a:schemeClr val="bg1"/>
                          </a:solidFill>
                          <a:effectLst/>
                        </a:rPr>
                        <a:t> </a:t>
                      </a:r>
                      <a:endParaRPr lang="en-GB" sz="1600" b="1" dirty="0">
                        <a:solidFill>
                          <a:schemeClr val="bg1"/>
                        </a:solidFill>
                        <a:effectLst/>
                        <a:latin typeface="Times New Roman"/>
                        <a:ea typeface="Times New Roman"/>
                      </a:endParaRPr>
                    </a:p>
                  </a:txBody>
                  <a:tcPr marL="68580" marR="68580" marT="0" marB="0">
                    <a:solidFill>
                      <a:srgbClr val="002060"/>
                    </a:solidFill>
                  </a:tcPr>
                </a:tc>
                <a:tc>
                  <a:txBody>
                    <a:bodyPr/>
                    <a:lstStyle/>
                    <a:p>
                      <a:pPr algn="ctr">
                        <a:spcAft>
                          <a:spcPts val="0"/>
                        </a:spcAft>
                      </a:pPr>
                      <a:endParaRPr lang="en-GB" sz="1600" b="1" dirty="0" smtClean="0">
                        <a:solidFill>
                          <a:schemeClr val="bg1"/>
                        </a:solidFill>
                        <a:effectLst/>
                      </a:endParaRPr>
                    </a:p>
                    <a:p>
                      <a:pPr algn="ctr">
                        <a:spcAft>
                          <a:spcPts val="0"/>
                        </a:spcAft>
                      </a:pPr>
                      <a:r>
                        <a:rPr lang="en-GB" sz="1600" b="1" dirty="0" smtClean="0">
                          <a:solidFill>
                            <a:schemeClr val="bg1"/>
                          </a:solidFill>
                          <a:effectLst/>
                        </a:rPr>
                        <a:t>Type </a:t>
                      </a:r>
                      <a:r>
                        <a:rPr lang="en-GB" sz="1600" b="1" dirty="0">
                          <a:solidFill>
                            <a:schemeClr val="bg1"/>
                          </a:solidFill>
                          <a:effectLst/>
                        </a:rPr>
                        <a:t>of contraction</a:t>
                      </a:r>
                    </a:p>
                    <a:p>
                      <a:pPr algn="ctr">
                        <a:spcAft>
                          <a:spcPts val="0"/>
                        </a:spcAft>
                      </a:pPr>
                      <a:r>
                        <a:rPr lang="en-GB" sz="1600" b="1" dirty="0">
                          <a:solidFill>
                            <a:schemeClr val="bg1"/>
                          </a:solidFill>
                          <a:effectLst/>
                        </a:rPr>
                        <a:t> </a:t>
                      </a:r>
                      <a:endParaRPr lang="en-GB" sz="1600" b="1" dirty="0">
                        <a:solidFill>
                          <a:schemeClr val="bg1"/>
                        </a:solidFill>
                        <a:effectLst/>
                        <a:latin typeface="Times New Roman"/>
                        <a:ea typeface="Times New Roman"/>
                      </a:endParaRPr>
                    </a:p>
                  </a:txBody>
                  <a:tcPr marL="68580" marR="68580" marT="0" marB="0">
                    <a:solidFill>
                      <a:srgbClr val="002060"/>
                    </a:solidFill>
                  </a:tcPr>
                </a:tc>
                <a:extLst>
                  <a:ext uri="{0D108BD9-81ED-4DB2-BD59-A6C34878D82A}">
                    <a16:rowId xmlns:a16="http://schemas.microsoft.com/office/drawing/2014/main" val="10000"/>
                  </a:ext>
                </a:extLst>
              </a:tr>
              <a:tr h="266700">
                <a:tc>
                  <a:txBody>
                    <a:bodyPr/>
                    <a:lstStyle/>
                    <a:p>
                      <a:pPr>
                        <a:spcAft>
                          <a:spcPts val="0"/>
                        </a:spcAft>
                      </a:pPr>
                      <a:r>
                        <a:rPr lang="en-GB" sz="1400" dirty="0">
                          <a:solidFill>
                            <a:schemeClr val="bg1"/>
                          </a:solidFill>
                          <a:effectLst/>
                        </a:rPr>
                        <a:t> </a:t>
                      </a:r>
                    </a:p>
                    <a:p>
                      <a:pPr>
                        <a:spcAft>
                          <a:spcPts val="0"/>
                        </a:spcAft>
                      </a:pPr>
                      <a:r>
                        <a:rPr lang="en-GB" sz="1400" dirty="0" smtClean="0">
                          <a:solidFill>
                            <a:schemeClr val="bg1"/>
                          </a:solidFill>
                          <a:effectLst/>
                        </a:rPr>
                        <a:t>1</a:t>
                      </a:r>
                    </a:p>
                    <a:p>
                      <a:pPr>
                        <a:spcAft>
                          <a:spcPts val="0"/>
                        </a:spcAft>
                      </a:pPr>
                      <a:endParaRPr lang="en-GB" sz="1400" dirty="0">
                        <a:solidFill>
                          <a:schemeClr val="bg1"/>
                        </a:solidFill>
                        <a:effectLst/>
                        <a:latin typeface="Times New Roman"/>
                        <a:ea typeface="Times New Roman"/>
                      </a:endParaRPr>
                    </a:p>
                  </a:txBody>
                  <a:tcPr marL="68580" marR="68580" marT="0" marB="0">
                    <a:solidFill>
                      <a:srgbClr val="002060"/>
                    </a:solidFill>
                  </a:tcPr>
                </a:tc>
                <a:tc>
                  <a:txBody>
                    <a:bodyPr/>
                    <a:lstStyle/>
                    <a:p>
                      <a:pPr>
                        <a:spcAft>
                          <a:spcPts val="0"/>
                        </a:spcAft>
                      </a:pPr>
                      <a:r>
                        <a:rPr lang="en-GB" sz="1200">
                          <a:effectLst/>
                        </a:rPr>
                        <a:t> </a:t>
                      </a:r>
                      <a:endParaRPr lang="en-GB" sz="1200">
                        <a:effectLst/>
                        <a:latin typeface="Times New Roman"/>
                        <a:ea typeface="Times New Roman"/>
                      </a:endParaRPr>
                    </a:p>
                  </a:txBody>
                  <a:tcPr marL="68580" marR="68580" marT="0" marB="0">
                    <a:solidFill>
                      <a:srgbClr val="002060"/>
                    </a:solidFill>
                  </a:tcPr>
                </a:tc>
                <a:tc>
                  <a:txBody>
                    <a:bodyPr/>
                    <a:lstStyle/>
                    <a:p>
                      <a:pPr>
                        <a:spcAft>
                          <a:spcPts val="0"/>
                        </a:spcAft>
                      </a:pPr>
                      <a:r>
                        <a:rPr lang="en-GB" sz="1200">
                          <a:effectLst/>
                        </a:rPr>
                        <a:t> </a:t>
                      </a:r>
                      <a:endParaRPr lang="en-GB" sz="1200">
                        <a:effectLst/>
                        <a:latin typeface="Times New Roman"/>
                        <a:ea typeface="Times New Roman"/>
                      </a:endParaRPr>
                    </a:p>
                  </a:txBody>
                  <a:tcPr marL="68580" marR="68580" marT="0" marB="0">
                    <a:solidFill>
                      <a:srgbClr val="002060"/>
                    </a:solidFill>
                  </a:tcPr>
                </a:tc>
                <a:tc>
                  <a:txBody>
                    <a:bodyPr/>
                    <a:lstStyle/>
                    <a:p>
                      <a:pPr>
                        <a:spcAft>
                          <a:spcPts val="0"/>
                        </a:spcAft>
                      </a:pPr>
                      <a:r>
                        <a:rPr lang="en-GB" sz="1200" dirty="0">
                          <a:effectLst/>
                        </a:rPr>
                        <a:t> </a:t>
                      </a:r>
                      <a:endParaRPr lang="en-GB" sz="1200" dirty="0">
                        <a:effectLst/>
                        <a:latin typeface="Times New Roman"/>
                        <a:ea typeface="Times New Roman"/>
                      </a:endParaRPr>
                    </a:p>
                  </a:txBody>
                  <a:tcPr marL="68580" marR="68580" marT="0" marB="0">
                    <a:solidFill>
                      <a:srgbClr val="002060"/>
                    </a:solidFill>
                  </a:tcPr>
                </a:tc>
                <a:extLst>
                  <a:ext uri="{0D108BD9-81ED-4DB2-BD59-A6C34878D82A}">
                    <a16:rowId xmlns:a16="http://schemas.microsoft.com/office/drawing/2014/main" val="10001"/>
                  </a:ext>
                </a:extLst>
              </a:tr>
              <a:tr h="219075">
                <a:tc>
                  <a:txBody>
                    <a:bodyPr/>
                    <a:lstStyle/>
                    <a:p>
                      <a:pPr>
                        <a:spcAft>
                          <a:spcPts val="0"/>
                        </a:spcAft>
                      </a:pPr>
                      <a:r>
                        <a:rPr lang="en-GB" sz="1400" dirty="0">
                          <a:solidFill>
                            <a:schemeClr val="bg1"/>
                          </a:solidFill>
                          <a:effectLst/>
                        </a:rPr>
                        <a:t> </a:t>
                      </a:r>
                    </a:p>
                    <a:p>
                      <a:pPr>
                        <a:spcAft>
                          <a:spcPts val="0"/>
                        </a:spcAft>
                      </a:pPr>
                      <a:r>
                        <a:rPr lang="en-GB" sz="1400" dirty="0" smtClean="0">
                          <a:solidFill>
                            <a:schemeClr val="bg1"/>
                          </a:solidFill>
                          <a:effectLst/>
                        </a:rPr>
                        <a:t>2</a:t>
                      </a:r>
                    </a:p>
                    <a:p>
                      <a:pPr>
                        <a:spcAft>
                          <a:spcPts val="0"/>
                        </a:spcAft>
                      </a:pPr>
                      <a:endParaRPr lang="en-GB" sz="1400" dirty="0">
                        <a:solidFill>
                          <a:schemeClr val="bg1"/>
                        </a:solidFill>
                        <a:effectLst/>
                        <a:latin typeface="Times New Roman"/>
                        <a:ea typeface="Times New Roman"/>
                      </a:endParaRPr>
                    </a:p>
                  </a:txBody>
                  <a:tcPr marL="68580" marR="68580" marT="0" marB="0">
                    <a:solidFill>
                      <a:srgbClr val="002060"/>
                    </a:solidFill>
                  </a:tcPr>
                </a:tc>
                <a:tc>
                  <a:txBody>
                    <a:bodyPr/>
                    <a:lstStyle/>
                    <a:p>
                      <a:pPr>
                        <a:spcAft>
                          <a:spcPts val="0"/>
                        </a:spcAft>
                      </a:pPr>
                      <a:r>
                        <a:rPr lang="en-GB" sz="1200">
                          <a:effectLst/>
                        </a:rPr>
                        <a:t> </a:t>
                      </a:r>
                      <a:endParaRPr lang="en-GB" sz="1200">
                        <a:effectLst/>
                        <a:latin typeface="Times New Roman"/>
                        <a:ea typeface="Times New Roman"/>
                      </a:endParaRPr>
                    </a:p>
                  </a:txBody>
                  <a:tcPr marL="68580" marR="68580" marT="0" marB="0">
                    <a:solidFill>
                      <a:srgbClr val="002060"/>
                    </a:solidFill>
                  </a:tcPr>
                </a:tc>
                <a:tc>
                  <a:txBody>
                    <a:bodyPr/>
                    <a:lstStyle/>
                    <a:p>
                      <a:pPr>
                        <a:spcAft>
                          <a:spcPts val="0"/>
                        </a:spcAft>
                      </a:pPr>
                      <a:r>
                        <a:rPr lang="en-GB" sz="1200" dirty="0">
                          <a:effectLst/>
                        </a:rPr>
                        <a:t> </a:t>
                      </a:r>
                      <a:endParaRPr lang="en-GB" sz="1200" dirty="0">
                        <a:effectLst/>
                        <a:latin typeface="Times New Roman"/>
                        <a:ea typeface="Times New Roman"/>
                      </a:endParaRPr>
                    </a:p>
                  </a:txBody>
                  <a:tcPr marL="68580" marR="68580" marT="0" marB="0">
                    <a:solidFill>
                      <a:srgbClr val="002060"/>
                    </a:solidFill>
                  </a:tcPr>
                </a:tc>
                <a:tc>
                  <a:txBody>
                    <a:bodyPr/>
                    <a:lstStyle/>
                    <a:p>
                      <a:pPr>
                        <a:spcAft>
                          <a:spcPts val="0"/>
                        </a:spcAft>
                      </a:pPr>
                      <a:r>
                        <a:rPr lang="en-GB" sz="1200" dirty="0">
                          <a:effectLst/>
                        </a:rPr>
                        <a:t> </a:t>
                      </a:r>
                      <a:endParaRPr lang="en-GB" sz="1200" dirty="0">
                        <a:effectLst/>
                        <a:latin typeface="Times New Roman"/>
                        <a:ea typeface="Times New Roman"/>
                      </a:endParaRPr>
                    </a:p>
                  </a:txBody>
                  <a:tcPr marL="68580" marR="68580" marT="0" marB="0">
                    <a:solidFill>
                      <a:srgbClr val="002060"/>
                    </a:solidFill>
                  </a:tcPr>
                </a:tc>
                <a:extLst>
                  <a:ext uri="{0D108BD9-81ED-4DB2-BD59-A6C34878D82A}">
                    <a16:rowId xmlns:a16="http://schemas.microsoft.com/office/drawing/2014/main" val="10002"/>
                  </a:ext>
                </a:extLst>
              </a:tr>
              <a:tr h="219075">
                <a:tc>
                  <a:txBody>
                    <a:bodyPr/>
                    <a:lstStyle/>
                    <a:p>
                      <a:pPr>
                        <a:spcAft>
                          <a:spcPts val="0"/>
                        </a:spcAft>
                      </a:pPr>
                      <a:r>
                        <a:rPr lang="en-GB" sz="1400" dirty="0">
                          <a:solidFill>
                            <a:schemeClr val="bg1"/>
                          </a:solidFill>
                          <a:effectLst/>
                        </a:rPr>
                        <a:t> </a:t>
                      </a:r>
                    </a:p>
                    <a:p>
                      <a:pPr>
                        <a:spcAft>
                          <a:spcPts val="0"/>
                        </a:spcAft>
                      </a:pPr>
                      <a:r>
                        <a:rPr lang="en-GB" sz="1400" dirty="0" smtClean="0">
                          <a:solidFill>
                            <a:schemeClr val="bg1"/>
                          </a:solidFill>
                          <a:effectLst/>
                        </a:rPr>
                        <a:t>3</a:t>
                      </a:r>
                    </a:p>
                    <a:p>
                      <a:pPr>
                        <a:spcAft>
                          <a:spcPts val="0"/>
                        </a:spcAft>
                      </a:pPr>
                      <a:endParaRPr lang="en-GB" sz="1400" dirty="0">
                        <a:solidFill>
                          <a:schemeClr val="bg1"/>
                        </a:solidFill>
                        <a:effectLst/>
                        <a:latin typeface="Times New Roman"/>
                        <a:ea typeface="Times New Roman"/>
                      </a:endParaRPr>
                    </a:p>
                  </a:txBody>
                  <a:tcPr marL="68580" marR="68580" marT="0" marB="0">
                    <a:solidFill>
                      <a:srgbClr val="002060"/>
                    </a:solidFill>
                  </a:tcPr>
                </a:tc>
                <a:tc>
                  <a:txBody>
                    <a:bodyPr/>
                    <a:lstStyle/>
                    <a:p>
                      <a:pPr>
                        <a:spcAft>
                          <a:spcPts val="0"/>
                        </a:spcAft>
                      </a:pPr>
                      <a:r>
                        <a:rPr lang="en-GB" sz="1200" dirty="0">
                          <a:effectLst/>
                        </a:rPr>
                        <a:t> </a:t>
                      </a:r>
                      <a:endParaRPr lang="en-GB" sz="1200" dirty="0">
                        <a:effectLst/>
                        <a:latin typeface="Times New Roman"/>
                        <a:ea typeface="Times New Roman"/>
                      </a:endParaRPr>
                    </a:p>
                  </a:txBody>
                  <a:tcPr marL="68580" marR="68580" marT="0" marB="0">
                    <a:solidFill>
                      <a:srgbClr val="002060"/>
                    </a:solidFill>
                  </a:tcPr>
                </a:tc>
                <a:tc>
                  <a:txBody>
                    <a:bodyPr/>
                    <a:lstStyle/>
                    <a:p>
                      <a:pPr>
                        <a:spcAft>
                          <a:spcPts val="0"/>
                        </a:spcAft>
                      </a:pPr>
                      <a:r>
                        <a:rPr lang="en-GB" sz="1200" dirty="0">
                          <a:effectLst/>
                        </a:rPr>
                        <a:t> </a:t>
                      </a:r>
                      <a:endParaRPr lang="en-GB" sz="1200" dirty="0">
                        <a:effectLst/>
                        <a:latin typeface="Times New Roman"/>
                        <a:ea typeface="Times New Roman"/>
                      </a:endParaRPr>
                    </a:p>
                  </a:txBody>
                  <a:tcPr marL="68580" marR="68580" marT="0" marB="0">
                    <a:solidFill>
                      <a:srgbClr val="002060"/>
                    </a:solidFill>
                  </a:tcPr>
                </a:tc>
                <a:tc>
                  <a:txBody>
                    <a:bodyPr/>
                    <a:lstStyle/>
                    <a:p>
                      <a:pPr>
                        <a:spcAft>
                          <a:spcPts val="0"/>
                        </a:spcAft>
                      </a:pPr>
                      <a:r>
                        <a:rPr lang="en-GB" sz="1200" dirty="0">
                          <a:effectLst/>
                        </a:rPr>
                        <a:t> </a:t>
                      </a:r>
                      <a:endParaRPr lang="en-GB" sz="1200" dirty="0">
                        <a:effectLst/>
                        <a:latin typeface="Times New Roman"/>
                        <a:ea typeface="Times New Roman"/>
                      </a:endParaRPr>
                    </a:p>
                  </a:txBody>
                  <a:tcPr marL="68580" marR="68580" marT="0" marB="0">
                    <a:solidFill>
                      <a:srgbClr val="002060"/>
                    </a:solidFill>
                  </a:tcPr>
                </a:tc>
                <a:extLst>
                  <a:ext uri="{0D108BD9-81ED-4DB2-BD59-A6C34878D82A}">
                    <a16:rowId xmlns:a16="http://schemas.microsoft.com/office/drawing/2014/main" val="10003"/>
                  </a:ext>
                </a:extLst>
              </a:tr>
            </a:tbl>
          </a:graphicData>
        </a:graphic>
      </p:graphicFrame>
      <p:pic>
        <p:nvPicPr>
          <p:cNvPr id="8" name="Picture 2" descr="http://warriorfitness.org/wp-content/uploads/2011/03/pushup.jpg"/>
          <p:cNvPicPr>
            <a:picLocks noChangeAspect="1" noChangeArrowheads="1"/>
          </p:cNvPicPr>
          <p:nvPr/>
        </p:nvPicPr>
        <p:blipFill rotWithShape="1">
          <a:blip r:embed="rId2">
            <a:extLst>
              <a:ext uri="{28A0092B-C50C-407E-A947-70E740481C1C}">
                <a14:useLocalDpi xmlns:a14="http://schemas.microsoft.com/office/drawing/2010/main" val="0"/>
              </a:ext>
            </a:extLst>
          </a:blip>
          <a:srcRect t="57284" b="1547"/>
          <a:stretch/>
        </p:blipFill>
        <p:spPr bwMode="auto">
          <a:xfrm>
            <a:off x="758153" y="1760258"/>
            <a:ext cx="2133600" cy="85087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ttp://warriorfitness.org/wp-content/uploads/2011/03/pushup.jpg"/>
          <p:cNvPicPr>
            <a:picLocks noChangeAspect="1" noChangeArrowheads="1"/>
          </p:cNvPicPr>
          <p:nvPr/>
        </p:nvPicPr>
        <p:blipFill rotWithShape="1">
          <a:blip r:embed="rId2">
            <a:extLst>
              <a:ext uri="{28A0092B-C50C-407E-A947-70E740481C1C}">
                <a14:useLocalDpi xmlns:a14="http://schemas.microsoft.com/office/drawing/2010/main" val="0"/>
              </a:ext>
            </a:extLst>
          </a:blip>
          <a:srcRect t="57284" b="1547"/>
          <a:stretch/>
        </p:blipFill>
        <p:spPr bwMode="auto">
          <a:xfrm>
            <a:off x="6248400" y="2088091"/>
            <a:ext cx="2133600" cy="850878"/>
          </a:xfrm>
          <a:prstGeom prst="rect">
            <a:avLst/>
          </a:prstGeom>
          <a:noFill/>
          <a:extLst>
            <a:ext uri="{909E8E84-426E-40DD-AFC4-6F175D3DCCD1}">
              <a14:hiddenFill xmlns:a14="http://schemas.microsoft.com/office/drawing/2010/main">
                <a:solidFill>
                  <a:srgbClr val="FFFFFF"/>
                </a:solidFill>
              </a14:hiddenFill>
            </a:ext>
          </a:extLst>
        </p:spPr>
      </p:pic>
      <p:sp>
        <p:nvSpPr>
          <p:cNvPr id="6" name="Right Arrow 5"/>
          <p:cNvSpPr/>
          <p:nvPr/>
        </p:nvSpPr>
        <p:spPr>
          <a:xfrm rot="16200000">
            <a:off x="3395929" y="2058939"/>
            <a:ext cx="489204" cy="484632"/>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3912865" y="1404172"/>
            <a:ext cx="1079142" cy="369332"/>
          </a:xfrm>
          <a:prstGeom prst="rect">
            <a:avLst/>
          </a:prstGeom>
          <a:noFill/>
        </p:spPr>
        <p:txBody>
          <a:bodyPr wrap="none" rtlCol="0">
            <a:spAutoFit/>
          </a:bodyPr>
          <a:lstStyle/>
          <a:p>
            <a:r>
              <a:rPr lang="en-GB" b="1" dirty="0" smtClean="0"/>
              <a:t>Up Phase</a:t>
            </a:r>
            <a:endParaRPr lang="en-GB" b="1" dirty="0"/>
          </a:p>
        </p:txBody>
      </p:sp>
      <p:sp>
        <p:nvSpPr>
          <p:cNvPr id="12" name="Right Arrow 11"/>
          <p:cNvSpPr/>
          <p:nvPr/>
        </p:nvSpPr>
        <p:spPr>
          <a:xfrm rot="5400000">
            <a:off x="182303" y="2124218"/>
            <a:ext cx="489204" cy="484632"/>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762000" y="1358328"/>
            <a:ext cx="1368836" cy="369332"/>
          </a:xfrm>
          <a:prstGeom prst="rect">
            <a:avLst/>
          </a:prstGeom>
          <a:noFill/>
        </p:spPr>
        <p:txBody>
          <a:bodyPr wrap="none" rtlCol="0">
            <a:spAutoFit/>
          </a:bodyPr>
          <a:lstStyle/>
          <a:p>
            <a:r>
              <a:rPr lang="en-GB" b="1" dirty="0" smtClean="0"/>
              <a:t>Down Phase</a:t>
            </a:r>
            <a:endParaRPr lang="en-GB" b="1" dirty="0"/>
          </a:p>
        </p:txBody>
      </p:sp>
      <p:sp>
        <p:nvSpPr>
          <p:cNvPr id="14" name="TextBox 13"/>
          <p:cNvSpPr txBox="1"/>
          <p:nvPr/>
        </p:nvSpPr>
        <p:spPr>
          <a:xfrm>
            <a:off x="6096000" y="1588838"/>
            <a:ext cx="2741007" cy="369332"/>
          </a:xfrm>
          <a:prstGeom prst="rect">
            <a:avLst/>
          </a:prstGeom>
          <a:noFill/>
        </p:spPr>
        <p:txBody>
          <a:bodyPr wrap="none" rtlCol="0">
            <a:spAutoFit/>
          </a:bodyPr>
          <a:lstStyle/>
          <a:p>
            <a:r>
              <a:rPr lang="en-GB" b="1" dirty="0" smtClean="0"/>
              <a:t>Holding in the down phase</a:t>
            </a:r>
            <a:endParaRPr lang="en-GB" b="1" dirty="0"/>
          </a:p>
        </p:txBody>
      </p:sp>
      <p:sp>
        <p:nvSpPr>
          <p:cNvPr id="11" name="TextBox 10"/>
          <p:cNvSpPr txBox="1"/>
          <p:nvPr/>
        </p:nvSpPr>
        <p:spPr>
          <a:xfrm>
            <a:off x="5711157" y="1773565"/>
            <a:ext cx="530915" cy="1446550"/>
          </a:xfrm>
          <a:prstGeom prst="rect">
            <a:avLst/>
          </a:prstGeom>
          <a:noFill/>
        </p:spPr>
        <p:txBody>
          <a:bodyPr wrap="none" rtlCol="0">
            <a:spAutoFit/>
          </a:bodyPr>
          <a:lstStyle/>
          <a:p>
            <a:r>
              <a:rPr lang="en-GB" sz="8800" dirty="0" smtClean="0"/>
              <a:t>-</a:t>
            </a:r>
            <a:endParaRPr lang="en-GB" sz="8800" dirty="0"/>
          </a:p>
        </p:txBody>
      </p:sp>
      <p:sp>
        <p:nvSpPr>
          <p:cNvPr id="15" name="TextBox 14"/>
          <p:cNvSpPr txBox="1"/>
          <p:nvPr/>
        </p:nvSpPr>
        <p:spPr>
          <a:xfrm>
            <a:off x="1066800" y="367605"/>
            <a:ext cx="574196" cy="1015663"/>
          </a:xfrm>
          <a:prstGeom prst="rect">
            <a:avLst/>
          </a:prstGeom>
          <a:noFill/>
        </p:spPr>
        <p:txBody>
          <a:bodyPr wrap="none" rtlCol="0">
            <a:spAutoFit/>
          </a:bodyPr>
          <a:lstStyle/>
          <a:p>
            <a:r>
              <a:rPr lang="en-GB" sz="6000" b="1" dirty="0" smtClean="0"/>
              <a:t>1</a:t>
            </a:r>
            <a:endParaRPr lang="en-GB" sz="6000" b="1" dirty="0"/>
          </a:p>
        </p:txBody>
      </p:sp>
      <p:sp>
        <p:nvSpPr>
          <p:cNvPr id="17" name="TextBox 16"/>
          <p:cNvSpPr txBox="1"/>
          <p:nvPr/>
        </p:nvSpPr>
        <p:spPr>
          <a:xfrm>
            <a:off x="3978720" y="367605"/>
            <a:ext cx="574196" cy="1015663"/>
          </a:xfrm>
          <a:prstGeom prst="rect">
            <a:avLst/>
          </a:prstGeom>
          <a:noFill/>
        </p:spPr>
        <p:txBody>
          <a:bodyPr wrap="none" rtlCol="0">
            <a:spAutoFit/>
          </a:bodyPr>
          <a:lstStyle/>
          <a:p>
            <a:r>
              <a:rPr lang="en-GB" sz="6000" b="1" dirty="0"/>
              <a:t>2</a:t>
            </a:r>
          </a:p>
        </p:txBody>
      </p:sp>
      <p:sp>
        <p:nvSpPr>
          <p:cNvPr id="18" name="TextBox 17"/>
          <p:cNvSpPr txBox="1"/>
          <p:nvPr/>
        </p:nvSpPr>
        <p:spPr>
          <a:xfrm>
            <a:off x="7179405" y="342665"/>
            <a:ext cx="574196" cy="1015663"/>
          </a:xfrm>
          <a:prstGeom prst="rect">
            <a:avLst/>
          </a:prstGeom>
          <a:noFill/>
        </p:spPr>
        <p:txBody>
          <a:bodyPr wrap="none" rtlCol="0">
            <a:spAutoFit/>
          </a:bodyPr>
          <a:lstStyle/>
          <a:p>
            <a:r>
              <a:rPr lang="en-GB" sz="6000" b="1" dirty="0" smtClean="0"/>
              <a:t>3</a:t>
            </a:r>
            <a:endParaRPr lang="en-GB" sz="6000" b="1" dirty="0"/>
          </a:p>
        </p:txBody>
      </p:sp>
      <p:sp>
        <p:nvSpPr>
          <p:cNvPr id="16" name="TextBox 15"/>
          <p:cNvSpPr txBox="1"/>
          <p:nvPr/>
        </p:nvSpPr>
        <p:spPr>
          <a:xfrm>
            <a:off x="2024593" y="4322741"/>
            <a:ext cx="867160" cy="369332"/>
          </a:xfrm>
          <a:prstGeom prst="rect">
            <a:avLst/>
          </a:prstGeom>
          <a:noFill/>
        </p:spPr>
        <p:txBody>
          <a:bodyPr wrap="none" rtlCol="0">
            <a:spAutoFit/>
          </a:bodyPr>
          <a:lstStyle/>
          <a:p>
            <a:r>
              <a:rPr lang="en-GB" b="1" dirty="0" smtClean="0">
                <a:solidFill>
                  <a:schemeClr val="bg1"/>
                </a:solidFill>
              </a:rPr>
              <a:t>Flexion</a:t>
            </a:r>
            <a:endParaRPr lang="en-GB" b="1" dirty="0">
              <a:solidFill>
                <a:schemeClr val="bg1"/>
              </a:solidFill>
            </a:endParaRPr>
          </a:p>
        </p:txBody>
      </p:sp>
      <p:sp>
        <p:nvSpPr>
          <p:cNvPr id="20" name="TextBox 19"/>
          <p:cNvSpPr txBox="1"/>
          <p:nvPr/>
        </p:nvSpPr>
        <p:spPr>
          <a:xfrm>
            <a:off x="1913928" y="4990007"/>
            <a:ext cx="1113190" cy="369332"/>
          </a:xfrm>
          <a:prstGeom prst="rect">
            <a:avLst/>
          </a:prstGeom>
          <a:noFill/>
        </p:spPr>
        <p:txBody>
          <a:bodyPr wrap="none" rtlCol="0">
            <a:spAutoFit/>
          </a:bodyPr>
          <a:lstStyle/>
          <a:p>
            <a:r>
              <a:rPr lang="en-GB" b="1" dirty="0" smtClean="0">
                <a:solidFill>
                  <a:schemeClr val="bg1"/>
                </a:solidFill>
              </a:rPr>
              <a:t>Extension</a:t>
            </a:r>
          </a:p>
        </p:txBody>
      </p:sp>
      <p:sp>
        <p:nvSpPr>
          <p:cNvPr id="21" name="TextBox 20"/>
          <p:cNvSpPr txBox="1"/>
          <p:nvPr/>
        </p:nvSpPr>
        <p:spPr>
          <a:xfrm>
            <a:off x="1819564" y="5486399"/>
            <a:ext cx="1653530" cy="646331"/>
          </a:xfrm>
          <a:prstGeom prst="rect">
            <a:avLst/>
          </a:prstGeom>
          <a:noFill/>
        </p:spPr>
        <p:txBody>
          <a:bodyPr wrap="none" rtlCol="0">
            <a:spAutoFit/>
          </a:bodyPr>
          <a:lstStyle/>
          <a:p>
            <a:r>
              <a:rPr lang="en-GB" b="1" dirty="0" smtClean="0">
                <a:solidFill>
                  <a:schemeClr val="bg1"/>
                </a:solidFill>
              </a:rPr>
              <a:t>None – </a:t>
            </a:r>
          </a:p>
          <a:p>
            <a:r>
              <a:rPr lang="en-GB" b="1" dirty="0" smtClean="0">
                <a:solidFill>
                  <a:schemeClr val="bg1"/>
                </a:solidFill>
              </a:rPr>
              <a:t>Fixed in Flexion</a:t>
            </a:r>
          </a:p>
        </p:txBody>
      </p:sp>
      <p:sp>
        <p:nvSpPr>
          <p:cNvPr id="24" name="TextBox 23"/>
          <p:cNvSpPr txBox="1"/>
          <p:nvPr/>
        </p:nvSpPr>
        <p:spPr>
          <a:xfrm>
            <a:off x="3912865" y="4311134"/>
            <a:ext cx="1554785" cy="369332"/>
          </a:xfrm>
          <a:prstGeom prst="rect">
            <a:avLst/>
          </a:prstGeom>
          <a:noFill/>
        </p:spPr>
        <p:txBody>
          <a:bodyPr wrap="none" rtlCol="0">
            <a:spAutoFit/>
          </a:bodyPr>
          <a:lstStyle/>
          <a:p>
            <a:r>
              <a:rPr lang="en-GB" b="1" dirty="0" smtClean="0">
                <a:solidFill>
                  <a:schemeClr val="bg1"/>
                </a:solidFill>
              </a:rPr>
              <a:t>Triceps Brachii</a:t>
            </a:r>
          </a:p>
        </p:txBody>
      </p:sp>
      <p:sp>
        <p:nvSpPr>
          <p:cNvPr id="25" name="TextBox 24"/>
          <p:cNvSpPr txBox="1"/>
          <p:nvPr/>
        </p:nvSpPr>
        <p:spPr>
          <a:xfrm>
            <a:off x="3882847" y="4990007"/>
            <a:ext cx="1554785" cy="369332"/>
          </a:xfrm>
          <a:prstGeom prst="rect">
            <a:avLst/>
          </a:prstGeom>
          <a:noFill/>
        </p:spPr>
        <p:txBody>
          <a:bodyPr wrap="none" rtlCol="0">
            <a:spAutoFit/>
          </a:bodyPr>
          <a:lstStyle/>
          <a:p>
            <a:r>
              <a:rPr lang="en-GB" b="1" dirty="0" smtClean="0">
                <a:solidFill>
                  <a:schemeClr val="bg1"/>
                </a:solidFill>
              </a:rPr>
              <a:t>Triceps Brachii</a:t>
            </a:r>
          </a:p>
        </p:txBody>
      </p:sp>
      <p:sp>
        <p:nvSpPr>
          <p:cNvPr id="26" name="TextBox 25"/>
          <p:cNvSpPr txBox="1"/>
          <p:nvPr/>
        </p:nvSpPr>
        <p:spPr>
          <a:xfrm>
            <a:off x="3882847" y="5624899"/>
            <a:ext cx="1554785" cy="369332"/>
          </a:xfrm>
          <a:prstGeom prst="rect">
            <a:avLst/>
          </a:prstGeom>
          <a:noFill/>
        </p:spPr>
        <p:txBody>
          <a:bodyPr wrap="none" rtlCol="0">
            <a:spAutoFit/>
          </a:bodyPr>
          <a:lstStyle/>
          <a:p>
            <a:r>
              <a:rPr lang="en-GB" b="1" dirty="0" smtClean="0">
                <a:solidFill>
                  <a:schemeClr val="bg1"/>
                </a:solidFill>
              </a:rPr>
              <a:t>Triceps Brachii</a:t>
            </a:r>
          </a:p>
        </p:txBody>
      </p:sp>
      <p:sp>
        <p:nvSpPr>
          <p:cNvPr id="27" name="TextBox 26"/>
          <p:cNvSpPr txBox="1"/>
          <p:nvPr/>
        </p:nvSpPr>
        <p:spPr>
          <a:xfrm>
            <a:off x="6242072" y="4990007"/>
            <a:ext cx="1200457" cy="369332"/>
          </a:xfrm>
          <a:prstGeom prst="rect">
            <a:avLst/>
          </a:prstGeom>
          <a:noFill/>
        </p:spPr>
        <p:txBody>
          <a:bodyPr wrap="none" rtlCol="0">
            <a:spAutoFit/>
          </a:bodyPr>
          <a:lstStyle/>
          <a:p>
            <a:r>
              <a:rPr lang="en-GB" b="1" dirty="0" smtClean="0">
                <a:solidFill>
                  <a:schemeClr val="bg1"/>
                </a:solidFill>
              </a:rPr>
              <a:t>Concentric</a:t>
            </a:r>
          </a:p>
        </p:txBody>
      </p:sp>
      <p:sp>
        <p:nvSpPr>
          <p:cNvPr id="28" name="TextBox 27"/>
          <p:cNvSpPr txBox="1"/>
          <p:nvPr/>
        </p:nvSpPr>
        <p:spPr>
          <a:xfrm>
            <a:off x="6280673" y="4322741"/>
            <a:ext cx="1037335" cy="369332"/>
          </a:xfrm>
          <a:prstGeom prst="rect">
            <a:avLst/>
          </a:prstGeom>
          <a:noFill/>
        </p:spPr>
        <p:txBody>
          <a:bodyPr wrap="none" rtlCol="0">
            <a:spAutoFit/>
          </a:bodyPr>
          <a:lstStyle/>
          <a:p>
            <a:r>
              <a:rPr lang="en-GB" b="1" dirty="0" smtClean="0">
                <a:solidFill>
                  <a:schemeClr val="bg1"/>
                </a:solidFill>
              </a:rPr>
              <a:t>Eccentric</a:t>
            </a:r>
          </a:p>
        </p:txBody>
      </p:sp>
      <p:sp>
        <p:nvSpPr>
          <p:cNvPr id="29" name="TextBox 28"/>
          <p:cNvSpPr txBox="1"/>
          <p:nvPr/>
        </p:nvSpPr>
        <p:spPr>
          <a:xfrm>
            <a:off x="6242072" y="5624899"/>
            <a:ext cx="1075936" cy="369332"/>
          </a:xfrm>
          <a:prstGeom prst="rect">
            <a:avLst/>
          </a:prstGeom>
          <a:noFill/>
        </p:spPr>
        <p:txBody>
          <a:bodyPr wrap="none" rtlCol="0">
            <a:spAutoFit/>
          </a:bodyPr>
          <a:lstStyle/>
          <a:p>
            <a:r>
              <a:rPr lang="en-GB" b="1" dirty="0" smtClean="0">
                <a:solidFill>
                  <a:schemeClr val="bg1"/>
                </a:solidFill>
              </a:rPr>
              <a:t>Isometric</a:t>
            </a:r>
          </a:p>
        </p:txBody>
      </p:sp>
    </p:spTree>
    <p:extLst>
      <p:ext uri="{BB962C8B-B14F-4D97-AF65-F5344CB8AC3E}">
        <p14:creationId xmlns:p14="http://schemas.microsoft.com/office/powerpoint/2010/main" val="1307097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500"/>
                                        <p:tgtEl>
                                          <p:spTgt spid="2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fade">
                                      <p:cBhvr>
                                        <p:cTn id="32" dur="500"/>
                                        <p:tgtEl>
                                          <p:spTgt spid="2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fade">
                                      <p:cBhvr>
                                        <p:cTn id="37" dur="5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fade">
                                      <p:cBhvr>
                                        <p:cTn id="42" dur="500"/>
                                        <p:tgtEl>
                                          <p:spTgt spid="26"/>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fade">
                                      <p:cBhvr>
                                        <p:cTn id="4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0" grpId="0"/>
      <p:bldP spid="21" grpId="0"/>
      <p:bldP spid="24" grpId="0"/>
      <p:bldP spid="25" grpId="0"/>
      <p:bldP spid="26" grpId="0"/>
      <p:bldP spid="27" grpId="0"/>
      <p:bldP spid="28" grpId="0"/>
      <p:bldP spid="2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808144"/>
            <a:ext cx="8229600" cy="4110075"/>
          </a:xfrm>
        </p:spPr>
      </p:pic>
    </p:spTree>
    <p:extLst>
      <p:ext uri="{BB962C8B-B14F-4D97-AF65-F5344CB8AC3E}">
        <p14:creationId xmlns:p14="http://schemas.microsoft.com/office/powerpoint/2010/main" val="4114675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15962"/>
          </a:xfrm>
        </p:spPr>
        <p:txBody>
          <a:bodyPr>
            <a:normAutofit fontScale="90000"/>
          </a:bodyPr>
          <a:lstStyle/>
          <a:p>
            <a:r>
              <a:rPr lang="en-GB" dirty="0" smtClean="0"/>
              <a:t>Re-cap quiz</a:t>
            </a:r>
            <a:endParaRPr lang="en-GB" dirty="0"/>
          </a:p>
        </p:txBody>
      </p:sp>
      <p:sp>
        <p:nvSpPr>
          <p:cNvPr id="3" name="Content Placeholder 2"/>
          <p:cNvSpPr>
            <a:spLocks noGrp="1"/>
          </p:cNvSpPr>
          <p:nvPr>
            <p:ph idx="1"/>
          </p:nvPr>
        </p:nvSpPr>
        <p:spPr>
          <a:xfrm>
            <a:off x="457200" y="1143000"/>
            <a:ext cx="8229600" cy="4525963"/>
          </a:xfrm>
        </p:spPr>
        <p:txBody>
          <a:bodyPr>
            <a:normAutofit fontScale="92500" lnSpcReduction="20000"/>
          </a:bodyPr>
          <a:lstStyle/>
          <a:p>
            <a:pPr marL="514350" indent="-514350">
              <a:buAutoNum type="arabicPeriod"/>
            </a:pPr>
            <a:r>
              <a:rPr lang="en-GB" dirty="0" smtClean="0"/>
              <a:t>Name the three planes of motion [3]</a:t>
            </a:r>
          </a:p>
          <a:p>
            <a:pPr marL="514350" indent="-514350">
              <a:buAutoNum type="arabicPeriod"/>
            </a:pPr>
            <a:r>
              <a:rPr lang="en-GB" dirty="0" smtClean="0"/>
              <a:t>Describe the three types of muscular contraction [3]</a:t>
            </a:r>
          </a:p>
          <a:p>
            <a:pPr marL="514350" indent="-514350">
              <a:buAutoNum type="arabicPeriod"/>
            </a:pPr>
            <a:r>
              <a:rPr lang="en-GB" dirty="0" smtClean="0"/>
              <a:t>State the plane and axis of movement that occurs at the knee during running. [2]</a:t>
            </a:r>
          </a:p>
          <a:p>
            <a:pPr marL="514350" indent="-514350">
              <a:buAutoNum type="arabicPeriod"/>
            </a:pPr>
            <a:r>
              <a:rPr lang="en-GB" dirty="0" smtClean="0"/>
              <a:t>Fill in the information for the upward phase of a dumbbell curl: [3]</a:t>
            </a:r>
          </a:p>
          <a:p>
            <a:pPr marL="0" indent="0">
              <a:buNone/>
            </a:pPr>
            <a:r>
              <a:rPr lang="en-GB" dirty="0" smtClean="0"/>
              <a:t>Agonist muscle = </a:t>
            </a:r>
          </a:p>
          <a:p>
            <a:pPr marL="0" indent="0">
              <a:buNone/>
            </a:pPr>
            <a:r>
              <a:rPr lang="en-GB" dirty="0" smtClean="0"/>
              <a:t>Antagonist muscle = </a:t>
            </a:r>
          </a:p>
          <a:p>
            <a:pPr marL="0" indent="0">
              <a:buNone/>
            </a:pPr>
            <a:r>
              <a:rPr lang="en-GB" dirty="0" smtClean="0"/>
              <a:t>Contraction type = </a:t>
            </a:r>
          </a:p>
          <a:p>
            <a:pPr marL="0" indent="0">
              <a:buNone/>
            </a:pPr>
            <a:endParaRPr lang="en-GB" dirty="0"/>
          </a:p>
        </p:txBody>
      </p:sp>
    </p:spTree>
    <p:extLst>
      <p:ext uri="{BB962C8B-B14F-4D97-AF65-F5344CB8AC3E}">
        <p14:creationId xmlns:p14="http://schemas.microsoft.com/office/powerpoint/2010/main" val="34515056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6" name="Picture 8" descr="http://www.dynamicscience.com.au/tester/solutions/hydraulicus/elbow.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2056150"/>
            <a:ext cx="2417745" cy="2562810"/>
          </a:xfrm>
          <a:prstGeom prst="rect">
            <a:avLst/>
          </a:prstGeom>
          <a:noFill/>
          <a:scene3d>
            <a:camera prst="orthographicFront">
              <a:rot lat="0" lon="0" rev="10799999"/>
            </a:camera>
            <a:lightRig rig="threePt" dir="t"/>
          </a:scene3d>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7200" y="76200"/>
            <a:ext cx="8229600" cy="655638"/>
          </a:xfrm>
        </p:spPr>
        <p:txBody>
          <a:bodyPr>
            <a:normAutofit fontScale="90000"/>
          </a:bodyPr>
          <a:lstStyle/>
          <a:p>
            <a:r>
              <a:rPr lang="en-GB" b="1" dirty="0" smtClean="0"/>
              <a:t>Levers</a:t>
            </a:r>
            <a:endParaRPr lang="en-GB" b="1" dirty="0"/>
          </a:p>
        </p:txBody>
      </p:sp>
      <p:cxnSp>
        <p:nvCxnSpPr>
          <p:cNvPr id="3" name="Line 135"/>
          <p:cNvCxnSpPr>
            <a:cxnSpLocks noChangeShapeType="1"/>
          </p:cNvCxnSpPr>
          <p:nvPr/>
        </p:nvCxnSpPr>
        <p:spPr bwMode="auto">
          <a:xfrm>
            <a:off x="3238500" y="3962400"/>
            <a:ext cx="17145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4" name="AutoShape 136"/>
          <p:cNvSpPr>
            <a:spLocks noChangeArrowheads="1"/>
          </p:cNvSpPr>
          <p:nvPr/>
        </p:nvSpPr>
        <p:spPr bwMode="auto">
          <a:xfrm>
            <a:off x="3995394" y="3962400"/>
            <a:ext cx="228600" cy="114300"/>
          </a:xfrm>
          <a:prstGeom prst="triangle">
            <a:avLst>
              <a:gd name="adj"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endParaRPr lang="en-GB"/>
          </a:p>
        </p:txBody>
      </p:sp>
      <p:cxnSp>
        <p:nvCxnSpPr>
          <p:cNvPr id="5" name="Line 137"/>
          <p:cNvCxnSpPr>
            <a:cxnSpLocks noChangeShapeType="1"/>
          </p:cNvCxnSpPr>
          <p:nvPr/>
        </p:nvCxnSpPr>
        <p:spPr bwMode="auto">
          <a:xfrm>
            <a:off x="4953000" y="3505200"/>
            <a:ext cx="0" cy="228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 name="Line 138"/>
          <p:cNvCxnSpPr>
            <a:cxnSpLocks noChangeShapeType="1"/>
          </p:cNvCxnSpPr>
          <p:nvPr/>
        </p:nvCxnSpPr>
        <p:spPr bwMode="auto">
          <a:xfrm flipV="1">
            <a:off x="3124200" y="3519574"/>
            <a:ext cx="0" cy="228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7" name="Rectangle 5"/>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6"/>
          <p:cNvSpPr>
            <a:spLocks noChangeArrowheads="1"/>
          </p:cNvSpPr>
          <p:nvPr/>
        </p:nvSpPr>
        <p:spPr bwMode="auto">
          <a:xfrm>
            <a:off x="3810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GB"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7"/>
          <p:cNvSpPr>
            <a:spLocks noChangeArrowheads="1"/>
          </p:cNvSpPr>
          <p:nvPr/>
        </p:nvSpPr>
        <p:spPr bwMode="auto">
          <a:xfrm>
            <a:off x="1541283" y="3962400"/>
            <a:ext cx="453245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Effort                                Load/</a:t>
            </a:r>
            <a:r>
              <a:rPr kumimoji="0" lang="en-GB" sz="1200" b="0" i="0" u="none" strike="noStrike" cap="none" normalizeH="0" dirty="0" smtClean="0">
                <a:ln>
                  <a:noFill/>
                </a:ln>
                <a:solidFill>
                  <a:schemeClr val="tx1"/>
                </a:solidFill>
                <a:effectLst/>
                <a:latin typeface="Arial" pitchFamily="34" charset="0"/>
                <a:ea typeface="Times New Roman" pitchFamily="18" charset="0"/>
                <a:cs typeface="Arial" pitchFamily="34" charset="0"/>
              </a:rPr>
              <a:t> resistance</a:t>
            </a:r>
            <a:endParaRPr kumimoji="0" lang="en-GB"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Fulcrum</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9"/>
          <p:cNvSpPr/>
          <p:nvPr/>
        </p:nvSpPr>
        <p:spPr>
          <a:xfrm>
            <a:off x="0" y="609600"/>
            <a:ext cx="8686800" cy="1446550"/>
          </a:xfrm>
          <a:prstGeom prst="rect">
            <a:avLst/>
          </a:prstGeom>
        </p:spPr>
        <p:txBody>
          <a:bodyPr wrap="square">
            <a:spAutoFit/>
          </a:bodyPr>
          <a:lstStyle/>
          <a:p>
            <a:pPr lvl="0"/>
            <a:r>
              <a:rPr lang="en-GB" sz="8800" dirty="0" smtClean="0"/>
              <a:t>1</a:t>
            </a:r>
            <a:r>
              <a:rPr lang="en-GB" baseline="30000" dirty="0" smtClean="0"/>
              <a:t>st</a:t>
            </a:r>
            <a:r>
              <a:rPr lang="en-GB" dirty="0" smtClean="0"/>
              <a:t>  Class </a:t>
            </a:r>
            <a:r>
              <a:rPr lang="en-GB" dirty="0"/>
              <a:t>Levers </a:t>
            </a:r>
            <a:r>
              <a:rPr lang="en-GB" dirty="0" smtClean="0"/>
              <a:t>– </a:t>
            </a:r>
            <a:r>
              <a:rPr lang="en-GB" dirty="0"/>
              <a:t>the fulcrum is between the effort </a:t>
            </a:r>
            <a:r>
              <a:rPr lang="en-GB" dirty="0" smtClean="0"/>
              <a:t>and </a:t>
            </a:r>
            <a:r>
              <a:rPr lang="en-GB" dirty="0"/>
              <a:t>the </a:t>
            </a:r>
            <a:r>
              <a:rPr lang="en-GB" dirty="0" smtClean="0"/>
              <a:t>load/resistance</a:t>
            </a:r>
            <a:r>
              <a:rPr lang="en-GB" dirty="0"/>
              <a:t>.  </a:t>
            </a:r>
            <a:endParaRPr lang="en-GB" dirty="0" smtClean="0"/>
          </a:p>
        </p:txBody>
      </p:sp>
      <p:sp>
        <p:nvSpPr>
          <p:cNvPr id="11" name="Rectangle 10"/>
          <p:cNvSpPr/>
          <p:nvPr/>
        </p:nvSpPr>
        <p:spPr>
          <a:xfrm>
            <a:off x="189322" y="4724400"/>
            <a:ext cx="8839200" cy="646331"/>
          </a:xfrm>
          <a:prstGeom prst="rect">
            <a:avLst/>
          </a:prstGeom>
        </p:spPr>
        <p:txBody>
          <a:bodyPr wrap="square">
            <a:spAutoFit/>
          </a:bodyPr>
          <a:lstStyle/>
          <a:p>
            <a:pPr lvl="0"/>
            <a:r>
              <a:rPr lang="en-GB" dirty="0"/>
              <a:t>This type of lever can increase the effects of the effort and the speed of a body.  An example of this type can be seen </a:t>
            </a:r>
            <a:r>
              <a:rPr lang="en-GB" dirty="0" smtClean="0"/>
              <a:t>in </a:t>
            </a:r>
            <a:r>
              <a:rPr lang="en-GB" dirty="0"/>
              <a:t>the action of </a:t>
            </a:r>
            <a:r>
              <a:rPr lang="en-GB" b="1" dirty="0"/>
              <a:t>extending</a:t>
            </a:r>
            <a:r>
              <a:rPr lang="en-GB" dirty="0"/>
              <a:t> the </a:t>
            </a:r>
            <a:r>
              <a:rPr lang="en-GB" dirty="0" smtClean="0"/>
              <a:t>elbow in a push-up or over-arm throw. </a:t>
            </a:r>
            <a:endParaRPr lang="en-GB" dirty="0"/>
          </a:p>
        </p:txBody>
      </p:sp>
      <p:sp>
        <p:nvSpPr>
          <p:cNvPr id="13" name="TextBox 12"/>
          <p:cNvSpPr txBox="1"/>
          <p:nvPr/>
        </p:nvSpPr>
        <p:spPr>
          <a:xfrm>
            <a:off x="6210902" y="3101843"/>
            <a:ext cx="892167" cy="646331"/>
          </a:xfrm>
          <a:prstGeom prst="rect">
            <a:avLst/>
          </a:prstGeom>
          <a:solidFill>
            <a:schemeClr val="bg1"/>
          </a:solidFill>
          <a:ln>
            <a:solidFill>
              <a:schemeClr val="tx1"/>
            </a:solidFill>
          </a:ln>
        </p:spPr>
        <p:txBody>
          <a:bodyPr wrap="none" rtlCol="0">
            <a:spAutoFit/>
          </a:bodyPr>
          <a:lstStyle/>
          <a:p>
            <a:r>
              <a:rPr lang="en-GB" dirty="0" smtClean="0"/>
              <a:t>Triceps </a:t>
            </a:r>
          </a:p>
          <a:p>
            <a:r>
              <a:rPr lang="en-GB" dirty="0" err="1" smtClean="0"/>
              <a:t>Brachii</a:t>
            </a:r>
            <a:endParaRPr lang="en-GB" dirty="0"/>
          </a:p>
        </p:txBody>
      </p:sp>
      <p:sp>
        <p:nvSpPr>
          <p:cNvPr id="15" name="TextBox 14"/>
          <p:cNvSpPr txBox="1"/>
          <p:nvPr/>
        </p:nvSpPr>
        <p:spPr>
          <a:xfrm>
            <a:off x="8076901" y="3196408"/>
            <a:ext cx="839140" cy="646331"/>
          </a:xfrm>
          <a:prstGeom prst="rect">
            <a:avLst/>
          </a:prstGeom>
          <a:solidFill>
            <a:schemeClr val="bg1"/>
          </a:solidFill>
          <a:ln>
            <a:solidFill>
              <a:schemeClr val="tx1"/>
            </a:solidFill>
          </a:ln>
        </p:spPr>
        <p:txBody>
          <a:bodyPr wrap="none" rtlCol="0">
            <a:spAutoFit/>
          </a:bodyPr>
          <a:lstStyle/>
          <a:p>
            <a:r>
              <a:rPr lang="en-GB" dirty="0"/>
              <a:t>B</a:t>
            </a:r>
            <a:r>
              <a:rPr lang="en-GB" dirty="0" smtClean="0"/>
              <a:t>iceps </a:t>
            </a:r>
          </a:p>
          <a:p>
            <a:r>
              <a:rPr lang="en-GB" dirty="0" err="1" smtClean="0"/>
              <a:t>Brachii</a:t>
            </a:r>
            <a:endParaRPr lang="en-GB" dirty="0"/>
          </a:p>
        </p:txBody>
      </p:sp>
      <p:sp>
        <p:nvSpPr>
          <p:cNvPr id="16" name="AutoShape 136"/>
          <p:cNvSpPr>
            <a:spLocks noChangeArrowheads="1"/>
          </p:cNvSpPr>
          <p:nvPr/>
        </p:nvSpPr>
        <p:spPr bwMode="auto">
          <a:xfrm>
            <a:off x="7403756" y="2965747"/>
            <a:ext cx="228600" cy="114300"/>
          </a:xfrm>
          <a:prstGeom prst="triangle">
            <a:avLst>
              <a:gd name="adj" fmla="val 50000"/>
            </a:avLst>
          </a:prstGeom>
          <a:solidFill>
            <a:srgbClr val="FFFFFF"/>
          </a:solidFill>
          <a:ln w="34925">
            <a:solidFill>
              <a:srgbClr val="000000"/>
            </a:solidFill>
            <a:miter lim="800000"/>
            <a:headEnd/>
            <a:tailEnd/>
          </a:ln>
        </p:spPr>
        <p:txBody>
          <a:bodyPr rot="0" vert="horz" wrap="square" lIns="91440" tIns="45720" rIns="91440" bIns="45720" anchor="t" anchorCtr="0" upright="1">
            <a:noAutofit/>
          </a:bodyPr>
          <a:lstStyle/>
          <a:p>
            <a:endParaRPr lang="en-GB"/>
          </a:p>
        </p:txBody>
      </p:sp>
      <p:sp>
        <p:nvSpPr>
          <p:cNvPr id="14" name="TextBox 13"/>
          <p:cNvSpPr txBox="1"/>
          <p:nvPr/>
        </p:nvSpPr>
        <p:spPr>
          <a:xfrm>
            <a:off x="7372824" y="3135868"/>
            <a:ext cx="290464" cy="369332"/>
          </a:xfrm>
          <a:prstGeom prst="rect">
            <a:avLst/>
          </a:prstGeom>
          <a:noFill/>
        </p:spPr>
        <p:txBody>
          <a:bodyPr wrap="none" rtlCol="0">
            <a:spAutoFit/>
          </a:bodyPr>
          <a:lstStyle/>
          <a:p>
            <a:r>
              <a:rPr lang="en-GB" dirty="0" smtClean="0"/>
              <a:t>F</a:t>
            </a:r>
            <a:endParaRPr lang="en-GB" dirty="0"/>
          </a:p>
        </p:txBody>
      </p:sp>
      <p:sp>
        <p:nvSpPr>
          <p:cNvPr id="17" name="TextBox 16"/>
          <p:cNvSpPr txBox="1"/>
          <p:nvPr/>
        </p:nvSpPr>
        <p:spPr>
          <a:xfrm>
            <a:off x="8355246" y="3937584"/>
            <a:ext cx="282450" cy="369332"/>
          </a:xfrm>
          <a:prstGeom prst="rect">
            <a:avLst/>
          </a:prstGeom>
          <a:noFill/>
        </p:spPr>
        <p:txBody>
          <a:bodyPr wrap="none" rtlCol="0">
            <a:spAutoFit/>
          </a:bodyPr>
          <a:lstStyle/>
          <a:p>
            <a:r>
              <a:rPr lang="en-GB" dirty="0" smtClean="0"/>
              <a:t>L</a:t>
            </a:r>
            <a:endParaRPr lang="en-GB" dirty="0"/>
          </a:p>
        </p:txBody>
      </p:sp>
      <p:sp>
        <p:nvSpPr>
          <p:cNvPr id="18" name="TextBox 17"/>
          <p:cNvSpPr txBox="1"/>
          <p:nvPr/>
        </p:nvSpPr>
        <p:spPr>
          <a:xfrm>
            <a:off x="6833968" y="3842739"/>
            <a:ext cx="296876" cy="369332"/>
          </a:xfrm>
          <a:prstGeom prst="rect">
            <a:avLst/>
          </a:prstGeom>
          <a:noFill/>
        </p:spPr>
        <p:txBody>
          <a:bodyPr wrap="none" rtlCol="0">
            <a:spAutoFit/>
          </a:bodyPr>
          <a:lstStyle/>
          <a:p>
            <a:r>
              <a:rPr lang="en-GB" dirty="0" smtClean="0"/>
              <a:t>E</a:t>
            </a:r>
            <a:endParaRPr lang="en-GB" dirty="0"/>
          </a:p>
        </p:txBody>
      </p:sp>
      <p:cxnSp>
        <p:nvCxnSpPr>
          <p:cNvPr id="20" name="Line 138"/>
          <p:cNvCxnSpPr>
            <a:cxnSpLocks noChangeShapeType="1"/>
          </p:cNvCxnSpPr>
          <p:nvPr/>
        </p:nvCxnSpPr>
        <p:spPr bwMode="auto">
          <a:xfrm flipV="1">
            <a:off x="6982406" y="4331732"/>
            <a:ext cx="0" cy="228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1" name="Line 137"/>
          <p:cNvCxnSpPr>
            <a:cxnSpLocks noChangeShapeType="1"/>
          </p:cNvCxnSpPr>
          <p:nvPr/>
        </p:nvCxnSpPr>
        <p:spPr bwMode="auto">
          <a:xfrm>
            <a:off x="8496471" y="4281471"/>
            <a:ext cx="0" cy="228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3933261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55638"/>
          </a:xfrm>
        </p:spPr>
        <p:txBody>
          <a:bodyPr>
            <a:normAutofit fontScale="90000"/>
          </a:bodyPr>
          <a:lstStyle/>
          <a:p>
            <a:r>
              <a:rPr lang="en-GB" b="1" dirty="0" smtClean="0"/>
              <a:t>Levers</a:t>
            </a:r>
            <a:endParaRPr lang="en-GB" b="1" dirty="0"/>
          </a:p>
        </p:txBody>
      </p:sp>
      <p:sp>
        <p:nvSpPr>
          <p:cNvPr id="7" name="Rectangle 5"/>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6"/>
          <p:cNvSpPr>
            <a:spLocks noChangeArrowheads="1"/>
          </p:cNvSpPr>
          <p:nvPr/>
        </p:nvSpPr>
        <p:spPr bwMode="auto">
          <a:xfrm>
            <a:off x="3810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GB"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9"/>
          <p:cNvSpPr/>
          <p:nvPr/>
        </p:nvSpPr>
        <p:spPr>
          <a:xfrm>
            <a:off x="0" y="228600"/>
            <a:ext cx="8686800" cy="1446550"/>
          </a:xfrm>
          <a:prstGeom prst="rect">
            <a:avLst/>
          </a:prstGeom>
        </p:spPr>
        <p:txBody>
          <a:bodyPr wrap="square">
            <a:spAutoFit/>
          </a:bodyPr>
          <a:lstStyle/>
          <a:p>
            <a:pPr lvl="0"/>
            <a:r>
              <a:rPr lang="en-GB" sz="8800" dirty="0" smtClean="0"/>
              <a:t>2</a:t>
            </a:r>
            <a:r>
              <a:rPr lang="en-GB" dirty="0" smtClean="0"/>
              <a:t>nd</a:t>
            </a:r>
            <a:r>
              <a:rPr lang="en-GB" sz="8800" dirty="0" smtClean="0"/>
              <a:t> </a:t>
            </a:r>
            <a:r>
              <a:rPr lang="en-GB" dirty="0" smtClean="0"/>
              <a:t>Class </a:t>
            </a:r>
            <a:r>
              <a:rPr lang="en-GB" dirty="0"/>
              <a:t>Levers </a:t>
            </a:r>
            <a:r>
              <a:rPr lang="en-GB" dirty="0" smtClean="0"/>
              <a:t>– </a:t>
            </a:r>
            <a:r>
              <a:rPr lang="en-GB" dirty="0"/>
              <a:t>the </a:t>
            </a:r>
            <a:r>
              <a:rPr lang="en-GB" dirty="0" smtClean="0"/>
              <a:t>load (resistance) is between Fulcrum and the Effort   </a:t>
            </a:r>
          </a:p>
        </p:txBody>
      </p:sp>
      <p:pic>
        <p:nvPicPr>
          <p:cNvPr id="2054" name="Picture 6" descr="http://www.dynamicscience.com.au/tester/solutions/hydraulicus/3048.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2152453"/>
            <a:ext cx="2857500" cy="2981325"/>
          </a:xfrm>
          <a:prstGeom prst="rect">
            <a:avLst/>
          </a:prstGeom>
          <a:noFill/>
          <a:scene3d>
            <a:camera prst="orthographicFront">
              <a:rot lat="0" lon="10800000" rev="0"/>
            </a:camera>
            <a:lightRig rig="threePt" dir="t"/>
          </a:scene3d>
          <a:extLst>
            <a:ext uri="{909E8E84-426E-40DD-AFC4-6F175D3DCCD1}">
              <a14:hiddenFill xmlns:a14="http://schemas.microsoft.com/office/drawing/2010/main">
                <a:solidFill>
                  <a:srgbClr val="FFFFFF"/>
                </a:solidFill>
              </a14:hiddenFill>
            </a:ext>
          </a:extLst>
        </p:spPr>
      </p:pic>
      <p:sp>
        <p:nvSpPr>
          <p:cNvPr id="27" name="AutoShape 136"/>
          <p:cNvSpPr>
            <a:spLocks noChangeArrowheads="1"/>
          </p:cNvSpPr>
          <p:nvPr/>
        </p:nvSpPr>
        <p:spPr bwMode="auto">
          <a:xfrm>
            <a:off x="7027388" y="4762500"/>
            <a:ext cx="381000" cy="114300"/>
          </a:xfrm>
          <a:prstGeom prst="triangle">
            <a:avLst>
              <a:gd name="adj" fmla="val 50000"/>
            </a:avLst>
          </a:prstGeom>
          <a:solidFill>
            <a:srgbClr val="FFFFFF"/>
          </a:solidFill>
          <a:ln w="34925">
            <a:solidFill>
              <a:srgbClr val="000000"/>
            </a:solidFill>
            <a:miter lim="800000"/>
            <a:headEnd/>
            <a:tailEnd/>
          </a:ln>
        </p:spPr>
        <p:txBody>
          <a:bodyPr rot="0" vert="horz" wrap="square" lIns="91440" tIns="45720" rIns="91440" bIns="45720" anchor="t" anchorCtr="0" upright="1">
            <a:noAutofit/>
          </a:bodyPr>
          <a:lstStyle/>
          <a:p>
            <a:endParaRPr lang="en-GB"/>
          </a:p>
        </p:txBody>
      </p:sp>
      <p:sp>
        <p:nvSpPr>
          <p:cNvPr id="36" name="Rectangle 35"/>
          <p:cNvSpPr/>
          <p:nvPr/>
        </p:nvSpPr>
        <p:spPr>
          <a:xfrm>
            <a:off x="18068" y="4500854"/>
            <a:ext cx="6172200" cy="1200329"/>
          </a:xfrm>
          <a:prstGeom prst="rect">
            <a:avLst/>
          </a:prstGeom>
        </p:spPr>
        <p:txBody>
          <a:bodyPr wrap="square">
            <a:spAutoFit/>
          </a:bodyPr>
          <a:lstStyle/>
          <a:p>
            <a:pPr lvl="0"/>
            <a:r>
              <a:rPr lang="en-GB" dirty="0"/>
              <a:t>This type of lever is generally thought to increase only the effect of the effort force (i.e. it can be used to overcome heavy loads).  Plantarflexion of the ankle involves the use of a second order lever.</a:t>
            </a:r>
          </a:p>
        </p:txBody>
      </p:sp>
      <p:sp>
        <p:nvSpPr>
          <p:cNvPr id="43" name="AutoShape 136"/>
          <p:cNvSpPr>
            <a:spLocks noChangeArrowheads="1"/>
          </p:cNvSpPr>
          <p:nvPr/>
        </p:nvSpPr>
        <p:spPr bwMode="auto">
          <a:xfrm>
            <a:off x="3238500" y="3989895"/>
            <a:ext cx="228600" cy="114300"/>
          </a:xfrm>
          <a:prstGeom prst="triangle">
            <a:avLst>
              <a:gd name="adj"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endParaRPr lang="en-GB"/>
          </a:p>
        </p:txBody>
      </p:sp>
      <p:cxnSp>
        <p:nvCxnSpPr>
          <p:cNvPr id="44" name="Line 135"/>
          <p:cNvCxnSpPr>
            <a:cxnSpLocks noChangeShapeType="1"/>
          </p:cNvCxnSpPr>
          <p:nvPr/>
        </p:nvCxnSpPr>
        <p:spPr bwMode="auto">
          <a:xfrm>
            <a:off x="3238500" y="3962400"/>
            <a:ext cx="17145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45" name="Line 138"/>
          <p:cNvCxnSpPr>
            <a:cxnSpLocks noChangeShapeType="1"/>
          </p:cNvCxnSpPr>
          <p:nvPr/>
        </p:nvCxnSpPr>
        <p:spPr bwMode="auto">
          <a:xfrm flipV="1">
            <a:off x="4975781" y="3405274"/>
            <a:ext cx="0" cy="228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6" name="Line 137"/>
          <p:cNvCxnSpPr>
            <a:cxnSpLocks noChangeShapeType="1"/>
          </p:cNvCxnSpPr>
          <p:nvPr/>
        </p:nvCxnSpPr>
        <p:spPr bwMode="auto">
          <a:xfrm>
            <a:off x="4095750" y="3528815"/>
            <a:ext cx="0" cy="228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41" name="Rectangle 40"/>
          <p:cNvSpPr/>
          <p:nvPr/>
        </p:nvSpPr>
        <p:spPr>
          <a:xfrm>
            <a:off x="4609815" y="2874829"/>
            <a:ext cx="731932" cy="369332"/>
          </a:xfrm>
          <a:prstGeom prst="rect">
            <a:avLst/>
          </a:prstGeom>
        </p:spPr>
        <p:txBody>
          <a:bodyPr wrap="none">
            <a:spAutoFit/>
          </a:bodyPr>
          <a:lstStyle/>
          <a:p>
            <a:r>
              <a:rPr lang="en-GB" dirty="0">
                <a:latin typeface="Arial" pitchFamily="34" charset="0"/>
                <a:ea typeface="Times New Roman" pitchFamily="18" charset="0"/>
                <a:cs typeface="Arial" pitchFamily="34" charset="0"/>
              </a:rPr>
              <a:t>Effort</a:t>
            </a:r>
            <a:endParaRPr lang="en-GB" dirty="0"/>
          </a:p>
        </p:txBody>
      </p:sp>
      <p:sp>
        <p:nvSpPr>
          <p:cNvPr id="42" name="Rectangle 41"/>
          <p:cNvSpPr/>
          <p:nvPr/>
        </p:nvSpPr>
        <p:spPr>
          <a:xfrm>
            <a:off x="2925926" y="4133879"/>
            <a:ext cx="1082348" cy="369332"/>
          </a:xfrm>
          <a:prstGeom prst="rect">
            <a:avLst/>
          </a:prstGeom>
        </p:spPr>
        <p:txBody>
          <a:bodyPr wrap="none">
            <a:spAutoFit/>
          </a:bodyPr>
          <a:lstStyle/>
          <a:p>
            <a:r>
              <a:rPr lang="en-GB" dirty="0">
                <a:latin typeface="Arial" pitchFamily="34" charset="0"/>
                <a:ea typeface="Times New Roman" pitchFamily="18" charset="0"/>
                <a:cs typeface="Arial" pitchFamily="34" charset="0"/>
              </a:rPr>
              <a:t> Fulcrum</a:t>
            </a:r>
            <a:endParaRPr lang="en-GB" dirty="0"/>
          </a:p>
        </p:txBody>
      </p:sp>
      <p:sp>
        <p:nvSpPr>
          <p:cNvPr id="47" name="TextBox 46"/>
          <p:cNvSpPr txBox="1"/>
          <p:nvPr/>
        </p:nvSpPr>
        <p:spPr>
          <a:xfrm>
            <a:off x="7474405" y="4649009"/>
            <a:ext cx="1526749" cy="498794"/>
          </a:xfrm>
          <a:prstGeom prst="rect">
            <a:avLst/>
          </a:prstGeom>
          <a:solidFill>
            <a:srgbClr val="FFFFFF"/>
          </a:solidFill>
        </p:spPr>
        <p:txBody>
          <a:bodyPr wrap="square" rtlCol="0">
            <a:spAutoFit/>
          </a:bodyPr>
          <a:lstStyle/>
          <a:p>
            <a:endParaRPr lang="en-GB" dirty="0"/>
          </a:p>
        </p:txBody>
      </p:sp>
      <p:sp>
        <p:nvSpPr>
          <p:cNvPr id="51" name="TextBox 50"/>
          <p:cNvSpPr txBox="1"/>
          <p:nvPr/>
        </p:nvSpPr>
        <p:spPr>
          <a:xfrm>
            <a:off x="8126425" y="1967787"/>
            <a:ext cx="1017575" cy="369332"/>
          </a:xfrm>
          <a:prstGeom prst="rect">
            <a:avLst/>
          </a:prstGeom>
          <a:solidFill>
            <a:srgbClr val="FFFFFF"/>
          </a:solidFill>
        </p:spPr>
        <p:txBody>
          <a:bodyPr wrap="square" rtlCol="0">
            <a:spAutoFit/>
          </a:bodyPr>
          <a:lstStyle/>
          <a:p>
            <a:r>
              <a:rPr lang="en-GB" dirty="0" smtClean="0"/>
              <a:t>Effort</a:t>
            </a:r>
            <a:endParaRPr lang="en-GB" dirty="0"/>
          </a:p>
        </p:txBody>
      </p:sp>
      <p:cxnSp>
        <p:nvCxnSpPr>
          <p:cNvPr id="26" name="Straight Arrow Connector 25"/>
          <p:cNvCxnSpPr/>
          <p:nvPr/>
        </p:nvCxnSpPr>
        <p:spPr>
          <a:xfrm flipH="1" flipV="1">
            <a:off x="7745425" y="2095602"/>
            <a:ext cx="762000" cy="914401"/>
          </a:xfrm>
          <a:prstGeom prst="straightConnector1">
            <a:avLst/>
          </a:prstGeom>
          <a:ln w="149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6190268" y="2304853"/>
            <a:ext cx="1120749" cy="369332"/>
          </a:xfrm>
          <a:prstGeom prst="rect">
            <a:avLst/>
          </a:prstGeom>
          <a:solidFill>
            <a:srgbClr val="FFFFFF"/>
          </a:solidFill>
        </p:spPr>
        <p:txBody>
          <a:bodyPr wrap="square" rtlCol="0">
            <a:spAutoFit/>
          </a:bodyPr>
          <a:lstStyle/>
          <a:p>
            <a:r>
              <a:rPr lang="en-GB" dirty="0" smtClean="0"/>
              <a:t>Load</a:t>
            </a:r>
            <a:endParaRPr lang="en-GB" dirty="0"/>
          </a:p>
        </p:txBody>
      </p:sp>
      <p:cxnSp>
        <p:nvCxnSpPr>
          <p:cNvPr id="52" name="Straight Arrow Connector 51"/>
          <p:cNvCxnSpPr/>
          <p:nvPr/>
        </p:nvCxnSpPr>
        <p:spPr>
          <a:xfrm>
            <a:off x="7214001" y="2095602"/>
            <a:ext cx="310749" cy="1309672"/>
          </a:xfrm>
          <a:prstGeom prst="straightConnector1">
            <a:avLst/>
          </a:prstGeom>
          <a:ln w="149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6325582" y="4972524"/>
            <a:ext cx="949299" cy="369332"/>
          </a:xfrm>
          <a:prstGeom prst="rect">
            <a:avLst/>
          </a:prstGeom>
          <a:solidFill>
            <a:srgbClr val="FFFFFF"/>
          </a:solidFill>
        </p:spPr>
        <p:txBody>
          <a:bodyPr wrap="none" rtlCol="0">
            <a:spAutoFit/>
          </a:bodyPr>
          <a:lstStyle/>
          <a:p>
            <a:r>
              <a:rPr lang="en-GB" dirty="0" smtClean="0"/>
              <a:t>Fulcrum</a:t>
            </a:r>
            <a:endParaRPr lang="en-GB" dirty="0"/>
          </a:p>
        </p:txBody>
      </p:sp>
      <p:sp>
        <p:nvSpPr>
          <p:cNvPr id="55" name="TextBox 54"/>
          <p:cNvSpPr txBox="1"/>
          <p:nvPr/>
        </p:nvSpPr>
        <p:spPr>
          <a:xfrm>
            <a:off x="3777393" y="3022282"/>
            <a:ext cx="636713" cy="369332"/>
          </a:xfrm>
          <a:prstGeom prst="rect">
            <a:avLst/>
          </a:prstGeom>
          <a:noFill/>
        </p:spPr>
        <p:txBody>
          <a:bodyPr wrap="none" rtlCol="0">
            <a:spAutoFit/>
          </a:bodyPr>
          <a:lstStyle/>
          <a:p>
            <a:r>
              <a:rPr lang="en-GB" dirty="0" smtClean="0"/>
              <a:t>Load</a:t>
            </a:r>
            <a:endParaRPr lang="en-GB" dirty="0"/>
          </a:p>
        </p:txBody>
      </p:sp>
    </p:spTree>
    <p:extLst>
      <p:ext uri="{BB962C8B-B14F-4D97-AF65-F5344CB8AC3E}">
        <p14:creationId xmlns:p14="http://schemas.microsoft.com/office/powerpoint/2010/main" val="10716357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55638"/>
          </a:xfrm>
        </p:spPr>
        <p:txBody>
          <a:bodyPr>
            <a:normAutofit fontScale="90000"/>
          </a:bodyPr>
          <a:lstStyle/>
          <a:p>
            <a:r>
              <a:rPr lang="en-GB" b="1" dirty="0" smtClean="0"/>
              <a:t>Levers</a:t>
            </a:r>
            <a:endParaRPr lang="en-GB" b="1" dirty="0"/>
          </a:p>
        </p:txBody>
      </p:sp>
      <p:sp>
        <p:nvSpPr>
          <p:cNvPr id="7" name="Rectangle 5"/>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6"/>
          <p:cNvSpPr>
            <a:spLocks noChangeArrowheads="1"/>
          </p:cNvSpPr>
          <p:nvPr/>
        </p:nvSpPr>
        <p:spPr bwMode="auto">
          <a:xfrm>
            <a:off x="3810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GB"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9"/>
          <p:cNvSpPr/>
          <p:nvPr/>
        </p:nvSpPr>
        <p:spPr>
          <a:xfrm>
            <a:off x="0" y="228600"/>
            <a:ext cx="8686800" cy="1446550"/>
          </a:xfrm>
          <a:prstGeom prst="rect">
            <a:avLst/>
          </a:prstGeom>
        </p:spPr>
        <p:txBody>
          <a:bodyPr wrap="square">
            <a:spAutoFit/>
          </a:bodyPr>
          <a:lstStyle/>
          <a:p>
            <a:r>
              <a:rPr lang="en-GB" sz="8800" dirty="0" smtClean="0"/>
              <a:t>3</a:t>
            </a:r>
            <a:r>
              <a:rPr lang="en-GB" sz="8800" baseline="30000" dirty="0" smtClean="0"/>
              <a:t>rd</a:t>
            </a:r>
            <a:r>
              <a:rPr lang="en-GB" sz="8800" dirty="0" smtClean="0"/>
              <a:t> </a:t>
            </a:r>
            <a:r>
              <a:rPr lang="en-GB" dirty="0" smtClean="0"/>
              <a:t>Class </a:t>
            </a:r>
            <a:r>
              <a:rPr lang="en-GB" dirty="0"/>
              <a:t>Levers </a:t>
            </a:r>
            <a:r>
              <a:rPr lang="en-GB" dirty="0" smtClean="0"/>
              <a:t>–the Effort is between the Fulcrum and the Load</a:t>
            </a:r>
          </a:p>
        </p:txBody>
      </p:sp>
      <p:sp>
        <p:nvSpPr>
          <p:cNvPr id="47" name="TextBox 46"/>
          <p:cNvSpPr txBox="1"/>
          <p:nvPr/>
        </p:nvSpPr>
        <p:spPr>
          <a:xfrm>
            <a:off x="7474405" y="4649009"/>
            <a:ext cx="1526749" cy="498794"/>
          </a:xfrm>
          <a:prstGeom prst="rect">
            <a:avLst/>
          </a:prstGeom>
          <a:solidFill>
            <a:srgbClr val="FFFFFF"/>
          </a:solidFill>
        </p:spPr>
        <p:txBody>
          <a:bodyPr wrap="square" rtlCol="0">
            <a:spAutoFit/>
          </a:bodyPr>
          <a:lstStyle/>
          <a:p>
            <a:endParaRPr lang="en-GB" dirty="0"/>
          </a:p>
        </p:txBody>
      </p:sp>
      <p:sp>
        <p:nvSpPr>
          <p:cNvPr id="33" name="AutoShape 136"/>
          <p:cNvSpPr>
            <a:spLocks noChangeArrowheads="1"/>
          </p:cNvSpPr>
          <p:nvPr/>
        </p:nvSpPr>
        <p:spPr bwMode="auto">
          <a:xfrm>
            <a:off x="3238500" y="3989895"/>
            <a:ext cx="228600" cy="114300"/>
          </a:xfrm>
          <a:prstGeom prst="triangle">
            <a:avLst>
              <a:gd name="adj"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endParaRPr lang="en-GB"/>
          </a:p>
        </p:txBody>
      </p:sp>
      <p:cxnSp>
        <p:nvCxnSpPr>
          <p:cNvPr id="34" name="Line 135"/>
          <p:cNvCxnSpPr>
            <a:cxnSpLocks noChangeShapeType="1"/>
          </p:cNvCxnSpPr>
          <p:nvPr/>
        </p:nvCxnSpPr>
        <p:spPr bwMode="auto">
          <a:xfrm>
            <a:off x="3238500" y="3962400"/>
            <a:ext cx="17145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35" name="Line 137"/>
          <p:cNvCxnSpPr>
            <a:cxnSpLocks noChangeShapeType="1"/>
          </p:cNvCxnSpPr>
          <p:nvPr/>
        </p:nvCxnSpPr>
        <p:spPr bwMode="auto">
          <a:xfrm>
            <a:off x="4959285" y="3498534"/>
            <a:ext cx="0" cy="228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7" name="Line 138"/>
          <p:cNvCxnSpPr>
            <a:cxnSpLocks noChangeShapeType="1"/>
          </p:cNvCxnSpPr>
          <p:nvPr/>
        </p:nvCxnSpPr>
        <p:spPr bwMode="auto">
          <a:xfrm flipV="1">
            <a:off x="4095750" y="3499038"/>
            <a:ext cx="0" cy="228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8" name="TextBox 37"/>
          <p:cNvSpPr txBox="1"/>
          <p:nvPr/>
        </p:nvSpPr>
        <p:spPr>
          <a:xfrm>
            <a:off x="4724400" y="2971800"/>
            <a:ext cx="636713" cy="369332"/>
          </a:xfrm>
          <a:prstGeom prst="rect">
            <a:avLst/>
          </a:prstGeom>
          <a:noFill/>
        </p:spPr>
        <p:txBody>
          <a:bodyPr wrap="none" rtlCol="0">
            <a:spAutoFit/>
          </a:bodyPr>
          <a:lstStyle/>
          <a:p>
            <a:r>
              <a:rPr lang="en-GB" dirty="0" smtClean="0"/>
              <a:t>Load</a:t>
            </a:r>
            <a:endParaRPr lang="en-GB" dirty="0"/>
          </a:p>
        </p:txBody>
      </p:sp>
      <p:sp>
        <p:nvSpPr>
          <p:cNvPr id="48" name="Rectangle 47"/>
          <p:cNvSpPr/>
          <p:nvPr/>
        </p:nvSpPr>
        <p:spPr>
          <a:xfrm>
            <a:off x="3804717" y="3040295"/>
            <a:ext cx="731932" cy="369332"/>
          </a:xfrm>
          <a:prstGeom prst="rect">
            <a:avLst/>
          </a:prstGeom>
        </p:spPr>
        <p:txBody>
          <a:bodyPr wrap="none">
            <a:spAutoFit/>
          </a:bodyPr>
          <a:lstStyle/>
          <a:p>
            <a:r>
              <a:rPr lang="en-GB" dirty="0">
                <a:latin typeface="Arial" pitchFamily="34" charset="0"/>
                <a:ea typeface="Times New Roman" pitchFamily="18" charset="0"/>
                <a:cs typeface="Arial" pitchFamily="34" charset="0"/>
              </a:rPr>
              <a:t>Effort</a:t>
            </a:r>
            <a:endParaRPr lang="en-GB" dirty="0"/>
          </a:p>
        </p:txBody>
      </p:sp>
      <p:sp>
        <p:nvSpPr>
          <p:cNvPr id="49" name="Rectangle 48"/>
          <p:cNvSpPr/>
          <p:nvPr/>
        </p:nvSpPr>
        <p:spPr>
          <a:xfrm>
            <a:off x="2925926" y="4133879"/>
            <a:ext cx="1082348" cy="369332"/>
          </a:xfrm>
          <a:prstGeom prst="rect">
            <a:avLst/>
          </a:prstGeom>
        </p:spPr>
        <p:txBody>
          <a:bodyPr wrap="none">
            <a:spAutoFit/>
          </a:bodyPr>
          <a:lstStyle/>
          <a:p>
            <a:r>
              <a:rPr lang="en-GB" dirty="0">
                <a:latin typeface="Arial" pitchFamily="34" charset="0"/>
                <a:ea typeface="Times New Roman" pitchFamily="18" charset="0"/>
                <a:cs typeface="Arial" pitchFamily="34" charset="0"/>
              </a:rPr>
              <a:t> Fulcrum</a:t>
            </a:r>
            <a:endParaRPr lang="en-GB" dirty="0"/>
          </a:p>
        </p:txBody>
      </p:sp>
      <p:sp>
        <p:nvSpPr>
          <p:cNvPr id="5" name="Rectangle 4"/>
          <p:cNvSpPr/>
          <p:nvPr/>
        </p:nvSpPr>
        <p:spPr>
          <a:xfrm>
            <a:off x="1438766" y="1437694"/>
            <a:ext cx="7277100" cy="923330"/>
          </a:xfrm>
          <a:prstGeom prst="rect">
            <a:avLst/>
          </a:prstGeom>
        </p:spPr>
        <p:txBody>
          <a:bodyPr wrap="square">
            <a:spAutoFit/>
          </a:bodyPr>
          <a:lstStyle/>
          <a:p>
            <a:r>
              <a:rPr lang="en-GB" dirty="0" smtClean="0"/>
              <a:t>They are </a:t>
            </a:r>
            <a:r>
              <a:rPr lang="en-GB" dirty="0"/>
              <a:t>responsible for the majority of movements in the human body.  They can increase the body’s ability to move quickly but in terms of applying force they are very inefficient. </a:t>
            </a:r>
          </a:p>
        </p:txBody>
      </p:sp>
      <p:pic>
        <p:nvPicPr>
          <p:cNvPr id="4104" name="Picture 8" descr="http://www.dynamicscience.com.au/tester/solutions/hydraulicus/bicepcurl.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858366" y="3093510"/>
            <a:ext cx="2857500" cy="2819401"/>
          </a:xfrm>
          <a:prstGeom prst="rect">
            <a:avLst/>
          </a:prstGeom>
          <a:noFill/>
          <a:scene3d>
            <a:camera prst="orthographicFront">
              <a:rot lat="0" lon="10800000" rev="0"/>
            </a:camera>
            <a:lightRig rig="threePt" dir="t"/>
          </a:scene3d>
          <a:extLst>
            <a:ext uri="{909E8E84-426E-40DD-AFC4-6F175D3DCCD1}">
              <a14:hiddenFill xmlns:a14="http://schemas.microsoft.com/office/drawing/2010/main">
                <a:solidFill>
                  <a:srgbClr val="FFFFFF"/>
                </a:solidFill>
              </a14:hiddenFill>
            </a:ext>
          </a:extLst>
        </p:spPr>
      </p:pic>
      <p:sp>
        <p:nvSpPr>
          <p:cNvPr id="6" name="Rectangle 5"/>
          <p:cNvSpPr/>
          <p:nvPr/>
        </p:nvSpPr>
        <p:spPr>
          <a:xfrm>
            <a:off x="765158" y="4974373"/>
            <a:ext cx="4492642" cy="646331"/>
          </a:xfrm>
          <a:prstGeom prst="rect">
            <a:avLst/>
          </a:prstGeom>
        </p:spPr>
        <p:txBody>
          <a:bodyPr wrap="square">
            <a:spAutoFit/>
          </a:bodyPr>
          <a:lstStyle/>
          <a:p>
            <a:r>
              <a:rPr lang="en-GB" dirty="0"/>
              <a:t>Can be seen in the </a:t>
            </a:r>
            <a:r>
              <a:rPr lang="en-GB" dirty="0" smtClean="0"/>
              <a:t>elbow </a:t>
            </a:r>
            <a:r>
              <a:rPr lang="en-GB" dirty="0"/>
              <a:t>during </a:t>
            </a:r>
            <a:r>
              <a:rPr lang="en-GB" b="1" dirty="0" smtClean="0"/>
              <a:t>flexion in the upward phase of a bicep curl</a:t>
            </a:r>
            <a:r>
              <a:rPr lang="en-GB" dirty="0" smtClean="0"/>
              <a:t>.</a:t>
            </a:r>
            <a:endParaRPr lang="en-GB" dirty="0"/>
          </a:p>
        </p:txBody>
      </p:sp>
      <p:sp>
        <p:nvSpPr>
          <p:cNvPr id="9" name="TextBox 8"/>
          <p:cNvSpPr txBox="1"/>
          <p:nvPr/>
        </p:nvSpPr>
        <p:spPr>
          <a:xfrm>
            <a:off x="5889003" y="5543579"/>
            <a:ext cx="949299" cy="369332"/>
          </a:xfrm>
          <a:prstGeom prst="rect">
            <a:avLst/>
          </a:prstGeom>
          <a:solidFill>
            <a:srgbClr val="FFFFFF"/>
          </a:solidFill>
        </p:spPr>
        <p:txBody>
          <a:bodyPr wrap="none" rtlCol="0">
            <a:spAutoFit/>
          </a:bodyPr>
          <a:lstStyle/>
          <a:p>
            <a:r>
              <a:rPr lang="en-GB" dirty="0" smtClean="0"/>
              <a:t>Fulcrum</a:t>
            </a:r>
            <a:endParaRPr lang="en-GB" dirty="0"/>
          </a:p>
        </p:txBody>
      </p:sp>
      <p:sp>
        <p:nvSpPr>
          <p:cNvPr id="53" name="TextBox 52"/>
          <p:cNvSpPr txBox="1"/>
          <p:nvPr/>
        </p:nvSpPr>
        <p:spPr>
          <a:xfrm>
            <a:off x="7919422" y="5545150"/>
            <a:ext cx="636713" cy="369332"/>
          </a:xfrm>
          <a:prstGeom prst="rect">
            <a:avLst/>
          </a:prstGeom>
          <a:solidFill>
            <a:srgbClr val="FFFFFF"/>
          </a:solidFill>
        </p:spPr>
        <p:txBody>
          <a:bodyPr wrap="none" rtlCol="0">
            <a:spAutoFit/>
          </a:bodyPr>
          <a:lstStyle/>
          <a:p>
            <a:r>
              <a:rPr lang="en-GB" dirty="0" smtClean="0"/>
              <a:t>Load</a:t>
            </a:r>
            <a:endParaRPr lang="en-GB" dirty="0"/>
          </a:p>
        </p:txBody>
      </p:sp>
      <p:sp>
        <p:nvSpPr>
          <p:cNvPr id="57" name="TextBox 56"/>
          <p:cNvSpPr txBox="1"/>
          <p:nvPr/>
        </p:nvSpPr>
        <p:spPr>
          <a:xfrm>
            <a:off x="6838302" y="4266270"/>
            <a:ext cx="702500" cy="369332"/>
          </a:xfrm>
          <a:prstGeom prst="rect">
            <a:avLst/>
          </a:prstGeom>
          <a:solidFill>
            <a:srgbClr val="FFFFFF"/>
          </a:solidFill>
        </p:spPr>
        <p:txBody>
          <a:bodyPr wrap="none" rtlCol="0">
            <a:spAutoFit/>
          </a:bodyPr>
          <a:lstStyle/>
          <a:p>
            <a:r>
              <a:rPr lang="en-GB" dirty="0" smtClean="0">
                <a:solidFill>
                  <a:srgbClr val="FF0000"/>
                </a:solidFill>
              </a:rPr>
              <a:t>Effort</a:t>
            </a:r>
            <a:endParaRPr lang="en-GB" dirty="0">
              <a:solidFill>
                <a:srgbClr val="FF0000"/>
              </a:solidFill>
            </a:endParaRPr>
          </a:p>
        </p:txBody>
      </p:sp>
      <p:cxnSp>
        <p:nvCxnSpPr>
          <p:cNvPr id="13" name="Straight Arrow Connector 12"/>
          <p:cNvCxnSpPr/>
          <p:nvPr/>
        </p:nvCxnSpPr>
        <p:spPr>
          <a:xfrm>
            <a:off x="8237778" y="5865043"/>
            <a:ext cx="0" cy="381000"/>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6553200" y="4503211"/>
            <a:ext cx="0" cy="31961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61994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84238"/>
          </a:xfrm>
        </p:spPr>
        <p:txBody>
          <a:bodyPr/>
          <a:lstStyle/>
          <a:p>
            <a:r>
              <a:rPr lang="en-GB" dirty="0" smtClean="0"/>
              <a:t>Mechanical Advantage</a:t>
            </a:r>
            <a:endParaRPr lang="en-GB" dirty="0"/>
          </a:p>
        </p:txBody>
      </p:sp>
      <p:sp>
        <p:nvSpPr>
          <p:cNvPr id="3" name="Content Placeholder 2"/>
          <p:cNvSpPr>
            <a:spLocks noGrp="1"/>
          </p:cNvSpPr>
          <p:nvPr>
            <p:ph idx="1"/>
          </p:nvPr>
        </p:nvSpPr>
        <p:spPr>
          <a:xfrm>
            <a:off x="304800" y="1219200"/>
            <a:ext cx="8229600" cy="4525963"/>
          </a:xfrm>
        </p:spPr>
        <p:txBody>
          <a:bodyPr/>
          <a:lstStyle/>
          <a:p>
            <a:r>
              <a:rPr lang="en-GB" dirty="0" smtClean="0"/>
              <a:t>2</a:t>
            </a:r>
            <a:r>
              <a:rPr lang="en-GB" baseline="30000" dirty="0" smtClean="0"/>
              <a:t>nd</a:t>
            </a:r>
            <a:r>
              <a:rPr lang="en-GB" dirty="0" smtClean="0"/>
              <a:t> class levers are at a mechanical advantage because the effort arm is longer than the load arm. </a:t>
            </a:r>
          </a:p>
          <a:p>
            <a:r>
              <a:rPr lang="en-GB" dirty="0" smtClean="0"/>
              <a:t>This means that heavy loads can be moved with less effort/force. </a:t>
            </a:r>
          </a:p>
          <a:p>
            <a:r>
              <a:rPr lang="en-GB" dirty="0" smtClean="0"/>
              <a:t>Consider pushing a door open…..</a:t>
            </a:r>
            <a:endParaRPr lang="en-GB" dirty="0"/>
          </a:p>
        </p:txBody>
      </p:sp>
    </p:spTree>
    <p:extLst>
      <p:ext uri="{BB962C8B-B14F-4D97-AF65-F5344CB8AC3E}">
        <p14:creationId xmlns:p14="http://schemas.microsoft.com/office/powerpoint/2010/main" val="38566626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221E7B78665E49A701798582881B04" ma:contentTypeVersion="1" ma:contentTypeDescription="Create a new document." ma:contentTypeScope="" ma:versionID="006f581a886ca102c6b9598a34bd72e8">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95E0967-056F-4744-AFDF-78107F6524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2262E9A-66F2-4EBC-BF00-A6B7EBB898D2}">
  <ds:schemaRefs>
    <ds:schemaRef ds:uri="http://schemas.microsoft.com/sharepoint/v3/contenttype/forms"/>
  </ds:schemaRefs>
</ds:datastoreItem>
</file>

<file path=customXml/itemProps3.xml><?xml version="1.0" encoding="utf-8"?>
<ds:datastoreItem xmlns:ds="http://schemas.openxmlformats.org/officeDocument/2006/customXml" ds:itemID="{857328CA-153E-4781-9AFA-CCC525B304CF}">
  <ds:schemaRefs>
    <ds:schemaRef ds:uri="http://schemas.microsoft.com/office/2006/metadata/properties"/>
    <ds:schemaRef ds:uri="http://schemas.microsoft.com/sharepoint/v3"/>
    <ds:schemaRef ds:uri="http://schemas.microsoft.com/office/2006/documentManagement/types"/>
    <ds:schemaRef ds:uri="http://www.w3.org/XML/1998/namespace"/>
    <ds:schemaRef ds:uri="http://purl.org/dc/elements/1.1/"/>
    <ds:schemaRef ds:uri="http://purl.org/dc/dcmitype/"/>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818</TotalTime>
  <Words>610</Words>
  <Application>Microsoft Office PowerPoint</Application>
  <PresentationFormat>On-screen Show (4:3)</PresentationFormat>
  <Paragraphs>113</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Office Theme</vt:lpstr>
      <vt:lpstr>Pub Quiz</vt:lpstr>
      <vt:lpstr>Types of Contraction</vt:lpstr>
      <vt:lpstr>PowerPoint Presentation</vt:lpstr>
      <vt:lpstr>PowerPoint Presentation</vt:lpstr>
      <vt:lpstr>Re-cap quiz</vt:lpstr>
      <vt:lpstr>Levers</vt:lpstr>
      <vt:lpstr>Levers</vt:lpstr>
      <vt:lpstr>Levers</vt:lpstr>
      <vt:lpstr>Mechanical Advantage</vt:lpstr>
      <vt:lpstr>Mechanical Disadvantage</vt:lpstr>
      <vt:lpstr>1, 2 or 3?</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Movement analysis</dc:title>
  <dc:creator>Kevin Broad</dc:creator>
  <cp:lastModifiedBy>Daniel Bonney</cp:lastModifiedBy>
  <cp:revision>39</cp:revision>
  <dcterms:created xsi:type="dcterms:W3CDTF">2006-08-16T00:00:00Z</dcterms:created>
  <dcterms:modified xsi:type="dcterms:W3CDTF">2018-09-25T16:53:36Z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0x010100CB221E7B78665E49A701798582881B04</vt:lpwstr>
  </property>
</Properties>
</file>