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34"/>
  </p:notesMasterIdLst>
  <p:handoutMasterIdLst>
    <p:handoutMasterId r:id="rId35"/>
  </p:handoutMasterIdLst>
  <p:sldIdLst>
    <p:sldId id="270" r:id="rId6"/>
    <p:sldId id="262" r:id="rId7"/>
    <p:sldId id="284" r:id="rId8"/>
    <p:sldId id="294" r:id="rId9"/>
    <p:sldId id="264" r:id="rId10"/>
    <p:sldId id="285" r:id="rId11"/>
    <p:sldId id="286" r:id="rId12"/>
    <p:sldId id="287" r:id="rId13"/>
    <p:sldId id="288" r:id="rId14"/>
    <p:sldId id="289" r:id="rId15"/>
    <p:sldId id="296" r:id="rId16"/>
    <p:sldId id="282" r:id="rId17"/>
    <p:sldId id="290" r:id="rId18"/>
    <p:sldId id="272" r:id="rId19"/>
    <p:sldId id="266" r:id="rId20"/>
    <p:sldId id="273" r:id="rId21"/>
    <p:sldId id="298" r:id="rId22"/>
    <p:sldId id="274" r:id="rId23"/>
    <p:sldId id="291" r:id="rId24"/>
    <p:sldId id="276" r:id="rId25"/>
    <p:sldId id="292" r:id="rId26"/>
    <p:sldId id="293" r:id="rId27"/>
    <p:sldId id="297" r:id="rId28"/>
    <p:sldId id="295" r:id="rId29"/>
    <p:sldId id="279" r:id="rId30"/>
    <p:sldId id="280" r:id="rId31"/>
    <p:sldId id="281" r:id="rId32"/>
    <p:sldId id="267" r:id="rId3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73" d="100"/>
          <a:sy n="73" d="100"/>
        </p:scale>
        <p:origin x="150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B38F8F-2F96-417F-899B-A037AFB197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4D1697-106F-43F1-AD0E-A95595EF87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AB7F4-F250-4FD2-9256-79953A804F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596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B7C5E-13D3-4A1F-BE73-A8BC1FB392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749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B4A1C-1184-44DD-8222-9E2F276CD61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5435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BE30D-FE8C-42C8-8B2D-81C7F3D67B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987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698D4-FEDC-43F0-9585-B79077F9F1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0081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A33A8-0C42-449C-BAAD-461DE675FD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532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052B7-8F50-4B66-BCA9-FD8DCAF03F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660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B038A-1EBA-47BA-A0B2-A066A9D65D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8912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1E0AF-AFC5-4B9E-A23D-DBF7340DC9C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264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C7BC3-E764-40E2-9262-67F59D7C7B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201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C5973-B394-4715-B385-BA5541A4B8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916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A0407-992D-44AE-9D6B-F948533AF2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23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F76"/>
            </a:gs>
            <a:gs pos="50000">
              <a:srgbClr val="0066FF"/>
            </a:gs>
            <a:gs pos="100000">
              <a:srgbClr val="002F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D5A88F5-8E21-4A90-9EC8-821092F349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898574-26AD-44BD-A1E8-C35710FFA6F2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400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GB" altLang="en-US" smtClean="0"/>
              <a:t>Lung volumes - spirometer</a:t>
            </a:r>
          </a:p>
        </p:txBody>
      </p:sp>
      <p:pic>
        <p:nvPicPr>
          <p:cNvPr id="4100" name="Picture 10" descr="respir_spirometer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990600"/>
            <a:ext cx="477043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7575550" y="115888"/>
            <a:ext cx="1501775" cy="101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GB" altLang="en-US" smtClean="0"/>
              <a:t>Tackle these….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686800" cy="4724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altLang="en-US" dirty="0" smtClean="0"/>
              <a:t>1.  Label the spirometer trace on the board [3]</a:t>
            </a:r>
          </a:p>
          <a:p>
            <a:pPr marL="0" indent="0">
              <a:buFontTx/>
              <a:buNone/>
              <a:defRPr/>
            </a:pPr>
            <a:r>
              <a:rPr lang="en-GB" altLang="en-US" dirty="0" smtClean="0"/>
              <a:t>2. Which muscles contract to increase lung pressure causing fast expiration of breath during exercise? [3]</a:t>
            </a:r>
          </a:p>
          <a:p>
            <a:pPr marL="0" indent="0">
              <a:buFontTx/>
              <a:buNone/>
              <a:defRPr/>
            </a:pPr>
            <a:r>
              <a:rPr lang="en-GB" altLang="en-US" dirty="0" smtClean="0"/>
              <a:t>3. Define Tidal Volume and give an average resting value and an exercise value [3]</a:t>
            </a:r>
          </a:p>
          <a:p>
            <a:pPr marL="0" indent="0">
              <a:buFontTx/>
              <a:buNone/>
              <a:defRPr/>
            </a:pPr>
            <a:r>
              <a:rPr lang="en-GB" altLang="en-US" dirty="0" smtClean="0"/>
              <a:t>4. List 3 features of the lungs that make them ideally suited for effective gaseous exchange [3]</a:t>
            </a:r>
          </a:p>
          <a:p>
            <a:pPr marL="0" indent="0">
              <a:buFontTx/>
              <a:buNone/>
              <a:defRPr/>
            </a:pPr>
            <a:r>
              <a:rPr lang="en-GB" altLang="en-US" dirty="0" smtClean="0"/>
              <a:t>Total marks / 12 </a:t>
            </a:r>
          </a:p>
          <a:p>
            <a:pPr>
              <a:defRPr/>
            </a:pPr>
            <a:endParaRPr lang="en-GB" altLang="en-US" dirty="0" smtClean="0"/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C0F0DC-9B5D-4C53-8DE2-4BF8A92714A0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 smtClean="0"/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7575550" y="115888"/>
            <a:ext cx="1501775" cy="101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14288"/>
            <a:ext cx="7772400" cy="990600"/>
          </a:xfrm>
        </p:spPr>
        <p:txBody>
          <a:bodyPr/>
          <a:lstStyle/>
          <a:p>
            <a:r>
              <a:rPr lang="en-GB" altLang="en-US" smtClean="0"/>
              <a:t>Tackle these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8610600" cy="4114800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GB" dirty="0" smtClean="0"/>
              <a:t>Name any 2 inspiratory muscles and </a:t>
            </a:r>
            <a:r>
              <a:rPr lang="en-GB" dirty="0"/>
              <a:t>any 2 expiratory </a:t>
            </a:r>
            <a:r>
              <a:rPr lang="en-GB" dirty="0" smtClean="0"/>
              <a:t>muscles [4]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dirty="0" smtClean="0"/>
              <a:t>Define the terms </a:t>
            </a:r>
            <a:r>
              <a:rPr lang="en-GB" b="1" dirty="0" smtClean="0"/>
              <a:t>partial pressure </a:t>
            </a:r>
            <a:r>
              <a:rPr lang="en-GB" dirty="0" smtClean="0"/>
              <a:t>and </a:t>
            </a:r>
            <a:r>
              <a:rPr lang="en-GB" b="1" dirty="0" smtClean="0"/>
              <a:t>diffusion gradient</a:t>
            </a:r>
            <a:r>
              <a:rPr lang="en-GB" dirty="0" smtClean="0"/>
              <a:t>. [2]</a:t>
            </a:r>
          </a:p>
          <a:p>
            <a:pPr marL="514350" indent="-514350">
              <a:buFontTx/>
              <a:buAutoNum type="arabicPeriod" startAt="3"/>
              <a:defRPr/>
            </a:pPr>
            <a:r>
              <a:rPr lang="en-GB" dirty="0" smtClean="0"/>
              <a:t>Explain how O2 diffusion gradients get steeper during exercise [2]. </a:t>
            </a:r>
          </a:p>
          <a:p>
            <a:pPr marL="514350" indent="-514350">
              <a:buFontTx/>
              <a:buAutoNum type="arabicPeriod" startAt="3"/>
              <a:defRPr/>
            </a:pPr>
            <a:r>
              <a:rPr lang="en-GB" dirty="0" smtClean="0"/>
              <a:t>Where do the following occur:</a:t>
            </a:r>
          </a:p>
          <a:p>
            <a:pPr>
              <a:defRPr/>
            </a:pPr>
            <a:r>
              <a:rPr lang="en-GB" dirty="0" smtClean="0"/>
              <a:t>Internal respiration</a:t>
            </a:r>
          </a:p>
          <a:p>
            <a:pPr>
              <a:defRPr/>
            </a:pPr>
            <a:r>
              <a:rPr lang="en-GB" dirty="0" smtClean="0"/>
              <a:t>External respiration				[2]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4EA841-230D-45B0-923E-9047F6189C11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74BF23-C7F4-44CB-A1CC-605DA7144EA2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Gaseous exchange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Oxygen required for energy production in muscles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Need to transport oxygen from air via lungs and blood to muscles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Carbon dioxide produced as waste product of energy formation in muscles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Need to transport CO</a:t>
            </a:r>
            <a:r>
              <a:rPr lang="en-US" altLang="en-US" baseline="-25000" smtClean="0"/>
              <a:t>2</a:t>
            </a:r>
            <a:r>
              <a:rPr lang="en-US" altLang="en-US" smtClean="0"/>
              <a:t> from muscles via blood and lungs to 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754A72-ACFC-45C0-8934-F8517FC81A0F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GB" altLang="en-US" smtClean="0"/>
              <a:t>Alveolar gas exchange</a:t>
            </a:r>
          </a:p>
        </p:txBody>
      </p:sp>
      <p:sp>
        <p:nvSpPr>
          <p:cNvPr id="16388" name="Oval 3"/>
          <p:cNvSpPr>
            <a:spLocks noChangeArrowheads="1"/>
          </p:cNvSpPr>
          <p:nvPr/>
        </p:nvSpPr>
        <p:spPr bwMode="auto">
          <a:xfrm>
            <a:off x="3168650" y="1295400"/>
            <a:ext cx="2362200" cy="22860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 rot="5411177">
            <a:off x="3849687" y="3197226"/>
            <a:ext cx="1141413" cy="2970212"/>
          </a:xfrm>
          <a:prstGeom prst="can">
            <a:avLst>
              <a:gd name="adj" fmla="val 65056"/>
            </a:avLst>
          </a:prstGeom>
          <a:solidFill>
            <a:srgbClr val="FF00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511550" y="1736725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400"/>
              <a:t>alveolus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397250" y="36957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400"/>
              <a:t>blood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581400" y="2209800"/>
            <a:ext cx="1676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/>
              <a:t>pO</a:t>
            </a:r>
            <a:r>
              <a:rPr lang="en-GB" altLang="en-US" sz="2400" baseline="-25000"/>
              <a:t>2</a:t>
            </a:r>
            <a:r>
              <a:rPr lang="en-GB" altLang="en-US" sz="2400"/>
              <a:t> = 100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/>
              <a:t>pCO</a:t>
            </a:r>
            <a:r>
              <a:rPr lang="en-GB" altLang="en-US" sz="2400" baseline="-25000"/>
              <a:t>2</a:t>
            </a:r>
            <a:r>
              <a:rPr lang="en-GB" altLang="en-US" sz="2400"/>
              <a:t> = 32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429000" y="4106863"/>
            <a:ext cx="16764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400"/>
              <a:t>pO</a:t>
            </a:r>
            <a:r>
              <a:rPr lang="en-GB" altLang="en-US" sz="2400" baseline="-25000"/>
              <a:t>2</a:t>
            </a:r>
            <a:r>
              <a:rPr lang="en-GB" altLang="en-US" sz="2400"/>
              <a:t> = 40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/>
              <a:t>pCO</a:t>
            </a:r>
            <a:r>
              <a:rPr lang="en-GB" altLang="en-US" sz="2400" baseline="-25000"/>
              <a:t>2</a:t>
            </a:r>
            <a:r>
              <a:rPr lang="en-GB" altLang="en-US" sz="2400"/>
              <a:t> = 46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52400" y="1136650"/>
            <a:ext cx="2894013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/>
              <a:t>The          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/>
              <a:t>1. </a:t>
            </a:r>
            <a:r>
              <a:rPr lang="en-GB" altLang="en-US" sz="2400" u="sng"/>
              <a:t>          </a:t>
            </a:r>
            <a:r>
              <a:rPr lang="en-GB" altLang="en-US" sz="2400"/>
              <a:t> </a:t>
            </a:r>
            <a:r>
              <a:rPr lang="en-GB" altLang="en-US" sz="2400" u="sng"/>
              <a:t>          </a:t>
            </a:r>
            <a:r>
              <a:rPr lang="en-GB" altLang="en-US" sz="2400"/>
              <a:t> of </a:t>
            </a:r>
            <a:r>
              <a:rPr lang="en-GB" altLang="en-US" sz="2400" u="sng"/>
              <a:t>                     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/>
              <a:t>2. </a:t>
            </a:r>
            <a:r>
              <a:rPr lang="en-GB" altLang="en-US" sz="2400" u="sng"/>
              <a:t>         </a:t>
            </a:r>
            <a:r>
              <a:rPr lang="en-GB" altLang="en-US" sz="2400"/>
              <a:t> </a:t>
            </a:r>
            <a:r>
              <a:rPr lang="en-GB" altLang="en-US" sz="2400" u="sng"/>
              <a:t>         </a:t>
            </a:r>
            <a:r>
              <a:rPr lang="en-GB" altLang="en-US" sz="2400"/>
              <a:t>is higher in pulmonary capillaries than alveolus and therefore diffuses from blood into alveolus</a:t>
            </a: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2752725" y="2133600"/>
            <a:ext cx="0" cy="26939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6086475" y="1854200"/>
            <a:ext cx="0" cy="2667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6126163" y="1663700"/>
            <a:ext cx="28194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3.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u="sng" dirty="0">
                <a:solidFill>
                  <a:srgbClr val="FFFF00"/>
                </a:solidFill>
                <a:latin typeface="Comic Sans MS" pitchFamily="66" charset="0"/>
              </a:rPr>
              <a:t>           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 partial pressure is higher in alveolus than pulmonary capillaries and therefore diffuses from alveolus into blood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447800" y="735013"/>
            <a:ext cx="670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/>
              <a:t>This is termed 4. </a:t>
            </a:r>
            <a:r>
              <a:rPr lang="en-GB" altLang="en-US" sz="2400" u="sng"/>
              <a:t>                </a:t>
            </a:r>
            <a:r>
              <a:rPr lang="en-GB" altLang="en-US" sz="2400"/>
              <a:t>respiration </a:t>
            </a:r>
            <a:r>
              <a:rPr lang="en-GB" altLang="en-US" sz="2400" u="sng"/>
              <a:t>            </a:t>
            </a:r>
            <a:endParaRPr lang="en-GB" altLang="en-US" sz="240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6200" y="5514975"/>
            <a:ext cx="7620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/>
              <a:t>During exercise the O</a:t>
            </a:r>
            <a:r>
              <a:rPr lang="en-GB" altLang="en-US" sz="1000"/>
              <a:t>2</a:t>
            </a:r>
            <a:r>
              <a:rPr lang="en-GB" altLang="en-US" sz="2400"/>
              <a:t> 5. </a:t>
            </a:r>
            <a:r>
              <a:rPr lang="en-GB" altLang="en-US" sz="2400" u="sng"/>
              <a:t>             </a:t>
            </a:r>
            <a:r>
              <a:rPr lang="en-GB" altLang="en-US" sz="2400"/>
              <a:t> </a:t>
            </a:r>
            <a:r>
              <a:rPr lang="en-GB" altLang="en-US" sz="2400" u="sng"/>
              <a:t>             </a:t>
            </a:r>
            <a:r>
              <a:rPr lang="en-GB" altLang="en-US" sz="2400"/>
              <a:t> gets steeper due to 6. </a:t>
            </a:r>
            <a:r>
              <a:rPr lang="en-GB" altLang="en-US" sz="2400" u="sng"/>
              <a:t>              </a:t>
            </a:r>
            <a:r>
              <a:rPr lang="en-GB" altLang="en-US" sz="2400"/>
              <a:t> partial pressure of oxygen in the 7. </a:t>
            </a:r>
            <a:r>
              <a:rPr lang="en-GB" altLang="en-US" sz="2400" u="sng"/>
              <a:t>               </a:t>
            </a:r>
            <a:r>
              <a:rPr lang="en-GB" altLang="en-US" sz="2400"/>
              <a:t>.</a:t>
            </a:r>
            <a:r>
              <a:rPr lang="en-GB" altLang="en-US" sz="2400" u="sng"/>
              <a:t> </a:t>
            </a:r>
            <a:r>
              <a:rPr lang="en-GB" altLang="en-US" sz="2400"/>
              <a:t>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  <p:bldP spid="11270" grpId="0" autoUpdateAnimBg="0"/>
      <p:bldP spid="11271" grpId="0" autoUpdateAnimBg="0"/>
      <p:bldP spid="11272" grpId="0" autoUpdateAnimBg="0"/>
      <p:bldP spid="11273" grpId="0" autoUpdateAnimBg="0"/>
      <p:bldP spid="11276" grpId="0" autoUpdateAnimBg="0"/>
      <p:bldP spid="15" grpId="0" autoUpdateAnimBg="0"/>
      <p:bldP spid="1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B7AAB8-4844-412C-A758-663B7A8544CE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Diffusion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altLang="en-US" smtClean="0"/>
              <a:t>Process by which substances move </a:t>
            </a:r>
          </a:p>
          <a:p>
            <a:pPr marL="0" indent="0">
              <a:buFontTx/>
              <a:buNone/>
            </a:pPr>
            <a:r>
              <a:rPr lang="en-GB" altLang="en-US" smtClean="0"/>
              <a:t>from and area of higher concentration to an area of lower concentration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7575550" y="115888"/>
            <a:ext cx="1501775" cy="101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1E1172-F21C-4FCA-9475-B43E3BC3FD85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Diffusion works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mtClean="0"/>
              <a:t>Thin alveolar and capillary membranes</a:t>
            </a:r>
          </a:p>
          <a:p>
            <a:r>
              <a:rPr lang="en-GB" altLang="en-US" smtClean="0"/>
              <a:t>Short distance between alveolus and capillary</a:t>
            </a:r>
          </a:p>
          <a:p>
            <a:r>
              <a:rPr lang="en-GB" altLang="en-US" smtClean="0"/>
              <a:t>Large differences in concentration (partial pressures)</a:t>
            </a:r>
          </a:p>
          <a:p>
            <a:r>
              <a:rPr lang="en-GB" altLang="en-US" smtClean="0"/>
              <a:t>Large contact surface area</a:t>
            </a:r>
          </a:p>
          <a:p>
            <a:r>
              <a:rPr lang="en-GB" altLang="en-US" smtClean="0"/>
              <a:t>Blood flows slowly – cells in single file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7575550" y="115888"/>
            <a:ext cx="1501775" cy="101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CA7878-B468-4BEB-B206-CD123C8AE2D9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838200"/>
            <a:ext cx="7772400" cy="1143000"/>
          </a:xfrm>
        </p:spPr>
        <p:txBody>
          <a:bodyPr/>
          <a:lstStyle/>
          <a:p>
            <a:r>
              <a:rPr lang="en-GB" altLang="en-US" smtClean="0"/>
              <a:t>Transport of oxygen in blood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 marL="0" indent="0"/>
            <a:r>
              <a:rPr lang="en-GB" altLang="en-US" sz="3600" smtClean="0"/>
              <a:t>97% of oxygen enters red blood cells in oxyhaemoglobin</a:t>
            </a:r>
          </a:p>
          <a:p>
            <a:pPr marL="0" indent="0"/>
            <a:r>
              <a:rPr lang="en-GB" altLang="en-US" sz="3600" smtClean="0"/>
              <a:t>3% in plasma</a:t>
            </a:r>
          </a:p>
          <a:p>
            <a:pPr marL="0" indent="0">
              <a:buFontTx/>
              <a:buNone/>
            </a:pPr>
            <a:endParaRPr lang="en-GB" altLang="en-US" sz="3600" smtClean="0"/>
          </a:p>
          <a:p>
            <a:pPr lvl="1" indent="-628650">
              <a:buFontTx/>
              <a:buNone/>
            </a:pPr>
            <a:endParaRPr lang="en-GB" altLang="en-US" sz="3600" smtClean="0"/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7575550" y="115888"/>
            <a:ext cx="1501775" cy="101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15D397-BE9D-4577-8E4B-8763A29A257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838200"/>
            <a:ext cx="7772400" cy="1143000"/>
          </a:xfrm>
        </p:spPr>
        <p:txBody>
          <a:bodyPr/>
          <a:lstStyle/>
          <a:p>
            <a:r>
              <a:rPr lang="en-GB" altLang="en-US" smtClean="0"/>
              <a:t>Transport of CO2 in blood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>
              <a:defRPr/>
            </a:pPr>
            <a:r>
              <a:rPr lang="en-GB" altLang="en-US" sz="3600" dirty="0" smtClean="0"/>
              <a:t>In blood plasma</a:t>
            </a:r>
          </a:p>
          <a:p>
            <a:pPr>
              <a:defRPr/>
            </a:pPr>
            <a:r>
              <a:rPr lang="en-GB" altLang="en-US" sz="3600" dirty="0" smtClean="0"/>
              <a:t>As carbaminohaemoglobin </a:t>
            </a:r>
          </a:p>
          <a:p>
            <a:pPr>
              <a:defRPr/>
            </a:pPr>
            <a:r>
              <a:rPr lang="en-GB" altLang="en-US" sz="3600" dirty="0" smtClean="0"/>
              <a:t>As carbonic acid</a:t>
            </a:r>
          </a:p>
          <a:p>
            <a:pPr marL="0" indent="0">
              <a:buFontTx/>
              <a:buNone/>
              <a:defRPr/>
            </a:pPr>
            <a:endParaRPr lang="en-GB" altLang="en-US" sz="3600" dirty="0" smtClean="0"/>
          </a:p>
          <a:p>
            <a:pPr lvl="1" indent="-628650">
              <a:buFontTx/>
              <a:buNone/>
              <a:defRPr/>
            </a:pPr>
            <a:endParaRPr lang="en-GB" altLang="en-US" sz="3600" dirty="0" smtClean="0"/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7575550" y="115888"/>
            <a:ext cx="1501775" cy="101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5C8AB2-F6CA-452E-97C4-81DDD77C4EAF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7772400" cy="1143000"/>
          </a:xfrm>
        </p:spPr>
        <p:txBody>
          <a:bodyPr/>
          <a:lstStyle/>
          <a:p>
            <a:r>
              <a:rPr lang="en-GB" altLang="en-US" smtClean="0"/>
              <a:t>Saturation of haemoglobin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mtClean="0"/>
              <a:t>When lots of oxygen available – all haemoglobin carries oxygen – haemoglobin fully saturated</a:t>
            </a:r>
          </a:p>
          <a:p>
            <a:r>
              <a:rPr lang="en-GB" altLang="en-US" smtClean="0"/>
              <a:t>When not much oxygen around – oxyhaemoglobin splits – releasing oxygen into muscles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7575550" y="115888"/>
            <a:ext cx="1501775" cy="101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6A73C6-9F34-4A82-AEE3-5ACE0E50569F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smtClean="0"/>
              <a:t>Forming oxyhaemoglobin</a:t>
            </a:r>
          </a:p>
        </p:txBody>
      </p:sp>
      <p:pic>
        <p:nvPicPr>
          <p:cNvPr id="28675" name="Picture 3" descr="muscles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3" r="34142" b="16626"/>
          <a:stretch>
            <a:fillRect/>
          </a:stretch>
        </p:blipFill>
        <p:spPr>
          <a:xfrm>
            <a:off x="7596188" y="1412875"/>
            <a:ext cx="860425" cy="2874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" y="4114800"/>
            <a:ext cx="325913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/>
              <a:t>In lungs – lots of oxygen – Hb becomes fully saturated with O</a:t>
            </a:r>
            <a:r>
              <a:rPr lang="en-GB" altLang="en-US" sz="2800" baseline="-25000"/>
              <a:t>2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638800" y="4343400"/>
            <a:ext cx="3200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/>
              <a:t>In muscles – less O</a:t>
            </a:r>
            <a:r>
              <a:rPr lang="en-GB" altLang="en-US" sz="2800" baseline="-25000"/>
              <a:t>2 </a:t>
            </a:r>
            <a:r>
              <a:rPr lang="en-GB" altLang="en-US" sz="2800"/>
              <a:t>– oxygen leaves Hb (dissociates)</a:t>
            </a: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3124200" y="3200400"/>
            <a:ext cx="403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048000" y="25908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400"/>
              <a:t>Oxygenated blood to muscles</a:t>
            </a:r>
          </a:p>
        </p:txBody>
      </p:sp>
      <p:pic>
        <p:nvPicPr>
          <p:cNvPr id="28680" name="Picture 8" descr="Lungs2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341438"/>
            <a:ext cx="1925638" cy="244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8" name="TextBox 5"/>
          <p:cNvSpPr txBox="1">
            <a:spLocks noChangeArrowheads="1"/>
          </p:cNvSpPr>
          <p:nvPr/>
        </p:nvSpPr>
        <p:spPr bwMode="auto">
          <a:xfrm>
            <a:off x="7575550" y="115888"/>
            <a:ext cx="1501775" cy="101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 autoUpdateAnimBg="0"/>
      <p:bldP spid="2867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1C84ED-A877-489F-9CD1-1A880B6DA934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 altLang="en-US" smtClean="0"/>
              <a:t>Spirometer trace</a:t>
            </a:r>
          </a:p>
        </p:txBody>
      </p:sp>
      <p:pic>
        <p:nvPicPr>
          <p:cNvPr id="5124" name="Picture 9" descr="respir_graph_a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177925"/>
            <a:ext cx="7239000" cy="566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7575550" y="115888"/>
            <a:ext cx="1501775" cy="101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208CB5-5776-4E83-AAD0-4393D42D93A1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During exercise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mtClean="0"/>
              <a:t>Temperature in muscle increases</a:t>
            </a:r>
          </a:p>
          <a:p>
            <a:r>
              <a:rPr lang="en-GB" altLang="en-US" smtClean="0"/>
              <a:t>More CO</a:t>
            </a:r>
            <a:r>
              <a:rPr lang="en-GB" altLang="en-US" baseline="-25000" smtClean="0"/>
              <a:t>2</a:t>
            </a:r>
            <a:r>
              <a:rPr lang="en-GB" altLang="en-US" smtClean="0"/>
              <a:t> produced</a:t>
            </a:r>
          </a:p>
          <a:p>
            <a:r>
              <a:rPr lang="en-GB" altLang="en-US" smtClean="0"/>
              <a:t>Both these increase amount of oxygen released into muscles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7575550" y="115888"/>
            <a:ext cx="1501775" cy="101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BC1CFA-7303-4CD7-9508-BEB26B99AF3E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smtClean="0"/>
              <a:t>Forming oxyhaemoglobin</a:t>
            </a:r>
          </a:p>
        </p:txBody>
      </p:sp>
      <p:pic>
        <p:nvPicPr>
          <p:cNvPr id="30723" name="Picture 3" descr="muscles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3" r="34142" b="16626"/>
          <a:stretch>
            <a:fillRect/>
          </a:stretch>
        </p:blipFill>
        <p:spPr>
          <a:xfrm>
            <a:off x="7596188" y="1412875"/>
            <a:ext cx="860425" cy="2874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505200" y="1752600"/>
            <a:ext cx="28194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>
                <a:solidFill>
                  <a:schemeClr val="accent2"/>
                </a:solidFill>
              </a:rPr>
              <a:t>During exercise 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04800" y="4114800"/>
            <a:ext cx="325913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/>
              <a:t>In lungs – lots of oxygen – Hb becomes fully saturated with O</a:t>
            </a:r>
            <a:r>
              <a:rPr lang="en-GB" altLang="en-US" sz="2800" baseline="-25000"/>
              <a:t>2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181600" y="4343400"/>
            <a:ext cx="36576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/>
              <a:t>In working muscles – higher temperature and more CO</a:t>
            </a:r>
            <a:r>
              <a:rPr lang="en-GB" altLang="en-US" sz="2800" baseline="-25000"/>
              <a:t>2 </a:t>
            </a:r>
            <a:r>
              <a:rPr lang="en-GB" altLang="en-US" sz="2800"/>
              <a:t>– more oxygen leaves Hb (dissociates)</a:t>
            </a: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3124200" y="3200400"/>
            <a:ext cx="403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048000" y="25908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400"/>
              <a:t>Oxygenated blood to muscles</a:t>
            </a:r>
          </a:p>
        </p:txBody>
      </p:sp>
      <p:pic>
        <p:nvPicPr>
          <p:cNvPr id="30729" name="Picture 9" descr="Lungs2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341438"/>
            <a:ext cx="1925638" cy="244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7" name="TextBox 5"/>
          <p:cNvSpPr txBox="1">
            <a:spLocks noChangeArrowheads="1"/>
          </p:cNvSpPr>
          <p:nvPr/>
        </p:nvSpPr>
        <p:spPr bwMode="auto">
          <a:xfrm>
            <a:off x="7575550" y="115888"/>
            <a:ext cx="1501775" cy="101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5" grpId="0"/>
      <p:bldP spid="30726" grpId="0" autoUpdateAnimBg="0"/>
      <p:bldP spid="3072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F4F400-4EAD-41F0-B9D5-6E15A1E1BCD3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1400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7772400" cy="914400"/>
          </a:xfrm>
        </p:spPr>
        <p:txBody>
          <a:bodyPr/>
          <a:lstStyle/>
          <a:p>
            <a:r>
              <a:rPr lang="en-GB" altLang="en-US" sz="4000" smtClean="0"/>
              <a:t>Oxyhaemoglobin Dissociation Curve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943600" cy="42497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Freeform 4"/>
          <p:cNvSpPr>
            <a:spLocks/>
          </p:cNvSpPr>
          <p:nvPr/>
        </p:nvSpPr>
        <p:spPr bwMode="auto">
          <a:xfrm>
            <a:off x="2743200" y="2286000"/>
            <a:ext cx="3124200" cy="3200400"/>
          </a:xfrm>
          <a:custGeom>
            <a:avLst/>
            <a:gdLst>
              <a:gd name="T0" fmla="*/ 0 w 1776"/>
              <a:gd name="T1" fmla="*/ 2147483646 h 2112"/>
              <a:gd name="T2" fmla="*/ 2147483646 w 1776"/>
              <a:gd name="T3" fmla="*/ 2147483646 h 2112"/>
              <a:gd name="T4" fmla="*/ 2147483646 w 1776"/>
              <a:gd name="T5" fmla="*/ 2147483646 h 2112"/>
              <a:gd name="T6" fmla="*/ 2147483646 w 177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76" h="2112">
                <a:moveTo>
                  <a:pt x="0" y="2112"/>
                </a:moveTo>
                <a:cubicBezTo>
                  <a:pt x="104" y="2076"/>
                  <a:pt x="208" y="2040"/>
                  <a:pt x="384" y="1776"/>
                </a:cubicBezTo>
                <a:cubicBezTo>
                  <a:pt x="560" y="1512"/>
                  <a:pt x="824" y="824"/>
                  <a:pt x="1056" y="528"/>
                </a:cubicBezTo>
                <a:cubicBezTo>
                  <a:pt x="1288" y="232"/>
                  <a:pt x="1656" y="88"/>
                  <a:pt x="1776" y="0"/>
                </a:cubicBezTo>
              </a:path>
            </a:pathLst>
          </a:custGeom>
          <a:noFill/>
          <a:ln w="38100" cmpd="sng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716463" y="2781300"/>
            <a:ext cx="129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66FF"/>
                </a:solidFill>
              </a:rPr>
              <a:t>Bohr shift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5867400" y="2060575"/>
            <a:ext cx="0" cy="3455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V="1">
            <a:off x="3851275" y="2133600"/>
            <a:ext cx="0" cy="3455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V="1">
            <a:off x="2362200" y="2286000"/>
            <a:ext cx="4572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V="1">
            <a:off x="2286000" y="3810000"/>
            <a:ext cx="4572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V="1">
            <a:off x="2438400" y="4267200"/>
            <a:ext cx="4495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6172200" y="2286000"/>
            <a:ext cx="0" cy="15128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6400800" y="2286000"/>
            <a:ext cx="0" cy="198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334000" y="5638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</a:rPr>
              <a:t>lungs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124200" y="5638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</a:rPr>
              <a:t>muscles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6477000" y="2514600"/>
            <a:ext cx="19050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</a:rPr>
              <a:t>Amount O</a:t>
            </a:r>
            <a:r>
              <a:rPr lang="en-GB" altLang="en-US" sz="2400" baseline="-25000">
                <a:solidFill>
                  <a:srgbClr val="FF0000"/>
                </a:solidFill>
              </a:rPr>
              <a:t>2</a:t>
            </a:r>
            <a:r>
              <a:rPr lang="en-GB" altLang="en-US" sz="2400">
                <a:solidFill>
                  <a:srgbClr val="FF0000"/>
                </a:solidFill>
              </a:rPr>
              <a:t> released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6553200" y="3352800"/>
            <a:ext cx="19050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</a:rPr>
              <a:t>Increased O</a:t>
            </a:r>
            <a:r>
              <a:rPr lang="en-GB" altLang="en-US" sz="2400" baseline="-25000">
                <a:solidFill>
                  <a:srgbClr val="FF0000"/>
                </a:solidFill>
              </a:rPr>
              <a:t>2</a:t>
            </a:r>
            <a:r>
              <a:rPr lang="en-GB" altLang="en-US" sz="2400">
                <a:solidFill>
                  <a:srgbClr val="FF0000"/>
                </a:solidFill>
              </a:rPr>
              <a:t> released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7" grpId="0"/>
      <p:bldP spid="31758" grpId="0"/>
      <p:bldP spid="31759" grpId="0" animBg="1"/>
      <p:bldP spid="31759" grpId="1" animBg="1"/>
      <p:bldP spid="317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6200" y="2667000"/>
            <a:ext cx="8915400" cy="1143000"/>
          </a:xfrm>
        </p:spPr>
        <p:txBody>
          <a:bodyPr/>
          <a:lstStyle/>
          <a:p>
            <a:pPr algn="l"/>
            <a:r>
              <a:rPr lang="en-GB" altLang="en-US" smtClean="0"/>
              <a:t>Tackle these!</a:t>
            </a:r>
            <a:br>
              <a:rPr lang="en-GB" altLang="en-US" smtClean="0"/>
            </a:b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z="2000" smtClean="0"/>
              <a:t>1. List 4 factors that increase the amount of oxy-haemoglobin dissociation at the muscles during exercise. [4]</a:t>
            </a:r>
            <a:br>
              <a:rPr lang="en-GB" altLang="en-US" sz="2000" smtClean="0"/>
            </a:br>
            <a:r>
              <a:rPr lang="en-GB" altLang="en-US" sz="2000" smtClean="0"/>
              <a:t/>
            </a:r>
            <a:br>
              <a:rPr lang="en-GB" altLang="en-US" sz="2000" smtClean="0"/>
            </a:br>
            <a:r>
              <a:rPr lang="en-GB" altLang="en-US" sz="2000" smtClean="0"/>
              <a:t>2. Which way does the oxy-haemoglobin dissociation curve shift during exercise? What is this shift called? [2]</a:t>
            </a:r>
            <a:br>
              <a:rPr lang="en-GB" altLang="en-US" sz="2000" smtClean="0"/>
            </a:br>
            <a:r>
              <a:rPr lang="en-GB" altLang="en-US" sz="2000" smtClean="0"/>
              <a:t/>
            </a:r>
            <a:br>
              <a:rPr lang="en-GB" altLang="en-US" sz="2000" smtClean="0"/>
            </a:br>
            <a:r>
              <a:rPr lang="en-GB" altLang="en-US" sz="2000" smtClean="0"/>
              <a:t>3. What is Myoglobin? [1]</a:t>
            </a:r>
            <a:br>
              <a:rPr lang="en-GB" altLang="en-US" sz="2000" smtClean="0"/>
            </a:br>
            <a:r>
              <a:rPr lang="en-GB" altLang="en-US" sz="2000" smtClean="0"/>
              <a:t/>
            </a:r>
            <a:br>
              <a:rPr lang="en-GB" altLang="en-US" sz="2000" smtClean="0"/>
            </a:br>
            <a:r>
              <a:rPr lang="en-GB" altLang="en-US" sz="2000" smtClean="0"/>
              <a:t>4. What happens to the depth and rate of breathing during exercise? [2]</a:t>
            </a:r>
            <a:br>
              <a:rPr lang="en-GB" altLang="en-US" sz="2000" smtClean="0"/>
            </a:br>
            <a:r>
              <a:rPr lang="en-GB" altLang="en-US" sz="2000" smtClean="0"/>
              <a:t/>
            </a:r>
            <a:br>
              <a:rPr lang="en-GB" altLang="en-US" sz="2000" smtClean="0"/>
            </a:br>
            <a:r>
              <a:rPr lang="en-GB" altLang="en-US" sz="2000" smtClean="0"/>
              <a:t>5. State 3 factors that increase the efficiency of diffusion at the lungs [3] </a:t>
            </a:r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168C65-C91C-4110-BC1C-298B5D65D21F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63" y="5181600"/>
            <a:ext cx="8915400" cy="147002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GB" sz="2700" dirty="0" smtClean="0"/>
              <a:t> </a:t>
            </a:r>
            <a:br>
              <a:rPr lang="en-GB" sz="2700" dirty="0" smtClean="0"/>
            </a:b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>4. </a:t>
            </a:r>
            <a:r>
              <a:rPr lang="en-GB" sz="2700" u="sng" dirty="0" smtClean="0"/>
              <a:t>Lower PH/ More acidity 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>More carbon dioxide will lower the pH in the body.  A drop in pH will cause oxygen to dissociate from haemoglobin more readily (Bohr effect)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31763" y="76200"/>
            <a:ext cx="8828087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GB" u="sng" dirty="0">
                <a:solidFill>
                  <a:srgbClr val="FFFF00"/>
                </a:solidFill>
                <a:latin typeface="Comic Sans MS" panose="030F0702030302020204" pitchFamily="66" charset="0"/>
              </a:rPr>
              <a:t>Increased Temperature  </a:t>
            </a:r>
          </a:p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When blood and muscle temperature increases during exercise oxygen will dissociate from haemoglobin more readily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646238"/>
            <a:ext cx="89598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u="sng"/>
              <a:t>2. Partial pressure of oxygen decreases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As the level of oxygen decreases in the muscle (thus increasing the oxygen diffusion gradient) oxygen will dissociate from haemoglobin in the blood capillaries to the muscles more readily</a:t>
            </a:r>
            <a:br>
              <a:rPr lang="en-GB" altLang="en-US" sz="2400"/>
            </a:br>
            <a:endParaRPr lang="en-GB" altLang="en-US" sz="24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750" y="3733800"/>
            <a:ext cx="91122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3. </a:t>
            </a:r>
            <a:r>
              <a:rPr lang="en-GB" altLang="en-US" sz="2400" u="sng"/>
              <a:t>Partial pressure of carbon dioxide increases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 As the level of carbon dioxide rises during exercise oxygen will dissociate quicker from haemoglobin</a:t>
            </a:r>
            <a:r>
              <a:rPr lang="en-GB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GB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n-GB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A8C5E4-44D0-4A10-AF5C-1F60E749F7EB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GB" altLang="en-US" sz="1400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Extraction of oxygen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mtClean="0"/>
              <a:t>Lots of oxygen-rich blood delivered to muscles</a:t>
            </a:r>
          </a:p>
          <a:p>
            <a:pPr>
              <a:lnSpc>
                <a:spcPct val="90000"/>
              </a:lnSpc>
            </a:pPr>
            <a:r>
              <a:rPr lang="en-GB" altLang="en-US" smtClean="0"/>
              <a:t>Need for muscle to remove this blood</a:t>
            </a:r>
          </a:p>
          <a:p>
            <a:pPr>
              <a:lnSpc>
                <a:spcPct val="90000"/>
              </a:lnSpc>
            </a:pPr>
            <a:r>
              <a:rPr lang="en-GB" altLang="en-US" smtClean="0"/>
              <a:t>Difference between oxygen content of artery approaching muscle and vein leaving muscle - concept of a-VO</a:t>
            </a:r>
            <a:r>
              <a:rPr lang="en-GB" altLang="en-US" baseline="-25000" smtClean="0"/>
              <a:t>2</a:t>
            </a:r>
            <a:r>
              <a:rPr lang="en-GB" altLang="en-US" smtClean="0"/>
              <a:t> diff</a:t>
            </a:r>
          </a:p>
          <a:p>
            <a:pPr>
              <a:lnSpc>
                <a:spcPct val="90000"/>
              </a:lnSpc>
            </a:pPr>
            <a:r>
              <a:rPr lang="en-GB" altLang="en-US" smtClean="0"/>
              <a:t>During exercise a-VO</a:t>
            </a:r>
            <a:r>
              <a:rPr lang="en-GB" altLang="en-US" baseline="-25000" smtClean="0"/>
              <a:t>2</a:t>
            </a:r>
            <a:r>
              <a:rPr lang="en-GB" altLang="en-US" smtClean="0"/>
              <a:t> diff increases</a:t>
            </a: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7575550" y="115888"/>
            <a:ext cx="1501775" cy="101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5E209A-6AC6-4783-AEF5-25D431F7FD9C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400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a-vO</a:t>
            </a:r>
            <a:r>
              <a:rPr lang="en-GB" altLang="en-US" baseline="-25000" smtClean="0"/>
              <a:t>2</a:t>
            </a:r>
            <a:r>
              <a:rPr lang="en-GB" altLang="en-US" smtClean="0"/>
              <a:t> diff.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1143000" y="2667000"/>
            <a:ext cx="2362200" cy="2178050"/>
            <a:chOff x="720" y="1680"/>
            <a:chExt cx="1488" cy="1372"/>
          </a:xfrm>
        </p:grpSpPr>
        <p:sp>
          <p:nvSpPr>
            <p:cNvPr id="29707" name="AutoShape 4"/>
            <p:cNvSpPr>
              <a:spLocks noChangeArrowheads="1"/>
            </p:cNvSpPr>
            <p:nvPr/>
          </p:nvSpPr>
          <p:spPr bwMode="auto">
            <a:xfrm rot="5400000">
              <a:off x="1272" y="1176"/>
              <a:ext cx="432" cy="1440"/>
            </a:xfrm>
            <a:prstGeom prst="can">
              <a:avLst>
                <a:gd name="adj" fmla="val 83333"/>
              </a:avLst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00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00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00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08" name="Text Box 5"/>
            <p:cNvSpPr txBox="1">
              <a:spLocks noChangeArrowheads="1"/>
            </p:cNvSpPr>
            <p:nvPr/>
          </p:nvSpPr>
          <p:spPr bwMode="auto">
            <a:xfrm>
              <a:off x="720" y="2304"/>
              <a:ext cx="1392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00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00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00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2400"/>
                <a:t>Artery carrying O</a:t>
              </a:r>
              <a:r>
                <a:rPr lang="en-GB" altLang="en-US" sz="2400" baseline="-25000"/>
                <a:t>2</a:t>
              </a:r>
              <a:r>
                <a:rPr lang="en-GB" altLang="en-US" sz="2400"/>
                <a:t> to muscle</a:t>
              </a:r>
            </a:p>
          </p:txBody>
        </p:sp>
      </p:grpSp>
      <p:grpSp>
        <p:nvGrpSpPr>
          <p:cNvPr id="33798" name="Group 6"/>
          <p:cNvGrpSpPr>
            <a:grpSpLocks/>
          </p:cNvGrpSpPr>
          <p:nvPr/>
        </p:nvGrpSpPr>
        <p:grpSpPr bwMode="auto">
          <a:xfrm>
            <a:off x="5486400" y="2667000"/>
            <a:ext cx="2895600" cy="1812925"/>
            <a:chOff x="3456" y="1680"/>
            <a:chExt cx="1824" cy="1142"/>
          </a:xfrm>
        </p:grpSpPr>
        <p:sp>
          <p:nvSpPr>
            <p:cNvPr id="29705" name="AutoShape 7"/>
            <p:cNvSpPr>
              <a:spLocks noChangeArrowheads="1"/>
            </p:cNvSpPr>
            <p:nvPr/>
          </p:nvSpPr>
          <p:spPr bwMode="auto">
            <a:xfrm rot="5400000">
              <a:off x="4104" y="1176"/>
              <a:ext cx="432" cy="1440"/>
            </a:xfrm>
            <a:prstGeom prst="can">
              <a:avLst>
                <a:gd name="adj" fmla="val 83333"/>
              </a:avLst>
            </a:prstGeom>
            <a:solidFill>
              <a:schemeClr val="accent2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00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00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00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06" name="Text Box 8"/>
            <p:cNvSpPr txBox="1">
              <a:spLocks noChangeArrowheads="1"/>
            </p:cNvSpPr>
            <p:nvPr/>
          </p:nvSpPr>
          <p:spPr bwMode="auto">
            <a:xfrm>
              <a:off x="3456" y="2304"/>
              <a:ext cx="182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00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00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00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2400"/>
                <a:t>Vein carrying O</a:t>
              </a:r>
              <a:r>
                <a:rPr lang="en-GB" altLang="en-US" sz="2400" baseline="-25000"/>
                <a:t>2</a:t>
              </a:r>
              <a:r>
                <a:rPr lang="en-GB" altLang="en-US" sz="2400"/>
                <a:t> away from muscle</a:t>
              </a:r>
            </a:p>
          </p:txBody>
        </p:sp>
      </p:grp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1981200" y="5410200"/>
            <a:ext cx="579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>
                <a:solidFill>
                  <a:srgbClr val="FFFF00"/>
                </a:solidFill>
                <a:latin typeface="Comic Sans MS" pitchFamily="66" charset="0"/>
              </a:rPr>
              <a:t>Difference in oxygen concentrations between artery and vein = </a:t>
            </a: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a-vO</a:t>
            </a:r>
            <a:r>
              <a:rPr lang="en-GB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diff.</a:t>
            </a:r>
            <a:endParaRPr lang="en-GB" b="1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3802" name="Picture 10" descr="LEGFR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5953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Box 5"/>
          <p:cNvSpPr txBox="1">
            <a:spLocks noChangeArrowheads="1"/>
          </p:cNvSpPr>
          <p:nvPr/>
        </p:nvSpPr>
        <p:spPr bwMode="auto">
          <a:xfrm>
            <a:off x="7575550" y="115888"/>
            <a:ext cx="1501775" cy="101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1D54C5-9CFA-4793-9874-5B4734E15F99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en-US" sz="1400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Oxygen into muscles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620000" cy="4114800"/>
          </a:xfrm>
        </p:spPr>
        <p:txBody>
          <a:bodyPr/>
          <a:lstStyle/>
          <a:p>
            <a:r>
              <a:rPr lang="en-GB" altLang="en-US" smtClean="0"/>
              <a:t>Oxygen combines with pigment - myoglobin</a:t>
            </a:r>
          </a:p>
          <a:p>
            <a:r>
              <a:rPr lang="en-GB" altLang="en-US" smtClean="0"/>
              <a:t>An oxygen store</a:t>
            </a:r>
          </a:p>
          <a:p>
            <a:r>
              <a:rPr lang="en-GB" altLang="en-US" smtClean="0"/>
              <a:t>Used in aerobic processes to make energy</a:t>
            </a:r>
          </a:p>
          <a:p>
            <a:r>
              <a:rPr lang="en-GB" altLang="en-US" smtClean="0"/>
              <a:t>In the form of ATP</a:t>
            </a:r>
          </a:p>
        </p:txBody>
      </p:sp>
      <p:pic>
        <p:nvPicPr>
          <p:cNvPr id="34820" name="Picture 4" descr="runner_athlete_running_lg_nwm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4267200"/>
            <a:ext cx="19812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7575550" y="115888"/>
            <a:ext cx="1501775" cy="101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324B1D-0D8B-4A89-8D43-FF3430479467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40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Effects of training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mtClean="0"/>
              <a:t>More blood – haemoglobin – better O</a:t>
            </a:r>
            <a:r>
              <a:rPr lang="en-GB" altLang="en-US" baseline="-25000" smtClean="0"/>
              <a:t>2</a:t>
            </a:r>
            <a:r>
              <a:rPr lang="en-GB" altLang="en-US" smtClean="0"/>
              <a:t> transport – improved stamina</a:t>
            </a:r>
          </a:p>
          <a:p>
            <a:r>
              <a:rPr lang="en-GB" altLang="en-US" smtClean="0"/>
              <a:t>More capillaries to muscles/lungs	</a:t>
            </a:r>
          </a:p>
          <a:p>
            <a:pPr lvl="1"/>
            <a:r>
              <a:rPr lang="en-GB" altLang="en-US" smtClean="0"/>
              <a:t>Higher a-vO</a:t>
            </a:r>
            <a:r>
              <a:rPr lang="en-GB" altLang="en-US" baseline="-25000" smtClean="0"/>
              <a:t>2</a:t>
            </a:r>
            <a:r>
              <a:rPr lang="en-GB" altLang="en-US" smtClean="0"/>
              <a:t> diff</a:t>
            </a:r>
          </a:p>
          <a:p>
            <a:pPr lvl="1"/>
            <a:r>
              <a:rPr lang="en-GB" altLang="en-US" smtClean="0"/>
              <a:t>More efficient lung exchange</a:t>
            </a:r>
          </a:p>
          <a:p>
            <a:r>
              <a:rPr lang="en-GB" altLang="en-US" smtClean="0"/>
              <a:t>No change in lung volumes</a:t>
            </a: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7575550" y="115888"/>
            <a:ext cx="1501775" cy="101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21DD0C-22D1-40E0-BEEB-193724B67D48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 altLang="en-US" smtClean="0"/>
              <a:t>Lung volumes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22860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mtClean="0"/>
              <a:t>Tidal volume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33388" y="2051050"/>
            <a:ext cx="2743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GB" altLang="en-US" sz="2800"/>
              <a:t> Expiratory reserve volume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95300" y="3325813"/>
            <a:ext cx="2743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GB" altLang="en-US" sz="2800"/>
              <a:t> Inspiratory reserve volume</a:t>
            </a:r>
            <a:endParaRPr lang="en-GB" altLang="en-US" sz="2400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80988" y="4757738"/>
            <a:ext cx="3048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GB" altLang="en-US" sz="2800"/>
              <a:t> Vital capacity</a:t>
            </a:r>
            <a:endParaRPr lang="en-GB" altLang="en-US" sz="2400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04800" y="6049963"/>
            <a:ext cx="3124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GB" altLang="en-US" sz="2800"/>
              <a:t> Residual volume</a:t>
            </a:r>
            <a:endParaRPr lang="en-GB" altLang="en-US" sz="2400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506788" y="4584700"/>
            <a:ext cx="5257800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GB" altLang="en-US" sz="2800"/>
              <a:t>Maximum amount of air that can be expired after a maximal inspiration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689350" y="1006475"/>
            <a:ext cx="5257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GB" altLang="en-US" sz="2800"/>
              <a:t>Amount of air moving in and out during normal breathing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535363" y="1939925"/>
            <a:ext cx="5410200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GB" altLang="en-US" sz="2800"/>
              <a:t>Amount of air that can be forcibly expired after a normal breath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3608388" y="3200400"/>
            <a:ext cx="47244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GB" altLang="en-US" sz="2800"/>
              <a:t>Amount of air that can be forcibly inspired after a normal breath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608388" y="5911850"/>
            <a:ext cx="46450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GB" altLang="en-US" sz="2800"/>
              <a:t>Amount of air left in the lungs after breathing out</a:t>
            </a:r>
          </a:p>
        </p:txBody>
      </p:sp>
      <p:sp>
        <p:nvSpPr>
          <p:cNvPr id="6158" name="TextBox 13"/>
          <p:cNvSpPr txBox="1">
            <a:spLocks noChangeArrowheads="1"/>
          </p:cNvSpPr>
          <p:nvPr/>
        </p:nvSpPr>
        <p:spPr bwMode="auto">
          <a:xfrm>
            <a:off x="7575550" y="115888"/>
            <a:ext cx="1501775" cy="101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  <p:bldP spid="24580" grpId="0" autoUpdateAnimBg="0"/>
      <p:bldP spid="24581" grpId="0" autoUpdateAnimBg="0"/>
      <p:bldP spid="24582" grpId="0" autoUpdateAnimBg="0"/>
      <p:bldP spid="24583" grpId="0" autoUpdateAnimBg="0"/>
      <p:bldP spid="24584" grpId="0" autoUpdateAnimBg="0"/>
      <p:bldP spid="24585" grpId="0" autoUpdateAnimBg="0"/>
      <p:bldP spid="24586" grpId="0" autoUpdateAnimBg="0"/>
      <p:bldP spid="24587" grpId="0" autoUpdateAnimBg="0"/>
      <p:bldP spid="2458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Answers…</a:t>
            </a:r>
          </a:p>
        </p:txBody>
      </p:sp>
      <p:graphicFrame>
        <p:nvGraphicFramePr>
          <p:cNvPr id="10247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468313" y="1341438"/>
          <a:ext cx="8424862" cy="504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Bitmap Image" r:id="rId3" imgW="6230220" imgH="3057143" progId="PBrush">
                  <p:embed/>
                </p:oleObj>
              </mc:Choice>
              <mc:Fallback>
                <p:oleObj name="Bitmap Image" r:id="rId3" imgW="6230220" imgH="3057143" progId="PBrush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lum bright="-12000"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341438"/>
                        <a:ext cx="8424862" cy="504031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7575550" y="115888"/>
            <a:ext cx="1501775" cy="101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2E1FEE-BAF0-4423-8724-4CD2E0678CAA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Lung volumes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mtClean="0"/>
              <a:t>VC = TV + ERV + IRV</a:t>
            </a:r>
          </a:p>
          <a:p>
            <a:endParaRPr lang="en-GB" altLang="en-US" smtClean="0"/>
          </a:p>
          <a:p>
            <a:r>
              <a:rPr lang="en-GB" altLang="en-US" smtClean="0"/>
              <a:t>Minute ventilation = TV x breathing rate</a:t>
            </a:r>
          </a:p>
          <a:p>
            <a:endParaRPr lang="en-GB" altLang="en-US" smtClean="0"/>
          </a:p>
          <a:p>
            <a:r>
              <a:rPr lang="en-GB" altLang="en-US" smtClean="0"/>
              <a:t>During exercise TV increases, taking air from ERV and IRV</a:t>
            </a: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7575550" y="115888"/>
            <a:ext cx="1501775" cy="101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115888"/>
            <a:ext cx="8229600" cy="922337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Mechanics of breathing – 5 key steps…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975" y="1268413"/>
            <a:ext cx="9001125" cy="518477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GB" altLang="en-US" sz="2200" smtClean="0"/>
              <a:t>	The mechanics of respiration are easier to learn and understand by linking the five key steps:-</a:t>
            </a:r>
          </a:p>
          <a:p>
            <a:pPr marL="609600" indent="-609600" eaLnBrk="1" hangingPunct="1">
              <a:buFontTx/>
              <a:buNone/>
            </a:pPr>
            <a:endParaRPr lang="en-GB" altLang="en-US" sz="2200" smtClean="0"/>
          </a:p>
          <a:p>
            <a:pPr marL="990600" lvl="1" indent="-533400" eaLnBrk="1" hangingPunct="1">
              <a:buFontTx/>
              <a:buAutoNum type="arabicPeriod"/>
            </a:pPr>
            <a:r>
              <a:rPr lang="en-GB" altLang="en-US" sz="2200" smtClean="0"/>
              <a:t>Muscles </a:t>
            </a:r>
            <a:r>
              <a:rPr lang="en-GB" altLang="en-US" sz="2200" smtClean="0">
                <a:solidFill>
                  <a:schemeClr val="bg1"/>
                </a:solidFill>
              </a:rPr>
              <a:t>actively contract or passively relax to cause…</a:t>
            </a:r>
          </a:p>
          <a:p>
            <a:pPr marL="990600" lvl="1" indent="-533400" eaLnBrk="1" hangingPunct="1">
              <a:buFontTx/>
              <a:buNone/>
            </a:pPr>
            <a:endParaRPr lang="en-GB" altLang="en-US" sz="800" smtClean="0">
              <a:solidFill>
                <a:schemeClr val="bg1"/>
              </a:solidFill>
            </a:endParaRPr>
          </a:p>
          <a:p>
            <a:pPr marL="990600" lvl="1" indent="-533400" eaLnBrk="1" hangingPunct="1">
              <a:buFontTx/>
              <a:buAutoNum type="arabicPeriod" startAt="2"/>
            </a:pPr>
            <a:r>
              <a:rPr lang="en-GB" altLang="en-US" sz="2200" smtClean="0"/>
              <a:t>Movement </a:t>
            </a:r>
            <a:r>
              <a:rPr lang="en-GB" altLang="en-US" sz="2200" smtClean="0">
                <a:solidFill>
                  <a:schemeClr val="bg1"/>
                </a:solidFill>
              </a:rPr>
              <a:t>of the ribs and sternum and abdomen which causes…</a:t>
            </a:r>
          </a:p>
          <a:p>
            <a:pPr marL="990600" lvl="1" indent="-533400" eaLnBrk="1" hangingPunct="1">
              <a:buFontTx/>
              <a:buNone/>
            </a:pPr>
            <a:endParaRPr lang="en-GB" altLang="en-US" sz="800" smtClean="0"/>
          </a:p>
          <a:p>
            <a:pPr marL="990600" lvl="1" indent="-533400" eaLnBrk="1" hangingPunct="1">
              <a:buFontTx/>
              <a:buAutoNum type="arabicPeriod" startAt="3"/>
            </a:pPr>
            <a:r>
              <a:rPr lang="en-GB" altLang="en-US" sz="2200" smtClean="0"/>
              <a:t>Thoracic cavity volume </a:t>
            </a:r>
            <a:r>
              <a:rPr lang="en-GB" altLang="en-US" sz="2200" smtClean="0">
                <a:solidFill>
                  <a:schemeClr val="bg1"/>
                </a:solidFill>
              </a:rPr>
              <a:t>to either increase or decrease, which in turn causes…</a:t>
            </a:r>
          </a:p>
          <a:p>
            <a:pPr marL="990600" lvl="1" indent="-533400" eaLnBrk="1" hangingPunct="1">
              <a:buFontTx/>
              <a:buNone/>
            </a:pPr>
            <a:endParaRPr lang="en-GB" altLang="en-US" sz="800" smtClean="0"/>
          </a:p>
          <a:p>
            <a:pPr marL="990600" lvl="1" indent="-533400" eaLnBrk="1" hangingPunct="1">
              <a:buFontTx/>
              <a:buAutoNum type="arabicPeriod" startAt="4"/>
            </a:pPr>
            <a:r>
              <a:rPr lang="en-GB" altLang="en-US" sz="2200" smtClean="0"/>
              <a:t>Lung air pressure </a:t>
            </a:r>
            <a:r>
              <a:rPr lang="en-GB" altLang="en-US" sz="2200" smtClean="0">
                <a:solidFill>
                  <a:schemeClr val="bg1"/>
                </a:solidFill>
              </a:rPr>
              <a:t>to either increase or decrease which causes…</a:t>
            </a:r>
          </a:p>
          <a:p>
            <a:pPr marL="990600" lvl="1" indent="-533400" eaLnBrk="1" hangingPunct="1">
              <a:buFontTx/>
              <a:buNone/>
            </a:pPr>
            <a:endParaRPr lang="en-GB" altLang="en-US" sz="800" smtClean="0"/>
          </a:p>
          <a:p>
            <a:pPr marL="990600" lvl="1" indent="-533400" eaLnBrk="1" hangingPunct="1">
              <a:buFontTx/>
              <a:buAutoNum type="arabicPeriod" startAt="5"/>
            </a:pPr>
            <a:r>
              <a:rPr lang="en-GB" altLang="en-US" sz="2200" smtClean="0"/>
              <a:t>Inspiration or expiration – </a:t>
            </a:r>
            <a:r>
              <a:rPr lang="en-GB" altLang="en-US" sz="2200" smtClean="0">
                <a:solidFill>
                  <a:schemeClr val="bg1"/>
                </a:solidFill>
              </a:rPr>
              <a:t>air breathed in or out</a:t>
            </a:r>
          </a:p>
          <a:p>
            <a:pPr marL="990600" lvl="1" indent="-533400" eaLnBrk="1" hangingPunct="1">
              <a:buFontTx/>
              <a:buAutoNum type="arabicPeriod" startAt="5"/>
            </a:pPr>
            <a:endParaRPr lang="en-GB" altLang="en-US" sz="2200" smtClean="0">
              <a:solidFill>
                <a:schemeClr val="accent2"/>
              </a:solidFill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7575550" y="115888"/>
            <a:ext cx="1501775" cy="101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371600"/>
            <a:ext cx="7772400" cy="1493838"/>
          </a:xfrm>
        </p:spPr>
        <p:txBody>
          <a:bodyPr/>
          <a:lstStyle/>
          <a:p>
            <a:pPr eaLnBrk="1" hangingPunct="1"/>
            <a:r>
              <a:rPr lang="en-GB" altLang="en-US" smtClean="0"/>
              <a:t>2 Minute task: Think of a phrase using the words beginning with the letters </a:t>
            </a:r>
            <a:r>
              <a:rPr lang="en-GB" altLang="en-US" sz="8800" smtClean="0">
                <a:solidFill>
                  <a:schemeClr val="bg1"/>
                </a:solidFill>
              </a:rPr>
              <a:t>M.M.T.L.I.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38238" y="4343400"/>
            <a:ext cx="6400800" cy="1752600"/>
          </a:xfrm>
        </p:spPr>
        <p:txBody>
          <a:bodyPr/>
          <a:lstStyle/>
          <a:p>
            <a:pPr eaLnBrk="1" hangingPunct="1"/>
            <a:r>
              <a:rPr lang="en-GB" altLang="en-US" smtClean="0"/>
              <a:t>You can use this to help you remember the mechanics of respiration.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7575550" y="115888"/>
            <a:ext cx="1501775" cy="101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Mechanics of </a:t>
            </a:r>
            <a:br>
              <a:rPr lang="en-GB" altLang="en-US" smtClean="0"/>
            </a:br>
            <a:r>
              <a:rPr lang="en-GB" altLang="en-US" smtClean="0"/>
              <a:t>Respiration at Rest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038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1. Diaphragm &amp; External Intercostals Actively Contract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2. Diaphragm flatten, ribs/sternum move up and out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3. Thoracic cavity volume increases.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4. Lung air pressure decreases below pressure outside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5. Air rushes into lungs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981200"/>
            <a:ext cx="4038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1. Diaphragm &amp; External Intercostals Passively Relax.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2. Diaphragm pushed up, ribs/sternum move in and down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GB" altLang="en-US" sz="2400" smtClean="0"/>
              <a:t>3. Thoracic cavity volume decreases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4. Lung air pressure increases above pressure outside.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5. Air rushes out of lungs.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smtClean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995738" y="1981200"/>
            <a:ext cx="863600" cy="434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4251325" y="2022475"/>
            <a:ext cx="44132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="1" dirty="0">
                <a:latin typeface="+mj-lt"/>
              </a:rPr>
              <a:t>M</a:t>
            </a:r>
          </a:p>
          <a:p>
            <a:pPr algn="ctr">
              <a:defRPr/>
            </a:pPr>
            <a:endParaRPr lang="en-GB" b="1" dirty="0">
              <a:latin typeface="+mj-lt"/>
            </a:endParaRPr>
          </a:p>
          <a:p>
            <a:pPr algn="ctr">
              <a:defRPr/>
            </a:pPr>
            <a:endParaRPr lang="en-GB" b="1" dirty="0">
              <a:latin typeface="+mj-lt"/>
            </a:endParaRPr>
          </a:p>
          <a:p>
            <a:pPr algn="ctr">
              <a:defRPr/>
            </a:pPr>
            <a:r>
              <a:rPr lang="en-GB" b="1" dirty="0">
                <a:latin typeface="+mj-lt"/>
              </a:rPr>
              <a:t>M</a:t>
            </a:r>
          </a:p>
          <a:p>
            <a:pPr algn="ctr">
              <a:defRPr/>
            </a:pPr>
            <a:endParaRPr lang="en-GB" b="1" dirty="0">
              <a:latin typeface="+mj-lt"/>
            </a:endParaRPr>
          </a:p>
          <a:p>
            <a:pPr algn="ctr">
              <a:defRPr/>
            </a:pPr>
            <a:endParaRPr lang="en-GB" b="1" dirty="0">
              <a:latin typeface="+mj-lt"/>
            </a:endParaRPr>
          </a:p>
          <a:p>
            <a:pPr algn="ctr">
              <a:defRPr/>
            </a:pPr>
            <a:r>
              <a:rPr lang="en-GB" b="1" dirty="0">
                <a:latin typeface="+mj-lt"/>
              </a:rPr>
              <a:t>T</a:t>
            </a:r>
          </a:p>
          <a:p>
            <a:pPr algn="ctr">
              <a:defRPr/>
            </a:pPr>
            <a:endParaRPr lang="en-GB" b="1" dirty="0">
              <a:latin typeface="+mj-lt"/>
            </a:endParaRPr>
          </a:p>
          <a:p>
            <a:pPr algn="ctr">
              <a:defRPr/>
            </a:pPr>
            <a:r>
              <a:rPr lang="en-GB" b="1" dirty="0">
                <a:latin typeface="+mj-lt"/>
              </a:rPr>
              <a:t>L</a:t>
            </a:r>
          </a:p>
          <a:p>
            <a:pPr algn="ctr">
              <a:defRPr/>
            </a:pPr>
            <a:endParaRPr lang="en-GB" b="1" dirty="0">
              <a:latin typeface="+mj-lt"/>
            </a:endParaRPr>
          </a:p>
          <a:p>
            <a:pPr algn="ctr">
              <a:defRPr/>
            </a:pPr>
            <a:r>
              <a:rPr lang="en-GB" b="1" dirty="0">
                <a:latin typeface="+mj-lt"/>
              </a:rPr>
              <a:t>I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365125" y="1285875"/>
            <a:ext cx="1844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u="sng" dirty="0">
                <a:latin typeface="+mj-lt"/>
              </a:rPr>
              <a:t>Inspiration</a:t>
            </a: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5470525" y="1438275"/>
            <a:ext cx="1784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u="sng" dirty="0">
                <a:latin typeface="+mj-lt"/>
              </a:rPr>
              <a:t>Expiration</a:t>
            </a:r>
          </a:p>
        </p:txBody>
      </p:sp>
      <p:pic>
        <p:nvPicPr>
          <p:cNvPr id="11273" name="Picture 2" descr="90as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42398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Box 9"/>
          <p:cNvSpPr txBox="1">
            <a:spLocks noChangeArrowheads="1"/>
          </p:cNvSpPr>
          <p:nvPr/>
        </p:nvSpPr>
        <p:spPr bwMode="auto">
          <a:xfrm>
            <a:off x="7575550" y="115888"/>
            <a:ext cx="1501775" cy="101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2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Mechanics </a:t>
            </a:r>
            <a:br>
              <a:rPr lang="en-GB" altLang="en-US" smtClean="0"/>
            </a:br>
            <a:r>
              <a:rPr lang="en-GB" altLang="en-US" smtClean="0"/>
              <a:t> During Exercise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244975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/>
              <a:t>1. Diaphragm, External Intercostals, </a:t>
            </a:r>
            <a:r>
              <a:rPr lang="en-GB" altLang="en-US" sz="2400" b="1" smtClean="0">
                <a:solidFill>
                  <a:schemeClr val="bg1"/>
                </a:solidFill>
              </a:rPr>
              <a:t>Sternocleidomastoid, Pectoralis minor</a:t>
            </a:r>
            <a:r>
              <a:rPr lang="en-GB" altLang="en-US" sz="2400" b="1" smtClean="0">
                <a:solidFill>
                  <a:srgbClr val="FF0000"/>
                </a:solidFill>
              </a:rPr>
              <a:t> </a:t>
            </a:r>
            <a:r>
              <a:rPr lang="en-GB" altLang="en-US" sz="2400" smtClean="0"/>
              <a:t>contract.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/>
              <a:t>2. </a:t>
            </a:r>
            <a:r>
              <a:rPr lang="en-GB" altLang="en-US" sz="2400" b="1" smtClean="0">
                <a:solidFill>
                  <a:schemeClr val="bg1"/>
                </a:solidFill>
              </a:rPr>
              <a:t>Diaphragm flattens with more force</a:t>
            </a:r>
            <a:r>
              <a:rPr lang="en-GB" altLang="en-US" sz="2400" smtClean="0">
                <a:solidFill>
                  <a:schemeClr val="bg1"/>
                </a:solidFill>
              </a:rPr>
              <a:t> </a:t>
            </a:r>
            <a:r>
              <a:rPr lang="en-GB" altLang="en-US" sz="2400" smtClean="0"/>
              <a:t>+ Increased lift of ribs and sternum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/>
              <a:t>3. Increased thoracic cavity volume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/>
              <a:t>4. Lower air pressure in lungs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/>
              <a:t>5. More air rushes into lungs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989138"/>
            <a:ext cx="4859337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/>
              <a:t>1. Diaphragm relaxes, External Intercostals relax, </a:t>
            </a:r>
            <a:r>
              <a:rPr lang="en-GB" altLang="en-US" sz="2400" b="1" smtClean="0">
                <a:solidFill>
                  <a:schemeClr val="bg1"/>
                </a:solidFill>
              </a:rPr>
              <a:t>Internal Intercostals contract, Abdominals</a:t>
            </a:r>
            <a:r>
              <a:rPr lang="en-GB" altLang="en-US" sz="2400" b="1" smtClean="0">
                <a:solidFill>
                  <a:srgbClr val="FF0000"/>
                </a:solidFill>
              </a:rPr>
              <a:t> </a:t>
            </a:r>
            <a:r>
              <a:rPr lang="en-GB" altLang="en-US" sz="2400" smtClean="0"/>
              <a:t>contract.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/>
              <a:t>2. </a:t>
            </a:r>
            <a:r>
              <a:rPr lang="en-GB" altLang="en-US" sz="2400" b="1" smtClean="0">
                <a:solidFill>
                  <a:schemeClr val="bg1"/>
                </a:solidFill>
              </a:rPr>
              <a:t>Diaphragm pushed up harder with more force</a:t>
            </a:r>
            <a:r>
              <a:rPr lang="en-GB" altLang="en-US" sz="2400" smtClean="0">
                <a:solidFill>
                  <a:schemeClr val="bg1"/>
                </a:solidFill>
              </a:rPr>
              <a:t>. </a:t>
            </a:r>
            <a:r>
              <a:rPr lang="en-GB" altLang="en-US" sz="2400" smtClean="0"/>
              <a:t>Ribs/sternum pulled in and down.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/>
              <a:t>3. Greater decrease in thoracic cavity volume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/>
              <a:t>4. Higher air pressure in lungs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/>
              <a:t>5. More air pushed out of the lungs.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838200" y="1473200"/>
            <a:ext cx="190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 u="sng">
                <a:solidFill>
                  <a:schemeClr val="tx1"/>
                </a:solidFill>
                <a:latin typeface="Times New Roman" panose="02020603050405020304" pitchFamily="18" charset="0"/>
              </a:rPr>
              <a:t>Inspiration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795963" y="1341438"/>
            <a:ext cx="1841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 u="sng">
                <a:solidFill>
                  <a:schemeClr val="tx1"/>
                </a:solidFill>
                <a:latin typeface="Times New Roman" panose="02020603050405020304" pitchFamily="18" charset="0"/>
              </a:rPr>
              <a:t>Expiration</a:t>
            </a:r>
          </a:p>
        </p:txBody>
      </p:sp>
      <p:pic>
        <p:nvPicPr>
          <p:cNvPr id="12295" name="Picture 2" descr="90as1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658938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7575550" y="115888"/>
            <a:ext cx="1501775" cy="101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4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EA90949D6391244A906844C304818D4E00E20E84268CACA44E9F88CD5F70DF3191" ma:contentTypeVersion="1" ma:contentTypeDescription="Create a new PowerPoint document" ma:contentTypeScope="" ma:versionID="c82fa1cd85bd696cac88703be82c94e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A6E065-36D2-44AA-8122-81F429C51D9D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4C56D678-CB7C-46E8-BC25-BAFB3AF41DB3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16A3D2E-D3E1-4369-938A-6121D94A3D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D4D281FF-7723-4DAE-BA55-FFA29C11EC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1958</TotalTime>
  <Words>1067</Words>
  <Application>Microsoft Office PowerPoint</Application>
  <PresentationFormat>On-screen Show (4:3)</PresentationFormat>
  <Paragraphs>234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Times New Roman</vt:lpstr>
      <vt:lpstr>Arial</vt:lpstr>
      <vt:lpstr>Comic Sans MS</vt:lpstr>
      <vt:lpstr>Wingdings</vt:lpstr>
      <vt:lpstr>Default Design</vt:lpstr>
      <vt:lpstr>Bitmap Image</vt:lpstr>
      <vt:lpstr>Lung volumes - spirometer</vt:lpstr>
      <vt:lpstr>Spirometer trace</vt:lpstr>
      <vt:lpstr>Lung volumes</vt:lpstr>
      <vt:lpstr>Answers…</vt:lpstr>
      <vt:lpstr>Lung volumes</vt:lpstr>
      <vt:lpstr>Mechanics of breathing – 5 key steps…</vt:lpstr>
      <vt:lpstr>2 Minute task: Think of a phrase using the words beginning with the letters M.M.T.L.I.</vt:lpstr>
      <vt:lpstr>Mechanics of  Respiration at Rest</vt:lpstr>
      <vt:lpstr>Mechanics   During Exercise</vt:lpstr>
      <vt:lpstr>Tackle these….</vt:lpstr>
      <vt:lpstr>Tackle these</vt:lpstr>
      <vt:lpstr>Gaseous exchange</vt:lpstr>
      <vt:lpstr>Alveolar gas exchange</vt:lpstr>
      <vt:lpstr>Diffusion</vt:lpstr>
      <vt:lpstr>Diffusion works</vt:lpstr>
      <vt:lpstr>Transport of oxygen in blood</vt:lpstr>
      <vt:lpstr>Transport of CO2 in blood</vt:lpstr>
      <vt:lpstr>Saturation of haemoglobin</vt:lpstr>
      <vt:lpstr>Forming oxyhaemoglobin</vt:lpstr>
      <vt:lpstr>During exercise</vt:lpstr>
      <vt:lpstr>Forming oxyhaemoglobin</vt:lpstr>
      <vt:lpstr>Oxyhaemoglobin Dissociation Curve</vt:lpstr>
      <vt:lpstr>Tackle these!  1. List 4 factors that increase the amount of oxy-haemoglobin dissociation at the muscles during exercise. [4]  2. Which way does the oxy-haemoglobin dissociation curve shift during exercise? What is this shift called? [2]  3. What is Myoglobin? [1]  4. What happens to the depth and rate of breathing during exercise? [2]  5. State 3 factors that increase the efficiency of diffusion at the lungs [3] </vt:lpstr>
      <vt:lpstr>   4. Lower PH/ More acidity  More carbon dioxide will lower the pH in the body.  A drop in pH will cause oxygen to dissociate from haemoglobin more readily (Bohr effect) </vt:lpstr>
      <vt:lpstr>Extraction of oxygen</vt:lpstr>
      <vt:lpstr>a-vO2 diff.</vt:lpstr>
      <vt:lpstr>Oxygen into muscles</vt:lpstr>
      <vt:lpstr>Effects of training</vt:lpstr>
    </vt:vector>
  </TitlesOfParts>
  <Company>Loreto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Pulmonary Function</dc:title>
  <dc:creator>Loreto College</dc:creator>
  <cp:lastModifiedBy>Daniel Bonney</cp:lastModifiedBy>
  <cp:revision>51</cp:revision>
  <dcterms:created xsi:type="dcterms:W3CDTF">2001-06-19T16:29:36Z</dcterms:created>
  <dcterms:modified xsi:type="dcterms:W3CDTF">2018-10-30T14:46:02Z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Editor">
    <vt:lpwstr>Kevin Broad</vt:lpwstr>
  </property>
  <property fmtid="{D5CDD505-2E9C-101B-9397-08002B2CF9AE}" pid="4" name="display_urn:schemas-microsoft-com:office:office#Author">
    <vt:lpwstr>Kevin Broad</vt:lpwstr>
  </property>
  <property fmtid="{D5CDD505-2E9C-101B-9397-08002B2CF9AE}" pid="5" name="PublishingExpirationDate">
    <vt:lpwstr/>
  </property>
  <property fmtid="{D5CDD505-2E9C-101B-9397-08002B2CF9AE}" pid="6" name="PublishingStartDate">
    <vt:lpwstr/>
  </property>
  <property fmtid="{D5CDD505-2E9C-101B-9397-08002B2CF9AE}" pid="7" name="ContentTypeId">
    <vt:lpwstr>0x010100EA90949D6391244A906844C304818D4E00E20E84268CACA44E9F88CD5F70DF3191</vt:lpwstr>
  </property>
</Properties>
</file>