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7C8999-91F9-4188-A14F-124190F9FEBF}"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28781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7C8999-91F9-4188-A14F-124190F9FEBF}"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101383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7C8999-91F9-4188-A14F-124190F9FEBF}"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200377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7C8999-91F9-4188-A14F-124190F9FEBF}"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198425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999-91F9-4188-A14F-124190F9FEBF}"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183980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7C8999-91F9-4188-A14F-124190F9FEBF}"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262175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7C8999-91F9-4188-A14F-124190F9FEBF}" type="datetimeFigureOut">
              <a:rPr lang="en-GB" smtClean="0"/>
              <a:t>06/12/2020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308265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7C8999-91F9-4188-A14F-124190F9FEBF}" type="datetimeFigureOut">
              <a:rPr lang="en-GB" smtClean="0"/>
              <a:t>06/12/2020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331380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999-91F9-4188-A14F-124190F9FEBF}" type="datetimeFigureOut">
              <a:rPr lang="en-GB" smtClean="0"/>
              <a:t>06/12/2020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235732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999-91F9-4188-A14F-124190F9FEBF}"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150556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999-91F9-4188-A14F-124190F9FEBF}"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82771B-8CFC-4DBB-A3EC-B01952F29BA2}" type="slidenum">
              <a:rPr lang="en-GB" smtClean="0"/>
              <a:t>‹#›</a:t>
            </a:fld>
            <a:endParaRPr lang="en-GB"/>
          </a:p>
        </p:txBody>
      </p:sp>
    </p:spTree>
    <p:extLst>
      <p:ext uri="{BB962C8B-B14F-4D97-AF65-F5344CB8AC3E}">
        <p14:creationId xmlns:p14="http://schemas.microsoft.com/office/powerpoint/2010/main" val="89339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999-91F9-4188-A14F-124190F9FEBF}" type="datetimeFigureOut">
              <a:rPr lang="en-GB" smtClean="0"/>
              <a:t>06/12/2020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2771B-8CFC-4DBB-A3EC-B01952F29BA2}" type="slidenum">
              <a:rPr lang="en-GB" smtClean="0"/>
              <a:t>‹#›</a:t>
            </a:fld>
            <a:endParaRPr lang="en-GB"/>
          </a:p>
        </p:txBody>
      </p:sp>
    </p:spTree>
    <p:extLst>
      <p:ext uri="{BB962C8B-B14F-4D97-AF65-F5344CB8AC3E}">
        <p14:creationId xmlns:p14="http://schemas.microsoft.com/office/powerpoint/2010/main" val="2619580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1569660"/>
          </a:xfrm>
          <a:prstGeom prst="rect">
            <a:avLst/>
          </a:prstGeom>
          <a:noFill/>
        </p:spPr>
        <p:txBody>
          <a:bodyPr wrap="square" rtlCol="0">
            <a:spAutoFit/>
          </a:bodyPr>
          <a:lstStyle/>
          <a:p>
            <a:pPr>
              <a:spcAft>
                <a:spcPts val="0"/>
              </a:spcAft>
            </a:pPr>
            <a:r>
              <a:rPr lang="en-GB" sz="3200" b="1" dirty="0">
                <a:latin typeface="Arial" panose="020B0604020202020204" pitchFamily="34" charset="0"/>
                <a:ea typeface="Times New Roman" panose="02020603050405020304" pitchFamily="18" charset="0"/>
              </a:rPr>
              <a:t>Using examples from sport, describe the use of video analysis programmes in qualitative and quantitative research. [4]</a:t>
            </a:r>
            <a:endParaRPr lang="en-GB" sz="3200" dirty="0">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13304081"/>
              </p:ext>
            </p:extLst>
          </p:nvPr>
        </p:nvGraphicFramePr>
        <p:xfrm>
          <a:off x="221674" y="2072640"/>
          <a:ext cx="11726487" cy="3325091"/>
        </p:xfrm>
        <a:graphic>
          <a:graphicData uri="http://schemas.openxmlformats.org/drawingml/2006/table">
            <a:tbl>
              <a:tblPr firstRow="1" bandRow="1">
                <a:tableStyleId>{5C22544A-7EE6-4342-B048-85BDC9FD1C3A}</a:tableStyleId>
              </a:tblPr>
              <a:tblGrid>
                <a:gridCol w="3908829">
                  <a:extLst>
                    <a:ext uri="{9D8B030D-6E8A-4147-A177-3AD203B41FA5}">
                      <a16:colId xmlns:a16="http://schemas.microsoft.com/office/drawing/2014/main" val="1982976674"/>
                    </a:ext>
                  </a:extLst>
                </a:gridCol>
                <a:gridCol w="3908829">
                  <a:extLst>
                    <a:ext uri="{9D8B030D-6E8A-4147-A177-3AD203B41FA5}">
                      <a16:colId xmlns:a16="http://schemas.microsoft.com/office/drawing/2014/main" val="3185690917"/>
                    </a:ext>
                  </a:extLst>
                </a:gridCol>
                <a:gridCol w="3908829">
                  <a:extLst>
                    <a:ext uri="{9D8B030D-6E8A-4147-A177-3AD203B41FA5}">
                      <a16:colId xmlns:a16="http://schemas.microsoft.com/office/drawing/2014/main" val="3489235778"/>
                    </a:ext>
                  </a:extLst>
                </a:gridCol>
              </a:tblGrid>
              <a:tr h="475013">
                <a:tc>
                  <a:txBody>
                    <a:bodyPr/>
                    <a:lstStyle/>
                    <a:p>
                      <a:endParaRPr lang="en-GB" dirty="0"/>
                    </a:p>
                  </a:txBody>
                  <a:tcPr>
                    <a:solidFill>
                      <a:schemeClr val="bg2"/>
                    </a:solidFill>
                  </a:tcPr>
                </a:tc>
                <a:tc>
                  <a:txBody>
                    <a:bodyPr/>
                    <a:lstStyle/>
                    <a:p>
                      <a:pPr algn="ctr"/>
                      <a:r>
                        <a:rPr lang="en-GB" sz="2000" dirty="0">
                          <a:solidFill>
                            <a:schemeClr val="tx1"/>
                          </a:solidFill>
                        </a:rPr>
                        <a:t>Quantitative research</a:t>
                      </a:r>
                    </a:p>
                  </a:txBody>
                  <a:tcPr>
                    <a:solidFill>
                      <a:schemeClr val="bg2"/>
                    </a:solidFill>
                  </a:tcPr>
                </a:tc>
                <a:tc>
                  <a:txBody>
                    <a:bodyPr/>
                    <a:lstStyle/>
                    <a:p>
                      <a:pPr algn="ctr"/>
                      <a:r>
                        <a:rPr lang="en-GB" sz="2000" dirty="0">
                          <a:solidFill>
                            <a:schemeClr val="tx1"/>
                          </a:solidFill>
                        </a:rPr>
                        <a:t>Qualitative research</a:t>
                      </a:r>
                    </a:p>
                  </a:txBody>
                  <a:tcPr>
                    <a:solidFill>
                      <a:schemeClr val="bg2"/>
                    </a:solidFill>
                  </a:tcPr>
                </a:tc>
                <a:extLst>
                  <a:ext uri="{0D108BD9-81ED-4DB2-BD59-A6C34878D82A}">
                    <a16:rowId xmlns:a16="http://schemas.microsoft.com/office/drawing/2014/main" val="589845008"/>
                  </a:ext>
                </a:extLst>
              </a:tr>
              <a:tr h="767329">
                <a:tc>
                  <a:txBody>
                    <a:bodyPr/>
                    <a:lstStyle/>
                    <a:p>
                      <a:r>
                        <a:rPr lang="en-GB" b="1" dirty="0"/>
                        <a:t>Descriptions [2]</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21145827"/>
                  </a:ext>
                </a:extLst>
              </a:tr>
              <a:tr h="2082749">
                <a:tc>
                  <a:txBody>
                    <a:bodyPr/>
                    <a:lstStyle/>
                    <a:p>
                      <a:r>
                        <a:rPr lang="en-GB" b="1" dirty="0"/>
                        <a:t>Sporting</a:t>
                      </a:r>
                      <a:r>
                        <a:rPr lang="en-GB" b="1" baseline="0" dirty="0"/>
                        <a:t> examples of video research [2]</a:t>
                      </a:r>
                      <a:endParaRPr lang="en-GB" b="1"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194560451"/>
                  </a:ext>
                </a:extLst>
              </a:tr>
            </a:tbl>
          </a:graphicData>
        </a:graphic>
      </p:graphicFrame>
      <p:sp>
        <p:nvSpPr>
          <p:cNvPr id="2" name="TextBox 1">
            <a:extLst>
              <a:ext uri="{FF2B5EF4-FFF2-40B4-BE49-F238E27FC236}">
                <a16:creationId xmlns:a16="http://schemas.microsoft.com/office/drawing/2014/main" id="{DC00B7BF-A9F7-4BFB-A90C-03F75B5918BD}"/>
              </a:ext>
            </a:extLst>
          </p:cNvPr>
          <p:cNvSpPr txBox="1"/>
          <p:nvPr/>
        </p:nvSpPr>
        <p:spPr>
          <a:xfrm>
            <a:off x="4117571" y="2531180"/>
            <a:ext cx="3297382" cy="646331"/>
          </a:xfrm>
          <a:prstGeom prst="rect">
            <a:avLst/>
          </a:prstGeom>
          <a:noFill/>
        </p:spPr>
        <p:txBody>
          <a:bodyPr wrap="square" rtlCol="0">
            <a:spAutoFit/>
          </a:bodyPr>
          <a:lstStyle/>
          <a:p>
            <a:pPr lvl="0"/>
            <a:r>
              <a:rPr lang="en-GB" dirty="0">
                <a:solidFill>
                  <a:prstClr val="black"/>
                </a:solidFill>
              </a:rPr>
              <a:t>used  to collect factual/numerical data/objective  data</a:t>
            </a:r>
          </a:p>
        </p:txBody>
      </p:sp>
      <p:sp>
        <p:nvSpPr>
          <p:cNvPr id="3" name="Rectangle 2">
            <a:extLst>
              <a:ext uri="{FF2B5EF4-FFF2-40B4-BE49-F238E27FC236}">
                <a16:creationId xmlns:a16="http://schemas.microsoft.com/office/drawing/2014/main" id="{4D8D1C17-23AB-43C3-B70D-4F3AE3F33DD8}"/>
              </a:ext>
            </a:extLst>
          </p:cNvPr>
          <p:cNvSpPr/>
          <p:nvPr/>
        </p:nvSpPr>
        <p:spPr>
          <a:xfrm>
            <a:off x="8117962" y="2549236"/>
            <a:ext cx="3154899" cy="646331"/>
          </a:xfrm>
          <a:prstGeom prst="rect">
            <a:avLst/>
          </a:prstGeom>
        </p:spPr>
        <p:txBody>
          <a:bodyPr wrap="square">
            <a:spAutoFit/>
          </a:bodyPr>
          <a:lstStyle/>
          <a:p>
            <a:pPr lvl="0"/>
            <a:r>
              <a:rPr lang="en-GB" dirty="0">
                <a:solidFill>
                  <a:prstClr val="black"/>
                </a:solidFill>
              </a:rPr>
              <a:t>used to collect descriptive information/subjective data</a:t>
            </a:r>
          </a:p>
        </p:txBody>
      </p:sp>
      <p:sp>
        <p:nvSpPr>
          <p:cNvPr id="5" name="Rectangle 4">
            <a:extLst>
              <a:ext uri="{FF2B5EF4-FFF2-40B4-BE49-F238E27FC236}">
                <a16:creationId xmlns:a16="http://schemas.microsoft.com/office/drawing/2014/main" id="{0856BC65-F4C8-4E32-9BE7-49DBAB3EC2CD}"/>
              </a:ext>
            </a:extLst>
          </p:cNvPr>
          <p:cNvSpPr/>
          <p:nvPr/>
        </p:nvSpPr>
        <p:spPr>
          <a:xfrm>
            <a:off x="4117571" y="3273520"/>
            <a:ext cx="3419302" cy="923330"/>
          </a:xfrm>
          <a:prstGeom prst="rect">
            <a:avLst/>
          </a:prstGeom>
        </p:spPr>
        <p:txBody>
          <a:bodyPr wrap="square">
            <a:spAutoFit/>
          </a:bodyPr>
          <a:lstStyle/>
          <a:p>
            <a:pPr lvl="0">
              <a:defRPr/>
            </a:pPr>
            <a:r>
              <a:rPr lang="en-GB" dirty="0" err="1">
                <a:solidFill>
                  <a:prstClr val="black"/>
                </a:solidFill>
              </a:rPr>
              <a:t>Eg</a:t>
            </a:r>
            <a:r>
              <a:rPr lang="en-GB" dirty="0">
                <a:solidFill>
                  <a:prstClr val="black"/>
                </a:solidFill>
              </a:rPr>
              <a:t> Netball coaches can use video analysis to generate pass completion percentages/ or equiv.</a:t>
            </a:r>
          </a:p>
        </p:txBody>
      </p:sp>
      <p:sp>
        <p:nvSpPr>
          <p:cNvPr id="7" name="Rectangle 6">
            <a:extLst>
              <a:ext uri="{FF2B5EF4-FFF2-40B4-BE49-F238E27FC236}">
                <a16:creationId xmlns:a16="http://schemas.microsoft.com/office/drawing/2014/main" id="{BA1E02CA-A5B9-4566-A78C-1311EC470445}"/>
              </a:ext>
            </a:extLst>
          </p:cNvPr>
          <p:cNvSpPr/>
          <p:nvPr/>
        </p:nvSpPr>
        <p:spPr>
          <a:xfrm>
            <a:off x="8034835" y="3273520"/>
            <a:ext cx="3852364" cy="1477328"/>
          </a:xfrm>
          <a:prstGeom prst="rect">
            <a:avLst/>
          </a:prstGeom>
        </p:spPr>
        <p:txBody>
          <a:bodyPr wrap="square">
            <a:spAutoFit/>
          </a:bodyPr>
          <a:lstStyle/>
          <a:p>
            <a:pPr lvl="0">
              <a:defRPr/>
            </a:pPr>
            <a:r>
              <a:rPr lang="en-GB" dirty="0" err="1">
                <a:solidFill>
                  <a:prstClr val="black"/>
                </a:solidFill>
              </a:rPr>
              <a:t>Eg</a:t>
            </a:r>
            <a:r>
              <a:rPr lang="en-GB" dirty="0">
                <a:solidFill>
                  <a:prstClr val="black"/>
                </a:solidFill>
              </a:rPr>
              <a:t> Football coaches use video analysis to show movements of defenders and inform coaching decisions/opinions/  strategy about what formation to use/ or equiv. </a:t>
            </a:r>
          </a:p>
        </p:txBody>
      </p:sp>
    </p:spTree>
    <p:extLst>
      <p:ext uri="{BB962C8B-B14F-4D97-AF65-F5344CB8AC3E}">
        <p14:creationId xmlns:p14="http://schemas.microsoft.com/office/powerpoint/2010/main" val="403445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1518254"/>
              </p:ext>
            </p:extLst>
          </p:nvPr>
        </p:nvGraphicFramePr>
        <p:xfrm>
          <a:off x="103909" y="98940"/>
          <a:ext cx="11984182" cy="6660119"/>
        </p:xfrm>
        <a:graphic>
          <a:graphicData uri="http://schemas.openxmlformats.org/drawingml/2006/table">
            <a:tbl>
              <a:tblPr firstRow="1" firstCol="1" bandRow="1"/>
              <a:tblGrid>
                <a:gridCol w="1488023">
                  <a:extLst>
                    <a:ext uri="{9D8B030D-6E8A-4147-A177-3AD203B41FA5}">
                      <a16:colId xmlns:a16="http://schemas.microsoft.com/office/drawing/2014/main" val="1954024414"/>
                    </a:ext>
                  </a:extLst>
                </a:gridCol>
                <a:gridCol w="3008938">
                  <a:extLst>
                    <a:ext uri="{9D8B030D-6E8A-4147-A177-3AD203B41FA5}">
                      <a16:colId xmlns:a16="http://schemas.microsoft.com/office/drawing/2014/main" val="1146538380"/>
                    </a:ext>
                  </a:extLst>
                </a:gridCol>
                <a:gridCol w="2451731">
                  <a:extLst>
                    <a:ext uri="{9D8B030D-6E8A-4147-A177-3AD203B41FA5}">
                      <a16:colId xmlns:a16="http://schemas.microsoft.com/office/drawing/2014/main" val="1712409863"/>
                    </a:ext>
                  </a:extLst>
                </a:gridCol>
                <a:gridCol w="5035490">
                  <a:extLst>
                    <a:ext uri="{9D8B030D-6E8A-4147-A177-3AD203B41FA5}">
                      <a16:colId xmlns:a16="http://schemas.microsoft.com/office/drawing/2014/main" val="3768847064"/>
                    </a:ext>
                  </a:extLst>
                </a:gridCol>
              </a:tblGrid>
              <a:tr h="734095">
                <a:tc>
                  <a:txBody>
                    <a:bodyPr/>
                    <a:lstStyle/>
                    <a:p>
                      <a:pPr>
                        <a:spcAft>
                          <a:spcPts val="0"/>
                        </a:spcAft>
                      </a:pPr>
                      <a:r>
                        <a:rPr lang="en-GB" sz="1600" b="1" dirty="0">
                          <a:effectLst/>
                          <a:latin typeface="Arial" panose="020B0604020202020204" pitchFamily="34" charset="0"/>
                          <a:ea typeface="Times New Roman" panose="02020603050405020304" pitchFamily="18" charset="0"/>
                        </a:rPr>
                        <a:t>Function of sport analytics</a:t>
                      </a: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n-GB" sz="1600" b="1" dirty="0">
                          <a:effectLst/>
                          <a:latin typeface="Arial" panose="020B0604020202020204" pitchFamily="34" charset="0"/>
                          <a:ea typeface="Times New Roman" panose="02020603050405020304" pitchFamily="18" charset="0"/>
                        </a:rPr>
                        <a:t>Sport/situation</a:t>
                      </a: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n-GB" sz="1600" b="1">
                          <a:effectLst/>
                          <a:latin typeface="Arial" panose="020B0604020202020204" pitchFamily="34" charset="0"/>
                          <a:ea typeface="Times New Roman" panose="02020603050405020304" pitchFamily="18" charset="0"/>
                        </a:rPr>
                        <a:t>Name of programme/ tool</a:t>
                      </a:r>
                      <a:endParaRPr lang="en-GB" sz="160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n-GB" sz="1600" b="1" dirty="0">
                          <a:effectLst/>
                          <a:latin typeface="Arial" panose="020B0604020202020204" pitchFamily="34" charset="0"/>
                          <a:ea typeface="Times New Roman" panose="02020603050405020304" pitchFamily="18" charset="0"/>
                        </a:rPr>
                        <a:t>Explanation how the programme can be used to achieve the function </a:t>
                      </a: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4841265"/>
                  </a:ext>
                </a:extLst>
              </a:tr>
              <a:tr h="1070556">
                <a:tc>
                  <a:txBody>
                    <a:bodyPr/>
                    <a:lstStyle/>
                    <a:p>
                      <a:pPr>
                        <a:spcAft>
                          <a:spcPts val="0"/>
                        </a:spcAft>
                      </a:pPr>
                      <a:r>
                        <a:rPr lang="en-GB" sz="1400" b="1" dirty="0">
                          <a:effectLst/>
                          <a:latin typeface="Arial" panose="020B0604020202020204" pitchFamily="34" charset="0"/>
                          <a:ea typeface="Times New Roman" panose="02020603050405020304" pitchFamily="18" charset="0"/>
                        </a:rPr>
                        <a:t>Prevention of injury [1]</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354799"/>
                  </a:ext>
                </a:extLst>
              </a:tr>
              <a:tr h="1132942">
                <a:tc>
                  <a:txBody>
                    <a:bodyPr/>
                    <a:lstStyle/>
                    <a:p>
                      <a:pPr>
                        <a:spcAft>
                          <a:spcPts val="0"/>
                        </a:spcAft>
                      </a:pPr>
                      <a:r>
                        <a:rPr lang="en-GB" sz="1400" b="1" dirty="0">
                          <a:effectLst/>
                          <a:latin typeface="Arial" panose="020B0604020202020204" pitchFamily="34" charset="0"/>
                          <a:ea typeface="Times New Roman" panose="02020603050405020304" pitchFamily="18" charset="0"/>
                        </a:rPr>
                        <a:t>Game analysis [1]</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192531"/>
                  </a:ext>
                </a:extLst>
              </a:tr>
              <a:tr h="1294792">
                <a:tc>
                  <a:txBody>
                    <a:bodyPr/>
                    <a:lstStyle/>
                    <a:p>
                      <a:pPr>
                        <a:spcAft>
                          <a:spcPts val="0"/>
                        </a:spcAft>
                      </a:pPr>
                      <a:r>
                        <a:rPr lang="en-GB" sz="1400" b="1" dirty="0">
                          <a:effectLst/>
                          <a:latin typeface="Arial" panose="020B0604020202020204" pitchFamily="34" charset="0"/>
                          <a:ea typeface="Times New Roman" panose="02020603050405020304" pitchFamily="18" charset="0"/>
                        </a:rPr>
                        <a:t>Monitor fitness for performance [1]</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333940"/>
                  </a:ext>
                </a:extLst>
              </a:tr>
              <a:tr h="1294792">
                <a:tc>
                  <a:txBody>
                    <a:bodyPr/>
                    <a:lstStyle/>
                    <a:p>
                      <a:pPr>
                        <a:spcAft>
                          <a:spcPts val="0"/>
                        </a:spcAft>
                      </a:pPr>
                      <a:r>
                        <a:rPr lang="en-GB" sz="1400" b="1" dirty="0">
                          <a:effectLst/>
                          <a:latin typeface="Arial" panose="020B0604020202020204" pitchFamily="34" charset="0"/>
                          <a:ea typeface="Times New Roman" panose="02020603050405020304" pitchFamily="18" charset="0"/>
                        </a:rPr>
                        <a:t>Skill and technique development [1]</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219768"/>
                  </a:ext>
                </a:extLst>
              </a:tr>
              <a:tr h="1132942">
                <a:tc>
                  <a:txBody>
                    <a:bodyPr/>
                    <a:lstStyle/>
                    <a:p>
                      <a:pPr>
                        <a:spcAft>
                          <a:spcPts val="0"/>
                        </a:spcAft>
                      </a:pPr>
                      <a:r>
                        <a:rPr lang="en-GB" sz="1400" b="1" dirty="0">
                          <a:effectLst/>
                          <a:latin typeface="Arial" panose="020B0604020202020204" pitchFamily="34" charset="0"/>
                          <a:ea typeface="Times New Roman" panose="02020603050405020304" pitchFamily="18" charset="0"/>
                        </a:rPr>
                        <a:t>Talent ID/scouting [1]</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26749"/>
                  </a:ext>
                </a:extLst>
              </a:tr>
            </a:tbl>
          </a:graphicData>
        </a:graphic>
      </p:graphicFrame>
      <p:pic>
        <p:nvPicPr>
          <p:cNvPr id="102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094" y="876843"/>
            <a:ext cx="1447800" cy="981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13"/>
          <p:cNvPicPr>
            <a:picLocks noChangeAspect="1" noChangeArrowheads="1"/>
          </p:cNvPicPr>
          <p:nvPr/>
        </p:nvPicPr>
        <p:blipFill>
          <a:blip r:embed="rId3">
            <a:extLst>
              <a:ext uri="{28A0092B-C50C-407E-A947-70E740481C1C}">
                <a14:useLocalDpi xmlns:a14="http://schemas.microsoft.com/office/drawing/2010/main" val="0"/>
              </a:ext>
            </a:extLst>
          </a:blip>
          <a:srcRect t="10754"/>
          <a:stretch>
            <a:fillRect/>
          </a:stretch>
        </p:blipFill>
        <p:spPr bwMode="auto">
          <a:xfrm>
            <a:off x="2815399" y="1940845"/>
            <a:ext cx="1562495" cy="10645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8"/>
          <p:cNvPicPr>
            <a:picLocks noChangeAspect="1" noChangeArrowheads="1"/>
          </p:cNvPicPr>
          <p:nvPr/>
        </p:nvPicPr>
        <p:blipFill rotWithShape="1">
          <a:blip r:embed="rId4">
            <a:extLst>
              <a:ext uri="{28A0092B-C50C-407E-A947-70E740481C1C}">
                <a14:useLocalDpi xmlns:a14="http://schemas.microsoft.com/office/drawing/2010/main" val="0"/>
              </a:ext>
            </a:extLst>
          </a:blip>
          <a:srcRect t="12427" b="28180"/>
          <a:stretch/>
        </p:blipFill>
        <p:spPr bwMode="auto">
          <a:xfrm>
            <a:off x="2679499" y="3088329"/>
            <a:ext cx="1760741" cy="112569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6432" y="4384429"/>
            <a:ext cx="1683808" cy="114748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2865" y="5894854"/>
            <a:ext cx="1857375" cy="8096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226ED0F-7E3A-4A44-8F96-FB48C31AA51A}"/>
              </a:ext>
            </a:extLst>
          </p:cNvPr>
          <p:cNvSpPr txBox="1"/>
          <p:nvPr/>
        </p:nvSpPr>
        <p:spPr>
          <a:xfrm>
            <a:off x="1576363" y="793916"/>
            <a:ext cx="1006502" cy="369332"/>
          </a:xfrm>
          <a:prstGeom prst="rect">
            <a:avLst/>
          </a:prstGeom>
          <a:noFill/>
        </p:spPr>
        <p:txBody>
          <a:bodyPr wrap="square" rtlCol="0">
            <a:spAutoFit/>
          </a:bodyPr>
          <a:lstStyle/>
          <a:p>
            <a:pPr lvl="0"/>
            <a:r>
              <a:rPr lang="en-GB" dirty="0">
                <a:solidFill>
                  <a:prstClr val="black"/>
                </a:solidFill>
                <a:latin typeface="Arial" panose="020B0604020202020204" pitchFamily="34" charset="0"/>
                <a:ea typeface="Times New Roman" panose="02020603050405020304" pitchFamily="18" charset="0"/>
              </a:rPr>
              <a:t>Cycling</a:t>
            </a:r>
            <a:endParaRPr lang="en-GB" dirty="0">
              <a:solidFill>
                <a:prstClr val="black"/>
              </a:solidFill>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2D0ABEAC-DF92-4C30-A7A3-B9306A3BDE73}"/>
              </a:ext>
            </a:extLst>
          </p:cNvPr>
          <p:cNvSpPr txBox="1"/>
          <p:nvPr/>
        </p:nvSpPr>
        <p:spPr>
          <a:xfrm>
            <a:off x="4583083" y="835227"/>
            <a:ext cx="2543410" cy="584775"/>
          </a:xfrm>
          <a:prstGeom prst="rect">
            <a:avLst/>
          </a:prstGeom>
          <a:noFill/>
        </p:spPr>
        <p:txBody>
          <a:bodyPr wrap="square" rtlCol="0">
            <a:spAutoFit/>
          </a:bodyPr>
          <a:lstStyle/>
          <a:p>
            <a:pPr lvl="0"/>
            <a:r>
              <a:rPr lang="en-GB" sz="1600" dirty="0">
                <a:solidFill>
                  <a:prstClr val="black"/>
                </a:solidFill>
                <a:latin typeface="Arial" panose="020B0604020202020204" pitchFamily="34" charset="0"/>
                <a:ea typeface="Times New Roman" panose="02020603050405020304" pitchFamily="18" charset="0"/>
              </a:rPr>
              <a:t>Dartfish - Horizontal and vertical tool</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F9280606-5964-4ABA-9258-5B6776F16B2E}"/>
              </a:ext>
            </a:extLst>
          </p:cNvPr>
          <p:cNvSpPr txBox="1"/>
          <p:nvPr/>
        </p:nvSpPr>
        <p:spPr>
          <a:xfrm>
            <a:off x="7078002" y="801528"/>
            <a:ext cx="4936659" cy="1077218"/>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Eg</a:t>
            </a:r>
            <a:r>
              <a:rPr lang="en-GB" sz="1600" dirty="0">
                <a:solidFill>
                  <a:prstClr val="black"/>
                </a:solidFill>
                <a:latin typeface="Arial" panose="020B0604020202020204" pitchFamily="34" charset="0"/>
                <a:ea typeface="Times New Roman" panose="02020603050405020304" pitchFamily="18" charset="0"/>
              </a:rPr>
              <a:t> This tool shows if your spine is out of alignment when in the saddle. If this was not identified it could lead to chronic/overuse back injury and muscle imbalance. </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0661724-43C5-4A8E-90F8-36C6FB4040BA}"/>
              </a:ext>
            </a:extLst>
          </p:cNvPr>
          <p:cNvSpPr txBox="1"/>
          <p:nvPr/>
        </p:nvSpPr>
        <p:spPr>
          <a:xfrm>
            <a:off x="1568364" y="1899534"/>
            <a:ext cx="2222269" cy="369332"/>
          </a:xfrm>
          <a:prstGeom prst="rect">
            <a:avLst/>
          </a:prstGeom>
          <a:noFill/>
        </p:spPr>
        <p:txBody>
          <a:bodyPr wrap="square" rtlCol="0">
            <a:spAutoFit/>
          </a:bodyPr>
          <a:lstStyle/>
          <a:p>
            <a:pPr lvl="0"/>
            <a:r>
              <a:rPr lang="en-GB" dirty="0">
                <a:solidFill>
                  <a:prstClr val="black"/>
                </a:solidFill>
                <a:latin typeface="Arial" panose="020B0604020202020204" pitchFamily="34" charset="0"/>
                <a:ea typeface="Times New Roman" panose="02020603050405020304" pitchFamily="18" charset="0"/>
              </a:rPr>
              <a:t>Football</a:t>
            </a:r>
            <a:endParaRPr lang="en-GB" dirty="0">
              <a:solidFill>
                <a:prstClr val="black"/>
              </a:solidFill>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9B917EE-4AEE-4247-BFF8-362AEE53E924}"/>
              </a:ext>
            </a:extLst>
          </p:cNvPr>
          <p:cNvSpPr txBox="1"/>
          <p:nvPr/>
        </p:nvSpPr>
        <p:spPr>
          <a:xfrm>
            <a:off x="4545974" y="1888348"/>
            <a:ext cx="2543410" cy="584775"/>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Spiideo</a:t>
            </a:r>
            <a:r>
              <a:rPr lang="en-GB" sz="1600" dirty="0">
                <a:solidFill>
                  <a:prstClr val="black"/>
                </a:solidFill>
                <a:latin typeface="Arial" panose="020B0604020202020204" pitchFamily="34" charset="0"/>
                <a:ea typeface="Times New Roman" panose="02020603050405020304" pitchFamily="18" charset="0"/>
              </a:rPr>
              <a:t> – team tracking tool</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159A131-471A-42F9-8552-8FCF48CB87EC}"/>
              </a:ext>
            </a:extLst>
          </p:cNvPr>
          <p:cNvSpPr txBox="1"/>
          <p:nvPr/>
        </p:nvSpPr>
        <p:spPr>
          <a:xfrm>
            <a:off x="6980456" y="1857918"/>
            <a:ext cx="5156126" cy="1077218"/>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Eg</a:t>
            </a:r>
            <a:r>
              <a:rPr lang="en-GB" sz="1600" dirty="0">
                <a:solidFill>
                  <a:prstClr val="black"/>
                </a:solidFill>
                <a:latin typeface="Arial" panose="020B0604020202020204" pitchFamily="34" charset="0"/>
                <a:ea typeface="Times New Roman" panose="02020603050405020304" pitchFamily="18" charset="0"/>
              </a:rPr>
              <a:t> This tool tracks the movements of the defence showing the distance between the players. This can indicate that the wing-backs are playing too wide and leaving the central players exposed to 1 v 1 situations. </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E83D46A2-0C31-44F4-82E5-6B279CDFF908}"/>
              </a:ext>
            </a:extLst>
          </p:cNvPr>
          <p:cNvSpPr txBox="1"/>
          <p:nvPr/>
        </p:nvSpPr>
        <p:spPr>
          <a:xfrm>
            <a:off x="1568364" y="3065209"/>
            <a:ext cx="989244" cy="338554"/>
          </a:xfrm>
          <a:prstGeom prst="rect">
            <a:avLst/>
          </a:prstGeom>
          <a:noFill/>
        </p:spPr>
        <p:txBody>
          <a:bodyPr wrap="square" rtlCol="0">
            <a:spAutoFit/>
          </a:bodyPr>
          <a:lstStyle/>
          <a:p>
            <a:pPr lvl="0">
              <a:defRPr/>
            </a:pPr>
            <a:r>
              <a:rPr lang="en-GB" sz="1600" dirty="0">
                <a:solidFill>
                  <a:prstClr val="black"/>
                </a:solidFill>
                <a:latin typeface="Arial" panose="020B0604020202020204" pitchFamily="34" charset="0"/>
                <a:ea typeface="Times New Roman" panose="02020603050405020304" pitchFamily="18" charset="0"/>
              </a:rPr>
              <a:t>Football</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13B8360F-2BB2-4943-BDE3-69E98FD8B24D}"/>
              </a:ext>
            </a:extLst>
          </p:cNvPr>
          <p:cNvSpPr txBox="1"/>
          <p:nvPr/>
        </p:nvSpPr>
        <p:spPr>
          <a:xfrm>
            <a:off x="4583083" y="3060754"/>
            <a:ext cx="2280994" cy="584775"/>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Spiideo</a:t>
            </a:r>
            <a:r>
              <a:rPr lang="en-GB" sz="1600" dirty="0">
                <a:solidFill>
                  <a:prstClr val="black"/>
                </a:solidFill>
                <a:latin typeface="Arial" panose="020B0604020202020204" pitchFamily="34" charset="0"/>
                <a:ea typeface="Times New Roman" panose="02020603050405020304" pitchFamily="18" charset="0"/>
              </a:rPr>
              <a:t> – Activity tracker</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0F2C11C6-558D-4AAE-B749-8C034C750935}"/>
              </a:ext>
            </a:extLst>
          </p:cNvPr>
          <p:cNvSpPr txBox="1"/>
          <p:nvPr/>
        </p:nvSpPr>
        <p:spPr>
          <a:xfrm>
            <a:off x="7036781" y="3023114"/>
            <a:ext cx="4977879" cy="1077218"/>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Eg</a:t>
            </a:r>
            <a:r>
              <a:rPr lang="en-GB" sz="1600" dirty="0">
                <a:solidFill>
                  <a:prstClr val="black"/>
                </a:solidFill>
                <a:latin typeface="Arial" panose="020B0604020202020204" pitchFamily="34" charset="0"/>
                <a:ea typeface="Times New Roman" panose="02020603050405020304" pitchFamily="18" charset="0"/>
              </a:rPr>
              <a:t> This tool tracks the speed, distance and acceleration of individual players indicating levels of fatigue in the final stages of a match. This could lead to extra fitness sessions for some players. </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C82AAC6F-9349-4F73-9932-EC84249B1614}"/>
              </a:ext>
            </a:extLst>
          </p:cNvPr>
          <p:cNvSpPr txBox="1"/>
          <p:nvPr/>
        </p:nvSpPr>
        <p:spPr>
          <a:xfrm>
            <a:off x="1608370" y="4344685"/>
            <a:ext cx="1011412" cy="338554"/>
          </a:xfrm>
          <a:prstGeom prst="rect">
            <a:avLst/>
          </a:prstGeom>
          <a:noFill/>
        </p:spPr>
        <p:txBody>
          <a:bodyPr wrap="square" rtlCol="0">
            <a:spAutoFit/>
          </a:bodyPr>
          <a:lstStyle/>
          <a:p>
            <a:pPr lvl="0"/>
            <a:r>
              <a:rPr lang="en-GB" sz="1600" dirty="0">
                <a:solidFill>
                  <a:prstClr val="black"/>
                </a:solidFill>
                <a:latin typeface="Arial" panose="020B0604020202020204" pitchFamily="34" charset="0"/>
                <a:ea typeface="Times New Roman" panose="02020603050405020304" pitchFamily="18" charset="0"/>
              </a:rPr>
              <a:t>Golf</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9AB29459-9AA2-4C75-ADAE-6EBC62197481}"/>
              </a:ext>
            </a:extLst>
          </p:cNvPr>
          <p:cNvSpPr txBox="1"/>
          <p:nvPr/>
        </p:nvSpPr>
        <p:spPr>
          <a:xfrm>
            <a:off x="4576890" y="4323703"/>
            <a:ext cx="2109197" cy="584775"/>
          </a:xfrm>
          <a:prstGeom prst="rect">
            <a:avLst/>
          </a:prstGeom>
          <a:noFill/>
        </p:spPr>
        <p:txBody>
          <a:bodyPr wrap="square" rtlCol="0">
            <a:spAutoFit/>
          </a:bodyPr>
          <a:lstStyle/>
          <a:p>
            <a:pPr lvl="0"/>
            <a:r>
              <a:rPr lang="en-GB" sz="1600" dirty="0">
                <a:solidFill>
                  <a:prstClr val="black"/>
                </a:solidFill>
                <a:latin typeface="Arial" panose="020B0604020202020204" pitchFamily="34" charset="0"/>
                <a:ea typeface="Times New Roman" panose="02020603050405020304" pitchFamily="18" charset="0"/>
              </a:rPr>
              <a:t>Silicon coach - Measurement tool</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3779FA0B-D13E-47FA-B408-986F927ADA6B}"/>
              </a:ext>
            </a:extLst>
          </p:cNvPr>
          <p:cNvSpPr txBox="1"/>
          <p:nvPr/>
        </p:nvSpPr>
        <p:spPr>
          <a:xfrm>
            <a:off x="6980456" y="4323703"/>
            <a:ext cx="5051310" cy="1323439"/>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Eg</a:t>
            </a:r>
            <a:r>
              <a:rPr lang="en-GB" sz="1600" dirty="0">
                <a:solidFill>
                  <a:prstClr val="black"/>
                </a:solidFill>
                <a:latin typeface="Arial" panose="020B0604020202020204" pitchFamily="34" charset="0"/>
                <a:ea typeface="Times New Roman" panose="02020603050405020304" pitchFamily="18" charset="0"/>
              </a:rPr>
              <a:t> This tool uses lines to show the desired angle of joint movement allowing the coach to highlight errors and pinpoint which joint falls out of the desired position and when. This can then be used to feedback to the performer. </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F589AB3A-F637-424F-AB4D-CC297994C73E}"/>
              </a:ext>
            </a:extLst>
          </p:cNvPr>
          <p:cNvSpPr txBox="1"/>
          <p:nvPr/>
        </p:nvSpPr>
        <p:spPr>
          <a:xfrm>
            <a:off x="1568364" y="5624161"/>
            <a:ext cx="1760741" cy="338554"/>
          </a:xfrm>
          <a:prstGeom prst="rect">
            <a:avLst/>
          </a:prstGeom>
          <a:noFill/>
        </p:spPr>
        <p:txBody>
          <a:bodyPr wrap="square" rtlCol="0">
            <a:spAutoFit/>
          </a:bodyPr>
          <a:lstStyle/>
          <a:p>
            <a:pPr lvl="0"/>
            <a:r>
              <a:rPr lang="en-GB" sz="1600" dirty="0">
                <a:solidFill>
                  <a:prstClr val="black"/>
                </a:solidFill>
                <a:latin typeface="Arial" panose="020B0604020202020204" pitchFamily="34" charset="0"/>
                <a:ea typeface="Times New Roman" panose="02020603050405020304" pitchFamily="18" charset="0"/>
              </a:rPr>
              <a:t>Baseball trials</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57E5773F-A97D-4008-B7F0-4846FD9B5574}"/>
              </a:ext>
            </a:extLst>
          </p:cNvPr>
          <p:cNvSpPr txBox="1"/>
          <p:nvPr/>
        </p:nvSpPr>
        <p:spPr>
          <a:xfrm>
            <a:off x="4576890" y="5624161"/>
            <a:ext cx="2231118" cy="584775"/>
          </a:xfrm>
          <a:prstGeom prst="rect">
            <a:avLst/>
          </a:prstGeom>
          <a:noFill/>
        </p:spPr>
        <p:txBody>
          <a:bodyPr wrap="square" rtlCol="0">
            <a:spAutoFit/>
          </a:bodyPr>
          <a:lstStyle/>
          <a:p>
            <a:pPr lvl="0"/>
            <a:r>
              <a:rPr lang="en-GB" sz="1600" dirty="0">
                <a:solidFill>
                  <a:prstClr val="black"/>
                </a:solidFill>
                <a:latin typeface="Arial" panose="020B0604020202020204" pitchFamily="34" charset="0"/>
                <a:ea typeface="Times New Roman" panose="02020603050405020304" pitchFamily="18" charset="0"/>
              </a:rPr>
              <a:t>Dartfish – Side-by-side comparison tool</a:t>
            </a:r>
            <a:endParaRPr lang="en-GB" sz="1600" dirty="0">
              <a:solidFill>
                <a:prstClr val="black"/>
              </a:solidFill>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95C5DD7E-3BC6-4156-8597-117D32C2EC1E}"/>
              </a:ext>
            </a:extLst>
          </p:cNvPr>
          <p:cNvSpPr txBox="1"/>
          <p:nvPr/>
        </p:nvSpPr>
        <p:spPr>
          <a:xfrm>
            <a:off x="7004571" y="5638575"/>
            <a:ext cx="5132011" cy="1077218"/>
          </a:xfrm>
          <a:prstGeom prst="rect">
            <a:avLst/>
          </a:prstGeom>
          <a:noFill/>
        </p:spPr>
        <p:txBody>
          <a:bodyPr wrap="square" rtlCol="0">
            <a:spAutoFit/>
          </a:bodyPr>
          <a:lstStyle/>
          <a:p>
            <a:pPr lvl="0"/>
            <a:r>
              <a:rPr lang="en-GB" sz="1600" dirty="0" err="1">
                <a:solidFill>
                  <a:prstClr val="black"/>
                </a:solidFill>
                <a:latin typeface="Arial" panose="020B0604020202020204" pitchFamily="34" charset="0"/>
                <a:ea typeface="Times New Roman" panose="02020603050405020304" pitchFamily="18" charset="0"/>
              </a:rPr>
              <a:t>Eg</a:t>
            </a:r>
            <a:r>
              <a:rPr lang="en-GB" sz="1600" dirty="0">
                <a:solidFill>
                  <a:prstClr val="black"/>
                </a:solidFill>
                <a:latin typeface="Arial" panose="020B0604020202020204" pitchFamily="34" charset="0"/>
                <a:ea typeface="Times New Roman" panose="02020603050405020304" pitchFamily="18" charset="0"/>
              </a:rPr>
              <a:t> This tool can be used to directly compare the potential of two closely matched throwing techniques. If repeated it can show which pitcher is more consistent and therefore deserving of squad selection. </a:t>
            </a:r>
            <a:endParaRPr lang="en-GB" sz="16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197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fad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fade">
                                      <p:cBhvr>
                                        <p:cTn id="32" dur="5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7"/>
                                        </p:tgtEl>
                                        <p:attrNameLst>
                                          <p:attrName>style.visibility</p:attrName>
                                        </p:attrNameLst>
                                      </p:cBhvr>
                                      <p:to>
                                        <p:strVal val="visible"/>
                                      </p:to>
                                    </p:set>
                                    <p:animEffect transition="in" filter="fade">
                                      <p:cBhvr>
                                        <p:cTn id="52" dur="500"/>
                                        <p:tgtEl>
                                          <p:spTgt spid="102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26"/>
                                        </p:tgtEl>
                                        <p:attrNameLst>
                                          <p:attrName>style.visibility</p:attrName>
                                        </p:attrNameLst>
                                      </p:cBhvr>
                                      <p:to>
                                        <p:strVal val="visible"/>
                                      </p:to>
                                    </p:set>
                                    <p:animEffect transition="in" filter="fade">
                                      <p:cBhvr>
                                        <p:cTn id="72" dur="500"/>
                                        <p:tgtEl>
                                          <p:spTgt spid="102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025"/>
                                        </p:tgtEl>
                                        <p:attrNameLst>
                                          <p:attrName>style.visibility</p:attrName>
                                        </p:attrNameLst>
                                      </p:cBhvr>
                                      <p:to>
                                        <p:strVal val="visible"/>
                                      </p:to>
                                    </p:set>
                                    <p:animEffect transition="in" filter="fade">
                                      <p:cBhvr>
                                        <p:cTn id="92" dur="500"/>
                                        <p:tgtEl>
                                          <p:spTgt spid="102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386</Words>
  <Application>Microsoft Office PowerPoint</Application>
  <PresentationFormat>Widescreen</PresentationFormat>
  <Paragraphs>48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LocalUser</dc:creator>
  <cp:lastModifiedBy>Kevin Broad</cp:lastModifiedBy>
  <cp:revision>7</cp:revision>
  <dcterms:created xsi:type="dcterms:W3CDTF">2020-05-11T19:09:27Z</dcterms:created>
  <dcterms:modified xsi:type="dcterms:W3CDTF">2020-12-06T20:41:28Z</dcterms:modified>
</cp:coreProperties>
</file>