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2" r:id="rId3"/>
    <p:sldId id="256" r:id="rId4"/>
    <p:sldId id="257" r:id="rId5"/>
    <p:sldId id="259" r:id="rId6"/>
    <p:sldId id="260" r:id="rId7"/>
    <p:sldId id="258" r:id="rId8"/>
    <p:sldId id="263" r:id="rId9"/>
    <p:sldId id="268" r:id="rId10"/>
    <p:sldId id="267" r:id="rId11"/>
    <p:sldId id="269" r:id="rId12"/>
    <p:sldId id="270"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EB0A2-F325-4195-B892-507AE13B31D5}" type="datetimeFigureOut">
              <a:rPr lang="en-GB" smtClean="0"/>
              <a:t>07/09/2020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065CA-9387-447D-A25F-BD4ADE4D234E}" type="slidenum">
              <a:rPr lang="en-GB" smtClean="0"/>
              <a:t>‹#›</a:t>
            </a:fld>
            <a:endParaRPr lang="en-GB"/>
          </a:p>
        </p:txBody>
      </p:sp>
    </p:spTree>
    <p:extLst>
      <p:ext uri="{BB962C8B-B14F-4D97-AF65-F5344CB8AC3E}">
        <p14:creationId xmlns:p14="http://schemas.microsoft.com/office/powerpoint/2010/main" val="121178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065CA-9387-447D-A25F-BD4ADE4D23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31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065CA-9387-447D-A25F-BD4ADE4D234E}" type="slidenum">
              <a:rPr lang="en-GB" smtClean="0"/>
              <a:t>5</a:t>
            </a:fld>
            <a:endParaRPr lang="en-GB"/>
          </a:p>
        </p:txBody>
      </p:sp>
    </p:spTree>
    <p:extLst>
      <p:ext uri="{BB962C8B-B14F-4D97-AF65-F5344CB8AC3E}">
        <p14:creationId xmlns:p14="http://schemas.microsoft.com/office/powerpoint/2010/main" val="386654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065CA-9387-447D-A25F-BD4ADE4D23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8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50DEB4-CF6F-4C8B-A17B-3D2EB67D87F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42462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50DEB4-CF6F-4C8B-A17B-3D2EB67D87F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97211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50DEB4-CF6F-4C8B-A17B-3D2EB67D87F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320878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50DEB4-CF6F-4C8B-A17B-3D2EB67D87F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76089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0DEB4-CF6F-4C8B-A17B-3D2EB67D87F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415540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50DEB4-CF6F-4C8B-A17B-3D2EB67D87F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91842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50DEB4-CF6F-4C8B-A17B-3D2EB67D87F6}"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14876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50DEB4-CF6F-4C8B-A17B-3D2EB67D87F6}"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59674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0DEB4-CF6F-4C8B-A17B-3D2EB67D87F6}"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402854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0DEB4-CF6F-4C8B-A17B-3D2EB67D87F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37853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0DEB4-CF6F-4C8B-A17B-3D2EB67D87F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69E638-F674-47F0-98A3-0E24CAFF4A88}" type="slidenum">
              <a:rPr lang="en-GB" smtClean="0"/>
              <a:t>‹#›</a:t>
            </a:fld>
            <a:endParaRPr lang="en-GB"/>
          </a:p>
        </p:txBody>
      </p:sp>
    </p:spTree>
    <p:extLst>
      <p:ext uri="{BB962C8B-B14F-4D97-AF65-F5344CB8AC3E}">
        <p14:creationId xmlns:p14="http://schemas.microsoft.com/office/powerpoint/2010/main" val="194412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0DEB4-CF6F-4C8B-A17B-3D2EB67D87F6}" type="datetimeFigureOut">
              <a:rPr lang="en-GB" smtClean="0"/>
              <a:t>07/09/2020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9E638-F674-47F0-98A3-0E24CAFF4A88}" type="slidenum">
              <a:rPr lang="en-GB" smtClean="0"/>
              <a:t>‹#›</a:t>
            </a:fld>
            <a:endParaRPr lang="en-GB"/>
          </a:p>
        </p:txBody>
      </p:sp>
    </p:spTree>
    <p:extLst>
      <p:ext uri="{BB962C8B-B14F-4D97-AF65-F5344CB8AC3E}">
        <p14:creationId xmlns:p14="http://schemas.microsoft.com/office/powerpoint/2010/main" val="362272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870" y="114300"/>
            <a:ext cx="9144000" cy="951401"/>
          </a:xfrm>
        </p:spPr>
        <p:txBody>
          <a:bodyPr/>
          <a:lstStyle/>
          <a:p>
            <a:r>
              <a:rPr lang="en-GB" dirty="0" smtClean="0"/>
              <a:t>Tasks for today</a:t>
            </a:r>
            <a:endParaRPr lang="en-GB" dirty="0"/>
          </a:p>
        </p:txBody>
      </p:sp>
      <p:sp>
        <p:nvSpPr>
          <p:cNvPr id="3" name="Subtitle 2"/>
          <p:cNvSpPr>
            <a:spLocks noGrp="1"/>
          </p:cNvSpPr>
          <p:nvPr>
            <p:ph type="subTitle" idx="1"/>
          </p:nvPr>
        </p:nvSpPr>
        <p:spPr>
          <a:xfrm>
            <a:off x="11724" y="1210530"/>
            <a:ext cx="12010292" cy="4864955"/>
          </a:xfrm>
        </p:spPr>
        <p:txBody>
          <a:bodyPr>
            <a:normAutofit fontScale="40000" lnSpcReduction="20000"/>
          </a:bodyPr>
          <a:lstStyle/>
          <a:p>
            <a:pPr marL="457200" indent="-457200">
              <a:buAutoNum type="arabicPeriod"/>
            </a:pPr>
            <a:r>
              <a:rPr lang="en-GB" sz="5600" dirty="0" smtClean="0">
                <a:solidFill>
                  <a:srgbClr val="FF0000"/>
                </a:solidFill>
              </a:rPr>
              <a:t>Find the specification for your PE assessment sport on Godalming online.</a:t>
            </a:r>
          </a:p>
          <a:p>
            <a:pPr marL="457200" indent="-457200">
              <a:buAutoNum type="arabicPeriod"/>
            </a:pPr>
            <a:r>
              <a:rPr lang="en-GB" sz="5600" dirty="0" smtClean="0">
                <a:solidFill>
                  <a:srgbClr val="FF0000"/>
                </a:solidFill>
              </a:rPr>
              <a:t>Print the pages that relate to your sport </a:t>
            </a:r>
            <a:r>
              <a:rPr lang="en-GB" sz="5600" dirty="0" smtClean="0"/>
              <a:t>only – you don’t need to the whole document!</a:t>
            </a:r>
          </a:p>
          <a:p>
            <a:r>
              <a:rPr lang="en-GB" sz="5600" dirty="0" smtClean="0"/>
              <a:t>You will notice that your sport is split into three assessment areas (1, 2 &amp; 3). This is how we will assess you for practical worth 15% of the course. The written coursework is also worth 15%. But in the coursework you only have to write about assessment areas 2 &amp; 3. </a:t>
            </a:r>
          </a:p>
          <a:p>
            <a:r>
              <a:rPr lang="en-GB" sz="5600" dirty="0" smtClean="0"/>
              <a:t>3. </a:t>
            </a:r>
            <a:r>
              <a:rPr lang="en-GB" sz="5600" dirty="0" smtClean="0">
                <a:solidFill>
                  <a:srgbClr val="FF0000"/>
                </a:solidFill>
              </a:rPr>
              <a:t>Choose one of the skills listed under Assessment area 2 </a:t>
            </a:r>
            <a:r>
              <a:rPr lang="en-GB" sz="5600" dirty="0" smtClean="0"/>
              <a:t>for your sport. This might be one that you consider yourself to be weak at performing. </a:t>
            </a:r>
            <a:r>
              <a:rPr lang="en-GB" sz="5600" dirty="0" smtClean="0">
                <a:solidFill>
                  <a:srgbClr val="FF0000"/>
                </a:solidFill>
              </a:rPr>
              <a:t>Find a breakdown of this skill into parts </a:t>
            </a:r>
            <a:r>
              <a:rPr lang="en-GB" sz="5600" u="sng" dirty="0" smtClean="0">
                <a:solidFill>
                  <a:srgbClr val="FF0000"/>
                </a:solidFill>
              </a:rPr>
              <a:t>and print it off</a:t>
            </a:r>
            <a:r>
              <a:rPr lang="en-GB" sz="5600" dirty="0" smtClean="0">
                <a:solidFill>
                  <a:srgbClr val="FF0000"/>
                </a:solidFill>
              </a:rPr>
              <a:t>. </a:t>
            </a:r>
          </a:p>
          <a:p>
            <a:r>
              <a:rPr lang="en-GB" sz="5600" dirty="0" smtClean="0"/>
              <a:t>4. Now </a:t>
            </a:r>
            <a:r>
              <a:rPr lang="en-GB" sz="5600" dirty="0" smtClean="0">
                <a:solidFill>
                  <a:srgbClr val="FF0000"/>
                </a:solidFill>
              </a:rPr>
              <a:t>consider your own weaknesses in performing this skill and list them in your A3 planning sheet</a:t>
            </a:r>
            <a:r>
              <a:rPr lang="en-GB" sz="5600" dirty="0" smtClean="0"/>
              <a:t>.  You get zero credit for writing about your strengths so if there are parts of the skill that you think you are good at then do not write about them or you could consider your self in relation to the best performers in the world (in which case you will be weaker in that part of the skill, at least sometimes (e.g. when you get fatigued). </a:t>
            </a:r>
          </a:p>
          <a:p>
            <a:pPr lvl="0"/>
            <a:r>
              <a:rPr lang="en-GB" sz="5600" dirty="0" smtClean="0"/>
              <a:t>5. </a:t>
            </a:r>
            <a:r>
              <a:rPr lang="en-GB" sz="5500" dirty="0">
                <a:solidFill>
                  <a:srgbClr val="FF0000"/>
                </a:solidFill>
              </a:rPr>
              <a:t>In A3 planning sheet: For each of your weak points, give a written explanation of the perfect way to do the skill. </a:t>
            </a:r>
            <a:endParaRPr lang="en-GB" sz="5500" dirty="0" smtClean="0">
              <a:solidFill>
                <a:srgbClr val="FF0000"/>
              </a:solidFill>
            </a:endParaRPr>
          </a:p>
          <a:p>
            <a:pPr lvl="0"/>
            <a:r>
              <a:rPr lang="en-GB" sz="5600" dirty="0" smtClean="0"/>
              <a:t>6. </a:t>
            </a:r>
            <a:r>
              <a:rPr lang="en-GB" sz="5500" dirty="0" smtClean="0">
                <a:solidFill>
                  <a:srgbClr val="FF0000"/>
                </a:solidFill>
              </a:rPr>
              <a:t>In </a:t>
            </a:r>
            <a:r>
              <a:rPr lang="en-GB" sz="5500" dirty="0">
                <a:solidFill>
                  <a:srgbClr val="FF0000"/>
                </a:solidFill>
              </a:rPr>
              <a:t>A3 planning sheet : For each of your weak points, give a written explanation of how this affects your performance as a whole.</a:t>
            </a:r>
          </a:p>
          <a:p>
            <a:endParaRPr lang="en-GB" sz="5600" dirty="0" smtClean="0">
              <a:solidFill>
                <a:srgbClr val="FF0000"/>
              </a:solidFill>
            </a:endParaRPr>
          </a:p>
          <a:p>
            <a:pPr marL="457200" indent="-457200">
              <a:buAutoNum type="arabicPeriod"/>
            </a:pPr>
            <a:endParaRPr lang="en-GB" dirty="0" smtClean="0"/>
          </a:p>
        </p:txBody>
      </p:sp>
      <p:pic>
        <p:nvPicPr>
          <p:cNvPr id="4" name="Picture 3"/>
          <p:cNvPicPr>
            <a:picLocks noChangeAspect="1"/>
          </p:cNvPicPr>
          <p:nvPr/>
        </p:nvPicPr>
        <p:blipFill>
          <a:blip r:embed="rId2"/>
          <a:stretch>
            <a:fillRect/>
          </a:stretch>
        </p:blipFill>
        <p:spPr>
          <a:xfrm>
            <a:off x="1137314" y="-622440"/>
            <a:ext cx="8949704" cy="7480440"/>
          </a:xfrm>
          <a:prstGeom prst="rect">
            <a:avLst/>
          </a:prstGeom>
        </p:spPr>
      </p:pic>
    </p:spTree>
    <p:extLst>
      <p:ext uri="{BB962C8B-B14F-4D97-AF65-F5344CB8AC3E}">
        <p14:creationId xmlns:p14="http://schemas.microsoft.com/office/powerpoint/2010/main" val="169814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vel PE Induction assignment [Read-Only] - Word"/>
          <p:cNvPicPr>
            <a:picLocks noChangeAspect="1"/>
          </p:cNvPicPr>
          <p:nvPr/>
        </p:nvPicPr>
        <p:blipFill rotWithShape="1">
          <a:blip r:embed="rId3">
            <a:extLst>
              <a:ext uri="{28A0092B-C50C-407E-A947-70E740481C1C}">
                <a14:useLocalDpi xmlns:a14="http://schemas.microsoft.com/office/drawing/2010/main" val="0"/>
              </a:ext>
            </a:extLst>
          </a:blip>
          <a:srcRect l="13897" t="32947" r="11176" b="36857"/>
          <a:stretch/>
        </p:blipFill>
        <p:spPr>
          <a:xfrm>
            <a:off x="98613" y="89647"/>
            <a:ext cx="11958916" cy="6705600"/>
          </a:xfrm>
          <a:prstGeom prst="rect">
            <a:avLst/>
          </a:prstGeom>
        </p:spPr>
      </p:pic>
      <p:sp>
        <p:nvSpPr>
          <p:cNvPr id="5" name="TextBox 4"/>
          <p:cNvSpPr txBox="1"/>
          <p:nvPr/>
        </p:nvSpPr>
        <p:spPr>
          <a:xfrm>
            <a:off x="161366" y="749604"/>
            <a:ext cx="19078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FB - Block Tackle</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6" name="TextBox 5"/>
          <p:cNvSpPr txBox="1"/>
          <p:nvPr/>
        </p:nvSpPr>
        <p:spPr>
          <a:xfrm>
            <a:off x="5732175" y="1318788"/>
            <a:ext cx="342220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rPr>
              <a:t>S</a:t>
            </a: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tay on both feet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‘jockey’ position (side-on) your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weight on your back-foot.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Pressure on the ball player – ‘touch tight’</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7" name="TextBox 6"/>
          <p:cNvSpPr txBox="1"/>
          <p:nvPr/>
        </p:nvSpPr>
        <p:spPr>
          <a:xfrm>
            <a:off x="2264787" y="1318788"/>
            <a:ext cx="300575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Lead foot sometimes raised on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Feet square-on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Body weight on front foot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Not tight enough  </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8" name="TextBox 7"/>
          <p:cNvSpPr txBox="1"/>
          <p:nvPr/>
        </p:nvSpPr>
        <p:spPr>
          <a:xfrm>
            <a:off x="8896539" y="1252006"/>
            <a:ext cx="3295461"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Difficult to change direction if the dribbler turns. This means I have to ground / overstretch to make the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More steps required to recover if the player beats 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Over-commit to tackle. Momentum takes me forward</a:t>
            </a:r>
            <a:r>
              <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rPr>
              <a:t> </a:t>
            </a: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 foul.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Opponent able to get head up and cross/ play a pass under no pressure</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8615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2" end="12"/>
                                            </p:txEl>
                                          </p:spTgt>
                                        </p:tgtEl>
                                        <p:attrNameLst>
                                          <p:attrName>style.visibility</p:attrName>
                                        </p:attrNameLst>
                                      </p:cBhvr>
                                      <p:to>
                                        <p:strVal val="visible"/>
                                      </p:to>
                                    </p:set>
                                    <p:animEffect transition="in" filter="fade">
                                      <p:cBhvr>
                                        <p:cTn id="22" dur="500"/>
                                        <p:tgtEl>
                                          <p:spTgt spid="7">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fade">
                                      <p:cBhvr>
                                        <p:cTn id="57" dur="500"/>
                                        <p:tgtEl>
                                          <p:spTgt spid="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fade">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3" y="110149"/>
            <a:ext cx="10515600" cy="857006"/>
          </a:xfrm>
        </p:spPr>
        <p:txBody>
          <a:bodyPr/>
          <a:lstStyle/>
          <a:p>
            <a:r>
              <a:rPr lang="en-GB" b="1" dirty="0" smtClean="0"/>
              <a:t>Which theory areas are </a:t>
            </a:r>
            <a:r>
              <a:rPr lang="en-GB" b="1" dirty="0" smtClean="0">
                <a:solidFill>
                  <a:schemeClr val="accent6"/>
                </a:solidFill>
              </a:rPr>
              <a:t>good</a:t>
            </a:r>
            <a:r>
              <a:rPr lang="en-GB" b="1" dirty="0" smtClean="0"/>
              <a:t> to use? </a:t>
            </a:r>
            <a:endParaRPr lang="en-GB" b="1" dirty="0"/>
          </a:p>
        </p:txBody>
      </p:sp>
      <p:sp>
        <p:nvSpPr>
          <p:cNvPr id="3" name="Content Placeholder 2"/>
          <p:cNvSpPr>
            <a:spLocks noGrp="1"/>
          </p:cNvSpPr>
          <p:nvPr>
            <p:ph idx="1"/>
          </p:nvPr>
        </p:nvSpPr>
        <p:spPr>
          <a:xfrm>
            <a:off x="202223" y="1043110"/>
            <a:ext cx="11843239" cy="4351338"/>
          </a:xfrm>
        </p:spPr>
        <p:txBody>
          <a:bodyPr/>
          <a:lstStyle/>
          <a:p>
            <a:r>
              <a:rPr lang="en-GB" dirty="0" smtClean="0"/>
              <a:t>Learning theories (Bandura’s, Operant conditioning, Insight)</a:t>
            </a:r>
          </a:p>
          <a:p>
            <a:r>
              <a:rPr lang="en-GB" dirty="0" smtClean="0"/>
              <a:t>Information processing</a:t>
            </a:r>
          </a:p>
          <a:p>
            <a:r>
              <a:rPr lang="en-GB" dirty="0" smtClean="0"/>
              <a:t>Fibre types</a:t>
            </a:r>
          </a:p>
          <a:p>
            <a:r>
              <a:rPr lang="en-GB" dirty="0" smtClean="0"/>
              <a:t>Schema theory</a:t>
            </a:r>
          </a:p>
          <a:p>
            <a:r>
              <a:rPr lang="en-GB" dirty="0" smtClean="0"/>
              <a:t>Movement analysis</a:t>
            </a:r>
          </a:p>
          <a:p>
            <a:r>
              <a:rPr lang="en-GB" dirty="0" smtClean="0"/>
              <a:t>Training methods (linked to energy system)</a:t>
            </a:r>
          </a:p>
          <a:p>
            <a:endParaRPr lang="en-GB" dirty="0" smtClean="0"/>
          </a:p>
          <a:p>
            <a:endParaRPr lang="en-GB" dirty="0" smtClean="0"/>
          </a:p>
          <a:p>
            <a:endParaRPr lang="en-GB" dirty="0"/>
          </a:p>
        </p:txBody>
      </p:sp>
    </p:spTree>
    <p:extLst>
      <p:ext uri="{BB962C8B-B14F-4D97-AF65-F5344CB8AC3E}">
        <p14:creationId xmlns:p14="http://schemas.microsoft.com/office/powerpoint/2010/main" val="912966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23" y="154109"/>
            <a:ext cx="10515600" cy="1325563"/>
          </a:xfrm>
        </p:spPr>
        <p:txBody>
          <a:bodyPr/>
          <a:lstStyle/>
          <a:p>
            <a:r>
              <a:rPr lang="en-GB" b="1" dirty="0" smtClean="0"/>
              <a:t>Which theory areas are </a:t>
            </a:r>
            <a:r>
              <a:rPr lang="en-GB" b="1" dirty="0" smtClean="0">
                <a:solidFill>
                  <a:srgbClr val="FF0000"/>
                </a:solidFill>
              </a:rPr>
              <a:t>bad</a:t>
            </a:r>
            <a:r>
              <a:rPr lang="en-GB" b="1" dirty="0" smtClean="0"/>
              <a:t> to use? </a:t>
            </a:r>
            <a:endParaRPr lang="en-GB" b="1" dirty="0"/>
          </a:p>
        </p:txBody>
      </p:sp>
      <p:sp>
        <p:nvSpPr>
          <p:cNvPr id="3" name="Content Placeholder 2"/>
          <p:cNvSpPr>
            <a:spLocks noGrp="1"/>
          </p:cNvSpPr>
          <p:nvPr>
            <p:ph idx="1"/>
          </p:nvPr>
        </p:nvSpPr>
        <p:spPr>
          <a:xfrm>
            <a:off x="2130670" y="1869587"/>
            <a:ext cx="7215554" cy="4351338"/>
          </a:xfrm>
        </p:spPr>
        <p:txBody>
          <a:bodyPr/>
          <a:lstStyle/>
          <a:p>
            <a:r>
              <a:rPr lang="en-GB" dirty="0" smtClean="0"/>
              <a:t>Anything socio-cultural!</a:t>
            </a:r>
          </a:p>
          <a:p>
            <a:r>
              <a:rPr lang="en-GB" dirty="0" smtClean="0"/>
              <a:t>Areas that are small (</a:t>
            </a:r>
            <a:r>
              <a:rPr lang="en-GB" dirty="0" err="1" smtClean="0"/>
              <a:t>eg</a:t>
            </a:r>
            <a:r>
              <a:rPr lang="en-GB" dirty="0" smtClean="0"/>
              <a:t> balance/stability) will not allow you to show as much analytical detail. </a:t>
            </a:r>
          </a:p>
          <a:p>
            <a:endParaRPr lang="en-GB" dirty="0"/>
          </a:p>
        </p:txBody>
      </p:sp>
    </p:spTree>
    <p:extLst>
      <p:ext uri="{BB962C8B-B14F-4D97-AF65-F5344CB8AC3E}">
        <p14:creationId xmlns:p14="http://schemas.microsoft.com/office/powerpoint/2010/main" val="2993636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8" y="0"/>
            <a:ext cx="4191000" cy="1325563"/>
          </a:xfrm>
        </p:spPr>
        <p:txBody>
          <a:bodyPr/>
          <a:lstStyle/>
          <a:p>
            <a:r>
              <a:rPr lang="en-GB" b="1" dirty="0" smtClean="0"/>
              <a:t>AA3 (Tactics)</a:t>
            </a:r>
            <a:endParaRPr lang="en-GB" b="1" dirty="0"/>
          </a:p>
        </p:txBody>
      </p:sp>
      <p:pic>
        <p:nvPicPr>
          <p:cNvPr id="4" name="Picture 3" descr="https://online.godalming.ac.uk/pluginfile.php/42483/mod_resource/content/2/New%20A%20Level%20Sp - Internet Explorer"/>
          <p:cNvPicPr>
            <a:picLocks noChangeAspect="1"/>
          </p:cNvPicPr>
          <p:nvPr/>
        </p:nvPicPr>
        <p:blipFill rotWithShape="1">
          <a:blip r:embed="rId2">
            <a:extLst>
              <a:ext uri="{28A0092B-C50C-407E-A947-70E740481C1C}">
                <a14:useLocalDpi xmlns:a14="http://schemas.microsoft.com/office/drawing/2010/main" val="0"/>
              </a:ext>
            </a:extLst>
          </a:blip>
          <a:srcRect l="21562" t="50132" r="9928" b="21045"/>
          <a:stretch/>
        </p:blipFill>
        <p:spPr>
          <a:xfrm>
            <a:off x="1538653" y="965078"/>
            <a:ext cx="8352692" cy="1916724"/>
          </a:xfrm>
          <a:prstGeom prst="rect">
            <a:avLst/>
          </a:prstGeom>
        </p:spPr>
      </p:pic>
      <p:sp>
        <p:nvSpPr>
          <p:cNvPr id="5" name="Oval 4"/>
          <p:cNvSpPr/>
          <p:nvPr/>
        </p:nvSpPr>
        <p:spPr>
          <a:xfrm>
            <a:off x="5635868" y="1545333"/>
            <a:ext cx="1635369" cy="360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3"/>
            <a:endCxn id="9" idx="3"/>
          </p:cNvCxnSpPr>
          <p:nvPr/>
        </p:nvCxnSpPr>
        <p:spPr>
          <a:xfrm flipH="1">
            <a:off x="3050931" y="1853025"/>
            <a:ext cx="2824431" cy="1262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srcRect t="13077" b="6902"/>
          <a:stretch/>
        </p:blipFill>
        <p:spPr>
          <a:xfrm>
            <a:off x="5288149" y="3189494"/>
            <a:ext cx="6748310" cy="3070629"/>
          </a:xfrm>
          <a:prstGeom prst="rect">
            <a:avLst/>
          </a:prstGeom>
        </p:spPr>
      </p:pic>
      <p:sp>
        <p:nvSpPr>
          <p:cNvPr id="9" name="TextBox 8"/>
          <p:cNvSpPr txBox="1"/>
          <p:nvPr/>
        </p:nvSpPr>
        <p:spPr>
          <a:xfrm>
            <a:off x="43889" y="2931150"/>
            <a:ext cx="3007042" cy="369332"/>
          </a:xfrm>
          <a:prstGeom prst="rect">
            <a:avLst/>
          </a:prstGeom>
          <a:noFill/>
        </p:spPr>
        <p:txBody>
          <a:bodyPr wrap="none" rtlCol="0">
            <a:spAutoFit/>
          </a:bodyPr>
          <a:lstStyle/>
          <a:p>
            <a:r>
              <a:rPr lang="en-GB" b="1" dirty="0" smtClean="0"/>
              <a:t>Identify the area of weakness</a:t>
            </a:r>
            <a:endParaRPr lang="en-GB" b="1" dirty="0"/>
          </a:p>
        </p:txBody>
      </p:sp>
      <p:sp>
        <p:nvSpPr>
          <p:cNvPr id="10" name="TextBox 9"/>
          <p:cNvSpPr txBox="1"/>
          <p:nvPr/>
        </p:nvSpPr>
        <p:spPr>
          <a:xfrm>
            <a:off x="43889" y="3189494"/>
            <a:ext cx="5073234" cy="3693319"/>
          </a:xfrm>
          <a:prstGeom prst="rect">
            <a:avLst/>
          </a:prstGeom>
          <a:noFill/>
        </p:spPr>
        <p:txBody>
          <a:bodyPr wrap="square" rtlCol="0">
            <a:spAutoFit/>
          </a:bodyPr>
          <a:lstStyle/>
          <a:p>
            <a:r>
              <a:rPr lang="en-GB" i="1" dirty="0" smtClean="0">
                <a:solidFill>
                  <a:srgbClr val="FF0000"/>
                </a:solidFill>
              </a:rPr>
              <a:t>“My main area of weakness is making supporting runs from left-back. </a:t>
            </a:r>
          </a:p>
          <a:p>
            <a:r>
              <a:rPr lang="en-GB" i="1" dirty="0">
                <a:solidFill>
                  <a:srgbClr val="FF0000"/>
                </a:solidFill>
              </a:rPr>
              <a:t>T</a:t>
            </a:r>
            <a:r>
              <a:rPr lang="en-GB" i="1" dirty="0" smtClean="0">
                <a:solidFill>
                  <a:srgbClr val="FF0000"/>
                </a:solidFill>
              </a:rPr>
              <a:t>his is an over-lapping, attacking run from left back position to support out left-winger. </a:t>
            </a:r>
          </a:p>
          <a:p>
            <a:r>
              <a:rPr lang="en-GB" i="1" dirty="0" smtClean="0">
                <a:solidFill>
                  <a:srgbClr val="FF0000"/>
                </a:solidFill>
              </a:rPr>
              <a:t>The opportunity for this commonly arises on counter-attacks. Their right winger is out of position. </a:t>
            </a:r>
            <a:r>
              <a:rPr lang="en-GB" i="1" dirty="0">
                <a:solidFill>
                  <a:srgbClr val="FF0000"/>
                </a:solidFill>
              </a:rPr>
              <a:t>O</a:t>
            </a:r>
            <a:r>
              <a:rPr lang="en-GB" i="1" dirty="0" smtClean="0">
                <a:solidFill>
                  <a:srgbClr val="FF0000"/>
                </a:solidFill>
              </a:rPr>
              <a:t>ur left winger has drawn their right-back in to a 1 v 1 situation. </a:t>
            </a:r>
          </a:p>
          <a:p>
            <a:r>
              <a:rPr lang="en-GB" i="1" dirty="0" smtClean="0">
                <a:solidFill>
                  <a:srgbClr val="FF0000"/>
                </a:solidFill>
              </a:rPr>
              <a:t>I am required to make a supporting run to create an overload (2v1). </a:t>
            </a:r>
          </a:p>
          <a:p>
            <a:r>
              <a:rPr lang="en-GB" i="1" dirty="0" smtClean="0">
                <a:solidFill>
                  <a:srgbClr val="FF0000"/>
                </a:solidFill>
              </a:rPr>
              <a:t>Our left winger will either a) play me in behind their defensive line or b) use me as a decoy and cut inside”.  </a:t>
            </a:r>
            <a:endParaRPr lang="en-GB" i="1" dirty="0">
              <a:solidFill>
                <a:srgbClr val="FF0000"/>
              </a:solidFill>
            </a:endParaRPr>
          </a:p>
        </p:txBody>
      </p:sp>
    </p:spTree>
    <p:extLst>
      <p:ext uri="{BB962C8B-B14F-4D97-AF65-F5344CB8AC3E}">
        <p14:creationId xmlns:p14="http://schemas.microsoft.com/office/powerpoint/2010/main" val="25770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8" y="1"/>
            <a:ext cx="4191000" cy="800100"/>
          </a:xfrm>
        </p:spPr>
        <p:txBody>
          <a:bodyPr/>
          <a:lstStyle/>
          <a:p>
            <a:r>
              <a:rPr lang="en-GB" b="1" dirty="0" smtClean="0"/>
              <a:t>AA3 (Tactics)</a:t>
            </a:r>
            <a:endParaRPr lang="en-GB" b="1" dirty="0"/>
          </a:p>
        </p:txBody>
      </p:sp>
      <p:pic>
        <p:nvPicPr>
          <p:cNvPr id="4" name="Picture 3" descr="https://online.godalming.ac.uk/pluginfile.php/42483/mod_resource/content/2/New%20A%20Level%20Sp - Internet Explorer"/>
          <p:cNvPicPr>
            <a:picLocks noChangeAspect="1"/>
          </p:cNvPicPr>
          <p:nvPr/>
        </p:nvPicPr>
        <p:blipFill rotWithShape="1">
          <a:blip r:embed="rId2">
            <a:extLst>
              <a:ext uri="{28A0092B-C50C-407E-A947-70E740481C1C}">
                <a14:useLocalDpi xmlns:a14="http://schemas.microsoft.com/office/drawing/2010/main" val="0"/>
              </a:ext>
            </a:extLst>
          </a:blip>
          <a:srcRect l="21562" t="50132" r="9928" b="21045"/>
          <a:stretch/>
        </p:blipFill>
        <p:spPr>
          <a:xfrm>
            <a:off x="1538652" y="767213"/>
            <a:ext cx="8352692" cy="1916724"/>
          </a:xfrm>
          <a:prstGeom prst="rect">
            <a:avLst/>
          </a:prstGeom>
        </p:spPr>
      </p:pic>
      <p:sp>
        <p:nvSpPr>
          <p:cNvPr id="5" name="Oval 4"/>
          <p:cNvSpPr/>
          <p:nvPr/>
        </p:nvSpPr>
        <p:spPr>
          <a:xfrm>
            <a:off x="5591906" y="1294676"/>
            <a:ext cx="1635369" cy="360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flipH="1">
            <a:off x="2927837" y="1569444"/>
            <a:ext cx="2824431" cy="1262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srcRect t="13077" b="6902"/>
          <a:stretch/>
        </p:blipFill>
        <p:spPr>
          <a:xfrm>
            <a:off x="5443690" y="3189494"/>
            <a:ext cx="6748310" cy="3070629"/>
          </a:xfrm>
          <a:prstGeom prst="rect">
            <a:avLst/>
          </a:prstGeom>
        </p:spPr>
      </p:pic>
      <p:sp>
        <p:nvSpPr>
          <p:cNvPr id="9" name="TextBox 8"/>
          <p:cNvSpPr txBox="1"/>
          <p:nvPr/>
        </p:nvSpPr>
        <p:spPr>
          <a:xfrm>
            <a:off x="60298" y="2697578"/>
            <a:ext cx="2956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Calibri" panose="020F0502020204030204"/>
              </a:rPr>
              <a:t>Explain</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the area of weakness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3889" y="2947799"/>
            <a:ext cx="539980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FF0000"/>
                </a:solidFill>
                <a:effectLst/>
                <a:uLnTx/>
                <a:uFillTx/>
                <a:latin typeface="Calibri" panose="020F0502020204030204"/>
                <a:ea typeface="+mn-ea"/>
                <a:cs typeface="+mn-cs"/>
              </a:rPr>
              <a:t>“I</a:t>
            </a:r>
            <a:r>
              <a:rPr kumimoji="0" lang="en-GB" sz="1800" b="0" i="1" u="none" strike="noStrike" kern="1200" cap="none" spc="0" normalizeH="0" noProof="0" dirty="0" smtClean="0">
                <a:ln>
                  <a:noFill/>
                </a:ln>
                <a:solidFill>
                  <a:srgbClr val="FF0000"/>
                </a:solidFill>
                <a:effectLst/>
                <a:uLnTx/>
                <a:uFillTx/>
                <a:latin typeface="Calibri" panose="020F0502020204030204"/>
                <a:ea typeface="+mn-ea"/>
                <a:cs typeface="+mn-cs"/>
              </a:rPr>
              <a:t> have other tactical weaknesses (e.g. decision-making over whether to jockey or tackle) but I have chosen this as my main area of tactical weakness because: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noProof="0" dirty="0" smtClean="0">
                <a:solidFill>
                  <a:srgbClr val="FF0000"/>
                </a:solidFill>
                <a:latin typeface="Calibri" panose="020F0502020204030204"/>
              </a:rPr>
              <a:t>In our formation (4-3-3) there is a reliance on the attacking full-backs to provide supporting runs. Without these the formation doesn’t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dirty="0" smtClean="0">
                <a:ln>
                  <a:noFill/>
                </a:ln>
                <a:solidFill>
                  <a:srgbClr val="FF0000"/>
                </a:solidFill>
                <a:effectLst/>
                <a:uLnTx/>
                <a:uFillTx/>
                <a:latin typeface="Calibri" panose="020F0502020204030204"/>
                <a:ea typeface="+mn-ea"/>
                <a:cs typeface="+mn-cs"/>
              </a:rPr>
              <a:t>Our left-winger</a:t>
            </a:r>
            <a:r>
              <a:rPr kumimoji="0" lang="en-GB" sz="1800" b="0" i="1" u="none" strike="noStrike" kern="1200" cap="none" spc="0" normalizeH="0" dirty="0" smtClean="0">
                <a:ln>
                  <a:noFill/>
                </a:ln>
                <a:solidFill>
                  <a:srgbClr val="FF0000"/>
                </a:solidFill>
                <a:effectLst/>
                <a:uLnTx/>
                <a:uFillTx/>
                <a:latin typeface="Calibri" panose="020F0502020204030204"/>
                <a:ea typeface="+mn-ea"/>
                <a:cs typeface="+mn-cs"/>
              </a:rPr>
              <a:t> is predominantly right-footed. This means he cuts inside a lot. Being left-footed, I am therefore the best provider or crosses from wide-left.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smtClean="0">
                <a:solidFill>
                  <a:srgbClr val="FF0000"/>
                </a:solidFill>
                <a:latin typeface="Calibri" panose="020F0502020204030204"/>
              </a:rPr>
              <a:t>Our team concedes few goals but also doesn’t score many. </a:t>
            </a:r>
            <a:r>
              <a:rPr kumimoji="0" lang="en-GB" sz="1800" b="0" i="1" u="none" strike="noStrike" kern="1200" cap="none" spc="0" normalizeH="0" dirty="0" smtClean="0">
                <a:ln>
                  <a:noFill/>
                </a:ln>
                <a:solidFill>
                  <a:srgbClr val="FF0000"/>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baseline="0" noProof="0" dirty="0" smtClean="0">
                <a:solidFill>
                  <a:srgbClr val="FF0000"/>
                </a:solidFill>
                <a:latin typeface="Calibri" panose="020F0502020204030204"/>
              </a:rPr>
              <a:t>My poor supporting</a:t>
            </a:r>
            <a:r>
              <a:rPr lang="en-GB" i="1" noProof="0" dirty="0" smtClean="0">
                <a:solidFill>
                  <a:srgbClr val="FF0000"/>
                </a:solidFill>
                <a:latin typeface="Calibri" panose="020F0502020204030204"/>
              </a:rPr>
              <a:t> runs so far this season has resulted in few chances created for the team. We tend to attack down the right side”.  </a:t>
            </a:r>
            <a:endParaRPr kumimoji="0" lang="en-GB" sz="18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8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3 planning for AA3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81" t="19327" r="48699" b="4333"/>
          <a:stretch/>
        </p:blipFill>
        <p:spPr>
          <a:xfrm>
            <a:off x="195135" y="124287"/>
            <a:ext cx="8256495" cy="6920767"/>
          </a:xfrm>
        </p:spPr>
      </p:pic>
      <p:pic>
        <p:nvPicPr>
          <p:cNvPr id="5" name="Picture 4"/>
          <p:cNvPicPr>
            <a:picLocks noChangeAspect="1"/>
          </p:cNvPicPr>
          <p:nvPr/>
        </p:nvPicPr>
        <p:blipFill rotWithShape="1">
          <a:blip r:embed="rId3"/>
          <a:srcRect t="13077" r="36399" b="6902"/>
          <a:stretch/>
        </p:blipFill>
        <p:spPr>
          <a:xfrm>
            <a:off x="7922542" y="1925038"/>
            <a:ext cx="4179811" cy="2990379"/>
          </a:xfrm>
          <a:prstGeom prst="rect">
            <a:avLst/>
          </a:prstGeom>
        </p:spPr>
      </p:pic>
      <p:sp>
        <p:nvSpPr>
          <p:cNvPr id="6" name="TextBox 5"/>
          <p:cNvSpPr txBox="1"/>
          <p:nvPr/>
        </p:nvSpPr>
        <p:spPr>
          <a:xfrm>
            <a:off x="195135" y="842415"/>
            <a:ext cx="2610138"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I make the run too late</a:t>
            </a:r>
            <a:endParaRPr lang="en-GB" dirty="0"/>
          </a:p>
        </p:txBody>
      </p:sp>
      <p:sp>
        <p:nvSpPr>
          <p:cNvPr id="7" name="TextBox 6"/>
          <p:cNvSpPr txBox="1"/>
          <p:nvPr/>
        </p:nvSpPr>
        <p:spPr>
          <a:xfrm>
            <a:off x="195135" y="1925038"/>
            <a:ext cx="2610138"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Starting position too narrow (10 yards in from touchline) </a:t>
            </a:r>
            <a:endParaRPr lang="en-GB" dirty="0"/>
          </a:p>
        </p:txBody>
      </p:sp>
      <p:sp>
        <p:nvSpPr>
          <p:cNvPr id="8" name="TextBox 7"/>
          <p:cNvSpPr txBox="1"/>
          <p:nvPr/>
        </p:nvSpPr>
        <p:spPr>
          <a:xfrm>
            <a:off x="195135" y="3056936"/>
            <a:ext cx="2610138"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 over-lap on the inside</a:t>
            </a:r>
          </a:p>
          <a:p>
            <a:r>
              <a:rPr lang="en-GB" dirty="0" smtClean="0"/>
              <a:t>(under-lapping)  </a:t>
            </a:r>
            <a:endParaRPr lang="en-GB" dirty="0"/>
          </a:p>
        </p:txBody>
      </p:sp>
      <p:sp>
        <p:nvSpPr>
          <p:cNvPr id="9" name="TextBox 8"/>
          <p:cNvSpPr txBox="1"/>
          <p:nvPr/>
        </p:nvSpPr>
        <p:spPr>
          <a:xfrm>
            <a:off x="195135" y="4114771"/>
            <a:ext cx="2610138"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Failure to communicate</a:t>
            </a:r>
            <a:endParaRPr lang="en-GB" dirty="0"/>
          </a:p>
        </p:txBody>
      </p:sp>
      <p:sp>
        <p:nvSpPr>
          <p:cNvPr id="10" name="TextBox 9"/>
          <p:cNvSpPr txBox="1"/>
          <p:nvPr/>
        </p:nvSpPr>
        <p:spPr>
          <a:xfrm>
            <a:off x="195135" y="5351930"/>
            <a:ext cx="1974771"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Run too straight</a:t>
            </a:r>
            <a:endParaRPr lang="en-GB" dirty="0"/>
          </a:p>
        </p:txBody>
      </p:sp>
      <p:sp>
        <p:nvSpPr>
          <p:cNvPr id="11" name="TextBox 10"/>
          <p:cNvSpPr txBox="1"/>
          <p:nvPr/>
        </p:nvSpPr>
        <p:spPr>
          <a:xfrm>
            <a:off x="195135" y="6267635"/>
            <a:ext cx="1547924"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Head down</a:t>
            </a:r>
            <a:endParaRPr lang="en-GB" dirty="0"/>
          </a:p>
        </p:txBody>
      </p:sp>
      <p:sp>
        <p:nvSpPr>
          <p:cNvPr id="12" name="TextBox 11"/>
          <p:cNvSpPr txBox="1"/>
          <p:nvPr/>
        </p:nvSpPr>
        <p:spPr>
          <a:xfrm>
            <a:off x="2982898" y="842415"/>
            <a:ext cx="285861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Left-winger has to slow down to delay the pass – dispossessed?  </a:t>
            </a:r>
            <a:endParaRPr lang="en-GB" dirty="0"/>
          </a:p>
        </p:txBody>
      </p:sp>
      <p:sp>
        <p:nvSpPr>
          <p:cNvPr id="13" name="TextBox 12"/>
          <p:cNvSpPr txBox="1"/>
          <p:nvPr/>
        </p:nvSpPr>
        <p:spPr>
          <a:xfrm>
            <a:off x="6019133" y="810450"/>
            <a:ext cx="3771268"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Make the run early so the striker can play the pass whilst running at speed</a:t>
            </a:r>
            <a:endParaRPr lang="en-GB" dirty="0"/>
          </a:p>
        </p:txBody>
      </p:sp>
      <p:sp>
        <p:nvSpPr>
          <p:cNvPr id="14" name="TextBox 13"/>
          <p:cNvSpPr txBox="1"/>
          <p:nvPr/>
        </p:nvSpPr>
        <p:spPr>
          <a:xfrm>
            <a:off x="2982899" y="1925038"/>
            <a:ext cx="3041384"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Compresses area for the defence. I can be tracked by their CDM/CM)</a:t>
            </a:r>
            <a:endParaRPr lang="en-GB" dirty="0"/>
          </a:p>
        </p:txBody>
      </p:sp>
      <p:sp>
        <p:nvSpPr>
          <p:cNvPr id="15" name="TextBox 14"/>
          <p:cNvSpPr txBox="1"/>
          <p:nvPr/>
        </p:nvSpPr>
        <p:spPr>
          <a:xfrm>
            <a:off x="6024282" y="1856607"/>
            <a:ext cx="1786089"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Stay wide – makes the space bigger. </a:t>
            </a:r>
            <a:endParaRPr lang="en-GB" dirty="0"/>
          </a:p>
        </p:txBody>
      </p:sp>
      <p:sp>
        <p:nvSpPr>
          <p:cNvPr id="16" name="TextBox 15"/>
          <p:cNvSpPr txBox="1"/>
          <p:nvPr/>
        </p:nvSpPr>
        <p:spPr>
          <a:xfrm>
            <a:off x="3040603" y="3007661"/>
            <a:ext cx="274320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Means I turn my back to the ball. Harder to receive. </a:t>
            </a:r>
            <a:endParaRPr lang="en-GB" dirty="0"/>
          </a:p>
        </p:txBody>
      </p:sp>
      <p:sp>
        <p:nvSpPr>
          <p:cNvPr id="17" name="TextBox 16"/>
          <p:cNvSpPr txBox="1"/>
          <p:nvPr/>
        </p:nvSpPr>
        <p:spPr>
          <a:xfrm>
            <a:off x="6019133" y="2993274"/>
            <a:ext cx="2023148"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Overlap on the outside = easier to receive </a:t>
            </a:r>
            <a:endParaRPr lang="en-GB" dirty="0"/>
          </a:p>
        </p:txBody>
      </p:sp>
      <p:sp>
        <p:nvSpPr>
          <p:cNvPr id="18" name="TextBox 17"/>
          <p:cNvSpPr txBox="1"/>
          <p:nvPr/>
        </p:nvSpPr>
        <p:spPr>
          <a:xfrm>
            <a:off x="2967486" y="4048502"/>
            <a:ext cx="3056796"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Left-winger doesn’t know when to pass/ has to look over shoulder</a:t>
            </a:r>
            <a:endParaRPr lang="en-GB" dirty="0"/>
          </a:p>
        </p:txBody>
      </p:sp>
      <p:sp>
        <p:nvSpPr>
          <p:cNvPr id="19" name="TextBox 18"/>
          <p:cNvSpPr txBox="1"/>
          <p:nvPr/>
        </p:nvSpPr>
        <p:spPr>
          <a:xfrm>
            <a:off x="6024282" y="4064400"/>
            <a:ext cx="1702532"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prstClr val="black"/>
                </a:solidFill>
              </a:rPr>
              <a:t> “Hold! </a:t>
            </a:r>
            <a:r>
              <a:rPr lang="en-GB" dirty="0">
                <a:solidFill>
                  <a:prstClr val="black"/>
                </a:solidFill>
              </a:rPr>
              <a:t>hold</a:t>
            </a:r>
            <a:r>
              <a:rPr lang="en-GB" dirty="0" smtClean="0">
                <a:solidFill>
                  <a:prstClr val="black"/>
                </a:solidFill>
              </a:rPr>
              <a:t>…</a:t>
            </a:r>
          </a:p>
          <a:p>
            <a:r>
              <a:rPr lang="en-GB" dirty="0" smtClean="0">
                <a:solidFill>
                  <a:prstClr val="black"/>
                </a:solidFill>
              </a:rPr>
              <a:t>     release</a:t>
            </a:r>
            <a:r>
              <a:rPr lang="en-GB" dirty="0">
                <a:solidFill>
                  <a:prstClr val="black"/>
                </a:solidFill>
              </a:rPr>
              <a:t>”</a:t>
            </a:r>
            <a:endParaRPr lang="en-GB" dirty="0"/>
          </a:p>
        </p:txBody>
      </p:sp>
      <p:sp>
        <p:nvSpPr>
          <p:cNvPr id="20" name="TextBox 19"/>
          <p:cNvSpPr txBox="1"/>
          <p:nvPr/>
        </p:nvSpPr>
        <p:spPr>
          <a:xfrm>
            <a:off x="2982898" y="5230017"/>
            <a:ext cx="2187522"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Get caught offside</a:t>
            </a:r>
            <a:endParaRPr lang="en-GB" dirty="0"/>
          </a:p>
        </p:txBody>
      </p:sp>
      <p:sp>
        <p:nvSpPr>
          <p:cNvPr id="21" name="TextBox 20"/>
          <p:cNvSpPr txBox="1"/>
          <p:nvPr/>
        </p:nvSpPr>
        <p:spPr>
          <a:xfrm>
            <a:off x="6107839" y="5161071"/>
            <a:ext cx="4482103"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Curve run – open body shape so can see the line to stay onside</a:t>
            </a:r>
            <a:endParaRPr lang="en-GB" dirty="0"/>
          </a:p>
        </p:txBody>
      </p:sp>
      <p:sp>
        <p:nvSpPr>
          <p:cNvPr id="22" name="TextBox 21"/>
          <p:cNvSpPr txBox="1"/>
          <p:nvPr/>
        </p:nvSpPr>
        <p:spPr>
          <a:xfrm>
            <a:off x="2969972" y="5990636"/>
            <a:ext cx="3067237"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Not able to scan the box. Blind cross often cleared for corner. </a:t>
            </a:r>
            <a:endParaRPr lang="en-GB" dirty="0"/>
          </a:p>
        </p:txBody>
      </p:sp>
      <p:sp>
        <p:nvSpPr>
          <p:cNvPr id="23" name="TextBox 22"/>
          <p:cNvSpPr txBox="1"/>
          <p:nvPr/>
        </p:nvSpPr>
        <p:spPr>
          <a:xfrm>
            <a:off x="6107839" y="6185647"/>
            <a:ext cx="4347665"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Head up to aid decision of where to cross</a:t>
            </a:r>
            <a:endParaRPr lang="en-GB" dirty="0"/>
          </a:p>
        </p:txBody>
      </p:sp>
      <p:cxnSp>
        <p:nvCxnSpPr>
          <p:cNvPr id="25" name="Straight Arrow Connector 24"/>
          <p:cNvCxnSpPr/>
          <p:nvPr/>
        </p:nvCxnSpPr>
        <p:spPr>
          <a:xfrm flipH="1" flipV="1">
            <a:off x="10112189" y="3703268"/>
            <a:ext cx="1613646" cy="734668"/>
          </a:xfrm>
          <a:prstGeom prst="straightConnector1">
            <a:avLst/>
          </a:prstGeom>
          <a:ln w="9525" cap="flat" cmpd="sng" algn="ctr">
            <a:solidFill>
              <a:srgbClr val="FFFF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06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vel PE Induction assignment [Read-Only] - Word"/>
          <p:cNvPicPr>
            <a:picLocks noChangeAspect="1"/>
          </p:cNvPicPr>
          <p:nvPr/>
        </p:nvPicPr>
        <p:blipFill rotWithShape="1">
          <a:blip r:embed="rId3">
            <a:extLst>
              <a:ext uri="{28A0092B-C50C-407E-A947-70E740481C1C}">
                <a14:useLocalDpi xmlns:a14="http://schemas.microsoft.com/office/drawing/2010/main" val="0"/>
              </a:ext>
            </a:extLst>
          </a:blip>
          <a:srcRect l="13897" t="32947" r="11176" b="36857"/>
          <a:stretch/>
        </p:blipFill>
        <p:spPr>
          <a:xfrm>
            <a:off x="98613" y="89647"/>
            <a:ext cx="11958916" cy="6705600"/>
          </a:xfrm>
          <a:prstGeom prst="rect">
            <a:avLst/>
          </a:prstGeom>
        </p:spPr>
      </p:pic>
      <p:sp>
        <p:nvSpPr>
          <p:cNvPr id="5" name="TextBox 4"/>
          <p:cNvSpPr txBox="1"/>
          <p:nvPr/>
        </p:nvSpPr>
        <p:spPr>
          <a:xfrm>
            <a:off x="161366" y="749604"/>
            <a:ext cx="19078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FB - Block Tackle</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6" name="TextBox 5"/>
          <p:cNvSpPr txBox="1"/>
          <p:nvPr/>
        </p:nvSpPr>
        <p:spPr>
          <a:xfrm>
            <a:off x="5732175" y="1318788"/>
            <a:ext cx="342220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rPr>
              <a:t>S</a:t>
            </a: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tay on both feet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‘jockey’ position (side-on) your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weight on your back-foot.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Pressure on the ball player – ‘touch tight’</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7" name="TextBox 6"/>
          <p:cNvSpPr txBox="1"/>
          <p:nvPr/>
        </p:nvSpPr>
        <p:spPr>
          <a:xfrm>
            <a:off x="2264787" y="1318788"/>
            <a:ext cx="300575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Lead foot sometimes raised on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Feet square-on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Body weight on front foot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Not tight enough  </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
        <p:nvSpPr>
          <p:cNvPr id="8" name="TextBox 7"/>
          <p:cNvSpPr txBox="1"/>
          <p:nvPr/>
        </p:nvSpPr>
        <p:spPr>
          <a:xfrm>
            <a:off x="8896539" y="1252006"/>
            <a:ext cx="3295461"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Difficult to change direction if the dribbler turns. This means I have to ground / overstretch to make the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More steps required to recover if the player beats 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Over-commit to tackle. Momentum takes me forward</a:t>
            </a:r>
            <a:r>
              <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rPr>
              <a:t> </a:t>
            </a: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 foul.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002060"/>
                </a:solidFill>
                <a:effectLst/>
                <a:uLnTx/>
                <a:uFillTx/>
                <a:latin typeface="Bradley Hand ITC" panose="03070402050302030203" pitchFamily="66" charset="0"/>
                <a:ea typeface="+mn-ea"/>
                <a:cs typeface="+mn-cs"/>
              </a:rPr>
              <a:t>Opponent able to get head up and cross/ play a pass under no pressure</a:t>
            </a:r>
            <a:endParaRPr kumimoji="0" lang="en-GB" sz="1800" b="0" i="1" u="none" strike="noStrike" kern="1200" cap="none" spc="0" normalizeH="0" baseline="0" noProof="0" dirty="0">
              <a:ln>
                <a:noFill/>
              </a:ln>
              <a:solidFill>
                <a:srgbClr val="002060"/>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6605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2" end="12"/>
                                            </p:txEl>
                                          </p:spTgt>
                                        </p:tgtEl>
                                        <p:attrNameLst>
                                          <p:attrName>style.visibility</p:attrName>
                                        </p:attrNameLst>
                                      </p:cBhvr>
                                      <p:to>
                                        <p:strVal val="visible"/>
                                      </p:to>
                                    </p:set>
                                    <p:animEffect transition="in" filter="fade">
                                      <p:cBhvr>
                                        <p:cTn id="22" dur="500"/>
                                        <p:tgtEl>
                                          <p:spTgt spid="7">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fade">
                                      <p:cBhvr>
                                        <p:cTn id="57" dur="500"/>
                                        <p:tgtEl>
                                          <p:spTgt spid="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fade">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59087">
            <a:off x="1601540" y="308346"/>
            <a:ext cx="8448989" cy="6858000"/>
          </a:xfrm>
          <a:prstGeom prst="rect">
            <a:avLst/>
          </a:prstGeom>
        </p:spPr>
      </p:pic>
    </p:spTree>
    <p:extLst>
      <p:ext uri="{BB962C8B-B14F-4D97-AF65-F5344CB8AC3E}">
        <p14:creationId xmlns:p14="http://schemas.microsoft.com/office/powerpoint/2010/main" val="262453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624174" y="-2316355"/>
            <a:ext cx="6890050" cy="11522761"/>
          </a:xfrm>
          <a:prstGeom prst="rect">
            <a:avLst/>
          </a:prstGeom>
        </p:spPr>
      </p:pic>
      <p:sp>
        <p:nvSpPr>
          <p:cNvPr id="2" name="TextBox 1"/>
          <p:cNvSpPr txBox="1"/>
          <p:nvPr/>
        </p:nvSpPr>
        <p:spPr>
          <a:xfrm>
            <a:off x="4957626" y="0"/>
            <a:ext cx="1463040" cy="646331"/>
          </a:xfrm>
          <a:prstGeom prst="rect">
            <a:avLst/>
          </a:prstGeom>
          <a:solidFill>
            <a:srgbClr val="FFFF00">
              <a:alpha val="47000"/>
            </a:srgbClr>
          </a:solidFill>
        </p:spPr>
        <p:txBody>
          <a:bodyPr wrap="square" rtlCol="0">
            <a:spAutoFit/>
          </a:bodyPr>
          <a:lstStyle/>
          <a:p>
            <a:endParaRPr lang="en-GB" dirty="0" smtClean="0"/>
          </a:p>
          <a:p>
            <a:endParaRPr lang="en-GB" dirty="0"/>
          </a:p>
        </p:txBody>
      </p:sp>
      <p:sp>
        <p:nvSpPr>
          <p:cNvPr id="5" name="TextBox 4"/>
          <p:cNvSpPr txBox="1"/>
          <p:nvPr/>
        </p:nvSpPr>
        <p:spPr>
          <a:xfrm>
            <a:off x="6729276" y="0"/>
            <a:ext cx="1463040" cy="646331"/>
          </a:xfrm>
          <a:prstGeom prst="rect">
            <a:avLst/>
          </a:prstGeom>
          <a:solidFill>
            <a:srgbClr val="92D050">
              <a:alpha val="47000"/>
            </a:srgbClr>
          </a:solidFill>
        </p:spPr>
        <p:txBody>
          <a:bodyPr wrap="square" rtlCol="0">
            <a:spAutoFit/>
          </a:bodyPr>
          <a:lstStyle/>
          <a:p>
            <a:endParaRPr lang="en-GB" dirty="0" smtClean="0"/>
          </a:p>
          <a:p>
            <a:endParaRPr lang="en-GB" dirty="0"/>
          </a:p>
        </p:txBody>
      </p:sp>
      <p:sp>
        <p:nvSpPr>
          <p:cNvPr id="6" name="TextBox 5"/>
          <p:cNvSpPr txBox="1"/>
          <p:nvPr/>
        </p:nvSpPr>
        <p:spPr>
          <a:xfrm>
            <a:off x="8500926" y="0"/>
            <a:ext cx="1463040" cy="646331"/>
          </a:xfrm>
          <a:prstGeom prst="rect">
            <a:avLst/>
          </a:prstGeom>
          <a:solidFill>
            <a:srgbClr val="E33DCB">
              <a:alpha val="46667"/>
            </a:srgbClr>
          </a:solidFill>
        </p:spPr>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301919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vel PE Induction assignment [Read-Only] - Word"/>
          <p:cNvPicPr>
            <a:picLocks noChangeAspect="1"/>
          </p:cNvPicPr>
          <p:nvPr/>
        </p:nvPicPr>
        <p:blipFill rotWithShape="1">
          <a:blip r:embed="rId3">
            <a:extLst>
              <a:ext uri="{28A0092B-C50C-407E-A947-70E740481C1C}">
                <a14:useLocalDpi xmlns:a14="http://schemas.microsoft.com/office/drawing/2010/main" val="0"/>
              </a:ext>
            </a:extLst>
          </a:blip>
          <a:srcRect l="13897" t="32947" r="11176" b="36857"/>
          <a:stretch/>
        </p:blipFill>
        <p:spPr>
          <a:xfrm>
            <a:off x="98613" y="89647"/>
            <a:ext cx="11958916" cy="6705600"/>
          </a:xfrm>
          <a:prstGeom prst="rect">
            <a:avLst/>
          </a:prstGeom>
        </p:spPr>
      </p:pic>
      <p:sp>
        <p:nvSpPr>
          <p:cNvPr id="5" name="TextBox 4"/>
          <p:cNvSpPr txBox="1"/>
          <p:nvPr/>
        </p:nvSpPr>
        <p:spPr>
          <a:xfrm>
            <a:off x="161366" y="749604"/>
            <a:ext cx="1907895" cy="369332"/>
          </a:xfrm>
          <a:prstGeom prst="rect">
            <a:avLst/>
          </a:prstGeom>
          <a:noFill/>
        </p:spPr>
        <p:txBody>
          <a:bodyPr wrap="none" rtlCol="0">
            <a:spAutoFit/>
          </a:bodyPr>
          <a:lstStyle/>
          <a:p>
            <a:r>
              <a:rPr lang="en-GB" i="1" dirty="0" smtClean="0">
                <a:solidFill>
                  <a:srgbClr val="002060"/>
                </a:solidFill>
                <a:latin typeface="Bradley Hand ITC" panose="03070402050302030203" pitchFamily="66" charset="0"/>
              </a:rPr>
              <a:t>FB - Block Tackle</a:t>
            </a:r>
            <a:endParaRPr lang="en-GB" i="1" dirty="0">
              <a:solidFill>
                <a:srgbClr val="002060"/>
              </a:solidFill>
              <a:latin typeface="Bradley Hand ITC" panose="03070402050302030203" pitchFamily="66" charset="0"/>
            </a:endParaRPr>
          </a:p>
        </p:txBody>
      </p:sp>
      <p:sp>
        <p:nvSpPr>
          <p:cNvPr id="6" name="TextBox 5"/>
          <p:cNvSpPr txBox="1"/>
          <p:nvPr/>
        </p:nvSpPr>
        <p:spPr>
          <a:xfrm>
            <a:off x="5732175" y="1318788"/>
            <a:ext cx="3422209" cy="4247317"/>
          </a:xfrm>
          <a:prstGeom prst="rect">
            <a:avLst/>
          </a:prstGeom>
          <a:noFill/>
        </p:spPr>
        <p:txBody>
          <a:bodyPr wrap="square" rtlCol="0">
            <a:spAutoFit/>
          </a:bodyPr>
          <a:lstStyle/>
          <a:p>
            <a:pPr marL="285750" indent="-285750">
              <a:buFont typeface="Arial" panose="020B0604020202020204" pitchFamily="34" charset="0"/>
              <a:buChar char="•"/>
            </a:pPr>
            <a:r>
              <a:rPr lang="en-GB" i="1" dirty="0">
                <a:solidFill>
                  <a:srgbClr val="002060"/>
                </a:solidFill>
                <a:latin typeface="Bradley Hand ITC" panose="03070402050302030203" pitchFamily="66" charset="0"/>
              </a:rPr>
              <a:t>S</a:t>
            </a:r>
            <a:r>
              <a:rPr lang="en-GB" i="1" dirty="0" smtClean="0">
                <a:solidFill>
                  <a:srgbClr val="002060"/>
                </a:solidFill>
                <a:latin typeface="Bradley Hand ITC" panose="03070402050302030203" pitchFamily="66" charset="0"/>
              </a:rPr>
              <a:t>tay on both feet </a:t>
            </a:r>
          </a:p>
          <a:p>
            <a:endParaRPr lang="en-GB" i="1" dirty="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‘jockey’ position (side-on) your </a:t>
            </a:r>
          </a:p>
          <a:p>
            <a:pPr marL="285750" indent="-285750">
              <a:buFont typeface="Arial" panose="020B0604020202020204" pitchFamily="34" charset="0"/>
              <a:buChar char="•"/>
            </a:pPr>
            <a:endParaRPr lang="en-GB" i="1" dirty="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weight on your back-foot. </a:t>
            </a:r>
          </a:p>
          <a:p>
            <a:pPr marL="285750" indent="-285750">
              <a:buFont typeface="Arial" panose="020B0604020202020204" pitchFamily="34" charset="0"/>
              <a:buChar char="•"/>
            </a:pPr>
            <a:endParaRPr lang="en-GB" i="1" dirty="0">
              <a:solidFill>
                <a:srgbClr val="002060"/>
              </a:solidFill>
              <a:latin typeface="Bradley Hand ITC" panose="03070402050302030203" pitchFamily="66" charset="0"/>
            </a:endParaRPr>
          </a:p>
          <a:p>
            <a:pPr marL="285750" indent="-285750">
              <a:buFont typeface="Arial" panose="020B0604020202020204" pitchFamily="34" charset="0"/>
              <a:buChar char="•"/>
            </a:pPr>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Pressure on the ball player – ‘touch tight’</a:t>
            </a:r>
            <a:endParaRPr lang="en-GB" i="1" dirty="0">
              <a:solidFill>
                <a:srgbClr val="002060"/>
              </a:solidFill>
              <a:latin typeface="Bradley Hand ITC" panose="03070402050302030203" pitchFamily="66" charset="0"/>
            </a:endParaRPr>
          </a:p>
        </p:txBody>
      </p:sp>
      <p:sp>
        <p:nvSpPr>
          <p:cNvPr id="7" name="TextBox 6"/>
          <p:cNvSpPr txBox="1"/>
          <p:nvPr/>
        </p:nvSpPr>
        <p:spPr>
          <a:xfrm>
            <a:off x="2264787" y="1318788"/>
            <a:ext cx="3005750" cy="3970318"/>
          </a:xfrm>
          <a:prstGeom prst="rect">
            <a:avLst/>
          </a:prstGeom>
          <a:noFill/>
        </p:spPr>
        <p:txBody>
          <a:bodyPr wrap="square" rtlCol="0">
            <a:spAutoFit/>
          </a:bodyPr>
          <a:lstStyle/>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Lead foot sometimes raised on approach</a:t>
            </a:r>
          </a:p>
          <a:p>
            <a:pPr marL="285750" indent="-285750">
              <a:buFont typeface="Arial" panose="020B0604020202020204" pitchFamily="34" charset="0"/>
              <a:buChar char="•"/>
            </a:pPr>
            <a:endParaRPr lang="en-GB" i="1" dirty="0">
              <a:solidFill>
                <a:srgbClr val="002060"/>
              </a:solidFill>
              <a:latin typeface="Bradley Hand ITC" panose="03070402050302030203" pitchFamily="66" charset="0"/>
            </a:endParaRPr>
          </a:p>
          <a:p>
            <a:pPr marL="285750" indent="-285750">
              <a:buFont typeface="Arial" panose="020B0604020202020204" pitchFamily="34" charset="0"/>
              <a:buChar char="•"/>
            </a:pPr>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Feet square-on</a:t>
            </a:r>
          </a:p>
          <a:p>
            <a:pPr marL="285750" indent="-285750">
              <a:buFont typeface="Arial" panose="020B0604020202020204" pitchFamily="34" charset="0"/>
              <a:buChar char="•"/>
            </a:pPr>
            <a:endParaRPr lang="en-GB" i="1" dirty="0">
              <a:solidFill>
                <a:srgbClr val="002060"/>
              </a:solidFill>
              <a:latin typeface="Bradley Hand ITC" panose="03070402050302030203" pitchFamily="66" charset="0"/>
            </a:endParaRPr>
          </a:p>
          <a:p>
            <a:pPr marL="285750" indent="-285750">
              <a:buFont typeface="Arial" panose="020B0604020202020204" pitchFamily="34" charset="0"/>
              <a:buChar char="•"/>
            </a:pPr>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Body weight on front foot</a:t>
            </a:r>
          </a:p>
          <a:p>
            <a:pPr marL="285750" indent="-285750">
              <a:buFont typeface="Arial" panose="020B0604020202020204" pitchFamily="34" charset="0"/>
              <a:buChar char="•"/>
            </a:pPr>
            <a:endParaRPr lang="en-GB" i="1" dirty="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Not tight enough  </a:t>
            </a:r>
            <a:endParaRPr lang="en-GB" i="1" dirty="0">
              <a:solidFill>
                <a:srgbClr val="002060"/>
              </a:solidFill>
              <a:latin typeface="Bradley Hand ITC" panose="03070402050302030203" pitchFamily="66" charset="0"/>
            </a:endParaRPr>
          </a:p>
        </p:txBody>
      </p:sp>
      <p:sp>
        <p:nvSpPr>
          <p:cNvPr id="8" name="TextBox 7"/>
          <p:cNvSpPr txBox="1"/>
          <p:nvPr/>
        </p:nvSpPr>
        <p:spPr>
          <a:xfrm>
            <a:off x="8896539" y="1252006"/>
            <a:ext cx="3295461" cy="4524315"/>
          </a:xfrm>
          <a:prstGeom prst="rect">
            <a:avLst/>
          </a:prstGeom>
          <a:noFill/>
        </p:spPr>
        <p:txBody>
          <a:bodyPr wrap="square" rtlCol="0">
            <a:spAutoFit/>
          </a:bodyPr>
          <a:lstStyle/>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Difficult to change direction if the dribbler turns. This means I have to ground / overstretch to make the block.</a:t>
            </a: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More steps required to recover if the player beats me </a:t>
            </a:r>
          </a:p>
          <a:p>
            <a:endParaRPr lang="en-GB" i="1" dirty="0" smtClean="0">
              <a:solidFill>
                <a:srgbClr val="002060"/>
              </a:solidFill>
              <a:latin typeface="Bradley Hand ITC" panose="03070402050302030203" pitchFamily="66" charset="0"/>
            </a:endParaRPr>
          </a:p>
          <a:p>
            <a:endParaRPr lang="en-GB" i="1" dirty="0" smtClean="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Over-commit to tackle. Momentum takes me forward</a:t>
            </a:r>
            <a:r>
              <a:rPr lang="en-GB" i="1" dirty="0">
                <a:solidFill>
                  <a:srgbClr val="002060"/>
                </a:solidFill>
                <a:latin typeface="Bradley Hand ITC" panose="03070402050302030203" pitchFamily="66" charset="0"/>
              </a:rPr>
              <a:t> </a:t>
            </a:r>
            <a:r>
              <a:rPr lang="en-GB" i="1" dirty="0" smtClean="0">
                <a:solidFill>
                  <a:srgbClr val="002060"/>
                </a:solidFill>
                <a:latin typeface="Bradley Hand ITC" panose="03070402050302030203" pitchFamily="66" charset="0"/>
              </a:rPr>
              <a:t>= foul.</a:t>
            </a:r>
          </a:p>
          <a:p>
            <a:endParaRPr lang="en-GB" i="1" dirty="0">
              <a:solidFill>
                <a:srgbClr val="002060"/>
              </a:solidFill>
              <a:latin typeface="Bradley Hand ITC" panose="03070402050302030203" pitchFamily="66" charset="0"/>
            </a:endParaRPr>
          </a:p>
          <a:p>
            <a:pPr marL="285750" indent="-285750">
              <a:buFont typeface="Arial" panose="020B0604020202020204" pitchFamily="34" charset="0"/>
              <a:buChar char="•"/>
            </a:pPr>
            <a:r>
              <a:rPr lang="en-GB" i="1" dirty="0" smtClean="0">
                <a:solidFill>
                  <a:srgbClr val="002060"/>
                </a:solidFill>
                <a:latin typeface="Bradley Hand ITC" panose="03070402050302030203" pitchFamily="66" charset="0"/>
              </a:rPr>
              <a:t>Opponent able to get head up and cross/ play a pass under no pressure</a:t>
            </a:r>
            <a:endParaRPr lang="en-GB" i="1" dirty="0">
              <a:solidFill>
                <a:srgbClr val="002060"/>
              </a:solidFill>
              <a:latin typeface="Bradley Hand ITC" panose="03070402050302030203" pitchFamily="66" charset="0"/>
            </a:endParaRPr>
          </a:p>
        </p:txBody>
      </p:sp>
    </p:spTree>
    <p:extLst>
      <p:ext uri="{BB962C8B-B14F-4D97-AF65-F5344CB8AC3E}">
        <p14:creationId xmlns:p14="http://schemas.microsoft.com/office/powerpoint/2010/main" val="9182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2" end="12"/>
                                            </p:txEl>
                                          </p:spTgt>
                                        </p:tgtEl>
                                        <p:attrNameLst>
                                          <p:attrName>style.visibility</p:attrName>
                                        </p:attrNameLst>
                                      </p:cBhvr>
                                      <p:to>
                                        <p:strVal val="visible"/>
                                      </p:to>
                                    </p:set>
                                    <p:animEffect transition="in" filter="fade">
                                      <p:cBhvr>
                                        <p:cTn id="22" dur="500"/>
                                        <p:tgtEl>
                                          <p:spTgt spid="7">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fade">
                                      <p:cBhvr>
                                        <p:cTn id="57" dur="500"/>
                                        <p:tgtEl>
                                          <p:spTgt spid="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fade">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9376"/>
            <a:ext cx="10515600" cy="1149350"/>
          </a:xfrm>
        </p:spPr>
        <p:txBody>
          <a:bodyPr/>
          <a:lstStyle/>
          <a:p>
            <a:r>
              <a:rPr lang="en-GB" dirty="0" smtClean="0"/>
              <a:t>How will this look when I write in full? </a:t>
            </a:r>
            <a:endParaRPr lang="en-GB" dirty="0"/>
          </a:p>
        </p:txBody>
      </p:sp>
      <p:sp>
        <p:nvSpPr>
          <p:cNvPr id="3" name="Content Placeholder 2"/>
          <p:cNvSpPr>
            <a:spLocks noGrp="1"/>
          </p:cNvSpPr>
          <p:nvPr>
            <p:ph idx="1"/>
          </p:nvPr>
        </p:nvSpPr>
        <p:spPr>
          <a:xfrm>
            <a:off x="800100" y="2149475"/>
            <a:ext cx="11201399" cy="2889250"/>
          </a:xfrm>
        </p:spPr>
        <p:txBody>
          <a:bodyPr/>
          <a:lstStyle/>
          <a:p>
            <a:pPr marL="0" lvl="0" indent="0">
              <a:lnSpc>
                <a:spcPct val="100000"/>
              </a:lnSpc>
              <a:spcBef>
                <a:spcPts val="0"/>
              </a:spcBef>
              <a:buNone/>
            </a:pPr>
            <a:r>
              <a:rPr lang="en-GB" sz="1800" i="1" dirty="0" smtClean="0">
                <a:solidFill>
                  <a:srgbClr val="002060"/>
                </a:solidFill>
                <a:latin typeface="Bradley Hand ITC" panose="03070402050302030203" pitchFamily="66" charset="0"/>
              </a:rPr>
              <a:t>It is important to stay on both feet as you approach the ball-carrier. </a:t>
            </a:r>
            <a:r>
              <a:rPr lang="en-GB" sz="1800" i="1" dirty="0">
                <a:solidFill>
                  <a:srgbClr val="002060"/>
                </a:solidFill>
                <a:latin typeface="Bradley Hand ITC" panose="03070402050302030203" pitchFamily="66" charset="0"/>
              </a:rPr>
              <a:t>Y</a:t>
            </a:r>
            <a:r>
              <a:rPr lang="en-GB" sz="1800" i="1" dirty="0" smtClean="0">
                <a:solidFill>
                  <a:srgbClr val="002060"/>
                </a:solidFill>
                <a:latin typeface="Bradley Hand ITC" panose="03070402050302030203" pitchFamily="66" charset="0"/>
              </a:rPr>
              <a:t>ou </a:t>
            </a:r>
            <a:r>
              <a:rPr lang="en-GB" sz="1800" i="1" dirty="0">
                <a:solidFill>
                  <a:srgbClr val="002060"/>
                </a:solidFill>
                <a:latin typeface="Bradley Hand ITC" panose="03070402050302030203" pitchFamily="66" charset="0"/>
              </a:rPr>
              <a:t>may avoid the need to tackle at all by standing the opponent up and showing them into an area where you want </a:t>
            </a:r>
            <a:r>
              <a:rPr lang="en-GB" sz="1800" i="1" dirty="0" smtClean="0">
                <a:solidFill>
                  <a:srgbClr val="002060"/>
                </a:solidFill>
                <a:latin typeface="Bradley Hand ITC" panose="03070402050302030203" pitchFamily="66" charset="0"/>
              </a:rPr>
              <a:t>them but you can only do this by standing up. In anticipating the block I often approach the player with my front foot raised slightly to make the tackle. This is ineffective because the player can predict my movements and change direction accordingly. This leaves me unbalanced, with only one foot on the ground and I am unable to contact the ball from my fixed position. If the opponent has protected the ball well this means that I cant make contact without lunging and making contact which leaves me on the ground. This could lead to an overload situation or a free-kick could be awarded if I make contact with the player. In each case, an attempt on goal for the opposing team is the outcome. </a:t>
            </a:r>
          </a:p>
          <a:p>
            <a:pPr marL="0" lvl="0" indent="0">
              <a:lnSpc>
                <a:spcPct val="100000"/>
              </a:lnSpc>
              <a:spcBef>
                <a:spcPts val="0"/>
              </a:spcBef>
              <a:buNone/>
            </a:pPr>
            <a:endParaRPr lang="en-GB" sz="1800" i="1" dirty="0">
              <a:solidFill>
                <a:srgbClr val="002060"/>
              </a:solidFill>
              <a:latin typeface="Bradley Hand ITC" panose="03070402050302030203" pitchFamily="66" charset="0"/>
            </a:endParaRPr>
          </a:p>
          <a:p>
            <a:pPr marL="0" lvl="0" indent="0">
              <a:lnSpc>
                <a:spcPct val="100000"/>
              </a:lnSpc>
              <a:spcBef>
                <a:spcPts val="0"/>
              </a:spcBef>
              <a:buNone/>
            </a:pPr>
            <a:endParaRPr lang="en-GB" sz="1800" i="1" dirty="0" smtClean="0">
              <a:solidFill>
                <a:srgbClr val="002060"/>
              </a:solidFill>
              <a:latin typeface="Bradley Hand ITC" panose="03070402050302030203" pitchFamily="66" charset="0"/>
            </a:endParaRPr>
          </a:p>
          <a:p>
            <a:pPr marL="285750" lvl="0" indent="-285750">
              <a:lnSpc>
                <a:spcPct val="100000"/>
              </a:lnSpc>
              <a:spcBef>
                <a:spcPts val="0"/>
              </a:spcBef>
            </a:pPr>
            <a:endParaRPr lang="en-GB" sz="1800" i="1" dirty="0">
              <a:solidFill>
                <a:srgbClr val="002060"/>
              </a:solidFill>
              <a:latin typeface="Bradley Hand ITC" panose="03070402050302030203" pitchFamily="66" charset="0"/>
            </a:endParaRPr>
          </a:p>
          <a:p>
            <a:pPr marL="0" indent="0">
              <a:buNone/>
            </a:pPr>
            <a:endParaRPr lang="en-GB" dirty="0"/>
          </a:p>
        </p:txBody>
      </p:sp>
      <p:sp>
        <p:nvSpPr>
          <p:cNvPr id="4" name="TextBox 3"/>
          <p:cNvSpPr txBox="1"/>
          <p:nvPr/>
        </p:nvSpPr>
        <p:spPr>
          <a:xfrm>
            <a:off x="485775" y="1323975"/>
            <a:ext cx="620727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Technical error – raising one foot off ground in ready position</a:t>
            </a:r>
            <a:endParaRPr lang="en-GB" dirty="0"/>
          </a:p>
        </p:txBody>
      </p:sp>
    </p:spTree>
    <p:extLst>
      <p:ext uri="{BB962C8B-B14F-4D97-AF65-F5344CB8AC3E}">
        <p14:creationId xmlns:p14="http://schemas.microsoft.com/office/powerpoint/2010/main" val="330263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429"/>
          <a:stretch/>
        </p:blipFill>
        <p:spPr>
          <a:xfrm rot="16200000">
            <a:off x="3196046" y="-2744368"/>
            <a:ext cx="5799909" cy="11288646"/>
          </a:xfrm>
          <a:prstGeom prst="rect">
            <a:avLst/>
          </a:prstGeom>
        </p:spPr>
      </p:pic>
    </p:spTree>
    <p:extLst>
      <p:ext uri="{BB962C8B-B14F-4D97-AF65-F5344CB8AC3E}">
        <p14:creationId xmlns:p14="http://schemas.microsoft.com/office/powerpoint/2010/main" val="175307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85" y="131885"/>
            <a:ext cx="10515600" cy="777875"/>
          </a:xfrm>
        </p:spPr>
        <p:txBody>
          <a:bodyPr/>
          <a:lstStyle/>
          <a:p>
            <a:r>
              <a:rPr lang="en-GB" b="1" dirty="0" smtClean="0"/>
              <a:t>Common faults!</a:t>
            </a:r>
            <a:endParaRPr lang="en-GB" b="1" dirty="0"/>
          </a:p>
        </p:txBody>
      </p:sp>
      <p:sp>
        <p:nvSpPr>
          <p:cNvPr id="3" name="Content Placeholder 2"/>
          <p:cNvSpPr>
            <a:spLocks noGrp="1"/>
          </p:cNvSpPr>
          <p:nvPr>
            <p:ph idx="1"/>
          </p:nvPr>
        </p:nvSpPr>
        <p:spPr>
          <a:xfrm>
            <a:off x="424963" y="1315671"/>
            <a:ext cx="10515600" cy="4351338"/>
          </a:xfrm>
        </p:spPr>
        <p:txBody>
          <a:bodyPr>
            <a:normAutofit fontScale="92500" lnSpcReduction="10000"/>
          </a:bodyPr>
          <a:lstStyle/>
          <a:p>
            <a:pPr marL="0" indent="0">
              <a:buNone/>
            </a:pPr>
            <a:r>
              <a:rPr lang="en-GB" dirty="0" smtClean="0"/>
              <a:t>Analysis:</a:t>
            </a:r>
          </a:p>
          <a:p>
            <a:r>
              <a:rPr lang="en-GB" dirty="0" smtClean="0"/>
              <a:t>Lack of detail – don’t just focus on major joints/actions. Consider minor points also, finger placements, foot position </a:t>
            </a:r>
            <a:r>
              <a:rPr lang="en-GB" dirty="0" err="1" smtClean="0"/>
              <a:t>etc</a:t>
            </a:r>
            <a:endParaRPr lang="en-GB" dirty="0" smtClean="0"/>
          </a:p>
          <a:p>
            <a:r>
              <a:rPr lang="en-GB" dirty="0" smtClean="0"/>
              <a:t>Tactical information – in AA2 you are only given credit for technical analysis (physical position of the body). Avoid descriptions of errors in judgement, decision-making, timing, anticipation unless there is a technical error that causes this. </a:t>
            </a:r>
          </a:p>
          <a:p>
            <a:pPr marL="0" indent="0">
              <a:buNone/>
            </a:pPr>
            <a:r>
              <a:rPr lang="en-GB" dirty="0" smtClean="0"/>
              <a:t>Evaluation:</a:t>
            </a:r>
          </a:p>
          <a:p>
            <a:r>
              <a:rPr lang="en-GB" dirty="0" smtClean="0"/>
              <a:t>For your main technical error clearly give a theory cause that is on the specification. (</a:t>
            </a:r>
            <a:r>
              <a:rPr lang="en-GB" dirty="0" err="1" smtClean="0"/>
              <a:t>ie</a:t>
            </a:r>
            <a:r>
              <a:rPr lang="en-GB" dirty="0" smtClean="0"/>
              <a:t> not ‘fatigue’, ‘lack of core strength’ </a:t>
            </a:r>
            <a:r>
              <a:rPr lang="en-GB" dirty="0" err="1" smtClean="0"/>
              <a:t>etc</a:t>
            </a:r>
            <a:r>
              <a:rPr lang="en-GB" dirty="0" smtClean="0"/>
              <a:t>) </a:t>
            </a:r>
          </a:p>
          <a:p>
            <a:r>
              <a:rPr lang="en-GB" dirty="0" smtClean="0"/>
              <a:t>Only do </a:t>
            </a:r>
            <a:r>
              <a:rPr lang="en-GB" b="1" u="sng" dirty="0" smtClean="0"/>
              <a:t>one</a:t>
            </a:r>
            <a:r>
              <a:rPr lang="en-GB" dirty="0" smtClean="0"/>
              <a:t> corrective measure for the </a:t>
            </a:r>
            <a:r>
              <a:rPr lang="en-GB" b="1" u="sng" dirty="0" smtClean="0"/>
              <a:t>one</a:t>
            </a:r>
            <a:r>
              <a:rPr lang="en-GB" dirty="0" smtClean="0"/>
              <a:t> main technical error.</a:t>
            </a:r>
            <a:endParaRPr lang="en-GB" dirty="0"/>
          </a:p>
        </p:txBody>
      </p:sp>
    </p:spTree>
    <p:extLst>
      <p:ext uri="{BB962C8B-B14F-4D97-AF65-F5344CB8AC3E}">
        <p14:creationId xmlns:p14="http://schemas.microsoft.com/office/powerpoint/2010/main" val="16193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AA2 Evaluation section</a:t>
            </a:r>
            <a:endParaRPr lang="en-GB" b="1" dirty="0"/>
          </a:p>
        </p:txBody>
      </p:sp>
      <p:sp>
        <p:nvSpPr>
          <p:cNvPr id="3" name="Content Placeholder 2"/>
          <p:cNvSpPr>
            <a:spLocks noGrp="1"/>
          </p:cNvSpPr>
          <p:nvPr>
            <p:ph idx="1"/>
          </p:nvPr>
        </p:nvSpPr>
        <p:spPr>
          <a:xfrm>
            <a:off x="776654" y="2265241"/>
            <a:ext cx="10515600" cy="2456229"/>
          </a:xfrm>
        </p:spPr>
        <p:txBody>
          <a:bodyPr/>
          <a:lstStyle/>
          <a:p>
            <a:r>
              <a:rPr lang="en-GB" dirty="0" smtClean="0"/>
              <a:t>/25 marks</a:t>
            </a:r>
          </a:p>
          <a:p>
            <a:r>
              <a:rPr lang="en-GB" dirty="0" smtClean="0"/>
              <a:t>Explain the theory cause of your main technical error</a:t>
            </a:r>
          </a:p>
          <a:p>
            <a:r>
              <a:rPr lang="en-GB" dirty="0" smtClean="0"/>
              <a:t>Explain </a:t>
            </a:r>
            <a:r>
              <a:rPr lang="en-GB" b="1" u="sng" dirty="0" smtClean="0"/>
              <a:t>one</a:t>
            </a:r>
            <a:r>
              <a:rPr lang="en-GB" dirty="0" smtClean="0"/>
              <a:t> theory correction of your main technical error</a:t>
            </a:r>
          </a:p>
          <a:p>
            <a:r>
              <a:rPr lang="en-GB" dirty="0" smtClean="0"/>
              <a:t>Link the correction to the cause</a:t>
            </a:r>
            <a:endParaRPr lang="en-GB" dirty="0"/>
          </a:p>
        </p:txBody>
      </p:sp>
    </p:spTree>
    <p:extLst>
      <p:ext uri="{BB962C8B-B14F-4D97-AF65-F5344CB8AC3E}">
        <p14:creationId xmlns:p14="http://schemas.microsoft.com/office/powerpoint/2010/main" val="35034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1406</Words>
  <Application>Microsoft Office PowerPoint</Application>
  <PresentationFormat>Widescreen</PresentationFormat>
  <Paragraphs>178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Bradley Hand ITC</vt:lpstr>
      <vt:lpstr>Calibri</vt:lpstr>
      <vt:lpstr>Calibri Light</vt:lpstr>
      <vt:lpstr>Office Theme</vt:lpstr>
      <vt:lpstr>Tasks for today</vt:lpstr>
      <vt:lpstr>PowerPoint Presentation</vt:lpstr>
      <vt:lpstr>PowerPoint Presentation</vt:lpstr>
      <vt:lpstr>PowerPoint Presentation</vt:lpstr>
      <vt:lpstr>PowerPoint Presentation</vt:lpstr>
      <vt:lpstr>How will this look when I write in full? </vt:lpstr>
      <vt:lpstr>PowerPoint Presentation</vt:lpstr>
      <vt:lpstr>Common faults!</vt:lpstr>
      <vt:lpstr>AA2 Evaluation section</vt:lpstr>
      <vt:lpstr>PowerPoint Presentation</vt:lpstr>
      <vt:lpstr>Which theory areas are good to use? </vt:lpstr>
      <vt:lpstr>Which theory areas are bad to use? </vt:lpstr>
      <vt:lpstr>AA3 (Tactics)</vt:lpstr>
      <vt:lpstr>AA3 (Tactics)</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Broad</dc:creator>
  <cp:lastModifiedBy>Kevin Broad</cp:lastModifiedBy>
  <cp:revision>30</cp:revision>
  <dcterms:created xsi:type="dcterms:W3CDTF">2018-05-09T07:38:21Z</dcterms:created>
  <dcterms:modified xsi:type="dcterms:W3CDTF">2020-09-07T16:03:02Z</dcterms:modified>
</cp:coreProperties>
</file>