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9" r:id="rId2"/>
    <p:sldId id="261" r:id="rId3"/>
    <p:sldId id="268" r:id="rId4"/>
    <p:sldId id="26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05"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7D331EC-57C1-4225-A6AA-548DF242CA1A}" type="datetimeFigureOut">
              <a:rPr lang="en-GB" smtClean="0"/>
              <a:t>12/01/2021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8AB8233-E137-428B-AF83-8C7D8BDA6D69}" type="slidenum">
              <a:rPr lang="en-GB" smtClean="0"/>
              <a:t>‹#›</a:t>
            </a:fld>
            <a:endParaRPr lang="en-GB"/>
          </a:p>
        </p:txBody>
      </p:sp>
    </p:spTree>
    <p:extLst>
      <p:ext uri="{BB962C8B-B14F-4D97-AF65-F5344CB8AC3E}">
        <p14:creationId xmlns:p14="http://schemas.microsoft.com/office/powerpoint/2010/main" val="39137048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8AB8233-E137-428B-AF83-8C7D8BDA6D69}" type="slidenum">
              <a:rPr lang="en-GB" smtClean="0"/>
              <a:t>3</a:t>
            </a:fld>
            <a:endParaRPr lang="en-GB"/>
          </a:p>
        </p:txBody>
      </p:sp>
    </p:spTree>
    <p:extLst>
      <p:ext uri="{BB962C8B-B14F-4D97-AF65-F5344CB8AC3E}">
        <p14:creationId xmlns:p14="http://schemas.microsoft.com/office/powerpoint/2010/main" val="34537089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98CF3D55-BB3C-48C2-BAE0-6F218CF2D329}" type="datetimeFigureOut">
              <a:rPr lang="en-GB" smtClean="0"/>
              <a:t>12/01/2021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C731752-ACD7-4C93-BF5E-30027DBCB927}" type="slidenum">
              <a:rPr lang="en-GB" smtClean="0"/>
              <a:t>‹#›</a:t>
            </a:fld>
            <a:endParaRPr lang="en-GB"/>
          </a:p>
        </p:txBody>
      </p:sp>
    </p:spTree>
    <p:extLst>
      <p:ext uri="{BB962C8B-B14F-4D97-AF65-F5344CB8AC3E}">
        <p14:creationId xmlns:p14="http://schemas.microsoft.com/office/powerpoint/2010/main" val="1057675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8CF3D55-BB3C-48C2-BAE0-6F218CF2D329}" type="datetimeFigureOut">
              <a:rPr lang="en-GB" smtClean="0"/>
              <a:t>12/01/2021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C731752-ACD7-4C93-BF5E-30027DBCB927}" type="slidenum">
              <a:rPr lang="en-GB" smtClean="0"/>
              <a:t>‹#›</a:t>
            </a:fld>
            <a:endParaRPr lang="en-GB"/>
          </a:p>
        </p:txBody>
      </p:sp>
    </p:spTree>
    <p:extLst>
      <p:ext uri="{BB962C8B-B14F-4D97-AF65-F5344CB8AC3E}">
        <p14:creationId xmlns:p14="http://schemas.microsoft.com/office/powerpoint/2010/main" val="20717967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8CF3D55-BB3C-48C2-BAE0-6F218CF2D329}" type="datetimeFigureOut">
              <a:rPr lang="en-GB" smtClean="0"/>
              <a:t>12/01/2021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C731752-ACD7-4C93-BF5E-30027DBCB927}" type="slidenum">
              <a:rPr lang="en-GB" smtClean="0"/>
              <a:t>‹#›</a:t>
            </a:fld>
            <a:endParaRPr lang="en-GB"/>
          </a:p>
        </p:txBody>
      </p:sp>
    </p:spTree>
    <p:extLst>
      <p:ext uri="{BB962C8B-B14F-4D97-AF65-F5344CB8AC3E}">
        <p14:creationId xmlns:p14="http://schemas.microsoft.com/office/powerpoint/2010/main" val="13267638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8CF3D55-BB3C-48C2-BAE0-6F218CF2D329}" type="datetimeFigureOut">
              <a:rPr lang="en-GB" smtClean="0"/>
              <a:t>12/01/2021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C731752-ACD7-4C93-BF5E-30027DBCB927}" type="slidenum">
              <a:rPr lang="en-GB" smtClean="0"/>
              <a:t>‹#›</a:t>
            </a:fld>
            <a:endParaRPr lang="en-GB"/>
          </a:p>
        </p:txBody>
      </p:sp>
    </p:spTree>
    <p:extLst>
      <p:ext uri="{BB962C8B-B14F-4D97-AF65-F5344CB8AC3E}">
        <p14:creationId xmlns:p14="http://schemas.microsoft.com/office/powerpoint/2010/main" val="1708670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8CF3D55-BB3C-48C2-BAE0-6F218CF2D329}" type="datetimeFigureOut">
              <a:rPr lang="en-GB" smtClean="0"/>
              <a:t>12/01/2021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C731752-ACD7-4C93-BF5E-30027DBCB927}" type="slidenum">
              <a:rPr lang="en-GB" smtClean="0"/>
              <a:t>‹#›</a:t>
            </a:fld>
            <a:endParaRPr lang="en-GB"/>
          </a:p>
        </p:txBody>
      </p:sp>
    </p:spTree>
    <p:extLst>
      <p:ext uri="{BB962C8B-B14F-4D97-AF65-F5344CB8AC3E}">
        <p14:creationId xmlns:p14="http://schemas.microsoft.com/office/powerpoint/2010/main" val="33085477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98CF3D55-BB3C-48C2-BAE0-6F218CF2D329}" type="datetimeFigureOut">
              <a:rPr lang="en-GB" smtClean="0"/>
              <a:t>12/01/2021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C731752-ACD7-4C93-BF5E-30027DBCB927}" type="slidenum">
              <a:rPr lang="en-GB" smtClean="0"/>
              <a:t>‹#›</a:t>
            </a:fld>
            <a:endParaRPr lang="en-GB"/>
          </a:p>
        </p:txBody>
      </p:sp>
    </p:spTree>
    <p:extLst>
      <p:ext uri="{BB962C8B-B14F-4D97-AF65-F5344CB8AC3E}">
        <p14:creationId xmlns:p14="http://schemas.microsoft.com/office/powerpoint/2010/main" val="21608323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98CF3D55-BB3C-48C2-BAE0-6F218CF2D329}" type="datetimeFigureOut">
              <a:rPr lang="en-GB" smtClean="0"/>
              <a:t>12/01/2021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C731752-ACD7-4C93-BF5E-30027DBCB927}" type="slidenum">
              <a:rPr lang="en-GB" smtClean="0"/>
              <a:t>‹#›</a:t>
            </a:fld>
            <a:endParaRPr lang="en-GB"/>
          </a:p>
        </p:txBody>
      </p:sp>
    </p:spTree>
    <p:extLst>
      <p:ext uri="{BB962C8B-B14F-4D97-AF65-F5344CB8AC3E}">
        <p14:creationId xmlns:p14="http://schemas.microsoft.com/office/powerpoint/2010/main" val="31931310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98CF3D55-BB3C-48C2-BAE0-6F218CF2D329}" type="datetimeFigureOut">
              <a:rPr lang="en-GB" smtClean="0"/>
              <a:t>12/01/2021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C731752-ACD7-4C93-BF5E-30027DBCB927}" type="slidenum">
              <a:rPr lang="en-GB" smtClean="0"/>
              <a:t>‹#›</a:t>
            </a:fld>
            <a:endParaRPr lang="en-GB"/>
          </a:p>
        </p:txBody>
      </p:sp>
    </p:spTree>
    <p:extLst>
      <p:ext uri="{BB962C8B-B14F-4D97-AF65-F5344CB8AC3E}">
        <p14:creationId xmlns:p14="http://schemas.microsoft.com/office/powerpoint/2010/main" val="30914754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CF3D55-BB3C-48C2-BAE0-6F218CF2D329}" type="datetimeFigureOut">
              <a:rPr lang="en-GB" smtClean="0"/>
              <a:t>12/01/2021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C731752-ACD7-4C93-BF5E-30027DBCB927}" type="slidenum">
              <a:rPr lang="en-GB" smtClean="0"/>
              <a:t>‹#›</a:t>
            </a:fld>
            <a:endParaRPr lang="en-GB"/>
          </a:p>
        </p:txBody>
      </p:sp>
    </p:spTree>
    <p:extLst>
      <p:ext uri="{BB962C8B-B14F-4D97-AF65-F5344CB8AC3E}">
        <p14:creationId xmlns:p14="http://schemas.microsoft.com/office/powerpoint/2010/main" val="2681471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8CF3D55-BB3C-48C2-BAE0-6F218CF2D329}" type="datetimeFigureOut">
              <a:rPr lang="en-GB" smtClean="0"/>
              <a:t>12/01/2021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C731752-ACD7-4C93-BF5E-30027DBCB927}" type="slidenum">
              <a:rPr lang="en-GB" smtClean="0"/>
              <a:t>‹#›</a:t>
            </a:fld>
            <a:endParaRPr lang="en-GB"/>
          </a:p>
        </p:txBody>
      </p:sp>
    </p:spTree>
    <p:extLst>
      <p:ext uri="{BB962C8B-B14F-4D97-AF65-F5344CB8AC3E}">
        <p14:creationId xmlns:p14="http://schemas.microsoft.com/office/powerpoint/2010/main" val="22170951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8CF3D55-BB3C-48C2-BAE0-6F218CF2D329}" type="datetimeFigureOut">
              <a:rPr lang="en-GB" smtClean="0"/>
              <a:t>12/01/2021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C731752-ACD7-4C93-BF5E-30027DBCB927}" type="slidenum">
              <a:rPr lang="en-GB" smtClean="0"/>
              <a:t>‹#›</a:t>
            </a:fld>
            <a:endParaRPr lang="en-GB"/>
          </a:p>
        </p:txBody>
      </p:sp>
    </p:spTree>
    <p:extLst>
      <p:ext uri="{BB962C8B-B14F-4D97-AF65-F5344CB8AC3E}">
        <p14:creationId xmlns:p14="http://schemas.microsoft.com/office/powerpoint/2010/main" val="23392109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CF3D55-BB3C-48C2-BAE0-6F218CF2D329}" type="datetimeFigureOut">
              <a:rPr lang="en-GB" smtClean="0"/>
              <a:t>12/01/2021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731752-ACD7-4C93-BF5E-30027DBCB927}" type="slidenum">
              <a:rPr lang="en-GB" smtClean="0"/>
              <a:t>‹#›</a:t>
            </a:fld>
            <a:endParaRPr lang="en-GB"/>
          </a:p>
        </p:txBody>
      </p:sp>
    </p:spTree>
    <p:extLst>
      <p:ext uri="{BB962C8B-B14F-4D97-AF65-F5344CB8AC3E}">
        <p14:creationId xmlns:p14="http://schemas.microsoft.com/office/powerpoint/2010/main" val="19763104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492049"/>
            <a:ext cx="9144000" cy="2387600"/>
          </a:xfrm>
        </p:spPr>
        <p:txBody>
          <a:bodyPr>
            <a:normAutofit fontScale="90000"/>
          </a:bodyPr>
          <a:lstStyle/>
          <a:p>
            <a:br>
              <a:rPr lang="en-GB" b="1" dirty="0"/>
            </a:br>
            <a:r>
              <a:rPr lang="en-GB" b="1" dirty="0"/>
              <a:t>Sports Development Assignment 2:</a:t>
            </a:r>
          </a:p>
        </p:txBody>
      </p:sp>
      <p:sp>
        <p:nvSpPr>
          <p:cNvPr id="3" name="Subtitle 2"/>
          <p:cNvSpPr>
            <a:spLocks noGrp="1"/>
          </p:cNvSpPr>
          <p:nvPr>
            <p:ph type="subTitle" idx="1"/>
          </p:nvPr>
        </p:nvSpPr>
        <p:spPr/>
        <p:txBody>
          <a:bodyPr/>
          <a:lstStyle/>
          <a:p>
            <a:r>
              <a:rPr lang="en-GB" dirty="0"/>
              <a:t>Support</a:t>
            </a:r>
          </a:p>
        </p:txBody>
      </p:sp>
    </p:spTree>
    <p:extLst>
      <p:ext uri="{BB962C8B-B14F-4D97-AF65-F5344CB8AC3E}">
        <p14:creationId xmlns:p14="http://schemas.microsoft.com/office/powerpoint/2010/main" val="24612844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1523997" y="910806"/>
            <a:ext cx="9048747" cy="71147"/>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1523997" y="2051413"/>
            <a:ext cx="9048747" cy="31568"/>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523998" y="3165838"/>
            <a:ext cx="9048746" cy="69809"/>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a:endCxn id="26" idx="1"/>
          </p:cNvCxnSpPr>
          <p:nvPr/>
        </p:nvCxnSpPr>
        <p:spPr>
          <a:xfrm>
            <a:off x="1553798" y="4181476"/>
            <a:ext cx="9018945" cy="44222"/>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1553798" y="5295900"/>
            <a:ext cx="9018945" cy="31568"/>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04772" y="379926"/>
            <a:ext cx="1419225" cy="923330"/>
          </a:xfrm>
          <a:prstGeom prst="rect">
            <a:avLst/>
          </a:prstGeom>
          <a:noFill/>
          <a:ln w="31750">
            <a:solidFill>
              <a:schemeClr val="tx1"/>
            </a:solidFill>
          </a:ln>
        </p:spPr>
        <p:txBody>
          <a:bodyPr wrap="square" rtlCol="0">
            <a:spAutoFit/>
          </a:bodyPr>
          <a:lstStyle/>
          <a:p>
            <a:r>
              <a:rPr lang="en-GB" dirty="0"/>
              <a:t>Lowest levels of competition</a:t>
            </a:r>
          </a:p>
        </p:txBody>
      </p:sp>
      <p:sp>
        <p:nvSpPr>
          <p:cNvPr id="13" name="TextBox 12"/>
          <p:cNvSpPr txBox="1"/>
          <p:nvPr/>
        </p:nvSpPr>
        <p:spPr>
          <a:xfrm>
            <a:off x="10572744" y="364568"/>
            <a:ext cx="1419225" cy="923330"/>
          </a:xfrm>
          <a:prstGeom prst="rect">
            <a:avLst/>
          </a:prstGeom>
          <a:noFill/>
          <a:ln w="31750">
            <a:solidFill>
              <a:schemeClr val="tx1"/>
            </a:solidFill>
          </a:ln>
        </p:spPr>
        <p:txBody>
          <a:bodyPr wrap="square" rtlCol="0">
            <a:spAutoFit/>
          </a:bodyPr>
          <a:lstStyle/>
          <a:p>
            <a:r>
              <a:rPr lang="en-GB" dirty="0"/>
              <a:t>Highest levels of competition</a:t>
            </a:r>
          </a:p>
        </p:txBody>
      </p:sp>
      <p:sp>
        <p:nvSpPr>
          <p:cNvPr id="15" name="TextBox 14"/>
          <p:cNvSpPr txBox="1"/>
          <p:nvPr/>
        </p:nvSpPr>
        <p:spPr>
          <a:xfrm>
            <a:off x="104769" y="1545080"/>
            <a:ext cx="1419225" cy="923330"/>
          </a:xfrm>
          <a:prstGeom prst="rect">
            <a:avLst/>
          </a:prstGeom>
          <a:noFill/>
          <a:ln w="31750">
            <a:solidFill>
              <a:schemeClr val="tx1"/>
            </a:solidFill>
          </a:ln>
        </p:spPr>
        <p:txBody>
          <a:bodyPr wrap="square" rtlCol="0">
            <a:spAutoFit/>
          </a:bodyPr>
          <a:lstStyle/>
          <a:p>
            <a:r>
              <a:rPr lang="en-GB" dirty="0"/>
              <a:t>Lowest levels of organisation</a:t>
            </a:r>
          </a:p>
        </p:txBody>
      </p:sp>
      <p:sp>
        <p:nvSpPr>
          <p:cNvPr id="16" name="TextBox 15"/>
          <p:cNvSpPr txBox="1"/>
          <p:nvPr/>
        </p:nvSpPr>
        <p:spPr>
          <a:xfrm>
            <a:off x="10572743" y="1545080"/>
            <a:ext cx="1419225" cy="923330"/>
          </a:xfrm>
          <a:prstGeom prst="rect">
            <a:avLst/>
          </a:prstGeom>
          <a:noFill/>
          <a:ln w="31750">
            <a:solidFill>
              <a:schemeClr val="tx1"/>
            </a:solidFill>
          </a:ln>
        </p:spPr>
        <p:txBody>
          <a:bodyPr wrap="square" rtlCol="0">
            <a:spAutoFit/>
          </a:bodyPr>
          <a:lstStyle/>
          <a:p>
            <a:r>
              <a:rPr lang="en-GB" dirty="0"/>
              <a:t>Highest levels of organisation</a:t>
            </a:r>
          </a:p>
        </p:txBody>
      </p:sp>
      <p:sp>
        <p:nvSpPr>
          <p:cNvPr id="23" name="TextBox 22"/>
          <p:cNvSpPr txBox="1"/>
          <p:nvPr/>
        </p:nvSpPr>
        <p:spPr>
          <a:xfrm>
            <a:off x="104768" y="2829275"/>
            <a:ext cx="1419225" cy="646331"/>
          </a:xfrm>
          <a:prstGeom prst="rect">
            <a:avLst/>
          </a:prstGeom>
          <a:noFill/>
          <a:ln w="31750">
            <a:solidFill>
              <a:schemeClr val="tx1"/>
            </a:solidFill>
          </a:ln>
        </p:spPr>
        <p:txBody>
          <a:bodyPr wrap="square" rtlCol="0">
            <a:spAutoFit/>
          </a:bodyPr>
          <a:lstStyle/>
          <a:p>
            <a:r>
              <a:rPr lang="en-GB" dirty="0"/>
              <a:t>Intrinsically motivated</a:t>
            </a:r>
          </a:p>
        </p:txBody>
      </p:sp>
      <p:sp>
        <p:nvSpPr>
          <p:cNvPr id="24" name="TextBox 23"/>
          <p:cNvSpPr txBox="1"/>
          <p:nvPr/>
        </p:nvSpPr>
        <p:spPr>
          <a:xfrm>
            <a:off x="10572743" y="2844520"/>
            <a:ext cx="1419225" cy="646331"/>
          </a:xfrm>
          <a:prstGeom prst="rect">
            <a:avLst/>
          </a:prstGeom>
          <a:noFill/>
          <a:ln w="31750">
            <a:solidFill>
              <a:schemeClr val="tx1"/>
            </a:solidFill>
          </a:ln>
        </p:spPr>
        <p:txBody>
          <a:bodyPr wrap="square" rtlCol="0">
            <a:spAutoFit/>
          </a:bodyPr>
          <a:lstStyle/>
          <a:p>
            <a:r>
              <a:rPr lang="en-GB" dirty="0"/>
              <a:t>Extrinsically motivated</a:t>
            </a:r>
          </a:p>
        </p:txBody>
      </p:sp>
      <p:sp>
        <p:nvSpPr>
          <p:cNvPr id="25" name="TextBox 24"/>
          <p:cNvSpPr txBox="1"/>
          <p:nvPr/>
        </p:nvSpPr>
        <p:spPr>
          <a:xfrm>
            <a:off x="134572" y="3839414"/>
            <a:ext cx="1419225" cy="646331"/>
          </a:xfrm>
          <a:prstGeom prst="rect">
            <a:avLst/>
          </a:prstGeom>
          <a:noFill/>
          <a:ln w="31750">
            <a:solidFill>
              <a:schemeClr val="tx1"/>
            </a:solidFill>
          </a:ln>
        </p:spPr>
        <p:txBody>
          <a:bodyPr wrap="square" rtlCol="0">
            <a:spAutoFit/>
          </a:bodyPr>
          <a:lstStyle/>
          <a:p>
            <a:r>
              <a:rPr lang="en-GB" dirty="0"/>
              <a:t>Least flexible rules</a:t>
            </a:r>
          </a:p>
        </p:txBody>
      </p:sp>
      <p:sp>
        <p:nvSpPr>
          <p:cNvPr id="26" name="TextBox 25"/>
          <p:cNvSpPr txBox="1"/>
          <p:nvPr/>
        </p:nvSpPr>
        <p:spPr>
          <a:xfrm>
            <a:off x="10572743" y="3902532"/>
            <a:ext cx="1419225" cy="646331"/>
          </a:xfrm>
          <a:prstGeom prst="rect">
            <a:avLst/>
          </a:prstGeom>
          <a:noFill/>
          <a:ln w="31750">
            <a:solidFill>
              <a:schemeClr val="tx1"/>
            </a:solidFill>
          </a:ln>
        </p:spPr>
        <p:txBody>
          <a:bodyPr wrap="square" rtlCol="0">
            <a:spAutoFit/>
          </a:bodyPr>
          <a:lstStyle/>
          <a:p>
            <a:r>
              <a:rPr lang="en-GB" dirty="0"/>
              <a:t>Most flexible rules</a:t>
            </a:r>
          </a:p>
        </p:txBody>
      </p:sp>
      <p:sp>
        <p:nvSpPr>
          <p:cNvPr id="28" name="TextBox 27"/>
          <p:cNvSpPr txBox="1"/>
          <p:nvPr/>
        </p:nvSpPr>
        <p:spPr>
          <a:xfrm>
            <a:off x="134572" y="4908873"/>
            <a:ext cx="1419225" cy="923330"/>
          </a:xfrm>
          <a:prstGeom prst="rect">
            <a:avLst/>
          </a:prstGeom>
          <a:noFill/>
          <a:ln w="31750">
            <a:solidFill>
              <a:schemeClr val="tx1"/>
            </a:solidFill>
          </a:ln>
        </p:spPr>
        <p:txBody>
          <a:bodyPr wrap="square" rtlCol="0">
            <a:spAutoFit/>
          </a:bodyPr>
          <a:lstStyle/>
          <a:p>
            <a:r>
              <a:rPr lang="en-GB" dirty="0"/>
              <a:t>Low importance of skill level</a:t>
            </a:r>
          </a:p>
        </p:txBody>
      </p:sp>
      <p:sp>
        <p:nvSpPr>
          <p:cNvPr id="29" name="TextBox 28"/>
          <p:cNvSpPr txBox="1"/>
          <p:nvPr/>
        </p:nvSpPr>
        <p:spPr>
          <a:xfrm>
            <a:off x="10572743" y="4834235"/>
            <a:ext cx="1419225" cy="923330"/>
          </a:xfrm>
          <a:prstGeom prst="rect">
            <a:avLst/>
          </a:prstGeom>
          <a:noFill/>
          <a:ln w="31750">
            <a:solidFill>
              <a:schemeClr val="tx1"/>
            </a:solidFill>
          </a:ln>
        </p:spPr>
        <p:txBody>
          <a:bodyPr wrap="square" rtlCol="0">
            <a:spAutoFit/>
          </a:bodyPr>
          <a:lstStyle/>
          <a:p>
            <a:r>
              <a:rPr lang="en-GB" dirty="0"/>
              <a:t>High importance of skill level</a:t>
            </a:r>
          </a:p>
        </p:txBody>
      </p:sp>
    </p:spTree>
    <p:extLst>
      <p:ext uri="{BB962C8B-B14F-4D97-AF65-F5344CB8AC3E}">
        <p14:creationId xmlns:p14="http://schemas.microsoft.com/office/powerpoint/2010/main" val="27338830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1523997" y="910806"/>
            <a:ext cx="9048747" cy="71147"/>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04772" y="379926"/>
            <a:ext cx="1419225" cy="923330"/>
          </a:xfrm>
          <a:prstGeom prst="rect">
            <a:avLst/>
          </a:prstGeom>
          <a:noFill/>
          <a:ln w="31750">
            <a:solidFill>
              <a:schemeClr val="tx1"/>
            </a:solidFill>
          </a:ln>
        </p:spPr>
        <p:txBody>
          <a:bodyPr wrap="square" rtlCol="0">
            <a:spAutoFit/>
          </a:bodyPr>
          <a:lstStyle/>
          <a:p>
            <a:r>
              <a:rPr lang="en-GB" dirty="0">
                <a:solidFill>
                  <a:prstClr val="black"/>
                </a:solidFill>
              </a:rPr>
              <a:t>Lowest levels of competition</a:t>
            </a:r>
          </a:p>
        </p:txBody>
      </p:sp>
      <p:sp>
        <p:nvSpPr>
          <p:cNvPr id="13" name="TextBox 12"/>
          <p:cNvSpPr txBox="1"/>
          <p:nvPr/>
        </p:nvSpPr>
        <p:spPr>
          <a:xfrm>
            <a:off x="10572744" y="364568"/>
            <a:ext cx="1419225" cy="923330"/>
          </a:xfrm>
          <a:prstGeom prst="rect">
            <a:avLst/>
          </a:prstGeom>
          <a:noFill/>
          <a:ln w="31750">
            <a:solidFill>
              <a:schemeClr val="tx1"/>
            </a:solidFill>
          </a:ln>
        </p:spPr>
        <p:txBody>
          <a:bodyPr wrap="square" rtlCol="0">
            <a:spAutoFit/>
          </a:bodyPr>
          <a:lstStyle/>
          <a:p>
            <a:r>
              <a:rPr lang="en-GB" dirty="0">
                <a:solidFill>
                  <a:prstClr val="black"/>
                </a:solidFill>
              </a:rPr>
              <a:t>Highest levels of competition</a:t>
            </a:r>
          </a:p>
        </p:txBody>
      </p:sp>
      <p:sp>
        <p:nvSpPr>
          <p:cNvPr id="2" name="TextBox 1"/>
          <p:cNvSpPr txBox="1"/>
          <p:nvPr/>
        </p:nvSpPr>
        <p:spPr>
          <a:xfrm>
            <a:off x="9126984" y="300048"/>
            <a:ext cx="1436915" cy="369332"/>
          </a:xfrm>
          <a:prstGeom prst="rect">
            <a:avLst/>
          </a:prstGeom>
          <a:noFill/>
        </p:spPr>
        <p:txBody>
          <a:bodyPr wrap="square" rtlCol="0">
            <a:spAutoFit/>
          </a:bodyPr>
          <a:lstStyle/>
          <a:p>
            <a:r>
              <a:rPr lang="en-GB" dirty="0">
                <a:solidFill>
                  <a:srgbClr val="FF0000"/>
                </a:solidFill>
                <a:latin typeface="Bradley Hand ITC" panose="03070402050302030203" pitchFamily="66" charset="0"/>
              </a:rPr>
              <a:t>Sport</a:t>
            </a:r>
          </a:p>
        </p:txBody>
      </p:sp>
      <p:sp>
        <p:nvSpPr>
          <p:cNvPr id="19" name="TextBox 18"/>
          <p:cNvSpPr txBox="1"/>
          <p:nvPr/>
        </p:nvSpPr>
        <p:spPr>
          <a:xfrm>
            <a:off x="7472628" y="229867"/>
            <a:ext cx="1027611" cy="646331"/>
          </a:xfrm>
          <a:prstGeom prst="rect">
            <a:avLst/>
          </a:prstGeom>
          <a:noFill/>
        </p:spPr>
        <p:txBody>
          <a:bodyPr wrap="square" rtlCol="0">
            <a:spAutoFit/>
          </a:bodyPr>
          <a:lstStyle/>
          <a:p>
            <a:r>
              <a:rPr lang="en-GB" dirty="0">
                <a:solidFill>
                  <a:srgbClr val="FF0000"/>
                </a:solidFill>
                <a:latin typeface="Bradley Hand ITC" panose="03070402050302030203" pitchFamily="66" charset="0"/>
              </a:rPr>
              <a:t>School sport</a:t>
            </a:r>
          </a:p>
        </p:txBody>
      </p:sp>
      <p:sp>
        <p:nvSpPr>
          <p:cNvPr id="20" name="TextBox 19"/>
          <p:cNvSpPr txBox="1"/>
          <p:nvPr/>
        </p:nvSpPr>
        <p:spPr>
          <a:xfrm>
            <a:off x="1641565" y="472259"/>
            <a:ext cx="1275806" cy="369332"/>
          </a:xfrm>
          <a:prstGeom prst="rect">
            <a:avLst/>
          </a:prstGeom>
          <a:noFill/>
        </p:spPr>
        <p:txBody>
          <a:bodyPr wrap="square" rtlCol="0">
            <a:spAutoFit/>
          </a:bodyPr>
          <a:lstStyle/>
          <a:p>
            <a:r>
              <a:rPr lang="en-GB" dirty="0">
                <a:solidFill>
                  <a:srgbClr val="FF0000"/>
                </a:solidFill>
                <a:latin typeface="Bradley Hand ITC" panose="03070402050302030203" pitchFamily="66" charset="0"/>
              </a:rPr>
              <a:t>Recreation</a:t>
            </a:r>
          </a:p>
        </p:txBody>
      </p:sp>
      <p:sp>
        <p:nvSpPr>
          <p:cNvPr id="21" name="TextBox 20"/>
          <p:cNvSpPr txBox="1"/>
          <p:nvPr/>
        </p:nvSpPr>
        <p:spPr>
          <a:xfrm>
            <a:off x="5429930" y="541474"/>
            <a:ext cx="1027611" cy="369332"/>
          </a:xfrm>
          <a:prstGeom prst="rect">
            <a:avLst/>
          </a:prstGeom>
          <a:noFill/>
        </p:spPr>
        <p:txBody>
          <a:bodyPr wrap="square" rtlCol="0">
            <a:spAutoFit/>
          </a:bodyPr>
          <a:lstStyle/>
          <a:p>
            <a:r>
              <a:rPr lang="en-GB" dirty="0">
                <a:solidFill>
                  <a:srgbClr val="FF0000"/>
                </a:solidFill>
                <a:latin typeface="Bradley Hand ITC" panose="03070402050302030203" pitchFamily="66" charset="0"/>
              </a:rPr>
              <a:t>PE</a:t>
            </a:r>
          </a:p>
        </p:txBody>
      </p:sp>
      <p:sp>
        <p:nvSpPr>
          <p:cNvPr id="3" name="TextBox 2"/>
          <p:cNvSpPr txBox="1"/>
          <p:nvPr/>
        </p:nvSpPr>
        <p:spPr>
          <a:xfrm>
            <a:off x="396507" y="2292353"/>
            <a:ext cx="11303726" cy="3970318"/>
          </a:xfrm>
          <a:prstGeom prst="rect">
            <a:avLst/>
          </a:prstGeom>
          <a:noFill/>
        </p:spPr>
        <p:txBody>
          <a:bodyPr wrap="square" rtlCol="0">
            <a:spAutoFit/>
          </a:bodyPr>
          <a:lstStyle/>
          <a:p>
            <a:r>
              <a:rPr lang="en-GB" b="1" dirty="0">
                <a:latin typeface="Arial" panose="020B0604020202020204" pitchFamily="34" charset="0"/>
                <a:cs typeface="Arial" panose="020B0604020202020204" pitchFamily="34" charset="0"/>
              </a:rPr>
              <a:t>Model answer:</a:t>
            </a:r>
          </a:p>
          <a:p>
            <a:endParaRPr lang="en-GB" dirty="0">
              <a:latin typeface="Bradley Hand ITC" panose="03070402050302030203" pitchFamily="66" charset="0"/>
            </a:endParaRPr>
          </a:p>
          <a:p>
            <a:r>
              <a:rPr lang="en-GB" b="1" i="1" u="sng" dirty="0">
                <a:solidFill>
                  <a:srgbClr val="002060"/>
                </a:solidFill>
                <a:latin typeface="Bradley Hand ITC" panose="03070402050302030203" pitchFamily="66" charset="0"/>
              </a:rPr>
              <a:t>Sport </a:t>
            </a:r>
            <a:r>
              <a:rPr lang="en-GB" b="1" i="1" dirty="0">
                <a:solidFill>
                  <a:srgbClr val="002060"/>
                </a:solidFill>
                <a:latin typeface="Bradley Hand ITC" panose="03070402050302030203" pitchFamily="66" charset="0"/>
              </a:rPr>
              <a:t>has higher levels of competitiveness that the other concepts because the outcome of the event is more serious. For example, an athlete’s earning and career might be jeopardised by losing but this is not the case in amateur or school sport. </a:t>
            </a:r>
          </a:p>
          <a:p>
            <a:r>
              <a:rPr lang="en-GB" b="1" i="1" dirty="0">
                <a:solidFill>
                  <a:srgbClr val="002060"/>
                </a:solidFill>
                <a:latin typeface="Bradley Hand ITC" panose="03070402050302030203" pitchFamily="66" charset="0"/>
              </a:rPr>
              <a:t>Although there is no monetary reward, </a:t>
            </a:r>
            <a:r>
              <a:rPr lang="en-GB" b="1" i="1" u="sng" dirty="0">
                <a:solidFill>
                  <a:srgbClr val="002060"/>
                </a:solidFill>
                <a:latin typeface="Bradley Hand ITC" panose="03070402050302030203" pitchFamily="66" charset="0"/>
              </a:rPr>
              <a:t>school sport </a:t>
            </a:r>
            <a:r>
              <a:rPr lang="en-GB" b="1" i="1" dirty="0">
                <a:solidFill>
                  <a:srgbClr val="002060"/>
                </a:solidFill>
                <a:latin typeface="Bradley Hand ITC" panose="03070402050302030203" pitchFamily="66" charset="0"/>
              </a:rPr>
              <a:t> is still more competitive than PE and recreation due to the fact that players will be playing for pride and may be committing time to training in order to win trophies. </a:t>
            </a:r>
          </a:p>
          <a:p>
            <a:r>
              <a:rPr lang="en-GB" b="1" i="1" dirty="0">
                <a:solidFill>
                  <a:srgbClr val="002060"/>
                </a:solidFill>
                <a:latin typeface="Bradley Hand ITC" panose="03070402050302030203" pitchFamily="66" charset="0"/>
              </a:rPr>
              <a:t>There may be some aspects of </a:t>
            </a:r>
            <a:r>
              <a:rPr lang="en-GB" b="1" i="1" u="sng" dirty="0">
                <a:solidFill>
                  <a:srgbClr val="002060"/>
                </a:solidFill>
                <a:latin typeface="Bradley Hand ITC" panose="03070402050302030203" pitchFamily="66" charset="0"/>
              </a:rPr>
              <a:t>PE </a:t>
            </a:r>
            <a:r>
              <a:rPr lang="en-GB" b="1" i="1" dirty="0">
                <a:solidFill>
                  <a:srgbClr val="002060"/>
                </a:solidFill>
                <a:latin typeface="Bradley Hand ITC" panose="03070402050302030203" pitchFamily="66" charset="0"/>
              </a:rPr>
              <a:t>lessons that involve competition, such as a match at the end of the lesson. However, for the most part the drills and practices are done without scoring but with the focus on developing skills. For example, repeatedly practising a tennis serve. </a:t>
            </a:r>
          </a:p>
          <a:p>
            <a:r>
              <a:rPr lang="en-GB" b="1" i="1" u="sng" dirty="0">
                <a:solidFill>
                  <a:srgbClr val="002060"/>
                </a:solidFill>
                <a:latin typeface="Bradley Hand ITC" panose="03070402050302030203" pitchFamily="66" charset="0"/>
              </a:rPr>
              <a:t>Recreation</a:t>
            </a:r>
            <a:r>
              <a:rPr lang="en-GB" b="1" i="1" dirty="0">
                <a:solidFill>
                  <a:srgbClr val="002060"/>
                </a:solidFill>
                <a:latin typeface="Bradley Hand ITC" panose="03070402050302030203" pitchFamily="66" charset="0"/>
              </a:rPr>
              <a:t> has the lowest levels of competition because the outcome is completely non-serious and in most cases we wouldn’t even keep score. Here, the winning is not the thing that matters but the taking part. </a:t>
            </a:r>
          </a:p>
          <a:p>
            <a:endParaRPr lang="en-GB" dirty="0"/>
          </a:p>
          <a:p>
            <a:endParaRPr lang="en-GB" dirty="0"/>
          </a:p>
        </p:txBody>
      </p:sp>
      <p:sp>
        <p:nvSpPr>
          <p:cNvPr id="4" name="TextBox 3"/>
          <p:cNvSpPr txBox="1"/>
          <p:nvPr/>
        </p:nvSpPr>
        <p:spPr>
          <a:xfrm>
            <a:off x="405353" y="2325109"/>
            <a:ext cx="11190245" cy="1754326"/>
          </a:xfrm>
          <a:prstGeom prst="rect">
            <a:avLst/>
          </a:prstGeom>
          <a:noFill/>
        </p:spPr>
        <p:txBody>
          <a:bodyPr wrap="square" rtlCol="0">
            <a:spAutoFit/>
          </a:bodyPr>
          <a:lstStyle/>
          <a:p>
            <a:r>
              <a:rPr lang="en-GB" b="1" dirty="0"/>
              <a:t>Answer: </a:t>
            </a:r>
          </a:p>
          <a:p>
            <a:endParaRPr lang="en-GB" dirty="0"/>
          </a:p>
          <a:p>
            <a:r>
              <a:rPr lang="en-GB" b="1" i="1" dirty="0">
                <a:solidFill>
                  <a:srgbClr val="002060"/>
                </a:solidFill>
                <a:latin typeface="Bradley Hand ITC" panose="03070402050302030203" pitchFamily="66" charset="0"/>
              </a:rPr>
              <a:t>Professional sport has the highest levels of competition because this is where all the players are elite standard meaning they are at the top of the performance pyramid and they will probably have people watching them. </a:t>
            </a:r>
          </a:p>
          <a:p>
            <a:r>
              <a:rPr lang="en-GB" b="1" i="1" dirty="0">
                <a:solidFill>
                  <a:srgbClr val="002060"/>
                </a:solidFill>
                <a:latin typeface="Bradley Hand ITC" panose="03070402050302030203" pitchFamily="66" charset="0"/>
              </a:rPr>
              <a:t>Recreation has the lowest levels of competition because you usually don’t have a referee and the standard of the players might be very mixed. In recreation you can just turn up and play anywhere. </a:t>
            </a:r>
          </a:p>
        </p:txBody>
      </p:sp>
      <p:sp>
        <p:nvSpPr>
          <p:cNvPr id="6" name="TextBox 5"/>
          <p:cNvSpPr txBox="1"/>
          <p:nvPr/>
        </p:nvSpPr>
        <p:spPr>
          <a:xfrm>
            <a:off x="10294470" y="4565647"/>
            <a:ext cx="1697499" cy="646331"/>
          </a:xfrm>
          <a:prstGeom prst="rect">
            <a:avLst/>
          </a:prstGeom>
          <a:noFill/>
        </p:spPr>
        <p:txBody>
          <a:bodyPr wrap="square" rtlCol="0">
            <a:spAutoFit/>
          </a:bodyPr>
          <a:lstStyle/>
          <a:p>
            <a:r>
              <a:rPr lang="en-GB" dirty="0">
                <a:solidFill>
                  <a:srgbClr val="FF0000"/>
                </a:solidFill>
              </a:rPr>
              <a:t>Not covered all 4 concepts!!</a:t>
            </a:r>
          </a:p>
        </p:txBody>
      </p:sp>
      <p:sp>
        <p:nvSpPr>
          <p:cNvPr id="27" name="TextBox 26"/>
          <p:cNvSpPr txBox="1"/>
          <p:nvPr/>
        </p:nvSpPr>
        <p:spPr>
          <a:xfrm>
            <a:off x="8191085" y="4381294"/>
            <a:ext cx="1849632" cy="923330"/>
          </a:xfrm>
          <a:prstGeom prst="rect">
            <a:avLst/>
          </a:prstGeom>
          <a:noFill/>
        </p:spPr>
        <p:txBody>
          <a:bodyPr wrap="square" rtlCol="0">
            <a:spAutoFit/>
          </a:bodyPr>
          <a:lstStyle/>
          <a:p>
            <a:r>
              <a:rPr lang="en-GB" dirty="0">
                <a:solidFill>
                  <a:srgbClr val="FF0000"/>
                </a:solidFill>
              </a:rPr>
              <a:t>Reasons given are not relevant to competitiveness</a:t>
            </a:r>
          </a:p>
        </p:txBody>
      </p:sp>
      <p:sp>
        <p:nvSpPr>
          <p:cNvPr id="11" name="TextBox 10"/>
          <p:cNvSpPr txBox="1"/>
          <p:nvPr/>
        </p:nvSpPr>
        <p:spPr>
          <a:xfrm>
            <a:off x="11078242" y="3717039"/>
            <a:ext cx="301686" cy="369332"/>
          </a:xfrm>
          <a:prstGeom prst="rect">
            <a:avLst/>
          </a:prstGeom>
          <a:noFill/>
        </p:spPr>
        <p:txBody>
          <a:bodyPr wrap="none" rtlCol="0">
            <a:spAutoFit/>
          </a:bodyPr>
          <a:lstStyle/>
          <a:p>
            <a:r>
              <a:rPr lang="en-GB" dirty="0">
                <a:solidFill>
                  <a:srgbClr val="FF0000"/>
                </a:solidFill>
              </a:rPr>
              <a:t>0</a:t>
            </a:r>
          </a:p>
        </p:txBody>
      </p:sp>
      <p:sp>
        <p:nvSpPr>
          <p:cNvPr id="14" name="TextBox 13"/>
          <p:cNvSpPr txBox="1"/>
          <p:nvPr/>
        </p:nvSpPr>
        <p:spPr>
          <a:xfrm>
            <a:off x="5908608" y="1977601"/>
            <a:ext cx="2445734" cy="369332"/>
          </a:xfrm>
          <a:prstGeom prst="rect">
            <a:avLst/>
          </a:prstGeom>
          <a:noFill/>
        </p:spPr>
        <p:txBody>
          <a:bodyPr wrap="none" rtlCol="0">
            <a:spAutoFit/>
          </a:bodyPr>
          <a:lstStyle/>
          <a:p>
            <a:r>
              <a:rPr lang="en-GB" u="sng" dirty="0">
                <a:solidFill>
                  <a:srgbClr val="FF0000"/>
                </a:solidFill>
              </a:rPr>
              <a:t>So what? – explain fully </a:t>
            </a:r>
          </a:p>
        </p:txBody>
      </p:sp>
      <p:cxnSp>
        <p:nvCxnSpPr>
          <p:cNvPr id="22" name="Straight Arrow Connector 21"/>
          <p:cNvCxnSpPr/>
          <p:nvPr/>
        </p:nvCxnSpPr>
        <p:spPr>
          <a:xfrm flipH="1">
            <a:off x="5617029" y="2412274"/>
            <a:ext cx="540197" cy="789998"/>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2638697" y="3405051"/>
            <a:ext cx="2978332" cy="174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7637818" y="3413760"/>
            <a:ext cx="2978332" cy="174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a:off x="7006473" y="2341292"/>
            <a:ext cx="979960" cy="86098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6596878" y="3688484"/>
            <a:ext cx="2242322" cy="174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5475717" y="4035231"/>
            <a:ext cx="2878625" cy="870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a:off x="7075297" y="4135157"/>
            <a:ext cx="979960" cy="86098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a:off x="8716042" y="3848713"/>
            <a:ext cx="123158" cy="574704"/>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989000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1"/>
                                        </p:tgtEl>
                                        <p:attrNameLst>
                                          <p:attrName>style.visibility</p:attrName>
                                        </p:attrNameLst>
                                      </p:cBhvr>
                                      <p:to>
                                        <p:strVal val="visible"/>
                                      </p:to>
                                    </p:set>
                                    <p:animEffect transition="in" filter="fade">
                                      <p:cBhvr>
                                        <p:cTn id="12" dur="500"/>
                                        <p:tgtEl>
                                          <p:spTgt spid="3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2"/>
                                        </p:tgtEl>
                                        <p:attrNameLst>
                                          <p:attrName>style.visibility</p:attrName>
                                        </p:attrNameLst>
                                      </p:cBhvr>
                                      <p:to>
                                        <p:strVal val="visible"/>
                                      </p:to>
                                    </p:set>
                                    <p:animEffect transition="in" filter="fade">
                                      <p:cBhvr>
                                        <p:cTn id="17" dur="500"/>
                                        <p:tgtEl>
                                          <p:spTgt spid="3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fade">
                                      <p:cBhvr>
                                        <p:cTn id="22" dur="500"/>
                                        <p:tgtEl>
                                          <p:spTgt spid="1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2"/>
                                        </p:tgtEl>
                                        <p:attrNameLst>
                                          <p:attrName>style.visibility</p:attrName>
                                        </p:attrNameLst>
                                      </p:cBhvr>
                                      <p:to>
                                        <p:strVal val="visible"/>
                                      </p:to>
                                    </p:set>
                                    <p:animEffect transition="in" filter="fade">
                                      <p:cBhvr>
                                        <p:cTn id="27" dur="500"/>
                                        <p:tgtEl>
                                          <p:spTgt spid="22"/>
                                        </p:tgtEl>
                                      </p:cBhvr>
                                    </p:animEffec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33"/>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36"/>
                                        </p:tgtEl>
                                        <p:attrNameLst>
                                          <p:attrName>style.visibility</p:attrName>
                                        </p:attrNameLst>
                                      </p:cBhvr>
                                      <p:to>
                                        <p:strVal val="visible"/>
                                      </p:to>
                                    </p:set>
                                    <p:animEffect transition="in" filter="fade">
                                      <p:cBhvr>
                                        <p:cTn id="36" dur="500"/>
                                        <p:tgtEl>
                                          <p:spTgt spid="36"/>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nodeType="clickEffect">
                                  <p:stCondLst>
                                    <p:cond delay="0"/>
                                  </p:stCondLst>
                                  <p:childTnLst>
                                    <p:set>
                                      <p:cBhvr>
                                        <p:cTn id="40" dur="1" fill="hold">
                                          <p:stCondLst>
                                            <p:cond delay="0"/>
                                          </p:stCondLst>
                                        </p:cTn>
                                        <p:tgtEl>
                                          <p:spTgt spid="38"/>
                                        </p:tgtEl>
                                        <p:attrNameLst>
                                          <p:attrName>style.visibility</p:attrName>
                                        </p:attrNameLst>
                                      </p:cBhvr>
                                      <p:to>
                                        <p:strVal val="visible"/>
                                      </p:to>
                                    </p:set>
                                    <p:animEffect transition="in" filter="fade">
                                      <p:cBhvr>
                                        <p:cTn id="41" dur="500"/>
                                        <p:tgtEl>
                                          <p:spTgt spid="38"/>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27"/>
                                        </p:tgtEl>
                                        <p:attrNameLst>
                                          <p:attrName>style.visibility</p:attrName>
                                        </p:attrNameLst>
                                      </p:cBhvr>
                                      <p:to>
                                        <p:strVal val="visible"/>
                                      </p:to>
                                    </p:set>
                                    <p:animEffect transition="in" filter="fade">
                                      <p:cBhvr>
                                        <p:cTn id="46" dur="500"/>
                                        <p:tgtEl>
                                          <p:spTgt spid="27"/>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nodeType="clickEffect">
                                  <p:stCondLst>
                                    <p:cond delay="0"/>
                                  </p:stCondLst>
                                  <p:childTnLst>
                                    <p:set>
                                      <p:cBhvr>
                                        <p:cTn id="50" dur="1" fill="hold">
                                          <p:stCondLst>
                                            <p:cond delay="0"/>
                                          </p:stCondLst>
                                        </p:cTn>
                                        <p:tgtEl>
                                          <p:spTgt spid="40"/>
                                        </p:tgtEl>
                                        <p:attrNameLst>
                                          <p:attrName>style.visibility</p:attrName>
                                        </p:attrNameLst>
                                      </p:cBhvr>
                                      <p:to>
                                        <p:strVal val="visible"/>
                                      </p:to>
                                    </p:set>
                                    <p:animEffect transition="in" filter="fade">
                                      <p:cBhvr>
                                        <p:cTn id="51" dur="500"/>
                                        <p:tgtEl>
                                          <p:spTgt spid="40"/>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nodeType="clickEffect">
                                  <p:stCondLst>
                                    <p:cond delay="0"/>
                                  </p:stCondLst>
                                  <p:childTnLst>
                                    <p:set>
                                      <p:cBhvr>
                                        <p:cTn id="55" dur="1" fill="hold">
                                          <p:stCondLst>
                                            <p:cond delay="0"/>
                                          </p:stCondLst>
                                        </p:cTn>
                                        <p:tgtEl>
                                          <p:spTgt spid="41"/>
                                        </p:tgtEl>
                                        <p:attrNameLst>
                                          <p:attrName>style.visibility</p:attrName>
                                        </p:attrNameLst>
                                      </p:cBhvr>
                                      <p:to>
                                        <p:strVal val="visible"/>
                                      </p:to>
                                    </p:set>
                                    <p:animEffect transition="in" filter="fade">
                                      <p:cBhvr>
                                        <p:cTn id="56" dur="500"/>
                                        <p:tgtEl>
                                          <p:spTgt spid="41"/>
                                        </p:tgtEl>
                                      </p:cBhvr>
                                    </p:animEffect>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grpId="0" nodeType="clickEffect">
                                  <p:stCondLst>
                                    <p:cond delay="0"/>
                                  </p:stCondLst>
                                  <p:childTnLst>
                                    <p:set>
                                      <p:cBhvr>
                                        <p:cTn id="60" dur="1" fill="hold">
                                          <p:stCondLst>
                                            <p:cond delay="0"/>
                                          </p:stCondLst>
                                        </p:cTn>
                                        <p:tgtEl>
                                          <p:spTgt spid="6"/>
                                        </p:tgtEl>
                                        <p:attrNameLst>
                                          <p:attrName>style.visibility</p:attrName>
                                        </p:attrNameLst>
                                      </p:cBhvr>
                                      <p:to>
                                        <p:strVal val="visible"/>
                                      </p:to>
                                    </p:set>
                                    <p:animEffect transition="in" filter="fade">
                                      <p:cBhvr>
                                        <p:cTn id="61" dur="500"/>
                                        <p:tgtEl>
                                          <p:spTgt spid="6"/>
                                        </p:tgtEl>
                                      </p:cBhvr>
                                    </p:animEffect>
                                  </p:childTnLst>
                                </p:cTn>
                              </p:par>
                            </p:childTnLst>
                          </p:cTn>
                        </p:par>
                      </p:childTnLst>
                    </p:cTn>
                  </p:par>
                  <p:par>
                    <p:cTn id="62" fill="hold">
                      <p:stCondLst>
                        <p:cond delay="indefinite"/>
                      </p:stCondLst>
                      <p:childTnLst>
                        <p:par>
                          <p:cTn id="63" fill="hold">
                            <p:stCondLst>
                              <p:cond delay="0"/>
                            </p:stCondLst>
                            <p:childTnLst>
                              <p:par>
                                <p:cTn id="64" presetID="10" presetClass="entr" presetSubtype="0" fill="hold" grpId="0" nodeType="clickEffect">
                                  <p:stCondLst>
                                    <p:cond delay="0"/>
                                  </p:stCondLst>
                                  <p:childTnLst>
                                    <p:set>
                                      <p:cBhvr>
                                        <p:cTn id="65" dur="1" fill="hold">
                                          <p:stCondLst>
                                            <p:cond delay="0"/>
                                          </p:stCondLst>
                                        </p:cTn>
                                        <p:tgtEl>
                                          <p:spTgt spid="11"/>
                                        </p:tgtEl>
                                        <p:attrNameLst>
                                          <p:attrName>style.visibility</p:attrName>
                                        </p:attrNameLst>
                                      </p:cBhvr>
                                      <p:to>
                                        <p:strVal val="visible"/>
                                      </p:to>
                                    </p:set>
                                    <p:animEffect transition="in" filter="fade">
                                      <p:cBhvr>
                                        <p:cTn id="66" dur="500"/>
                                        <p:tgtEl>
                                          <p:spTgt spid="11"/>
                                        </p:tgtEl>
                                      </p:cBhvr>
                                    </p:animEffect>
                                  </p:childTnLst>
                                </p:cTn>
                              </p:par>
                            </p:childTnLst>
                          </p:cTn>
                        </p:par>
                      </p:childTnLst>
                    </p:cTn>
                  </p:par>
                  <p:par>
                    <p:cTn id="67" fill="hold">
                      <p:stCondLst>
                        <p:cond delay="indefinite"/>
                      </p:stCondLst>
                      <p:childTnLst>
                        <p:par>
                          <p:cTn id="68" fill="hold">
                            <p:stCondLst>
                              <p:cond delay="0"/>
                            </p:stCondLst>
                            <p:childTnLst>
                              <p:par>
                                <p:cTn id="69" presetID="10" presetClass="exit" presetSubtype="0" fill="hold" grpId="1" nodeType="clickEffect">
                                  <p:stCondLst>
                                    <p:cond delay="0"/>
                                  </p:stCondLst>
                                  <p:childTnLst>
                                    <p:animEffect transition="out" filter="fade">
                                      <p:cBhvr>
                                        <p:cTn id="70" dur="500"/>
                                        <p:tgtEl>
                                          <p:spTgt spid="4"/>
                                        </p:tgtEl>
                                      </p:cBhvr>
                                    </p:animEffect>
                                    <p:set>
                                      <p:cBhvr>
                                        <p:cTn id="71" dur="1" fill="hold">
                                          <p:stCondLst>
                                            <p:cond delay="499"/>
                                          </p:stCondLst>
                                        </p:cTn>
                                        <p:tgtEl>
                                          <p:spTgt spid="4"/>
                                        </p:tgtEl>
                                        <p:attrNameLst>
                                          <p:attrName>style.visibility</p:attrName>
                                        </p:attrNameLst>
                                      </p:cBhvr>
                                      <p:to>
                                        <p:strVal val="hidden"/>
                                      </p:to>
                                    </p:set>
                                  </p:childTnLst>
                                </p:cTn>
                              </p:par>
                            </p:childTnLst>
                          </p:cTn>
                        </p:par>
                      </p:childTnLst>
                    </p:cTn>
                  </p:par>
                  <p:par>
                    <p:cTn id="72" fill="hold">
                      <p:stCondLst>
                        <p:cond delay="indefinite"/>
                      </p:stCondLst>
                      <p:childTnLst>
                        <p:par>
                          <p:cTn id="73" fill="hold">
                            <p:stCondLst>
                              <p:cond delay="0"/>
                            </p:stCondLst>
                            <p:childTnLst>
                              <p:par>
                                <p:cTn id="74" presetID="2" presetClass="exit" presetSubtype="4" fill="hold" nodeType="clickEffect">
                                  <p:stCondLst>
                                    <p:cond delay="0"/>
                                  </p:stCondLst>
                                  <p:childTnLst>
                                    <p:anim calcmode="lin" valueType="num">
                                      <p:cBhvr additive="base">
                                        <p:cTn id="75" dur="500"/>
                                        <p:tgtEl>
                                          <p:spTgt spid="22"/>
                                        </p:tgtEl>
                                        <p:attrNameLst>
                                          <p:attrName>ppt_x</p:attrName>
                                        </p:attrNameLst>
                                      </p:cBhvr>
                                      <p:tavLst>
                                        <p:tav tm="0">
                                          <p:val>
                                            <p:strVal val="ppt_x"/>
                                          </p:val>
                                        </p:tav>
                                        <p:tav tm="100000">
                                          <p:val>
                                            <p:strVal val="ppt_x"/>
                                          </p:val>
                                        </p:tav>
                                      </p:tavLst>
                                    </p:anim>
                                    <p:anim calcmode="lin" valueType="num">
                                      <p:cBhvr additive="base">
                                        <p:cTn id="76" dur="500"/>
                                        <p:tgtEl>
                                          <p:spTgt spid="22"/>
                                        </p:tgtEl>
                                        <p:attrNameLst>
                                          <p:attrName>ppt_y</p:attrName>
                                        </p:attrNameLst>
                                      </p:cBhvr>
                                      <p:tavLst>
                                        <p:tav tm="0">
                                          <p:val>
                                            <p:strVal val="ppt_y"/>
                                          </p:val>
                                        </p:tav>
                                        <p:tav tm="100000">
                                          <p:val>
                                            <p:strVal val="1+ppt_h/2"/>
                                          </p:val>
                                        </p:tav>
                                      </p:tavLst>
                                    </p:anim>
                                    <p:set>
                                      <p:cBhvr>
                                        <p:cTn id="77" dur="1" fill="hold">
                                          <p:stCondLst>
                                            <p:cond delay="499"/>
                                          </p:stCondLst>
                                        </p:cTn>
                                        <p:tgtEl>
                                          <p:spTgt spid="22"/>
                                        </p:tgtEl>
                                        <p:attrNameLst>
                                          <p:attrName>style.visibility</p:attrName>
                                        </p:attrNameLst>
                                      </p:cBhvr>
                                      <p:to>
                                        <p:strVal val="hidden"/>
                                      </p:to>
                                    </p:set>
                                  </p:childTnLst>
                                </p:cTn>
                              </p:par>
                            </p:childTnLst>
                          </p:cTn>
                        </p:par>
                      </p:childTnLst>
                    </p:cTn>
                  </p:par>
                  <p:par>
                    <p:cTn id="78" fill="hold">
                      <p:stCondLst>
                        <p:cond delay="indefinite"/>
                      </p:stCondLst>
                      <p:childTnLst>
                        <p:par>
                          <p:cTn id="79" fill="hold">
                            <p:stCondLst>
                              <p:cond delay="0"/>
                            </p:stCondLst>
                            <p:childTnLst>
                              <p:par>
                                <p:cTn id="80" presetID="42" presetClass="exit" presetSubtype="0" fill="hold" nodeType="clickEffect">
                                  <p:stCondLst>
                                    <p:cond delay="0"/>
                                  </p:stCondLst>
                                  <p:childTnLst>
                                    <p:animEffect transition="out" filter="fade">
                                      <p:cBhvr>
                                        <p:cTn id="81" dur="1000"/>
                                        <p:tgtEl>
                                          <p:spTgt spid="33"/>
                                        </p:tgtEl>
                                      </p:cBhvr>
                                    </p:animEffect>
                                    <p:anim calcmode="lin" valueType="num">
                                      <p:cBhvr>
                                        <p:cTn id="82" dur="1000"/>
                                        <p:tgtEl>
                                          <p:spTgt spid="33"/>
                                        </p:tgtEl>
                                        <p:attrNameLst>
                                          <p:attrName>ppt_x</p:attrName>
                                        </p:attrNameLst>
                                      </p:cBhvr>
                                      <p:tavLst>
                                        <p:tav tm="0">
                                          <p:val>
                                            <p:strVal val="ppt_x"/>
                                          </p:val>
                                        </p:tav>
                                        <p:tav tm="100000">
                                          <p:val>
                                            <p:strVal val="ppt_x"/>
                                          </p:val>
                                        </p:tav>
                                      </p:tavLst>
                                    </p:anim>
                                    <p:anim calcmode="lin" valueType="num">
                                      <p:cBhvr>
                                        <p:cTn id="83" dur="1000"/>
                                        <p:tgtEl>
                                          <p:spTgt spid="33"/>
                                        </p:tgtEl>
                                        <p:attrNameLst>
                                          <p:attrName>ppt_y</p:attrName>
                                        </p:attrNameLst>
                                      </p:cBhvr>
                                      <p:tavLst>
                                        <p:tav tm="0">
                                          <p:val>
                                            <p:strVal val="ppt_y"/>
                                          </p:val>
                                        </p:tav>
                                        <p:tav tm="100000">
                                          <p:val>
                                            <p:strVal val="ppt_y+.1"/>
                                          </p:val>
                                        </p:tav>
                                      </p:tavLst>
                                    </p:anim>
                                    <p:set>
                                      <p:cBhvr>
                                        <p:cTn id="84" dur="1" fill="hold">
                                          <p:stCondLst>
                                            <p:cond delay="999"/>
                                          </p:stCondLst>
                                        </p:cTn>
                                        <p:tgtEl>
                                          <p:spTgt spid="33"/>
                                        </p:tgtEl>
                                        <p:attrNameLst>
                                          <p:attrName>style.visibility</p:attrName>
                                        </p:attrNameLst>
                                      </p:cBhvr>
                                      <p:to>
                                        <p:strVal val="hidden"/>
                                      </p:to>
                                    </p:set>
                                  </p:childTnLst>
                                </p:cTn>
                              </p:par>
                            </p:childTnLst>
                          </p:cTn>
                        </p:par>
                      </p:childTnLst>
                    </p:cTn>
                  </p:par>
                  <p:par>
                    <p:cTn id="85" fill="hold">
                      <p:stCondLst>
                        <p:cond delay="indefinite"/>
                      </p:stCondLst>
                      <p:childTnLst>
                        <p:par>
                          <p:cTn id="86" fill="hold">
                            <p:stCondLst>
                              <p:cond delay="0"/>
                            </p:stCondLst>
                            <p:childTnLst>
                              <p:par>
                                <p:cTn id="87" presetID="1" presetClass="exit" presetSubtype="0" fill="hold" nodeType="clickEffect">
                                  <p:stCondLst>
                                    <p:cond delay="0"/>
                                  </p:stCondLst>
                                  <p:childTnLst>
                                    <p:set>
                                      <p:cBhvr>
                                        <p:cTn id="88" dur="1" fill="hold">
                                          <p:stCondLst>
                                            <p:cond delay="0"/>
                                          </p:stCondLst>
                                        </p:cTn>
                                        <p:tgtEl>
                                          <p:spTgt spid="33"/>
                                        </p:tgtEl>
                                        <p:attrNameLst>
                                          <p:attrName>style.visibility</p:attrName>
                                        </p:attrNameLst>
                                      </p:cBhvr>
                                      <p:to>
                                        <p:strVal val="hidden"/>
                                      </p:to>
                                    </p:set>
                                  </p:childTnLst>
                                </p:cTn>
                              </p:par>
                            </p:childTnLst>
                          </p:cTn>
                        </p:par>
                      </p:childTnLst>
                    </p:cTn>
                  </p:par>
                  <p:par>
                    <p:cTn id="89" fill="hold">
                      <p:stCondLst>
                        <p:cond delay="indefinite"/>
                      </p:stCondLst>
                      <p:childTnLst>
                        <p:par>
                          <p:cTn id="90" fill="hold">
                            <p:stCondLst>
                              <p:cond delay="0"/>
                            </p:stCondLst>
                            <p:childTnLst>
                              <p:par>
                                <p:cTn id="91" presetID="42" presetClass="exit" presetSubtype="0" fill="hold" grpId="1" nodeType="clickEffect">
                                  <p:stCondLst>
                                    <p:cond delay="0"/>
                                  </p:stCondLst>
                                  <p:childTnLst>
                                    <p:animEffect transition="out" filter="fade">
                                      <p:cBhvr>
                                        <p:cTn id="92" dur="1000"/>
                                        <p:tgtEl>
                                          <p:spTgt spid="27"/>
                                        </p:tgtEl>
                                      </p:cBhvr>
                                    </p:animEffect>
                                    <p:anim calcmode="lin" valueType="num">
                                      <p:cBhvr>
                                        <p:cTn id="93" dur="1000"/>
                                        <p:tgtEl>
                                          <p:spTgt spid="27"/>
                                        </p:tgtEl>
                                        <p:attrNameLst>
                                          <p:attrName>ppt_x</p:attrName>
                                        </p:attrNameLst>
                                      </p:cBhvr>
                                      <p:tavLst>
                                        <p:tav tm="0">
                                          <p:val>
                                            <p:strVal val="ppt_x"/>
                                          </p:val>
                                        </p:tav>
                                        <p:tav tm="100000">
                                          <p:val>
                                            <p:strVal val="ppt_x"/>
                                          </p:val>
                                        </p:tav>
                                      </p:tavLst>
                                    </p:anim>
                                    <p:anim calcmode="lin" valueType="num">
                                      <p:cBhvr>
                                        <p:cTn id="94" dur="1000"/>
                                        <p:tgtEl>
                                          <p:spTgt spid="27"/>
                                        </p:tgtEl>
                                        <p:attrNameLst>
                                          <p:attrName>ppt_y</p:attrName>
                                        </p:attrNameLst>
                                      </p:cBhvr>
                                      <p:tavLst>
                                        <p:tav tm="0">
                                          <p:val>
                                            <p:strVal val="ppt_y"/>
                                          </p:val>
                                        </p:tav>
                                        <p:tav tm="100000">
                                          <p:val>
                                            <p:strVal val="ppt_y+.1"/>
                                          </p:val>
                                        </p:tav>
                                      </p:tavLst>
                                    </p:anim>
                                    <p:set>
                                      <p:cBhvr>
                                        <p:cTn id="95" dur="1" fill="hold">
                                          <p:stCondLst>
                                            <p:cond delay="999"/>
                                          </p:stCondLst>
                                        </p:cTn>
                                        <p:tgtEl>
                                          <p:spTgt spid="27"/>
                                        </p:tgtEl>
                                        <p:attrNameLst>
                                          <p:attrName>style.visibility</p:attrName>
                                        </p:attrNameLst>
                                      </p:cBhvr>
                                      <p:to>
                                        <p:strVal val="hidden"/>
                                      </p:to>
                                    </p:set>
                                  </p:childTnLst>
                                </p:cTn>
                              </p:par>
                            </p:childTnLst>
                          </p:cTn>
                        </p:par>
                      </p:childTnLst>
                    </p:cTn>
                  </p:par>
                  <p:par>
                    <p:cTn id="96" fill="hold">
                      <p:stCondLst>
                        <p:cond delay="indefinite"/>
                      </p:stCondLst>
                      <p:childTnLst>
                        <p:par>
                          <p:cTn id="97" fill="hold">
                            <p:stCondLst>
                              <p:cond delay="0"/>
                            </p:stCondLst>
                            <p:childTnLst>
                              <p:par>
                                <p:cTn id="98" presetID="2" presetClass="exit" presetSubtype="4" fill="hold" grpId="1" nodeType="clickEffect">
                                  <p:stCondLst>
                                    <p:cond delay="0"/>
                                  </p:stCondLst>
                                  <p:childTnLst>
                                    <p:anim calcmode="lin" valueType="num">
                                      <p:cBhvr additive="base">
                                        <p:cTn id="99" dur="500"/>
                                        <p:tgtEl>
                                          <p:spTgt spid="6"/>
                                        </p:tgtEl>
                                        <p:attrNameLst>
                                          <p:attrName>ppt_x</p:attrName>
                                        </p:attrNameLst>
                                      </p:cBhvr>
                                      <p:tavLst>
                                        <p:tav tm="0">
                                          <p:val>
                                            <p:strVal val="ppt_x"/>
                                          </p:val>
                                        </p:tav>
                                        <p:tav tm="100000">
                                          <p:val>
                                            <p:strVal val="ppt_x"/>
                                          </p:val>
                                        </p:tav>
                                      </p:tavLst>
                                    </p:anim>
                                    <p:anim calcmode="lin" valueType="num">
                                      <p:cBhvr additive="base">
                                        <p:cTn id="100" dur="500"/>
                                        <p:tgtEl>
                                          <p:spTgt spid="6"/>
                                        </p:tgtEl>
                                        <p:attrNameLst>
                                          <p:attrName>ppt_y</p:attrName>
                                        </p:attrNameLst>
                                      </p:cBhvr>
                                      <p:tavLst>
                                        <p:tav tm="0">
                                          <p:val>
                                            <p:strVal val="ppt_y"/>
                                          </p:val>
                                        </p:tav>
                                        <p:tav tm="100000">
                                          <p:val>
                                            <p:strVal val="1+ppt_h/2"/>
                                          </p:val>
                                        </p:tav>
                                      </p:tavLst>
                                    </p:anim>
                                    <p:set>
                                      <p:cBhvr>
                                        <p:cTn id="101" dur="1" fill="hold">
                                          <p:stCondLst>
                                            <p:cond delay="499"/>
                                          </p:stCondLst>
                                        </p:cTn>
                                        <p:tgtEl>
                                          <p:spTgt spid="6"/>
                                        </p:tgtEl>
                                        <p:attrNameLst>
                                          <p:attrName>style.visibility</p:attrName>
                                        </p:attrNameLst>
                                      </p:cBhvr>
                                      <p:to>
                                        <p:strVal val="hidden"/>
                                      </p:to>
                                    </p:set>
                                  </p:childTnLst>
                                </p:cTn>
                              </p:par>
                            </p:childTnLst>
                          </p:cTn>
                        </p:par>
                      </p:childTnLst>
                    </p:cTn>
                  </p:par>
                  <p:par>
                    <p:cTn id="102" fill="hold">
                      <p:stCondLst>
                        <p:cond delay="indefinite"/>
                      </p:stCondLst>
                      <p:childTnLst>
                        <p:par>
                          <p:cTn id="103" fill="hold">
                            <p:stCondLst>
                              <p:cond delay="0"/>
                            </p:stCondLst>
                            <p:childTnLst>
                              <p:par>
                                <p:cTn id="104" presetID="2" presetClass="exit" presetSubtype="4" fill="hold" nodeType="clickEffect">
                                  <p:stCondLst>
                                    <p:cond delay="0"/>
                                  </p:stCondLst>
                                  <p:childTnLst>
                                    <p:anim calcmode="lin" valueType="num">
                                      <p:cBhvr additive="base">
                                        <p:cTn id="105" dur="500"/>
                                        <p:tgtEl>
                                          <p:spTgt spid="40"/>
                                        </p:tgtEl>
                                        <p:attrNameLst>
                                          <p:attrName>ppt_x</p:attrName>
                                        </p:attrNameLst>
                                      </p:cBhvr>
                                      <p:tavLst>
                                        <p:tav tm="0">
                                          <p:val>
                                            <p:strVal val="ppt_x"/>
                                          </p:val>
                                        </p:tav>
                                        <p:tav tm="100000">
                                          <p:val>
                                            <p:strVal val="ppt_x"/>
                                          </p:val>
                                        </p:tav>
                                      </p:tavLst>
                                    </p:anim>
                                    <p:anim calcmode="lin" valueType="num">
                                      <p:cBhvr additive="base">
                                        <p:cTn id="106" dur="500"/>
                                        <p:tgtEl>
                                          <p:spTgt spid="40"/>
                                        </p:tgtEl>
                                        <p:attrNameLst>
                                          <p:attrName>ppt_y</p:attrName>
                                        </p:attrNameLst>
                                      </p:cBhvr>
                                      <p:tavLst>
                                        <p:tav tm="0">
                                          <p:val>
                                            <p:strVal val="ppt_y"/>
                                          </p:val>
                                        </p:tav>
                                        <p:tav tm="100000">
                                          <p:val>
                                            <p:strVal val="1+ppt_h/2"/>
                                          </p:val>
                                        </p:tav>
                                      </p:tavLst>
                                    </p:anim>
                                    <p:set>
                                      <p:cBhvr>
                                        <p:cTn id="107" dur="1" fill="hold">
                                          <p:stCondLst>
                                            <p:cond delay="499"/>
                                          </p:stCondLst>
                                        </p:cTn>
                                        <p:tgtEl>
                                          <p:spTgt spid="40"/>
                                        </p:tgtEl>
                                        <p:attrNameLst>
                                          <p:attrName>style.visibility</p:attrName>
                                        </p:attrNameLst>
                                      </p:cBhvr>
                                      <p:to>
                                        <p:strVal val="hidden"/>
                                      </p:to>
                                    </p:set>
                                  </p:childTnLst>
                                </p:cTn>
                              </p:par>
                            </p:childTnLst>
                          </p:cTn>
                        </p:par>
                      </p:childTnLst>
                    </p:cTn>
                  </p:par>
                  <p:par>
                    <p:cTn id="108" fill="hold">
                      <p:stCondLst>
                        <p:cond delay="indefinite"/>
                      </p:stCondLst>
                      <p:childTnLst>
                        <p:par>
                          <p:cTn id="109" fill="hold">
                            <p:stCondLst>
                              <p:cond delay="0"/>
                            </p:stCondLst>
                            <p:childTnLst>
                              <p:par>
                                <p:cTn id="110" presetID="2" presetClass="exit" presetSubtype="4" fill="hold" nodeType="clickEffect">
                                  <p:stCondLst>
                                    <p:cond delay="0"/>
                                  </p:stCondLst>
                                  <p:childTnLst>
                                    <p:anim calcmode="lin" valueType="num">
                                      <p:cBhvr additive="base">
                                        <p:cTn id="111" dur="500"/>
                                        <p:tgtEl>
                                          <p:spTgt spid="41"/>
                                        </p:tgtEl>
                                        <p:attrNameLst>
                                          <p:attrName>ppt_x</p:attrName>
                                        </p:attrNameLst>
                                      </p:cBhvr>
                                      <p:tavLst>
                                        <p:tav tm="0">
                                          <p:val>
                                            <p:strVal val="ppt_x"/>
                                          </p:val>
                                        </p:tav>
                                        <p:tav tm="100000">
                                          <p:val>
                                            <p:strVal val="ppt_x"/>
                                          </p:val>
                                        </p:tav>
                                      </p:tavLst>
                                    </p:anim>
                                    <p:anim calcmode="lin" valueType="num">
                                      <p:cBhvr additive="base">
                                        <p:cTn id="112" dur="500"/>
                                        <p:tgtEl>
                                          <p:spTgt spid="41"/>
                                        </p:tgtEl>
                                        <p:attrNameLst>
                                          <p:attrName>ppt_y</p:attrName>
                                        </p:attrNameLst>
                                      </p:cBhvr>
                                      <p:tavLst>
                                        <p:tav tm="0">
                                          <p:val>
                                            <p:strVal val="ppt_y"/>
                                          </p:val>
                                        </p:tav>
                                        <p:tav tm="100000">
                                          <p:val>
                                            <p:strVal val="1+ppt_h/2"/>
                                          </p:val>
                                        </p:tav>
                                      </p:tavLst>
                                    </p:anim>
                                    <p:set>
                                      <p:cBhvr>
                                        <p:cTn id="113" dur="1" fill="hold">
                                          <p:stCondLst>
                                            <p:cond delay="499"/>
                                          </p:stCondLst>
                                        </p:cTn>
                                        <p:tgtEl>
                                          <p:spTgt spid="41"/>
                                        </p:tgtEl>
                                        <p:attrNameLst>
                                          <p:attrName>style.visibility</p:attrName>
                                        </p:attrNameLst>
                                      </p:cBhvr>
                                      <p:to>
                                        <p:strVal val="hidden"/>
                                      </p:to>
                                    </p:set>
                                  </p:childTnLst>
                                </p:cTn>
                              </p:par>
                            </p:childTnLst>
                          </p:cTn>
                        </p:par>
                      </p:childTnLst>
                    </p:cTn>
                  </p:par>
                  <p:par>
                    <p:cTn id="114" fill="hold">
                      <p:stCondLst>
                        <p:cond delay="indefinite"/>
                      </p:stCondLst>
                      <p:childTnLst>
                        <p:par>
                          <p:cTn id="115" fill="hold">
                            <p:stCondLst>
                              <p:cond delay="0"/>
                            </p:stCondLst>
                            <p:childTnLst>
                              <p:par>
                                <p:cTn id="116" presetID="10" presetClass="exit" presetSubtype="0" fill="hold" grpId="1" nodeType="clickEffect">
                                  <p:stCondLst>
                                    <p:cond delay="0"/>
                                  </p:stCondLst>
                                  <p:childTnLst>
                                    <p:animEffect transition="out" filter="fade">
                                      <p:cBhvr>
                                        <p:cTn id="117" dur="500"/>
                                        <p:tgtEl>
                                          <p:spTgt spid="14"/>
                                        </p:tgtEl>
                                      </p:cBhvr>
                                    </p:animEffect>
                                    <p:set>
                                      <p:cBhvr>
                                        <p:cTn id="118" dur="1" fill="hold">
                                          <p:stCondLst>
                                            <p:cond delay="499"/>
                                          </p:stCondLst>
                                        </p:cTn>
                                        <p:tgtEl>
                                          <p:spTgt spid="14"/>
                                        </p:tgtEl>
                                        <p:attrNameLst>
                                          <p:attrName>style.visibility</p:attrName>
                                        </p:attrNameLst>
                                      </p:cBhvr>
                                      <p:to>
                                        <p:strVal val="hidden"/>
                                      </p:to>
                                    </p:set>
                                  </p:childTnLst>
                                </p:cTn>
                              </p:par>
                            </p:childTnLst>
                          </p:cTn>
                        </p:par>
                      </p:childTnLst>
                    </p:cTn>
                  </p:par>
                  <p:par>
                    <p:cTn id="119" fill="hold">
                      <p:stCondLst>
                        <p:cond delay="indefinite"/>
                      </p:stCondLst>
                      <p:childTnLst>
                        <p:par>
                          <p:cTn id="120" fill="hold">
                            <p:stCondLst>
                              <p:cond delay="0"/>
                            </p:stCondLst>
                            <p:childTnLst>
                              <p:par>
                                <p:cTn id="121" presetID="2" presetClass="exit" presetSubtype="4" fill="hold" nodeType="clickEffect">
                                  <p:stCondLst>
                                    <p:cond delay="0"/>
                                  </p:stCondLst>
                                  <p:childTnLst>
                                    <p:anim calcmode="lin" valueType="num">
                                      <p:cBhvr additive="base">
                                        <p:cTn id="122" dur="500"/>
                                        <p:tgtEl>
                                          <p:spTgt spid="32"/>
                                        </p:tgtEl>
                                        <p:attrNameLst>
                                          <p:attrName>ppt_x</p:attrName>
                                        </p:attrNameLst>
                                      </p:cBhvr>
                                      <p:tavLst>
                                        <p:tav tm="0">
                                          <p:val>
                                            <p:strVal val="ppt_x"/>
                                          </p:val>
                                        </p:tav>
                                        <p:tav tm="100000">
                                          <p:val>
                                            <p:strVal val="ppt_x"/>
                                          </p:val>
                                        </p:tav>
                                      </p:tavLst>
                                    </p:anim>
                                    <p:anim calcmode="lin" valueType="num">
                                      <p:cBhvr additive="base">
                                        <p:cTn id="123" dur="500"/>
                                        <p:tgtEl>
                                          <p:spTgt spid="32"/>
                                        </p:tgtEl>
                                        <p:attrNameLst>
                                          <p:attrName>ppt_y</p:attrName>
                                        </p:attrNameLst>
                                      </p:cBhvr>
                                      <p:tavLst>
                                        <p:tav tm="0">
                                          <p:val>
                                            <p:strVal val="ppt_y"/>
                                          </p:val>
                                        </p:tav>
                                        <p:tav tm="100000">
                                          <p:val>
                                            <p:strVal val="1+ppt_h/2"/>
                                          </p:val>
                                        </p:tav>
                                      </p:tavLst>
                                    </p:anim>
                                    <p:set>
                                      <p:cBhvr>
                                        <p:cTn id="124" dur="1" fill="hold">
                                          <p:stCondLst>
                                            <p:cond delay="499"/>
                                          </p:stCondLst>
                                        </p:cTn>
                                        <p:tgtEl>
                                          <p:spTgt spid="32"/>
                                        </p:tgtEl>
                                        <p:attrNameLst>
                                          <p:attrName>style.visibility</p:attrName>
                                        </p:attrNameLst>
                                      </p:cBhvr>
                                      <p:to>
                                        <p:strVal val="hidden"/>
                                      </p:to>
                                    </p:set>
                                  </p:childTnLst>
                                </p:cTn>
                              </p:par>
                            </p:childTnLst>
                          </p:cTn>
                        </p:par>
                      </p:childTnLst>
                    </p:cTn>
                  </p:par>
                  <p:par>
                    <p:cTn id="125" fill="hold">
                      <p:stCondLst>
                        <p:cond delay="indefinite"/>
                      </p:stCondLst>
                      <p:childTnLst>
                        <p:par>
                          <p:cTn id="126" fill="hold">
                            <p:stCondLst>
                              <p:cond delay="0"/>
                            </p:stCondLst>
                            <p:childTnLst>
                              <p:par>
                                <p:cTn id="127" presetID="2" presetClass="exit" presetSubtype="4" fill="hold" nodeType="clickEffect">
                                  <p:stCondLst>
                                    <p:cond delay="0"/>
                                  </p:stCondLst>
                                  <p:childTnLst>
                                    <p:anim calcmode="lin" valueType="num">
                                      <p:cBhvr additive="base">
                                        <p:cTn id="128" dur="500"/>
                                        <p:tgtEl>
                                          <p:spTgt spid="31"/>
                                        </p:tgtEl>
                                        <p:attrNameLst>
                                          <p:attrName>ppt_x</p:attrName>
                                        </p:attrNameLst>
                                      </p:cBhvr>
                                      <p:tavLst>
                                        <p:tav tm="0">
                                          <p:val>
                                            <p:strVal val="ppt_x"/>
                                          </p:val>
                                        </p:tav>
                                        <p:tav tm="100000">
                                          <p:val>
                                            <p:strVal val="ppt_x"/>
                                          </p:val>
                                        </p:tav>
                                      </p:tavLst>
                                    </p:anim>
                                    <p:anim calcmode="lin" valueType="num">
                                      <p:cBhvr additive="base">
                                        <p:cTn id="129" dur="500"/>
                                        <p:tgtEl>
                                          <p:spTgt spid="31"/>
                                        </p:tgtEl>
                                        <p:attrNameLst>
                                          <p:attrName>ppt_y</p:attrName>
                                        </p:attrNameLst>
                                      </p:cBhvr>
                                      <p:tavLst>
                                        <p:tav tm="0">
                                          <p:val>
                                            <p:strVal val="ppt_y"/>
                                          </p:val>
                                        </p:tav>
                                        <p:tav tm="100000">
                                          <p:val>
                                            <p:strVal val="1+ppt_h/2"/>
                                          </p:val>
                                        </p:tav>
                                      </p:tavLst>
                                    </p:anim>
                                    <p:set>
                                      <p:cBhvr>
                                        <p:cTn id="130" dur="1" fill="hold">
                                          <p:stCondLst>
                                            <p:cond delay="499"/>
                                          </p:stCondLst>
                                        </p:cTn>
                                        <p:tgtEl>
                                          <p:spTgt spid="31"/>
                                        </p:tgtEl>
                                        <p:attrNameLst>
                                          <p:attrName>style.visibility</p:attrName>
                                        </p:attrNameLst>
                                      </p:cBhvr>
                                      <p:to>
                                        <p:strVal val="hidden"/>
                                      </p:to>
                                    </p:set>
                                  </p:childTnLst>
                                </p:cTn>
                              </p:par>
                            </p:childTnLst>
                          </p:cTn>
                        </p:par>
                      </p:childTnLst>
                    </p:cTn>
                  </p:par>
                  <p:par>
                    <p:cTn id="131" fill="hold">
                      <p:stCondLst>
                        <p:cond delay="indefinite"/>
                      </p:stCondLst>
                      <p:childTnLst>
                        <p:par>
                          <p:cTn id="132" fill="hold">
                            <p:stCondLst>
                              <p:cond delay="0"/>
                            </p:stCondLst>
                            <p:childTnLst>
                              <p:par>
                                <p:cTn id="133" presetID="2" presetClass="exit" presetSubtype="4" fill="hold" nodeType="clickEffect">
                                  <p:stCondLst>
                                    <p:cond delay="0"/>
                                  </p:stCondLst>
                                  <p:childTnLst>
                                    <p:anim calcmode="lin" valueType="num">
                                      <p:cBhvr additive="base">
                                        <p:cTn id="134" dur="500"/>
                                        <p:tgtEl>
                                          <p:spTgt spid="38"/>
                                        </p:tgtEl>
                                        <p:attrNameLst>
                                          <p:attrName>ppt_x</p:attrName>
                                        </p:attrNameLst>
                                      </p:cBhvr>
                                      <p:tavLst>
                                        <p:tav tm="0">
                                          <p:val>
                                            <p:strVal val="ppt_x"/>
                                          </p:val>
                                        </p:tav>
                                        <p:tav tm="100000">
                                          <p:val>
                                            <p:strVal val="ppt_x"/>
                                          </p:val>
                                        </p:tav>
                                      </p:tavLst>
                                    </p:anim>
                                    <p:anim calcmode="lin" valueType="num">
                                      <p:cBhvr additive="base">
                                        <p:cTn id="135" dur="500"/>
                                        <p:tgtEl>
                                          <p:spTgt spid="38"/>
                                        </p:tgtEl>
                                        <p:attrNameLst>
                                          <p:attrName>ppt_y</p:attrName>
                                        </p:attrNameLst>
                                      </p:cBhvr>
                                      <p:tavLst>
                                        <p:tav tm="0">
                                          <p:val>
                                            <p:strVal val="ppt_y"/>
                                          </p:val>
                                        </p:tav>
                                        <p:tav tm="100000">
                                          <p:val>
                                            <p:strVal val="1+ppt_h/2"/>
                                          </p:val>
                                        </p:tav>
                                      </p:tavLst>
                                    </p:anim>
                                    <p:set>
                                      <p:cBhvr>
                                        <p:cTn id="136" dur="1" fill="hold">
                                          <p:stCondLst>
                                            <p:cond delay="499"/>
                                          </p:stCondLst>
                                        </p:cTn>
                                        <p:tgtEl>
                                          <p:spTgt spid="38"/>
                                        </p:tgtEl>
                                        <p:attrNameLst>
                                          <p:attrName>style.visibility</p:attrName>
                                        </p:attrNameLst>
                                      </p:cBhvr>
                                      <p:to>
                                        <p:strVal val="hidden"/>
                                      </p:to>
                                    </p:set>
                                  </p:childTnLst>
                                </p:cTn>
                              </p:par>
                            </p:childTnLst>
                          </p:cTn>
                        </p:par>
                      </p:childTnLst>
                    </p:cTn>
                  </p:par>
                  <p:par>
                    <p:cTn id="137" fill="hold">
                      <p:stCondLst>
                        <p:cond delay="indefinite"/>
                      </p:stCondLst>
                      <p:childTnLst>
                        <p:par>
                          <p:cTn id="138" fill="hold">
                            <p:stCondLst>
                              <p:cond delay="0"/>
                            </p:stCondLst>
                            <p:childTnLst>
                              <p:par>
                                <p:cTn id="139" presetID="2" presetClass="exit" presetSubtype="4" fill="hold" nodeType="clickEffect">
                                  <p:stCondLst>
                                    <p:cond delay="0"/>
                                  </p:stCondLst>
                                  <p:childTnLst>
                                    <p:anim calcmode="lin" valueType="num">
                                      <p:cBhvr additive="base">
                                        <p:cTn id="140" dur="500"/>
                                        <p:tgtEl>
                                          <p:spTgt spid="36"/>
                                        </p:tgtEl>
                                        <p:attrNameLst>
                                          <p:attrName>ppt_x</p:attrName>
                                        </p:attrNameLst>
                                      </p:cBhvr>
                                      <p:tavLst>
                                        <p:tav tm="0">
                                          <p:val>
                                            <p:strVal val="ppt_x"/>
                                          </p:val>
                                        </p:tav>
                                        <p:tav tm="100000">
                                          <p:val>
                                            <p:strVal val="ppt_x"/>
                                          </p:val>
                                        </p:tav>
                                      </p:tavLst>
                                    </p:anim>
                                    <p:anim calcmode="lin" valueType="num">
                                      <p:cBhvr additive="base">
                                        <p:cTn id="141" dur="500"/>
                                        <p:tgtEl>
                                          <p:spTgt spid="36"/>
                                        </p:tgtEl>
                                        <p:attrNameLst>
                                          <p:attrName>ppt_y</p:attrName>
                                        </p:attrNameLst>
                                      </p:cBhvr>
                                      <p:tavLst>
                                        <p:tav tm="0">
                                          <p:val>
                                            <p:strVal val="ppt_y"/>
                                          </p:val>
                                        </p:tav>
                                        <p:tav tm="100000">
                                          <p:val>
                                            <p:strVal val="1+ppt_h/2"/>
                                          </p:val>
                                        </p:tav>
                                      </p:tavLst>
                                    </p:anim>
                                    <p:set>
                                      <p:cBhvr>
                                        <p:cTn id="142" dur="1" fill="hold">
                                          <p:stCondLst>
                                            <p:cond delay="499"/>
                                          </p:stCondLst>
                                        </p:cTn>
                                        <p:tgtEl>
                                          <p:spTgt spid="36"/>
                                        </p:tgtEl>
                                        <p:attrNameLst>
                                          <p:attrName>style.visibility</p:attrName>
                                        </p:attrNameLst>
                                      </p:cBhvr>
                                      <p:to>
                                        <p:strVal val="hidden"/>
                                      </p:to>
                                    </p:set>
                                  </p:childTnLst>
                                </p:cTn>
                              </p:par>
                            </p:childTnLst>
                          </p:cTn>
                        </p:par>
                      </p:childTnLst>
                    </p:cTn>
                  </p:par>
                  <p:par>
                    <p:cTn id="143" fill="hold">
                      <p:stCondLst>
                        <p:cond delay="indefinite"/>
                      </p:stCondLst>
                      <p:childTnLst>
                        <p:par>
                          <p:cTn id="144" fill="hold">
                            <p:stCondLst>
                              <p:cond delay="0"/>
                            </p:stCondLst>
                            <p:childTnLst>
                              <p:par>
                                <p:cTn id="145" presetID="2" presetClass="exit" presetSubtype="4" fill="hold" grpId="1" nodeType="clickEffect">
                                  <p:stCondLst>
                                    <p:cond delay="0"/>
                                  </p:stCondLst>
                                  <p:childTnLst>
                                    <p:anim calcmode="lin" valueType="num">
                                      <p:cBhvr additive="base">
                                        <p:cTn id="146" dur="500"/>
                                        <p:tgtEl>
                                          <p:spTgt spid="11"/>
                                        </p:tgtEl>
                                        <p:attrNameLst>
                                          <p:attrName>ppt_x</p:attrName>
                                        </p:attrNameLst>
                                      </p:cBhvr>
                                      <p:tavLst>
                                        <p:tav tm="0">
                                          <p:val>
                                            <p:strVal val="ppt_x"/>
                                          </p:val>
                                        </p:tav>
                                        <p:tav tm="100000">
                                          <p:val>
                                            <p:strVal val="ppt_x"/>
                                          </p:val>
                                        </p:tav>
                                      </p:tavLst>
                                    </p:anim>
                                    <p:anim calcmode="lin" valueType="num">
                                      <p:cBhvr additive="base">
                                        <p:cTn id="147" dur="500"/>
                                        <p:tgtEl>
                                          <p:spTgt spid="11"/>
                                        </p:tgtEl>
                                        <p:attrNameLst>
                                          <p:attrName>ppt_y</p:attrName>
                                        </p:attrNameLst>
                                      </p:cBhvr>
                                      <p:tavLst>
                                        <p:tav tm="0">
                                          <p:val>
                                            <p:strVal val="ppt_y"/>
                                          </p:val>
                                        </p:tav>
                                        <p:tav tm="100000">
                                          <p:val>
                                            <p:strVal val="1+ppt_h/2"/>
                                          </p:val>
                                        </p:tav>
                                      </p:tavLst>
                                    </p:anim>
                                    <p:set>
                                      <p:cBhvr>
                                        <p:cTn id="148" dur="1" fill="hold">
                                          <p:stCondLst>
                                            <p:cond delay="499"/>
                                          </p:stCondLst>
                                        </p:cTn>
                                        <p:tgtEl>
                                          <p:spTgt spid="11"/>
                                        </p:tgtEl>
                                        <p:attrNameLst>
                                          <p:attrName>style.visibility</p:attrName>
                                        </p:attrNameLst>
                                      </p:cBhvr>
                                      <p:to>
                                        <p:strVal val="hidden"/>
                                      </p:to>
                                    </p:set>
                                  </p:childTnLst>
                                </p:cTn>
                              </p:par>
                            </p:childTnLst>
                          </p:cTn>
                        </p:par>
                      </p:childTnLst>
                    </p:cTn>
                  </p:par>
                  <p:par>
                    <p:cTn id="149" fill="hold">
                      <p:stCondLst>
                        <p:cond delay="indefinite"/>
                      </p:stCondLst>
                      <p:childTnLst>
                        <p:par>
                          <p:cTn id="150" fill="hold">
                            <p:stCondLst>
                              <p:cond delay="0"/>
                            </p:stCondLst>
                            <p:childTnLst>
                              <p:par>
                                <p:cTn id="151" presetID="10" presetClass="entr" presetSubtype="0" fill="hold" grpId="0" nodeType="clickEffect">
                                  <p:stCondLst>
                                    <p:cond delay="0"/>
                                  </p:stCondLst>
                                  <p:childTnLst>
                                    <p:set>
                                      <p:cBhvr>
                                        <p:cTn id="152" dur="1" fill="hold">
                                          <p:stCondLst>
                                            <p:cond delay="0"/>
                                          </p:stCondLst>
                                        </p:cTn>
                                        <p:tgtEl>
                                          <p:spTgt spid="3"/>
                                        </p:tgtEl>
                                        <p:attrNameLst>
                                          <p:attrName>style.visibility</p:attrName>
                                        </p:attrNameLst>
                                      </p:cBhvr>
                                      <p:to>
                                        <p:strVal val="visible"/>
                                      </p:to>
                                    </p:set>
                                    <p:animEffect transition="in" filter="fade">
                                      <p:cBhvr>
                                        <p:cTn id="15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4" grpId="1"/>
      <p:bldP spid="6" grpId="0"/>
      <p:bldP spid="6" grpId="1"/>
      <p:bldP spid="27" grpId="0"/>
      <p:bldP spid="27" grpId="1"/>
      <p:bldP spid="11" grpId="0"/>
      <p:bldP spid="11" grpId="1"/>
      <p:bldP spid="14" grpId="0"/>
      <p:bldP spid="14" grpId="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5B521-D354-46F1-A7BF-0645A2433875}"/>
              </a:ext>
            </a:extLst>
          </p:cNvPr>
          <p:cNvSpPr>
            <a:spLocks noGrp="1"/>
          </p:cNvSpPr>
          <p:nvPr>
            <p:ph type="title"/>
          </p:nvPr>
        </p:nvSpPr>
        <p:spPr/>
        <p:txBody>
          <a:bodyPr/>
          <a:lstStyle/>
          <a:p>
            <a:r>
              <a:rPr lang="en-GB" dirty="0"/>
              <a:t>Top tips:</a:t>
            </a:r>
          </a:p>
        </p:txBody>
      </p:sp>
      <p:sp>
        <p:nvSpPr>
          <p:cNvPr id="3" name="Content Placeholder 2">
            <a:extLst>
              <a:ext uri="{FF2B5EF4-FFF2-40B4-BE49-F238E27FC236}">
                <a16:creationId xmlns:a16="http://schemas.microsoft.com/office/drawing/2014/main" id="{1FE618A2-FDF7-41CB-AB77-EC0FE356B337}"/>
              </a:ext>
            </a:extLst>
          </p:cNvPr>
          <p:cNvSpPr>
            <a:spLocks noGrp="1"/>
          </p:cNvSpPr>
          <p:nvPr>
            <p:ph idx="1"/>
          </p:nvPr>
        </p:nvSpPr>
        <p:spPr/>
        <p:txBody>
          <a:bodyPr>
            <a:normAutofit lnSpcReduction="10000"/>
          </a:bodyPr>
          <a:lstStyle/>
          <a:p>
            <a:r>
              <a:rPr lang="en-GB" dirty="0"/>
              <a:t>Add the 4 concepts to each of the continua by adding a text box or label</a:t>
            </a:r>
          </a:p>
          <a:p>
            <a:r>
              <a:rPr lang="en-GB" dirty="0"/>
              <a:t>In your justifying paragraphs:</a:t>
            </a:r>
          </a:p>
          <a:p>
            <a:pPr>
              <a:buFontTx/>
              <a:buChar char="-"/>
            </a:pPr>
            <a:r>
              <a:rPr lang="en-GB" dirty="0"/>
              <a:t>Make sure to include comparisons between all 4 concepts</a:t>
            </a:r>
          </a:p>
          <a:p>
            <a:pPr>
              <a:buFontTx/>
              <a:buChar char="-"/>
            </a:pPr>
            <a:r>
              <a:rPr lang="en-GB" dirty="0"/>
              <a:t>Make sure that you explain fully, giving examples from </a:t>
            </a:r>
            <a:r>
              <a:rPr lang="en-GB" dirty="0" err="1"/>
              <a:t>eac</a:t>
            </a:r>
            <a:r>
              <a:rPr lang="en-GB" dirty="0"/>
              <a:t> of the four concepts to emphasise your points</a:t>
            </a:r>
          </a:p>
          <a:p>
            <a:pPr>
              <a:buFontTx/>
              <a:buChar char="-"/>
            </a:pPr>
            <a:r>
              <a:rPr lang="en-GB" dirty="0"/>
              <a:t>Give evidence for statements like ‘sport has high levels of competition’. For example, you might say ‘this is because there are extrinsic rewards which only go to the winners and this means that serious commitment must be applied’. </a:t>
            </a:r>
          </a:p>
        </p:txBody>
      </p:sp>
    </p:spTree>
    <p:extLst>
      <p:ext uri="{BB962C8B-B14F-4D97-AF65-F5344CB8AC3E}">
        <p14:creationId xmlns:p14="http://schemas.microsoft.com/office/powerpoint/2010/main" val="32852334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1751</TotalTime>
  <Words>428</Words>
  <Application>Microsoft Office PowerPoint</Application>
  <PresentationFormat>Widescreen</PresentationFormat>
  <Paragraphs>39</Paragraphs>
  <Slides>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Bradley Hand ITC</vt:lpstr>
      <vt:lpstr>Calibri</vt:lpstr>
      <vt:lpstr>Calibri Light</vt:lpstr>
      <vt:lpstr>Office Theme</vt:lpstr>
      <vt:lpstr> Sports Development Assignment 2:</vt:lpstr>
      <vt:lpstr>PowerPoint Presentation</vt:lpstr>
      <vt:lpstr>PowerPoint Presentation</vt:lpstr>
      <vt:lpstr>Top tips:</vt:lpstr>
    </vt:vector>
  </TitlesOfParts>
  <Company>Godalming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Question: Compare and contrast the</dc:title>
  <dc:creator>Kevin Broad</dc:creator>
  <cp:lastModifiedBy>Kevin Broad</cp:lastModifiedBy>
  <cp:revision>88</cp:revision>
  <dcterms:created xsi:type="dcterms:W3CDTF">2017-09-04T13:53:45Z</dcterms:created>
  <dcterms:modified xsi:type="dcterms:W3CDTF">2021-01-12T16:11:41Z</dcterms:modified>
</cp:coreProperties>
</file>