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16"/>
  </p:notesMasterIdLst>
  <p:handoutMasterIdLst>
    <p:handoutMasterId r:id="rId17"/>
  </p:handoutMasterIdLst>
  <p:sldIdLst>
    <p:sldId id="316" r:id="rId6"/>
    <p:sldId id="325" r:id="rId7"/>
    <p:sldId id="324" r:id="rId8"/>
    <p:sldId id="323" r:id="rId9"/>
    <p:sldId id="322" r:id="rId10"/>
    <p:sldId id="334" r:id="rId11"/>
    <p:sldId id="328" r:id="rId12"/>
    <p:sldId id="330" r:id="rId13"/>
    <p:sldId id="332" r:id="rId14"/>
    <p:sldId id="333" r:id="rId1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2C737-D7CB-4E6D-8AB2-ADB9FF11BCD8}" type="datetimeFigureOut">
              <a:rPr lang="en-GB" smtClean="0"/>
              <a:t>11/09/2017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FCE0F-B5AF-4EA6-A2E0-429FCBCFBA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998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8EF23-6415-4308-A289-B4473EEE1339}" type="datetimeFigureOut">
              <a:rPr lang="en-GB" smtClean="0"/>
              <a:t>11/09/2017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345EC9-B41D-456A-9837-1FEF0A0C0B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34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699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781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730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48D5A-6D73-4306-9640-FE6100662F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A5822-AB43-4A50-8423-8CF4BC41DC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204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48D5A-6D73-4306-9640-FE6100662F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A5822-AB43-4A50-8423-8CF4BC41DC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87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48D5A-6D73-4306-9640-FE6100662F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A5822-AB43-4A50-8423-8CF4BC41DC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149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48D5A-6D73-4306-9640-FE6100662F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A5822-AB43-4A50-8423-8CF4BC41DC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003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48D5A-6D73-4306-9640-FE6100662F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A5822-AB43-4A50-8423-8CF4BC41DC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3784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48D5A-6D73-4306-9640-FE6100662F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A5822-AB43-4A50-8423-8CF4BC41DC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749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48D5A-6D73-4306-9640-FE6100662F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A5822-AB43-4A50-8423-8CF4BC41DC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5319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48D5A-6D73-4306-9640-FE6100662F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A5822-AB43-4A50-8423-8CF4BC41DC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261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3384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48D5A-6D73-4306-9640-FE6100662F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A5822-AB43-4A50-8423-8CF4BC41DC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3061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48D5A-6D73-4306-9640-FE6100662F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A5822-AB43-4A50-8423-8CF4BC41DC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7042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48D5A-6D73-4306-9640-FE6100662F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A5822-AB43-4A50-8423-8CF4BC41DC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762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3313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5396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0189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9915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0568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321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957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3581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0969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9321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9050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8869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1954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3465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1181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5767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5210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667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3098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2831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506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8853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3596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1003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2024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8877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2887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8982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62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0643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3637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6325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8957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1988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5316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583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160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030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990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329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998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48D5A-6D73-4306-9640-FE6100662F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A5822-AB43-4A50-8423-8CF4BC41DC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066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477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839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189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jp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co.uk/url?sa=i&amp;rct=j&amp;q=&amp;esrc=s&amp;source=images&amp;cd=&amp;cad=rja&amp;uact=8&amp;ved=0ahUKEwjgpqj44e_UAhVJshQKHYoOADgQjRwIBw&amp;url=https://uk.pinterest.com/hannahwinsbury/physical-education/&amp;psig=AFQjCNHbrEStE5tNNZ4sImWXk9J9Clg0gg&amp;ust=149926239849283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11.jpeg"/><Relationship Id="rId7" Type="http://schemas.openxmlformats.org/officeDocument/2006/relationships/image" Target="../media/image13.gif"/><Relationship Id="rId12" Type="http://schemas.openxmlformats.org/officeDocument/2006/relationships/image" Target="../media/image18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jpeg"/><Relationship Id="rId11" Type="http://schemas.openxmlformats.org/officeDocument/2006/relationships/image" Target="../media/image17.png"/><Relationship Id="rId5" Type="http://schemas.openxmlformats.org/officeDocument/2006/relationships/hyperlink" Target="https://www.google.co.uk/url?sa=i&amp;rct=j&amp;q=&amp;esrc=s&amp;source=images&amp;cd=&amp;cad=rja&amp;uact=8&amp;ved=0ahUKEwjgpqj44e_UAhVJshQKHYoOADgQjRwIBw&amp;url=https://uk.pinterest.com/hannahwinsbury/physical-education/&amp;psig=AFQjCNHbrEStE5tNNZ4sImWXk9J9Clg0gg&amp;ust=1499262398492831" TargetMode="External"/><Relationship Id="rId10" Type="http://schemas.openxmlformats.org/officeDocument/2006/relationships/image" Target="../media/image16.jpeg"/><Relationship Id="rId4" Type="http://schemas.openxmlformats.org/officeDocument/2006/relationships/image" Target="../media/image12.jpeg"/><Relationship Id="rId9" Type="http://schemas.openxmlformats.org/officeDocument/2006/relationships/image" Target="../media/image15.png"/><Relationship Id="rId1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49527" y="103141"/>
            <a:ext cx="2721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A-level PE Paper 2 Content</a:t>
            </a:r>
            <a:endParaRPr lang="en-GB" b="1" dirty="0"/>
          </a:p>
        </p:txBody>
      </p:sp>
      <p:sp>
        <p:nvSpPr>
          <p:cNvPr id="5" name="Oval 4"/>
          <p:cNvSpPr/>
          <p:nvPr/>
        </p:nvSpPr>
        <p:spPr>
          <a:xfrm>
            <a:off x="2183027" y="546613"/>
            <a:ext cx="7043351" cy="5671583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/>
              <a:t>Sports </a:t>
            </a:r>
            <a:r>
              <a:rPr lang="en-GB" sz="6600" b="1" dirty="0" smtClean="0"/>
              <a:t>Development</a:t>
            </a:r>
            <a:endParaRPr lang="en-GB" sz="6600" b="1" dirty="0"/>
          </a:p>
        </p:txBody>
      </p:sp>
    </p:spTree>
    <p:extLst>
      <p:ext uri="{BB962C8B-B14F-4D97-AF65-F5344CB8AC3E}">
        <p14:creationId xmlns:p14="http://schemas.microsoft.com/office/powerpoint/2010/main" val="7214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344261" y="3293678"/>
            <a:ext cx="4223671" cy="101566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UK Institutes of Sport (e.g. English Institute of Sport) provides practical support to elite athletes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sti.lboro.ac.uk/Images/AboutUs/Partners/Logos/logo_EnglishInstituteOfSport.asp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831" y="38115"/>
            <a:ext cx="2549026" cy="317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125210" y="4919008"/>
            <a:ext cx="34594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Sports science support - </a:t>
            </a:r>
            <a:r>
              <a:rPr lang="en-GB" sz="2000" dirty="0">
                <a:solidFill>
                  <a:prstClr val="black"/>
                </a:solidFill>
              </a:rPr>
              <a:t>biomechanics/ strength and conditioning/ psychology/talent identification/physiology/performance analysis/nutrition</a:t>
            </a:r>
            <a:endParaRPr lang="en-US" sz="2000" b="1" dirty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711878" y="4047133"/>
            <a:ext cx="23998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Sports medicine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support - </a:t>
            </a:r>
            <a:r>
              <a:rPr lang="en-GB" sz="2000" dirty="0">
                <a:solidFill>
                  <a:prstClr val="black"/>
                </a:solidFill>
              </a:rPr>
              <a:t>physiotherapy/soft tissue therapy</a:t>
            </a:r>
            <a:endParaRPr lang="en-GB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56318" y="5451285"/>
            <a:ext cx="21831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Performance lifestyle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support/advice</a:t>
            </a:r>
            <a:endParaRPr lang="en-GB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40415" y="1688347"/>
            <a:ext cx="24866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Top quality facilities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to train in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95433" y="1280383"/>
            <a:ext cx="14608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Top quality coaches</a:t>
            </a:r>
            <a:endParaRPr lang="en-US" sz="2000" dirty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6160" y="4546184"/>
            <a:ext cx="26459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Elite level training squads</a:t>
            </a:r>
            <a:r>
              <a:rPr lang="en-GB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 regional or satellite centres/hubs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677400" y="3090172"/>
            <a:ext cx="17091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Athlete zone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19541" y="3004433"/>
            <a:ext cx="17315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Research &amp; Innovation</a:t>
            </a:r>
          </a:p>
        </p:txBody>
      </p:sp>
      <p:sp>
        <p:nvSpPr>
          <p:cNvPr id="18" name="Oval 17"/>
          <p:cNvSpPr/>
          <p:nvPr/>
        </p:nvSpPr>
        <p:spPr>
          <a:xfrm>
            <a:off x="11511646" y="73935"/>
            <a:ext cx="600075" cy="561975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GB" b="1" kern="0" dirty="0">
                <a:solidFill>
                  <a:prstClr val="white"/>
                </a:solidFill>
              </a:rPr>
              <a:t>9</a:t>
            </a:r>
            <a:endParaRPr lang="en-GB" b="1" kern="0" dirty="0" smtClean="0">
              <a:solidFill>
                <a:prstClr val="white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3471062" y="2282311"/>
            <a:ext cx="1041400" cy="10251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5" idx="3"/>
          </p:cNvCxnSpPr>
          <p:nvPr/>
        </p:nvCxnSpPr>
        <p:spPr>
          <a:xfrm flipH="1" flipV="1">
            <a:off x="2551099" y="3358376"/>
            <a:ext cx="1839926" cy="2350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3022913" y="3931391"/>
            <a:ext cx="1368112" cy="7774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4562108" y="4115020"/>
            <a:ext cx="438541" cy="10965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8509288" y="2502837"/>
            <a:ext cx="546043" cy="87295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8483657" y="3482392"/>
            <a:ext cx="1059075" cy="1262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8483656" y="4198779"/>
            <a:ext cx="1193744" cy="46449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824471" y="4237376"/>
            <a:ext cx="174425" cy="6816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0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7049" y="5480050"/>
            <a:ext cx="5265355" cy="849227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Characteristics of Physical Recreation</a:t>
            </a:r>
            <a:endParaRPr lang="en-GB" b="1" dirty="0"/>
          </a:p>
        </p:txBody>
      </p:sp>
      <p:sp>
        <p:nvSpPr>
          <p:cNvPr id="7" name="Oval 6"/>
          <p:cNvSpPr/>
          <p:nvPr/>
        </p:nvSpPr>
        <p:spPr>
          <a:xfrm>
            <a:off x="11470457" y="116517"/>
            <a:ext cx="600075" cy="561975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GB" b="1" kern="0" dirty="0">
                <a:solidFill>
                  <a:prstClr val="white"/>
                </a:solidFill>
              </a:rPr>
              <a:t>1</a:t>
            </a:r>
            <a:endParaRPr lang="en-GB" b="1" kern="0" dirty="0" smtClean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62650" y="2765886"/>
            <a:ext cx="2286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prstClr val="black"/>
                </a:solidFill>
              </a:rPr>
              <a:t>F</a:t>
            </a:r>
            <a:r>
              <a:rPr lang="en-GB" sz="2000" b="1" dirty="0" smtClean="0">
                <a:solidFill>
                  <a:prstClr val="black"/>
                </a:solidFill>
              </a:rPr>
              <a:t>lexible rules/ space/time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00123" y="4632876"/>
            <a:ext cx="2286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prstClr val="black"/>
                </a:solidFill>
              </a:rPr>
              <a:t>Low skill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53778" y="678492"/>
            <a:ext cx="1652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prstClr val="black"/>
                </a:solidFill>
              </a:rPr>
              <a:t>Low levels of organisation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9464" y="3119829"/>
            <a:ext cx="2286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prstClr val="black"/>
                </a:solidFill>
              </a:rPr>
              <a:t>Low levels of competition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98714" y="458363"/>
            <a:ext cx="22676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prstClr val="black"/>
                </a:solidFill>
              </a:rPr>
              <a:t>Modified facilities/ </a:t>
            </a:r>
          </a:p>
          <a:p>
            <a:r>
              <a:rPr lang="en-GB" sz="2000" b="1" dirty="0" smtClean="0">
                <a:solidFill>
                  <a:prstClr val="black"/>
                </a:solidFill>
              </a:rPr>
              <a:t>equipment</a:t>
            </a:r>
            <a:endParaRPr lang="en-GB" sz="2000" b="1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5397" y="1032435"/>
            <a:ext cx="18237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prstClr val="black"/>
                </a:solidFill>
              </a:rPr>
              <a:t>Less serious commitment/ training</a:t>
            </a:r>
            <a:endParaRPr lang="en-GB" sz="2000" b="1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54695" y="4125045"/>
            <a:ext cx="24958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prstClr val="black"/>
                </a:solidFill>
              </a:rPr>
              <a:t>Usually self-regulated</a:t>
            </a:r>
          </a:p>
          <a:p>
            <a:r>
              <a:rPr lang="en-GB" sz="2000" b="1" dirty="0" smtClean="0">
                <a:solidFill>
                  <a:prstClr val="black"/>
                </a:solidFill>
              </a:rPr>
              <a:t>(no refs)</a:t>
            </a:r>
            <a:endParaRPr lang="en-GB" sz="2000" b="1" dirty="0">
              <a:solidFill>
                <a:prstClr val="black"/>
              </a:solidFill>
            </a:endParaRPr>
          </a:p>
        </p:txBody>
      </p:sp>
      <p:pic>
        <p:nvPicPr>
          <p:cNvPr id="14" name="Picture 2" descr="http://thefootballproject.net/wp-content/uploads/2011/08/The-F-Factor-5-a-side-footb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620" y="1166249"/>
            <a:ext cx="5516214" cy="413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03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694" y="5859643"/>
            <a:ext cx="10972800" cy="849227"/>
          </a:xfrm>
        </p:spPr>
        <p:txBody>
          <a:bodyPr/>
          <a:lstStyle/>
          <a:p>
            <a:r>
              <a:rPr lang="en-GB" b="1" dirty="0" smtClean="0"/>
              <a:t>Characteristics of Physical Education</a:t>
            </a:r>
            <a:endParaRPr lang="en-GB" b="1" dirty="0"/>
          </a:p>
        </p:txBody>
      </p:sp>
      <p:sp>
        <p:nvSpPr>
          <p:cNvPr id="7" name="Oval 6"/>
          <p:cNvSpPr/>
          <p:nvPr/>
        </p:nvSpPr>
        <p:spPr>
          <a:xfrm>
            <a:off x="11470457" y="116517"/>
            <a:ext cx="600075" cy="561975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GB" b="1" kern="0" dirty="0">
                <a:solidFill>
                  <a:prstClr val="white"/>
                </a:solidFill>
              </a:rPr>
              <a:t>2</a:t>
            </a:r>
            <a:endParaRPr lang="en-GB" b="1" kern="0" dirty="0" smtClean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1492" y="839995"/>
            <a:ext cx="1688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prstClr val="black"/>
                </a:solidFill>
              </a:rPr>
              <a:t>National curriculum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5966" y="4460706"/>
            <a:ext cx="2286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prstClr val="black"/>
                </a:solidFill>
              </a:rPr>
              <a:t>Compulsory – for all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132559" y="3232595"/>
            <a:ext cx="1260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prstClr val="black"/>
                </a:solidFill>
              </a:rPr>
              <a:t>Qualified teacher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50577" y="164306"/>
            <a:ext cx="22869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prstClr val="black"/>
                </a:solidFill>
              </a:rPr>
              <a:t>Skill learning/health &amp; Fitness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16976" y="2878652"/>
            <a:ext cx="21861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kern="0" dirty="0" smtClean="0">
                <a:solidFill>
                  <a:prstClr val="black"/>
                </a:solidFill>
              </a:rPr>
              <a:t>Structure  – time/space/rules.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61600" y="236931"/>
            <a:ext cx="22920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prstClr val="black"/>
                </a:solidFill>
              </a:rPr>
              <a:t>Specialist facilities/ </a:t>
            </a:r>
          </a:p>
          <a:p>
            <a:r>
              <a:rPr lang="en-GB" sz="2000" b="1" dirty="0" smtClean="0">
                <a:solidFill>
                  <a:prstClr val="black"/>
                </a:solidFill>
              </a:rPr>
              <a:t>equipment</a:t>
            </a:r>
            <a:endParaRPr lang="en-GB" sz="2000" b="1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018906" y="4614594"/>
            <a:ext cx="14882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prstClr val="black"/>
                </a:solidFill>
              </a:rPr>
              <a:t>Pre-planned</a:t>
            </a:r>
            <a:endParaRPr lang="en-GB" sz="2000" b="1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039" y="1219558"/>
            <a:ext cx="6756782" cy="45017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24122" y="1458071"/>
            <a:ext cx="18463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Personal/ social development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67562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5" grpId="0"/>
      <p:bldP spid="16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281371"/>
            <a:ext cx="10972800" cy="849227"/>
          </a:xfrm>
        </p:spPr>
        <p:txBody>
          <a:bodyPr/>
          <a:lstStyle/>
          <a:p>
            <a:r>
              <a:rPr lang="en-GB" b="1" dirty="0" smtClean="0"/>
              <a:t>Characteristics of School Sport</a:t>
            </a:r>
            <a:endParaRPr lang="en-GB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669" y="1134364"/>
            <a:ext cx="6222941" cy="414700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1470457" y="116517"/>
            <a:ext cx="600075" cy="561975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kern="0" noProof="0" dirty="0" smtClean="0">
                <a:solidFill>
                  <a:prstClr val="white"/>
                </a:solidFill>
                <a:latin typeface="Calibri" panose="020F0502020204030204"/>
              </a:rPr>
              <a:t>3</a:t>
            </a: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9501" y="397504"/>
            <a:ext cx="20732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Extra-curricular</a:t>
            </a:r>
          </a:p>
          <a:p>
            <a:r>
              <a:rPr lang="en-GB" sz="2000" b="1" dirty="0" smtClean="0"/>
              <a:t>(e.g. after-school)</a:t>
            </a:r>
            <a:endParaRPr lang="en-GB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667754" y="1528192"/>
            <a:ext cx="2286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Voluntary </a:t>
            </a:r>
          </a:p>
          <a:p>
            <a:r>
              <a:rPr lang="en-GB" sz="2000" b="1" dirty="0" smtClean="0"/>
              <a:t>(not compulsory)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5835" y="3627300"/>
            <a:ext cx="2286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Selective </a:t>
            </a:r>
          </a:p>
          <a:p>
            <a:r>
              <a:rPr lang="en-GB" sz="2000" b="1" dirty="0" smtClean="0"/>
              <a:t>(for chosen few)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063414" y="3612721"/>
            <a:ext cx="1260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Coaching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31965" y="459326"/>
            <a:ext cx="2286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Competitive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35835" y="2176274"/>
            <a:ext cx="21861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Structured Time/space/rules.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02381" y="116517"/>
            <a:ext cx="22920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Specialist facilities/ </a:t>
            </a:r>
          </a:p>
          <a:p>
            <a:r>
              <a:rPr lang="en-GB" sz="2000" b="1" dirty="0" smtClean="0"/>
              <a:t>equipment</a:t>
            </a:r>
            <a:endParaRPr lang="en-GB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0145472" y="4881261"/>
            <a:ext cx="1260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Organised</a:t>
            </a:r>
            <a:endParaRPr lang="en-GB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213553" y="5005960"/>
            <a:ext cx="12307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Officiated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5406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1220" y="4874086"/>
            <a:ext cx="59694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prstClr val="black"/>
                </a:solidFill>
              </a:rPr>
              <a:t>Characteristics of Sport</a:t>
            </a:r>
            <a:endParaRPr lang="en-GB" sz="4400" b="1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88"/>
          <a:stretch/>
        </p:blipFill>
        <p:spPr>
          <a:xfrm>
            <a:off x="2789302" y="1350877"/>
            <a:ext cx="6433758" cy="33262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3144" y="3627463"/>
            <a:ext cx="21861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Highly structured – time/space/rules.</a:t>
            </a:r>
          </a:p>
        </p:txBody>
      </p:sp>
      <p:sp>
        <p:nvSpPr>
          <p:cNvPr id="6" name="Rectangle 5"/>
          <p:cNvSpPr/>
          <p:nvPr/>
        </p:nvSpPr>
        <p:spPr>
          <a:xfrm>
            <a:off x="4423051" y="251161"/>
            <a:ext cx="3740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Rules externally enforced by officials.</a:t>
            </a:r>
          </a:p>
        </p:txBody>
      </p:sp>
      <p:sp>
        <p:nvSpPr>
          <p:cNvPr id="7" name="Rectangle 6"/>
          <p:cNvSpPr/>
          <p:nvPr/>
        </p:nvSpPr>
        <p:spPr>
          <a:xfrm>
            <a:off x="323788" y="784559"/>
            <a:ext cx="3816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prstClr val="black"/>
                </a:solidFill>
              </a:rPr>
              <a:t>Competitive - Winning </a:t>
            </a:r>
            <a:r>
              <a:rPr lang="en-GB" b="1" dirty="0">
                <a:solidFill>
                  <a:prstClr val="black"/>
                </a:solidFill>
              </a:rPr>
              <a:t>taken </a:t>
            </a:r>
            <a:r>
              <a:rPr lang="en-GB" b="1" dirty="0" smtClean="0">
                <a:solidFill>
                  <a:prstClr val="black"/>
                </a:solidFill>
              </a:rPr>
              <a:t>seriously</a:t>
            </a: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541516" y="5413588"/>
            <a:ext cx="2068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Skilful/refined skills</a:t>
            </a:r>
          </a:p>
        </p:txBody>
      </p:sp>
      <p:sp>
        <p:nvSpPr>
          <p:cNvPr id="9" name="Rectangle 8"/>
          <p:cNvSpPr/>
          <p:nvPr/>
        </p:nvSpPr>
        <p:spPr>
          <a:xfrm>
            <a:off x="9541516" y="4030769"/>
            <a:ext cx="2529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prstClr val="black"/>
                </a:solidFill>
              </a:rPr>
              <a:t>Coaching/Training/specialisation/trials/selective</a:t>
            </a: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86349" y="5940328"/>
            <a:ext cx="4307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prstClr val="black"/>
                </a:solidFill>
              </a:rPr>
              <a:t>Administration/Organisation </a:t>
            </a:r>
            <a:r>
              <a:rPr lang="en-GB" b="1" dirty="0">
                <a:solidFill>
                  <a:prstClr val="black"/>
                </a:solidFill>
              </a:rPr>
              <a:t>– clubs/NGB’s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8899" y="2121211"/>
            <a:ext cx="2670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S</a:t>
            </a:r>
            <a:r>
              <a:rPr lang="en-GB" b="1" dirty="0" smtClean="0">
                <a:solidFill>
                  <a:prstClr val="black"/>
                </a:solidFill>
              </a:rPr>
              <a:t>pectators/entertainment</a:t>
            </a: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0816" y="5130927"/>
            <a:ext cx="2181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Sophisticated facilities and equipment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804319" y="2490543"/>
            <a:ext cx="19243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Pre-planned strategies/tactics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9319266" y="184394"/>
            <a:ext cx="2078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prstClr val="black"/>
                </a:solidFill>
              </a:rPr>
              <a:t>Can be amateur (intrinsic rewards) or professional (extrinsic rewards)</a:t>
            </a: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1470457" y="116517"/>
            <a:ext cx="600075" cy="5619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prstClr val="white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6989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59693" y="-92097"/>
            <a:ext cx="26394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002060"/>
                </a:solidFill>
              </a:rPr>
              <a:t>Functions</a:t>
            </a:r>
            <a:endParaRPr lang="en-GB" sz="44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7883" y="2388238"/>
            <a:ext cx="2676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Extrinsic rewards 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03380" y="1815765"/>
            <a:ext cx="3133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Realise full potential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42642" y="2873401"/>
            <a:ext cx="2143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Stress relief</a:t>
            </a: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32685" y="1271345"/>
            <a:ext cx="3776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Socialising</a:t>
            </a: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731338" y="5730813"/>
            <a:ext cx="2774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</a:t>
            </a:r>
            <a:r>
              <a:rPr lang="en-GB" sz="2400" dirty="0" smtClean="0"/>
              <a:t>ealth &amp; fitness</a:t>
            </a:r>
            <a:endParaRPr lang="en-GB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7549652" y="2849903"/>
            <a:ext cx="3075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Community integration</a:t>
            </a:r>
            <a:endParaRPr lang="en-GB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7550782" y="1318593"/>
            <a:ext cx="4440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Reduced crime and social disorder</a:t>
            </a:r>
            <a:endParaRPr lang="en-GB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7550782" y="1870979"/>
            <a:ext cx="368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Increased worker productivity</a:t>
            </a:r>
            <a:endParaRPr lang="en-GB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742642" y="3404608"/>
            <a:ext cx="797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Skills</a:t>
            </a:r>
          </a:p>
        </p:txBody>
      </p:sp>
      <p:sp>
        <p:nvSpPr>
          <p:cNvPr id="22" name="Oval 21"/>
          <p:cNvSpPr/>
          <p:nvPr/>
        </p:nvSpPr>
        <p:spPr>
          <a:xfrm>
            <a:off x="11495170" y="80628"/>
            <a:ext cx="600075" cy="5619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42642" y="5065255"/>
            <a:ext cx="1896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Qualifications</a:t>
            </a:r>
            <a:endParaRPr lang="en-GB" sz="2400" dirty="0"/>
          </a:p>
        </p:txBody>
      </p:sp>
      <p:pic>
        <p:nvPicPr>
          <p:cNvPr id="25" name="Picture 2" descr="http://thefootballproject.net/wp-content/uploads/2011/08/The-F-Factor-5-a-side-footb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105" y="829512"/>
            <a:ext cx="2088709" cy="156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742642" y="617533"/>
            <a:ext cx="2360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2060"/>
                </a:solidFill>
              </a:rPr>
              <a:t>For individuals</a:t>
            </a:r>
            <a:endParaRPr lang="en-GB" sz="2800" b="1" dirty="0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29487" y="652780"/>
            <a:ext cx="1795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2060"/>
                </a:solidFill>
              </a:rPr>
              <a:t>For society</a:t>
            </a:r>
            <a:endParaRPr lang="en-GB" sz="2800" b="1" dirty="0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7883" y="4442344"/>
            <a:ext cx="2706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Professional career?</a:t>
            </a:r>
            <a:endParaRPr lang="en-GB" sz="2400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312" y="2459035"/>
            <a:ext cx="2088709" cy="139160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312" y="3913627"/>
            <a:ext cx="2074502" cy="138246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88" r="15954"/>
          <a:stretch/>
        </p:blipFill>
        <p:spPr>
          <a:xfrm>
            <a:off x="4830105" y="5448256"/>
            <a:ext cx="2088709" cy="1284828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731338" y="3907539"/>
            <a:ext cx="15967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400" dirty="0" smtClean="0">
                <a:solidFill>
                  <a:prstClr val="black"/>
                </a:solidFill>
              </a:rPr>
              <a:t>Confidence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549652" y="3445874"/>
            <a:ext cx="3229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Medals &amp; National Pride</a:t>
            </a:r>
            <a:endParaRPr lang="en-GB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7549652" y="4035757"/>
            <a:ext cx="2277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Jobs &amp; Economic</a:t>
            </a:r>
            <a:endParaRPr lang="en-GB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7549652" y="4607179"/>
            <a:ext cx="3032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Reduced strain on NHS</a:t>
            </a:r>
            <a:endParaRPr lang="en-GB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7529487" y="5269148"/>
            <a:ext cx="3151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More skilled population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6859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4" grpId="0"/>
      <p:bldP spid="15" grpId="0"/>
      <p:bldP spid="16" grpId="0"/>
      <p:bldP spid="17" grpId="0"/>
      <p:bldP spid="18" grpId="0"/>
      <p:bldP spid="24" grpId="0"/>
      <p:bldP spid="28" grpId="0"/>
      <p:bldP spid="32" grpId="0"/>
      <p:bldP spid="33" grpId="0"/>
      <p:bldP spid="34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rc_mi" descr="Image result for sport development continuum">
            <a:hlinkClick r:id="rId2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4"/>
          <a:stretch/>
        </p:blipFill>
        <p:spPr bwMode="auto">
          <a:xfrm>
            <a:off x="2776539" y="678492"/>
            <a:ext cx="3148012" cy="20308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47851" y="893781"/>
            <a:ext cx="373256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 smtClean="0">
                <a:solidFill>
                  <a:prstClr val="black"/>
                </a:solidFill>
              </a:rPr>
              <a:t>E.g. National/International standards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7959" y="-131083"/>
            <a:ext cx="98551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 smtClean="0">
                <a:solidFill>
                  <a:prstClr val="black"/>
                </a:solidFill>
              </a:rPr>
              <a:t>Sporting development continuum</a:t>
            </a:r>
            <a:endParaRPr lang="en-GB" sz="5400" b="1" dirty="0">
              <a:solidFill>
                <a:prstClr val="black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587768" y="1008063"/>
            <a:ext cx="389859" cy="2914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1470457" y="116517"/>
            <a:ext cx="600075" cy="561975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GB" b="1" kern="0" dirty="0">
                <a:solidFill>
                  <a:prstClr val="white"/>
                </a:solidFill>
              </a:rPr>
              <a:t>6</a:t>
            </a:r>
            <a:endParaRPr lang="en-GB" b="1" kern="0" dirty="0" smtClean="0">
              <a:solidFill>
                <a:prstClr val="white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5611599" y="1413755"/>
            <a:ext cx="389859" cy="2914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615318" y="1803634"/>
            <a:ext cx="389859" cy="2914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5618642" y="2193513"/>
            <a:ext cx="389859" cy="2914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391"/>
          <a:stretch/>
        </p:blipFill>
        <p:spPr>
          <a:xfrm>
            <a:off x="5145526" y="2924751"/>
            <a:ext cx="1964732" cy="37495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34240" y="4451771"/>
            <a:ext cx="3088053" cy="646331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Personal factors required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3258" y="3282445"/>
            <a:ext cx="1571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Tough-mindedness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7110258" y="4510184"/>
            <a:ext cx="3371728" cy="646331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Social and cultural factors required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1357558" y="3943851"/>
            <a:ext cx="823668" cy="5326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97955" y="5587467"/>
            <a:ext cx="1246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Confidence</a:t>
            </a:r>
            <a:endParaRPr lang="en-GB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1872777" y="5094623"/>
            <a:ext cx="369391" cy="5558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587752" y="3211032"/>
            <a:ext cx="1216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Motivation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150606" y="4338049"/>
            <a:ext cx="976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Self-sacrifice</a:t>
            </a:r>
            <a:endParaRPr lang="en-GB" dirty="0"/>
          </a:p>
        </p:txBody>
      </p:sp>
      <p:cxnSp>
        <p:nvCxnSpPr>
          <p:cNvPr id="22" name="Straight Arrow Connector 21"/>
          <p:cNvCxnSpPr>
            <a:endCxn id="20" idx="2"/>
          </p:cNvCxnSpPr>
          <p:nvPr/>
        </p:nvCxnSpPr>
        <p:spPr>
          <a:xfrm flipH="1" flipV="1">
            <a:off x="2195900" y="3580364"/>
            <a:ext cx="580639" cy="9111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1148337" y="4742973"/>
            <a:ext cx="955095" cy="319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2868551" y="5037426"/>
            <a:ext cx="178177" cy="6311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045862" y="5747821"/>
            <a:ext cx="1505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Natural ability</a:t>
            </a:r>
            <a:endParaRPr lang="en-GB" dirty="0"/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3542865" y="3605349"/>
            <a:ext cx="117531" cy="9385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000376" y="3211032"/>
            <a:ext cx="1320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Somatotype</a:t>
            </a:r>
            <a:endParaRPr lang="en-GB" dirty="0"/>
          </a:p>
        </p:txBody>
      </p:sp>
      <p:sp>
        <p:nvSpPr>
          <p:cNvPr id="36" name="TextBox 35"/>
          <p:cNvSpPr txBox="1"/>
          <p:nvPr/>
        </p:nvSpPr>
        <p:spPr>
          <a:xfrm>
            <a:off x="3759300" y="5563155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Skill</a:t>
            </a:r>
            <a:endParaRPr lang="en-GB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3488267" y="4984380"/>
            <a:ext cx="404778" cy="53135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9935629" y="3505759"/>
            <a:ext cx="553921" cy="10044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0198311" y="2798145"/>
            <a:ext cx="1500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Family/ peer support</a:t>
            </a:r>
            <a:endParaRPr lang="en-GB" dirty="0"/>
          </a:p>
        </p:txBody>
      </p:sp>
      <p:sp>
        <p:nvSpPr>
          <p:cNvPr id="46" name="TextBox 45"/>
          <p:cNvSpPr txBox="1"/>
          <p:nvPr/>
        </p:nvSpPr>
        <p:spPr>
          <a:xfrm>
            <a:off x="7664295" y="6028237"/>
            <a:ext cx="1500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Funding/ sponsorship </a:t>
            </a:r>
            <a:endParaRPr lang="en-GB" dirty="0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7812088" y="5026739"/>
            <a:ext cx="218755" cy="9450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8996818" y="5932487"/>
            <a:ext cx="1500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Sport Science support</a:t>
            </a:r>
            <a:endParaRPr lang="en-GB" dirty="0"/>
          </a:p>
        </p:txBody>
      </p:sp>
      <p:sp>
        <p:nvSpPr>
          <p:cNvPr id="51" name="TextBox 50"/>
          <p:cNvSpPr txBox="1"/>
          <p:nvPr/>
        </p:nvSpPr>
        <p:spPr>
          <a:xfrm>
            <a:off x="7460415" y="3198526"/>
            <a:ext cx="1500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Specialist facilities</a:t>
            </a:r>
            <a:endParaRPr lang="en-GB" dirty="0"/>
          </a:p>
        </p:txBody>
      </p:sp>
      <p:cxnSp>
        <p:nvCxnSpPr>
          <p:cNvPr id="52" name="Straight Arrow Connector 51"/>
          <p:cNvCxnSpPr/>
          <p:nvPr/>
        </p:nvCxnSpPr>
        <p:spPr>
          <a:xfrm flipH="1" flipV="1">
            <a:off x="8210870" y="3895707"/>
            <a:ext cx="218755" cy="64819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8313175" y="5045336"/>
            <a:ext cx="852030" cy="81507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10310690" y="4906233"/>
            <a:ext cx="404935" cy="7814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0796691" y="4575761"/>
            <a:ext cx="1500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World-class coaching/ training</a:t>
            </a:r>
            <a:endParaRPr lang="en-GB" dirty="0"/>
          </a:p>
        </p:txBody>
      </p:sp>
      <p:sp>
        <p:nvSpPr>
          <p:cNvPr id="63" name="TextBox 62"/>
          <p:cNvSpPr txBox="1"/>
          <p:nvPr/>
        </p:nvSpPr>
        <p:spPr>
          <a:xfrm>
            <a:off x="8716785" y="2929235"/>
            <a:ext cx="1340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Elite competition</a:t>
            </a:r>
            <a:endParaRPr lang="en-GB" dirty="0"/>
          </a:p>
        </p:txBody>
      </p:sp>
      <p:cxnSp>
        <p:nvCxnSpPr>
          <p:cNvPr id="64" name="Straight Arrow Connector 63"/>
          <p:cNvCxnSpPr/>
          <p:nvPr/>
        </p:nvCxnSpPr>
        <p:spPr>
          <a:xfrm flipV="1">
            <a:off x="9170183" y="3673767"/>
            <a:ext cx="216723" cy="9298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9533496" y="4969594"/>
            <a:ext cx="852030" cy="81507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0667858" y="5765283"/>
            <a:ext cx="1500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Sports medicine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6781132" y="2126693"/>
            <a:ext cx="246067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b="1" dirty="0" smtClean="0">
                <a:solidFill>
                  <a:prstClr val="black"/>
                </a:solidFill>
              </a:rPr>
              <a:t>E.g. School </a:t>
            </a:r>
            <a:r>
              <a:rPr lang="en-GB" b="1" dirty="0">
                <a:solidFill>
                  <a:prstClr val="black"/>
                </a:solidFill>
              </a:rPr>
              <a:t>PE programs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775192" y="1711011"/>
            <a:ext cx="278877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b="1" dirty="0" smtClean="0">
                <a:solidFill>
                  <a:prstClr val="black"/>
                </a:solidFill>
              </a:rPr>
              <a:t>E.g. More </a:t>
            </a:r>
            <a:r>
              <a:rPr lang="en-GB" b="1" dirty="0">
                <a:solidFill>
                  <a:prstClr val="black"/>
                </a:solidFill>
              </a:rPr>
              <a:t>regular club level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775192" y="1256970"/>
            <a:ext cx="424898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b="1" dirty="0" smtClean="0">
                <a:solidFill>
                  <a:prstClr val="black"/>
                </a:solidFill>
              </a:rPr>
              <a:t>E.g. Commitment </a:t>
            </a:r>
            <a:r>
              <a:rPr lang="en-GB" b="1" dirty="0">
                <a:solidFill>
                  <a:prstClr val="black"/>
                </a:solidFill>
              </a:rPr>
              <a:t>to improve/ county level</a:t>
            </a:r>
          </a:p>
        </p:txBody>
      </p:sp>
    </p:spTree>
    <p:extLst>
      <p:ext uri="{BB962C8B-B14F-4D97-AF65-F5344CB8AC3E}">
        <p14:creationId xmlns:p14="http://schemas.microsoft.com/office/powerpoint/2010/main" val="259488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3" grpId="0"/>
      <p:bldP spid="17" grpId="0"/>
      <p:bldP spid="20" grpId="0"/>
      <p:bldP spid="21" grpId="0"/>
      <p:bldP spid="31" grpId="0"/>
      <p:bldP spid="33" grpId="0"/>
      <p:bldP spid="36" grpId="0"/>
      <p:bldP spid="43" grpId="0"/>
      <p:bldP spid="46" grpId="0"/>
      <p:bldP spid="50" grpId="0"/>
      <p:bldP spid="51" grpId="0"/>
      <p:bldP spid="58" grpId="0"/>
      <p:bldP spid="63" grpId="0"/>
      <p:bldP spid="70" grpId="0"/>
      <p:bldP spid="2" grpId="0"/>
      <p:bldP spid="15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4273" y="4726303"/>
            <a:ext cx="2131206" cy="1025241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GB" sz="6600" b="1" dirty="0" smtClean="0">
                <a:solidFill>
                  <a:schemeClr val="bg1"/>
                </a:solidFill>
              </a:rPr>
              <a:t>NGBs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96499" y="1039492"/>
            <a:ext cx="2136381" cy="120032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NGBs are responsible </a:t>
            </a:r>
            <a:r>
              <a:rPr lang="en-US" dirty="0">
                <a:solidFill>
                  <a:schemeClr val="bg1"/>
                </a:solidFill>
              </a:rPr>
              <a:t>for the overall development of </a:t>
            </a:r>
            <a:r>
              <a:rPr lang="en-US" dirty="0" smtClean="0">
                <a:solidFill>
                  <a:schemeClr val="bg1"/>
                </a:solidFill>
              </a:rPr>
              <a:t>the whole sport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il_fi" descr="http://www.washingtonschoolsfa.co.uk/Picture%20Files/FA%20Crest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2192" y="2685489"/>
            <a:ext cx="473441" cy="724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l_fi" descr="http://www.sports-1-link.co.uk/sports_photos/badminton/badminton_englan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3130" y="4125517"/>
            <a:ext cx="972746" cy="54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l_fi" descr="http://www.cwsportspartnership.org/images/dr_b754744f3e3d13689ee90b17b3f3a3fd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96347" y="4153279"/>
            <a:ext cx="764937" cy="5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11470457" y="116517"/>
            <a:ext cx="600075" cy="561975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GB" b="1" kern="0" dirty="0">
                <a:solidFill>
                  <a:prstClr val="white"/>
                </a:solidFill>
              </a:rPr>
              <a:t>7</a:t>
            </a:r>
            <a:endParaRPr lang="en-GB" b="1" kern="0" dirty="0" smtClean="0">
              <a:solidFill>
                <a:prstClr val="white"/>
              </a:solidFill>
            </a:endParaRPr>
          </a:p>
        </p:txBody>
      </p:sp>
      <p:pic>
        <p:nvPicPr>
          <p:cNvPr id="12" name="irc_mi" descr="Image result for sport development continuum">
            <a:hlinkClick r:id="rId5"/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400"/>
          <a:stretch/>
        </p:blipFill>
        <p:spPr bwMode="auto">
          <a:xfrm>
            <a:off x="2680415" y="2713460"/>
            <a:ext cx="2503322" cy="9883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35187" y="3691367"/>
            <a:ext cx="1860129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Get more people to the elite level 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4857576" y="4337698"/>
            <a:ext cx="503018" cy="55829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713056" y="678492"/>
            <a:ext cx="220980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1600" b="1" dirty="0" smtClean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Identify </a:t>
            </a:r>
            <a:r>
              <a:rPr lang="en-US" sz="1600" b="1" dirty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performers for World Class Pathway</a:t>
            </a:r>
            <a:r>
              <a:rPr lang="en-US" sz="1600" dirty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 funding</a:t>
            </a:r>
            <a:endParaRPr lang="en-GB" sz="1600" dirty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2685097" y="1741465"/>
            <a:ext cx="447981" cy="19816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21183" y="1539606"/>
            <a:ext cx="1970598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1600" dirty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Appoint </a:t>
            </a:r>
            <a:r>
              <a:rPr lang="en-US" sz="1600" b="1" dirty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Performance Directors</a:t>
            </a:r>
            <a:endParaRPr lang="en-GB" sz="1600" dirty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1452228" y="2400300"/>
            <a:ext cx="1665667" cy="13643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02208" y="3293794"/>
            <a:ext cx="1810508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1600" b="1" dirty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Train high level coaches in their sport</a:t>
            </a:r>
            <a:endParaRPr lang="en-GB" sz="1600" dirty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  <p:cxnSp>
        <p:nvCxnSpPr>
          <p:cNvPr id="22" name="Straight Arrow Connector 21"/>
          <p:cNvCxnSpPr>
            <a:endCxn id="21" idx="3"/>
          </p:cNvCxnSpPr>
          <p:nvPr/>
        </p:nvCxnSpPr>
        <p:spPr>
          <a:xfrm flipH="1" flipV="1">
            <a:off x="2012716" y="3764692"/>
            <a:ext cx="1109615" cy="2411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02208" y="4544704"/>
            <a:ext cx="2231719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1600" b="1" dirty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Developmental training squads</a:t>
            </a:r>
            <a:r>
              <a:rPr lang="en-US" sz="1600" dirty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/</a:t>
            </a:r>
            <a:r>
              <a:rPr lang="en-US" sz="1600" b="1" dirty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structured competitions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2074343" y="4292722"/>
            <a:ext cx="1165562" cy="6032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il_fi" descr="http://cowanglobal.files.wordpress.com/2010/07/uksport.gif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07907" y="-6956"/>
            <a:ext cx="1672032" cy="80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Straight Arrow Connector 30"/>
          <p:cNvCxnSpPr/>
          <p:nvPr/>
        </p:nvCxnSpPr>
        <p:spPr>
          <a:xfrm flipV="1">
            <a:off x="2845427" y="557315"/>
            <a:ext cx="16855" cy="197414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839336" y="538572"/>
            <a:ext cx="1189739" cy="18743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3352809" y="1343009"/>
            <a:ext cx="1200393" cy="9541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4553202" y="916322"/>
            <a:ext cx="51146" cy="364315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689191" y="3621374"/>
            <a:ext cx="1369084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Produce Whole Sport Plan 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7382402" y="4131126"/>
            <a:ext cx="345576" cy="7568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3035187" y="4323625"/>
            <a:ext cx="464073" cy="98337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7391696" y="2227332"/>
            <a:ext cx="12593" cy="2701837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5296499" y="2186100"/>
            <a:ext cx="12593" cy="2701837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5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854" y="2301255"/>
            <a:ext cx="1060506" cy="261367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640" y="2307952"/>
            <a:ext cx="660203" cy="1008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878" y="3545472"/>
            <a:ext cx="655951" cy="457178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73" y="3373883"/>
            <a:ext cx="502018" cy="759303"/>
          </a:xfrm>
          <a:prstGeom prst="rect">
            <a:avLst/>
          </a:prstGeom>
        </p:spPr>
      </p:pic>
      <p:sp>
        <p:nvSpPr>
          <p:cNvPr id="63" name="Right Arrow 62"/>
          <p:cNvSpPr/>
          <p:nvPr/>
        </p:nvSpPr>
        <p:spPr>
          <a:xfrm rot="10800000">
            <a:off x="4246395" y="2868193"/>
            <a:ext cx="389859" cy="2914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040" y="5917016"/>
            <a:ext cx="2889785" cy="856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8" name="Straight Arrow Connector 67"/>
          <p:cNvCxnSpPr/>
          <p:nvPr/>
        </p:nvCxnSpPr>
        <p:spPr>
          <a:xfrm>
            <a:off x="8088062" y="4582097"/>
            <a:ext cx="0" cy="121920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Picture 7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594" y="2910133"/>
            <a:ext cx="538377" cy="1345941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5057306" y="6041649"/>
            <a:ext cx="224216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Funding </a:t>
            </a:r>
            <a:r>
              <a:rPr lang="en-GB" dirty="0" smtClean="0"/>
              <a:t>depends </a:t>
            </a:r>
            <a:r>
              <a:rPr lang="en-GB" dirty="0"/>
              <a:t>on success of plan</a:t>
            </a:r>
          </a:p>
        </p:txBody>
      </p:sp>
      <p:pic>
        <p:nvPicPr>
          <p:cNvPr id="75" name="irc_mi" descr="Image result for sport development continuum">
            <a:hlinkClick r:id="rId5"/>
          </p:cNvPr>
          <p:cNvPicPr/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4"/>
          <a:stretch/>
        </p:blipFill>
        <p:spPr bwMode="auto">
          <a:xfrm>
            <a:off x="7689191" y="2655479"/>
            <a:ext cx="1359369" cy="9785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9" name="TextBox 78"/>
          <p:cNvSpPr txBox="1"/>
          <p:nvPr/>
        </p:nvSpPr>
        <p:spPr>
          <a:xfrm>
            <a:off x="9713585" y="3817984"/>
            <a:ext cx="130458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white"/>
                </a:solidFill>
              </a:rPr>
              <a:t>Sets </a:t>
            </a:r>
            <a:r>
              <a:rPr lang="en-GB" dirty="0" smtClean="0">
                <a:solidFill>
                  <a:prstClr val="white"/>
                </a:solidFill>
              </a:rPr>
              <a:t>targets </a:t>
            </a:r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82" name="Straight Arrow Connector 81"/>
          <p:cNvCxnSpPr/>
          <p:nvPr/>
        </p:nvCxnSpPr>
        <p:spPr>
          <a:xfrm>
            <a:off x="7108490" y="6345233"/>
            <a:ext cx="452450" cy="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8154738" y="4568772"/>
            <a:ext cx="11044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Highlights resources/funding needed</a:t>
            </a:r>
            <a:endParaRPr lang="en-GB" dirty="0"/>
          </a:p>
        </p:txBody>
      </p:sp>
      <p:cxnSp>
        <p:nvCxnSpPr>
          <p:cNvPr id="98" name="Straight Arrow Connector 97"/>
          <p:cNvCxnSpPr/>
          <p:nvPr/>
        </p:nvCxnSpPr>
        <p:spPr>
          <a:xfrm flipV="1">
            <a:off x="10986332" y="3283458"/>
            <a:ext cx="177198" cy="5895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102"/>
          <p:cNvSpPr/>
          <p:nvPr/>
        </p:nvSpPr>
        <p:spPr>
          <a:xfrm>
            <a:off x="9440595" y="724069"/>
            <a:ext cx="18240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600" b="1" dirty="0">
                <a:solidFill>
                  <a:prstClr val="black"/>
                </a:solidFill>
                <a:latin typeface="HelveticaNeue LT 45 Light"/>
              </a:rPr>
              <a:t>A growth in participation in the 14-25 age range &amp; across the adult </a:t>
            </a:r>
            <a:r>
              <a:rPr lang="en-GB" sz="1600" b="1" dirty="0" smtClean="0">
                <a:solidFill>
                  <a:prstClr val="black"/>
                </a:solidFill>
                <a:latin typeface="HelveticaNeue LT 45 Light"/>
              </a:rPr>
              <a:t>population</a:t>
            </a:r>
            <a:endParaRPr lang="en-GB" sz="1600" b="1" dirty="0">
              <a:solidFill>
                <a:prstClr val="black"/>
              </a:solidFill>
              <a:latin typeface="HelveticaNeue LT 45 Light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10718933" y="1936810"/>
            <a:ext cx="15580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600" b="1" dirty="0">
                <a:solidFill>
                  <a:prstClr val="black"/>
                </a:solidFill>
                <a:latin typeface="HelveticaNeue LT 45 Light"/>
              </a:rPr>
              <a:t> A growth in participation by people who have </a:t>
            </a:r>
            <a:r>
              <a:rPr lang="en-GB" sz="1600" b="1" dirty="0" smtClean="0">
                <a:solidFill>
                  <a:prstClr val="black"/>
                </a:solidFill>
                <a:latin typeface="HelveticaNeue LT 45 Light"/>
              </a:rPr>
              <a:t>disabilities</a:t>
            </a:r>
            <a:endParaRPr lang="en-GB" sz="1600" b="1" dirty="0">
              <a:solidFill>
                <a:prstClr val="black"/>
              </a:solidFill>
              <a:latin typeface="HelveticaNeue LT 45 Light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8016394" y="1356110"/>
            <a:ext cx="14475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prstClr val="black"/>
                </a:solidFill>
                <a:latin typeface="HelveticaNeue LT 45 Light"/>
              </a:rPr>
              <a:t>A growth in high quality talent development </a:t>
            </a:r>
            <a:endParaRPr lang="en-GB" sz="2800" b="1" dirty="0"/>
          </a:p>
        </p:txBody>
      </p:sp>
      <p:cxnSp>
        <p:nvCxnSpPr>
          <p:cNvPr id="108" name="Straight Arrow Connector 107"/>
          <p:cNvCxnSpPr/>
          <p:nvPr/>
        </p:nvCxnSpPr>
        <p:spPr>
          <a:xfrm flipH="1" flipV="1">
            <a:off x="8154738" y="754730"/>
            <a:ext cx="388627" cy="59782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7792967" y="160796"/>
            <a:ext cx="8949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Talent </a:t>
            </a:r>
          </a:p>
          <a:p>
            <a:r>
              <a:rPr lang="en-GB" sz="1600" dirty="0" smtClean="0"/>
              <a:t>pathway</a:t>
            </a:r>
            <a:endParaRPr lang="en-GB" sz="1600" dirty="0"/>
          </a:p>
        </p:txBody>
      </p:sp>
      <p:cxnSp>
        <p:nvCxnSpPr>
          <p:cNvPr id="114" name="Straight Arrow Connector 113"/>
          <p:cNvCxnSpPr>
            <a:endCxn id="79" idx="1"/>
          </p:cNvCxnSpPr>
          <p:nvPr/>
        </p:nvCxnSpPr>
        <p:spPr>
          <a:xfrm flipV="1">
            <a:off x="9048560" y="4002650"/>
            <a:ext cx="665025" cy="118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 flipH="1" flipV="1">
            <a:off x="10258751" y="2431938"/>
            <a:ext cx="36389" cy="139987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flipH="1" flipV="1">
            <a:off x="8901953" y="2431938"/>
            <a:ext cx="937992" cy="146121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 flipH="1">
            <a:off x="6115380" y="474718"/>
            <a:ext cx="1612989" cy="1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Rectangle 149"/>
          <p:cNvSpPr/>
          <p:nvPr/>
        </p:nvSpPr>
        <p:spPr>
          <a:xfrm>
            <a:off x="2212641" y="5434873"/>
            <a:ext cx="1810508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1600" b="1" dirty="0" smtClean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Run centres of excellence</a:t>
            </a:r>
            <a:endParaRPr lang="en-GB" sz="1600" dirty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  <p:cxnSp>
        <p:nvCxnSpPr>
          <p:cNvPr id="151" name="Straight Arrow Connector 150"/>
          <p:cNvCxnSpPr/>
          <p:nvPr/>
        </p:nvCxnSpPr>
        <p:spPr>
          <a:xfrm>
            <a:off x="6200509" y="5756857"/>
            <a:ext cx="17693" cy="293284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700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17" grpId="0"/>
      <p:bldP spid="21" grpId="0"/>
      <p:bldP spid="25" grpId="0"/>
      <p:bldP spid="43" grpId="0" animBg="1"/>
      <p:bldP spid="63" grpId="0" animBg="1"/>
      <p:bldP spid="74" grpId="0" animBg="1"/>
      <p:bldP spid="79" grpId="0" animBg="1"/>
      <p:bldP spid="86" grpId="0"/>
      <p:bldP spid="103" grpId="0"/>
      <p:bldP spid="104" grpId="0"/>
      <p:bldP spid="107" grpId="0"/>
      <p:bldP spid="113" grpId="0"/>
      <p:bldP spid="1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l_fi" descr="http://cowanglobal.files.wordpress.com/2010/07/uksport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1963" y="295867"/>
            <a:ext cx="5291555" cy="274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543311" y="3077948"/>
            <a:ext cx="2336543" cy="120032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UK SPORT provides  </a:t>
            </a:r>
            <a:r>
              <a:rPr lang="en-US" dirty="0">
                <a:solidFill>
                  <a:schemeClr val="bg1"/>
                </a:solidFill>
              </a:rPr>
              <a:t>strategic support to </a:t>
            </a:r>
            <a:r>
              <a:rPr lang="en-US" b="1" u="sng" dirty="0">
                <a:solidFill>
                  <a:schemeClr val="bg1"/>
                </a:solidFill>
              </a:rPr>
              <a:t>elite</a:t>
            </a:r>
            <a:r>
              <a:rPr lang="en-US" dirty="0">
                <a:solidFill>
                  <a:schemeClr val="bg1"/>
                </a:solidFill>
              </a:rPr>
              <a:t> sports and sports </a:t>
            </a:r>
            <a:r>
              <a:rPr lang="en-US" dirty="0" smtClean="0">
                <a:solidFill>
                  <a:schemeClr val="bg1"/>
                </a:solidFill>
              </a:rPr>
              <a:t>performers.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99509" y="129514"/>
            <a:ext cx="26384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Distributes Lottery funding for </a:t>
            </a:r>
            <a:r>
              <a:rPr lang="en-US" b="1" u="sng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elite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performer development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133598" y="191595"/>
            <a:ext cx="25730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Oversees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work of </a:t>
            </a: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EIS</a:t>
            </a:r>
            <a:endParaRPr lang="en-GB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8814" y="4458145"/>
            <a:ext cx="25730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Gold 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Events </a:t>
            </a: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Series -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programme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to attract top quality sporting events to UK</a:t>
            </a:r>
            <a:endParaRPr lang="en-GB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7275" y="5729716"/>
            <a:ext cx="24627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Ethically fair drug free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sport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promoted (e.g. 100% ME!)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50073" y="5662989"/>
            <a:ext cx="24123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Shares in best coaching practice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from around the world</a:t>
            </a: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5254" y="2637490"/>
            <a:ext cx="26497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Co-ordinates widespread Talent ID programs with EIS – includes physiological testing</a:t>
            </a:r>
            <a:endParaRPr lang="en-US" dirty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1470457" y="116517"/>
            <a:ext cx="600075" cy="561975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GB" b="1" kern="0" dirty="0">
                <a:solidFill>
                  <a:prstClr val="white"/>
                </a:solidFill>
              </a:rPr>
              <a:t>8</a:t>
            </a:r>
            <a:endParaRPr lang="en-GB" b="1" kern="0" dirty="0" smtClean="0">
              <a:solidFill>
                <a:prstClr val="white"/>
              </a:solidFill>
            </a:endParaRPr>
          </a:p>
        </p:txBody>
      </p:sp>
      <p:cxnSp>
        <p:nvCxnSpPr>
          <p:cNvPr id="14" name="Straight Arrow Connector 13"/>
          <p:cNvCxnSpPr>
            <a:endCxn id="5" idx="6"/>
          </p:cNvCxnSpPr>
          <p:nvPr/>
        </p:nvCxnSpPr>
        <p:spPr>
          <a:xfrm flipH="1" flipV="1">
            <a:off x="4309487" y="3440092"/>
            <a:ext cx="271383" cy="511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3145532" y="2991554"/>
            <a:ext cx="1163955" cy="8970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Roles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Arrow Connector 15"/>
          <p:cNvCxnSpPr>
            <a:stCxn id="5" idx="0"/>
          </p:cNvCxnSpPr>
          <p:nvPr/>
        </p:nvCxnSpPr>
        <p:spPr>
          <a:xfrm flipV="1">
            <a:off x="3727510" y="1516492"/>
            <a:ext cx="26433" cy="14750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2340552" y="729678"/>
            <a:ext cx="1188547" cy="234827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2" idx="3"/>
          </p:cNvCxnSpPr>
          <p:nvPr/>
        </p:nvCxnSpPr>
        <p:spPr>
          <a:xfrm flipH="1" flipV="1">
            <a:off x="2744960" y="3376154"/>
            <a:ext cx="558580" cy="13537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2340552" y="3565417"/>
            <a:ext cx="1179567" cy="9350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2691041" y="3800996"/>
            <a:ext cx="788622" cy="17460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682575" y="3802294"/>
            <a:ext cx="71368" cy="17926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803693" y="3464767"/>
            <a:ext cx="447425" cy="8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2" descr="http://sti.lboro.ac.uk/Images/AboutUs/Partners/Logos/logo_EnglishInstituteOfSport.asp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32" y="611057"/>
            <a:ext cx="807367" cy="100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7" name="Straight Arrow Connector 46"/>
          <p:cNvCxnSpPr/>
          <p:nvPr/>
        </p:nvCxnSpPr>
        <p:spPr>
          <a:xfrm flipH="1" flipV="1">
            <a:off x="1046243" y="1822808"/>
            <a:ext cx="2072" cy="608332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7266414" y="2962611"/>
            <a:ext cx="1848928" cy="10571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World 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Class Performance 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Pathway</a:t>
            </a:r>
            <a:endParaRPr lang="en-GB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AutoShape 72"/>
          <p:cNvSpPr>
            <a:spLocks noChangeArrowheads="1"/>
          </p:cNvSpPr>
          <p:nvPr/>
        </p:nvSpPr>
        <p:spPr bwMode="auto">
          <a:xfrm>
            <a:off x="9443369" y="1944960"/>
            <a:ext cx="2562225" cy="1046593"/>
          </a:xfrm>
          <a:prstGeom prst="roundRect">
            <a:avLst>
              <a:gd name="adj" fmla="val 16667"/>
            </a:avLst>
          </a:prstGeom>
          <a:solidFill>
            <a:srgbClr val="FFFF66">
              <a:alpha val="99001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58" name="AutoShape 72"/>
          <p:cNvSpPr>
            <a:spLocks noChangeArrowheads="1"/>
          </p:cNvSpPr>
          <p:nvPr/>
        </p:nvSpPr>
        <p:spPr bwMode="auto">
          <a:xfrm>
            <a:off x="9436225" y="3146252"/>
            <a:ext cx="2567707" cy="1200578"/>
          </a:xfrm>
          <a:prstGeom prst="roundRect">
            <a:avLst>
              <a:gd name="adj" fmla="val 16667"/>
            </a:avLst>
          </a:prstGeom>
          <a:solidFill>
            <a:srgbClr val="FFFF66">
              <a:alpha val="99001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59" name="AutoShape 72"/>
          <p:cNvSpPr>
            <a:spLocks noChangeArrowheads="1"/>
          </p:cNvSpPr>
          <p:nvPr/>
        </p:nvSpPr>
        <p:spPr bwMode="auto">
          <a:xfrm>
            <a:off x="9425663" y="4541862"/>
            <a:ext cx="2578269" cy="1388286"/>
          </a:xfrm>
          <a:prstGeom prst="roundRect">
            <a:avLst>
              <a:gd name="adj" fmla="val 16667"/>
            </a:avLst>
          </a:prstGeom>
          <a:solidFill>
            <a:srgbClr val="FFFF66">
              <a:alpha val="99001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60" name="Rectangle 1"/>
          <p:cNvSpPr>
            <a:spLocks noChangeArrowheads="1"/>
          </p:cNvSpPr>
          <p:nvPr/>
        </p:nvSpPr>
        <p:spPr bwMode="auto">
          <a:xfrm>
            <a:off x="9958129" y="1888441"/>
            <a:ext cx="19601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Podium </a:t>
            </a: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9549331" y="3092000"/>
            <a:ext cx="23054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Development</a:t>
            </a:r>
            <a:endParaRPr lang="en-GB" sz="2800" dirty="0"/>
          </a:p>
        </p:txBody>
      </p:sp>
      <p:sp>
        <p:nvSpPr>
          <p:cNvPr id="62" name="Rectangle 3"/>
          <p:cNvSpPr>
            <a:spLocks noChangeArrowheads="1"/>
          </p:cNvSpPr>
          <p:nvPr/>
        </p:nvSpPr>
        <p:spPr bwMode="auto">
          <a:xfrm>
            <a:off x="10103399" y="4505080"/>
            <a:ext cx="12421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Talent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9443370" y="2322900"/>
            <a:ext cx="25622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Funding for most likely medal winners at next Olympics</a:t>
            </a:r>
            <a:endParaRPr lang="en-GB" dirty="0"/>
          </a:p>
        </p:txBody>
      </p:sp>
      <p:cxnSp>
        <p:nvCxnSpPr>
          <p:cNvPr id="66" name="Straight Arrow Connector 65"/>
          <p:cNvCxnSpPr/>
          <p:nvPr/>
        </p:nvCxnSpPr>
        <p:spPr>
          <a:xfrm flipH="1">
            <a:off x="5334000" y="560927"/>
            <a:ext cx="5229225" cy="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10548161" y="541824"/>
            <a:ext cx="5539" cy="1257514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1" name="Rectangle 16390"/>
          <p:cNvSpPr/>
          <p:nvPr/>
        </p:nvSpPr>
        <p:spPr>
          <a:xfrm>
            <a:off x="9519927" y="3536412"/>
            <a:ext cx="24003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Funding those with realistic Olympic medal </a:t>
            </a:r>
            <a:r>
              <a:rPr lang="en-GB" sz="14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winning</a:t>
            </a:r>
            <a:r>
              <a:rPr lang="en-GB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capabilities next 4 – 6 years</a:t>
            </a:r>
            <a:r>
              <a:rPr lang="en-GB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392" name="Rectangle 16391"/>
          <p:cNvSpPr/>
          <p:nvPr/>
        </p:nvSpPr>
        <p:spPr>
          <a:xfrm>
            <a:off x="9490510" y="4919810"/>
            <a:ext cx="25179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Funding the identification and development of athletes who are 8 </a:t>
            </a:r>
            <a:r>
              <a:rPr lang="en-GB" sz="14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years </a:t>
            </a:r>
            <a:r>
              <a:rPr lang="en-GB" sz="14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from an Olympic medal</a:t>
            </a:r>
            <a:r>
              <a:rPr lang="en-GB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dirty="0"/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8506757" y="3888629"/>
            <a:ext cx="851549" cy="7346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8978238" y="3644956"/>
            <a:ext cx="447425" cy="8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8805844" y="2712939"/>
            <a:ext cx="587089" cy="4333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006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  <p:bldP spid="7" grpId="0"/>
      <p:bldP spid="9" grpId="0"/>
      <p:bldP spid="10" grpId="0"/>
      <p:bldP spid="11" grpId="0"/>
      <p:bldP spid="12" grpId="0"/>
      <p:bldP spid="5" grpId="0" animBg="1"/>
      <p:bldP spid="54" grpId="0" animBg="1"/>
      <p:bldP spid="57" grpId="0" animBg="1"/>
      <p:bldP spid="58" grpId="0" animBg="1"/>
      <p:bldP spid="59" grpId="0" animBg="1"/>
      <p:bldP spid="60" grpId="0"/>
      <p:bldP spid="61" grpId="0"/>
      <p:bldP spid="62" grpId="0"/>
      <p:bldP spid="56" grpId="0"/>
      <p:bldP spid="16391" grpId="0"/>
      <p:bldP spid="16392" grpId="0"/>
    </p:bldLst>
  </p:timing>
</p:sld>
</file>

<file path=ppt/theme/theme1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7874</TotalTime>
  <Words>533</Words>
  <Application>Microsoft Office PowerPoint</Application>
  <PresentationFormat>Widescreen</PresentationFormat>
  <Paragraphs>137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Calibri</vt:lpstr>
      <vt:lpstr>Calibri Light</vt:lpstr>
      <vt:lpstr>HelveticaNeue LT 45 Light</vt:lpstr>
      <vt:lpstr>Times New Roman</vt:lpstr>
      <vt:lpstr>7_Office Theme</vt:lpstr>
      <vt:lpstr>Office Theme</vt:lpstr>
      <vt:lpstr>1_Office Theme</vt:lpstr>
      <vt:lpstr>2_Office Theme</vt:lpstr>
      <vt:lpstr>3_Office Theme</vt:lpstr>
      <vt:lpstr>PowerPoint Presentation</vt:lpstr>
      <vt:lpstr>Characteristics of Physical Recreation</vt:lpstr>
      <vt:lpstr>Characteristics of Physical Education</vt:lpstr>
      <vt:lpstr>Characteristics of School Sport</vt:lpstr>
      <vt:lpstr>PowerPoint Presentation</vt:lpstr>
      <vt:lpstr>PowerPoint Presentation</vt:lpstr>
      <vt:lpstr>PowerPoint Presentation</vt:lpstr>
      <vt:lpstr>NGBs</vt:lpstr>
      <vt:lpstr>PowerPoint Presentation</vt:lpstr>
      <vt:lpstr>PowerPoint Presentation</vt:lpstr>
    </vt:vector>
  </TitlesOfParts>
  <Company>Godalming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Pre-industrial Society</dc:title>
  <dc:creator>Kevin Broad</dc:creator>
  <cp:lastModifiedBy>Kevin Broad</cp:lastModifiedBy>
  <cp:revision>390</cp:revision>
  <cp:lastPrinted>2017-07-10T12:03:54Z</cp:lastPrinted>
  <dcterms:created xsi:type="dcterms:W3CDTF">2016-08-30T09:37:32Z</dcterms:created>
  <dcterms:modified xsi:type="dcterms:W3CDTF">2017-09-11T09:21:42Z</dcterms:modified>
</cp:coreProperties>
</file>