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87" r:id="rId6"/>
    <p:sldId id="281" r:id="rId7"/>
    <p:sldId id="289" r:id="rId8"/>
    <p:sldId id="288" r:id="rId9"/>
    <p:sldId id="283" r:id="rId10"/>
    <p:sldId id="284" r:id="rId11"/>
    <p:sldId id="285" r:id="rId12"/>
    <p:sldId id="286" r:id="rId13"/>
    <p:sldId id="257" r:id="rId14"/>
    <p:sldId id="258" r:id="rId15"/>
    <p:sldId id="259" r:id="rId16"/>
    <p:sldId id="260" r:id="rId17"/>
    <p:sldId id="265" r:id="rId18"/>
    <p:sldId id="261" r:id="rId19"/>
    <p:sldId id="262" r:id="rId20"/>
    <p:sldId id="264" r:id="rId21"/>
    <p:sldId id="263" r:id="rId22"/>
    <p:sldId id="272" r:id="rId23"/>
    <p:sldId id="267" r:id="rId24"/>
    <p:sldId id="290" r:id="rId25"/>
    <p:sldId id="291" r:id="rId26"/>
    <p:sldId id="292" r:id="rId27"/>
    <p:sldId id="268" r:id="rId28"/>
    <p:sldId id="269" r:id="rId29"/>
    <p:sldId id="270" r:id="rId30"/>
    <p:sldId id="273" r:id="rId31"/>
    <p:sldId id="274" r:id="rId32"/>
    <p:sldId id="275" r:id="rId33"/>
    <p:sldId id="276" r:id="rId34"/>
    <p:sldId id="278" r:id="rId35"/>
    <p:sldId id="277" r:id="rId36"/>
    <p:sldId id="279" r:id="rId37"/>
    <p:sldId id="295" r:id="rId38"/>
    <p:sldId id="294" r:id="rId39"/>
    <p:sldId id="296" r:id="rId40"/>
    <p:sldId id="297" r:id="rId41"/>
    <p:sldId id="298" r:id="rId42"/>
    <p:sldId id="299" r:id="rId43"/>
    <p:sldId id="300" r:id="rId44"/>
    <p:sldId id="29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28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F7374-7FEE-42D8-882F-F3CC10F9C454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F4358-A38F-4E4E-A715-4E4389A81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F4358-A38F-4E4E-A715-4E4389A8171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99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PJiRQsyrBoI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ha1IdQkz-k" TargetMode="External"/><Relationship Id="rId2" Type="http://schemas.openxmlformats.org/officeDocument/2006/relationships/hyperlink" Target="http://www.youtube.com/watch?v=ypPMMvc33F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_SFCnzf1-5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IvJC1_hKt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mq1ioqiWEo&amp;feature=relate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youtube.com/watch?v=TEfBSfN_Ah8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MdrlztBPJ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3YZQBo4BBFI" TargetMode="Externa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X0bVxEvW6vc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4.jpeg"/><Relationship Id="rId7" Type="http://schemas.openxmlformats.org/officeDocument/2006/relationships/hyperlink" Target="http://www.google.co.uk/url?sa=i&amp;rct=j&amp;q=joey+barton+training+ground+incident&amp;source=images&amp;cd=&amp;cad=rja&amp;docid=G6tDQxpQ392cZM&amp;tbnid=xzCT6Wxbi2ay5M:&amp;ved=0CAUQjRw&amp;url=http://www.dailymail.co.uk/sport/football/article-1030574/Magpies-midfielder-Barton-pleads-guilty-City-training-ground-assault.html&amp;ei=0KIsUdTWA4WZhQfjjIDACQ&amp;bvm=bv.42965579,d.ZG4&amp;psig=AFQjCNEZK0R3Ikc3nRcs-EwPUH4B47XieA&amp;ust=1361966154465396" TargetMode="External"/><Relationship Id="rId12" Type="http://schemas.openxmlformats.org/officeDocument/2006/relationships/hyperlink" Target="http://www.youtube.com/watch?v=pnEZjtgw8xU" TargetMode="External"/><Relationship Id="rId2" Type="http://schemas.openxmlformats.org/officeDocument/2006/relationships/hyperlink" Target="http://www.google.co.uk/url?sa=i&amp;rct=j&amp;q=bosman+ruling&amp;source=images&amp;cd=&amp;cad=rja&amp;docid=--vwB62OvMsbqM&amp;tbnid=BFXGaydpxosi3M:&amp;ved=0CAUQjRw&amp;url=http://www.soccerissue.com/2011/02/28/what-have-you-done-for-bosman/&amp;ei=f50sUfXmCaKr0QW72IDgDQ&amp;bvm=bv.42965579,d.d2k&amp;psig=AFQjCNHmt_ueGAuuxyxlIVZPER-r7p3wHQ&amp;ust=136196476618198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ZWmxuW2DbHs" TargetMode="External"/><Relationship Id="rId11" Type="http://schemas.openxmlformats.org/officeDocument/2006/relationships/hyperlink" Target="http://www.youtube.com/watch?v=GOWcdChSnDA" TargetMode="External"/><Relationship Id="rId5" Type="http://schemas.openxmlformats.org/officeDocument/2006/relationships/image" Target="../media/image15.jpeg"/><Relationship Id="rId10" Type="http://schemas.openxmlformats.org/officeDocument/2006/relationships/image" Target="../media/image17.jpeg"/><Relationship Id="rId4" Type="http://schemas.openxmlformats.org/officeDocument/2006/relationships/hyperlink" Target="http://www.google.co.uk/url?sa=i&amp;rct=j&amp;q=diane+modahl+appeal&amp;source=images&amp;cd=&amp;cad=rja&amp;docid=bmAB0WLObSdhWM&amp;tbnid=_6jfLX9p7fCzHM:&amp;ved=0CAUQjRw&amp;url=http://news.bbc.co.uk/sport2/hi/athletics/1595233.stm&amp;ei=WZ8sUfaGEaiO0AXJiYDIDw&amp;bvm=bv.42965579,d.d2k&amp;psig=AFQjCNGhsjuiv48F_L4bdATgXehniTp0zw&amp;ust=1361965263138726" TargetMode="External"/><Relationship Id="rId9" Type="http://schemas.openxmlformats.org/officeDocument/2006/relationships/hyperlink" Target="http://www.google.co.uk/url?sa=i&amp;rct=j&amp;q=bmark+mcgammon&amp;source=images&amp;cd=&amp;cad=rja&amp;docid=SDwsdx8-EM5quM&amp;tbnid=PnrIWsMkyHP8dM:&amp;ved=0CAUQjRw&amp;url=http://www.telegraph.co.uk/sport/football/news/9105684/Professional-footballer-brings-race-discrimination-claim.html&amp;ei=RKMsUeytGMOQhQfvr4CQDg&amp;bvm=bv.42965579,d.ZG4&amp;psig=AFQjCNHrFcMX1kXmTBOoyCN87Eb9RSmnLA&amp;ust=1361966271955550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www.bbc.co.uk/sport/0/football/21319807" TargetMode="External"/><Relationship Id="rId7" Type="http://schemas.openxmlformats.org/officeDocument/2006/relationships/hyperlink" Target="http://www.google.co.uk/url?sa=i&amp;rct=j&amp;q=&amp;esrc=s&amp;frm=1&amp;source=images&amp;cd=&amp;cad=rja&amp;uact=8&amp;ved=0CAcQjRw&amp;url=http://talksport.com/radio/drivetime/blog/2011-01-24/leighton-sian-massey-has-got-premier-league-stage-merit&amp;ei=dDHsVKfqL8f2UPm6gMAB&amp;bvm=bv.86475890,d.d24&amp;psig=AFQjCNHXhvuJBVyJxzwSfwaQ1AnvoSkqRQ&amp;ust=142485168478764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qb3CTxeXiUk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injury+due+to+scrum+collapsing&amp;source=images&amp;cd=&amp;docid=CMMVjz9wJtAF7M&amp;tbnid=yIaIWJ71zhAROM:&amp;ved=0CAUQjRw&amp;url=http://www.universityobserver.ie/2012/04/12/scrum-of-the-earth/&amp;ei=dKUsUdSGEpO3hAeu-oGABQ&amp;bvm=bv.42965579,d.ZG4&amp;psig=AFQjCNEofux2GPJx1vgiEDWp3N6VGs9wXQ&amp;ust=136196679394747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0p42Ceo1VJ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VVprhNV55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CBFry.jpg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kad.org.uk/athlete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dirty="0" smtClean="0"/>
              <a:t>Ethics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416025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6638"/>
          </a:xfrm>
        </p:spPr>
        <p:txBody>
          <a:bodyPr/>
          <a:lstStyle/>
          <a:p>
            <a:r>
              <a:rPr lang="en-GB" dirty="0" smtClean="0"/>
              <a:t>Forms of Deviance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Positive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Negative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307364" y="1676399"/>
            <a:ext cx="6019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This </a:t>
            </a:r>
            <a:r>
              <a:rPr lang="en-GB" dirty="0"/>
              <a:t>would be classed as </a:t>
            </a:r>
            <a:r>
              <a:rPr lang="en-GB" b="1" dirty="0"/>
              <a:t>“over conformity”</a:t>
            </a:r>
            <a:r>
              <a:rPr lang="en-GB" dirty="0"/>
              <a:t> to the sports ethic so they did not let anybody down (eg over train/perform when injured</a:t>
            </a:r>
            <a:r>
              <a:rPr lang="en-GB" dirty="0" smtClean="0"/>
              <a:t>). In other aspects of life we would not encourage someone to cause further damage to his or her health.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239710" y="33528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Includes drug-taking, violence or accepting a bribe to lose a game. Often the </a:t>
            </a:r>
            <a:r>
              <a:rPr lang="en-GB" dirty="0"/>
              <a:t>motivation is to “win at all costs” which encourages performers lacking moral restraint to </a:t>
            </a:r>
            <a:r>
              <a:rPr lang="en-GB" b="1" dirty="0"/>
              <a:t>act against the norms of </a:t>
            </a:r>
            <a:r>
              <a:rPr lang="en-GB" b="1" dirty="0" smtClean="0"/>
              <a:t>society. </a:t>
            </a:r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24800" y="147603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prstClr val="white"/>
                </a:solidFill>
              </a:rPr>
              <a:t>1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2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www.youtube.com/watch?v=PJiRQsyrBoI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414588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9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787" y="2548553"/>
            <a:ext cx="3981450" cy="1143000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Causes of player violence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64443" y="496368"/>
            <a:ext cx="1738313" cy="140863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Crowd  behaviour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(i.e. Eric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Cantona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(1995), Patrice </a:t>
            </a:r>
            <a:r>
              <a:rPr kumimoji="0" lang="en-GB" sz="16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Evra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(2017)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8187" y="2743200"/>
            <a:ext cx="22860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Provocation  by opposition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(i.e. verbal sledging/ late challenge leads to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retaliation)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3599" y="4648200"/>
            <a:ext cx="1981200" cy="112950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latin typeface="Calibri" pitchFamily="34" charset="0"/>
                <a:cs typeface="Arial" pitchFamily="34" charset="0"/>
              </a:rPr>
              <a:t>Perceived unfairness of decisions/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poor refereeing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58037" y="2209800"/>
            <a:ext cx="1438275" cy="1676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Importance of winning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extrinsic rewards/local </a:t>
            </a:r>
            <a:r>
              <a:rPr lang="en-GB" sz="1600" dirty="0" smtClean="0">
                <a:latin typeface="Calibri" pitchFamily="34" charset="0"/>
                <a:cs typeface="Arial" pitchFamily="34" charset="0"/>
              </a:rPr>
              <a:t>derby/Frustration </a:t>
            </a:r>
            <a:r>
              <a:rPr lang="en-GB" sz="1600" dirty="0">
                <a:latin typeface="Calibri" pitchFamily="34" charset="0"/>
                <a:cs typeface="Arial" pitchFamily="34" charset="0"/>
              </a:rPr>
              <a:t>at losing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5005938"/>
            <a:ext cx="2024063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Conflict within the individual/ inability to deal with emotional intensity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618211"/>
            <a:ext cx="1447800" cy="584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Conflict within the team</a:t>
            </a:r>
            <a:endParaRPr lang="en-GB" sz="16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24800" y="147603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prstClr val="white"/>
                </a:solidFill>
              </a:rPr>
              <a:t>2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9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86187" y="5019675"/>
            <a:ext cx="1876425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Ritual importance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the event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e.g. a ‘local derby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28700" y="838200"/>
            <a:ext cx="752475" cy="390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Too much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alcohol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63069" y="590550"/>
            <a:ext cx="1019175" cy="638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Religion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e.g. Celtic v Rangers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402" y="2038431"/>
            <a:ext cx="914400" cy="409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Poor crowd control by police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0" y="5019675"/>
            <a:ext cx="10287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Your team are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losing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54774" y="1447800"/>
            <a:ext cx="1133475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Taunts by rival fans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81000" y="3200400"/>
            <a:ext cx="1819275" cy="581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Diminished responsibility by individuals when in a large group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(i.e. a football crowd)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91199" y="671512"/>
            <a:ext cx="1143001" cy="476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Poor officiating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054774" y="4343400"/>
            <a:ext cx="952500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Pre-match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media hype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076851" y="2819400"/>
            <a:ext cx="1409700" cy="590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Violence by players on the pitch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reflected in crowd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548427" y="2243219"/>
            <a:ext cx="3981450" cy="1143000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Causes of spectator violence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41730" y="38101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prstClr val="white"/>
                </a:solidFill>
              </a:rPr>
              <a:t>2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</p:spPr>
        <p:txBody>
          <a:bodyPr/>
          <a:lstStyle/>
          <a:p>
            <a:r>
              <a:rPr lang="en-GB" dirty="0" smtClean="0"/>
              <a:t>Re-cap quiz!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884238"/>
            <a:ext cx="8610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GB" dirty="0" smtClean="0"/>
              <a:t>Define positive deviance and give an example from sport [2]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2.   Define negative deviance and give an example from sport [2]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3.   Identify 4 causes of player violence [4]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4.   Identify 4 causes of spectator violence [4]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545" y="1676400"/>
            <a:ext cx="856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</a:rPr>
              <a:t>Positive = over conformity to norms/values/ethics of society/sport e.g. training when injured or </a:t>
            </a:r>
            <a:r>
              <a:rPr lang="en-GB" sz="1600" dirty="0" err="1" smtClean="0">
                <a:solidFill>
                  <a:srgbClr val="FF0000"/>
                </a:solidFill>
              </a:rPr>
              <a:t>equ</a:t>
            </a:r>
            <a:r>
              <a:rPr lang="en-GB" sz="1600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176643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Negative = acting against the norms/values/ethics of society/sport e.g. drug taking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23731" y="4107047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Provocation / importance of outcome / coach pressure / frustration / Refereeing decisions / crowd behaviour / inability to control arousal/ conflict within the team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700" y="542679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ALCOHOL / Hooliganism / Religion or Nationality / Diminished responsibility / Poor player behaviour / Importance of game / Taunts by rival fans / Poor officiating   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3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should player violence be discouraged? </a:t>
            </a:r>
            <a:endParaRPr lang="en-GB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133600"/>
            <a:ext cx="1981200" cy="1574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 is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cheating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/blatantly infringing agreed sporting codes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54433" y="3817121"/>
            <a:ext cx="1712007" cy="15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 can cause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serious injury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 retaliation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22088" y="3886200"/>
            <a:ext cx="2297907" cy="145492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It is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against the law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and increasingly punished with legal action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77000" y="2149149"/>
            <a:ext cx="2242440" cy="155925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Poor image </a:t>
            </a:r>
            <a:r>
              <a:rPr lang="en-GB" dirty="0" smtClean="0">
                <a:latin typeface="Calibri" pitchFamily="34" charset="0"/>
                <a:cs typeface="Arial" pitchFamily="34" charset="0"/>
              </a:rPr>
              <a:t>/less sponsorship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 a sport/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negative role models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 youngsters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07431" y="6433066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www.youtube.com/watch?v=ypPMMvc33FY</a:t>
            </a:r>
            <a:r>
              <a:rPr lang="en-GB" dirty="0" smtClean="0"/>
              <a:t> 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8400" y="1676400"/>
            <a:ext cx="472036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1981200"/>
            <a:ext cx="483312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246571" y="1676400"/>
            <a:ext cx="715829" cy="1549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643785" y="1600200"/>
            <a:ext cx="6096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26659" y="6063734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www.youtube.com/watch?v=eha1IdQkz-k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1905000" y="5687430"/>
            <a:ext cx="563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http://www.youtube.com/watch?v=_</a:t>
            </a:r>
            <a:r>
              <a:rPr lang="en-GB" dirty="0" smtClean="0">
                <a:hlinkClick r:id="rId4"/>
              </a:rPr>
              <a:t>SFCnzf1-5U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924800" y="147603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prstClr val="white"/>
                </a:solidFill>
              </a:rPr>
              <a:t>2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2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800" y="2362200"/>
            <a:ext cx="1971675" cy="16370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Use of video technology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 assess/adjudicate  on violence by performers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905000" y="4114800"/>
            <a:ext cx="2057400" cy="14398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Punish violence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more severely (e.g. penalty tries/ longer bans)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34696" y="3733800"/>
            <a:ext cx="2418178" cy="15865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Educate performers 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 instil an ethos of fair play into them; FA Respect campaign from 2008/09 season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00800" y="2514600"/>
            <a:ext cx="1981200" cy="774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More authority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 officials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417" y="3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Strategies to prevent player violence 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435611" y="1447800"/>
            <a:ext cx="472036" cy="6096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124200" y="1828800"/>
            <a:ext cx="715829" cy="1549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724400" y="1981200"/>
            <a:ext cx="483312" cy="1524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43785" y="1600200"/>
            <a:ext cx="609600" cy="7620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7924800" y="147603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prstClr val="white"/>
                </a:solidFill>
              </a:rPr>
              <a:t>2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4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07"/>
            <a:ext cx="8229600" cy="884238"/>
          </a:xfrm>
        </p:spPr>
        <p:txBody>
          <a:bodyPr/>
          <a:lstStyle/>
          <a:p>
            <a:r>
              <a:rPr lang="en-GB" dirty="0" smtClean="0"/>
              <a:t>The Y-word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91964" y="713135"/>
            <a:ext cx="495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www.youtube.com/watch?v=RIvJC1_hKt8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7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33400" y="4155213"/>
            <a:ext cx="1657350" cy="400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Ban/ control of alcohol sales</a:t>
            </a:r>
            <a:r>
              <a:rPr kumimoji="0" lang="en-GB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e.g.</a:t>
            </a:r>
            <a:r>
              <a:rPr kumimoji="0" lang="en-GB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via earlier kick-off times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400800" y="1137969"/>
            <a:ext cx="2286000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Police intelligence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/liaison by police in different areas of the country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29739" y="4990653"/>
            <a:ext cx="1961461" cy="800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Promotion of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football as family entertainment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 responsible media reporting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00800" y="4555263"/>
            <a:ext cx="2160663" cy="609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Removal of terraces/ 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all-</a:t>
            </a:r>
            <a:r>
              <a:rPr kumimoji="0" lang="en-GB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seater</a:t>
            </a: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stadiums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as in Premiership/fan segregation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000500" y="671111"/>
            <a:ext cx="1209675" cy="4476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CCTV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around stadiums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81000" y="916045"/>
            <a:ext cx="2286000" cy="619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Tougher deterrents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/bans/ fines from matches/ imprisonment for offenders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58943" y="2590800"/>
            <a:ext cx="2760869" cy="1295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Strategies to prevent crowd violence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799801" y="2236150"/>
            <a:ext cx="472036" cy="5334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48200" y="1905001"/>
            <a:ext cx="1" cy="4383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400799" y="2590800"/>
            <a:ext cx="457201" cy="39791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826375" y="3804303"/>
            <a:ext cx="472036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739377" y="4126638"/>
            <a:ext cx="0" cy="59776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3804303"/>
            <a:ext cx="38100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 txBox="1">
            <a:spLocks/>
          </p:cNvSpPr>
          <p:nvPr/>
        </p:nvSpPr>
        <p:spPr>
          <a:xfrm>
            <a:off x="8016642" y="11170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solidFill>
                  <a:prstClr val="white"/>
                </a:solidFill>
              </a:rPr>
              <a:t>2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8839200" cy="5287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2400" dirty="0" smtClean="0"/>
              <a:t>Give 3 negative implications of player violence [3]</a:t>
            </a:r>
          </a:p>
          <a:p>
            <a:pPr marL="0" indent="0">
              <a:buNone/>
            </a:pPr>
            <a:endParaRPr lang="en-GB" sz="2400" dirty="0" smtClean="0"/>
          </a:p>
          <a:p>
            <a:pPr marL="514350" indent="-514350">
              <a:buAutoNum type="arabicPeriod"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AutoNum type="arabicPeriod" startAt="2"/>
            </a:pPr>
            <a:r>
              <a:rPr lang="en-GB" sz="2400" dirty="0" smtClean="0"/>
              <a:t>Give 3 strategies to prevent player violence [3]</a:t>
            </a:r>
          </a:p>
          <a:p>
            <a:pPr marL="457200" indent="-457200">
              <a:buAutoNum type="arabicPeriod" startAt="2"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AutoNum type="arabicPeriod" startAt="3"/>
            </a:pPr>
            <a:r>
              <a:rPr lang="en-GB" sz="2400" dirty="0" smtClean="0"/>
              <a:t>Give 3 causes of spectator violence [3]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pPr marL="457200" indent="-457200">
              <a:buAutoNum type="arabicPeriod" startAt="4"/>
            </a:pPr>
            <a:r>
              <a:rPr lang="en-GB" sz="2400" dirty="0" smtClean="0"/>
              <a:t>Give 3 strategies to prevent spectator </a:t>
            </a:r>
          </a:p>
          <a:p>
            <a:pPr marL="0" indent="0">
              <a:buNone/>
            </a:pPr>
            <a:r>
              <a:rPr lang="en-GB" sz="2400" dirty="0" smtClean="0"/>
              <a:t>violence [3]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914400"/>
            <a:ext cx="58002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Poor role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Injury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Negative image/PR for the sport/drop in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Loss of sponsorship/earnings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Cheating/against the law of sport/break down of sportsmanship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666999"/>
            <a:ext cx="429495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In-game punishments – Sin bin, Red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After-game punishments – ban, fine, prosecution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Use of CCTV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Better officiating/rule changes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NGB campaigns/education e.g. FA Respect campaign</a:t>
            </a:r>
            <a:endParaRPr lang="en-GB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360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Changes to stadia – all-</a:t>
            </a:r>
            <a:r>
              <a:rPr lang="en-GB" sz="1600" dirty="0" err="1" smtClean="0"/>
              <a:t>seater</a:t>
            </a:r>
            <a:r>
              <a:rPr lang="en-GB" sz="1600" dirty="0" smtClean="0"/>
              <a:t>/ family 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Segregation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Control alcohol – e.g. early kick-off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06553"/>
            <a:ext cx="41397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Alcohol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Racism/Religious or national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Importance of game/derby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6374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Punish the clubs – e.g. bans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policing/ larger numbers/ more intelligence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CCTV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5360" y="4021763"/>
            <a:ext cx="2973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Losing/ poor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Provocation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Organised hooligan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Violence by players copied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3998262"/>
            <a:ext cx="23457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Media hype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Poor policing/stadia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Poor officiating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Mob mentality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21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08704" y="2380565"/>
            <a:ext cx="2514600" cy="1676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prstClr val="white"/>
                </a:solidFill>
              </a:rPr>
              <a:t>Olympic </a:t>
            </a:r>
            <a:r>
              <a:rPr lang="en-GB" sz="3600" b="1" dirty="0" smtClean="0">
                <a:solidFill>
                  <a:prstClr val="white"/>
                </a:solidFill>
              </a:rPr>
              <a:t>Oath</a:t>
            </a:r>
            <a:endParaRPr lang="en-GB" sz="3600" b="1" dirty="0">
              <a:solidFill>
                <a:prstClr val="white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33902" y="2247900"/>
            <a:ext cx="928498" cy="3429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200" y="164077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Written by Pierre de Coubertin.</a:t>
            </a:r>
          </a:p>
          <a:p>
            <a:r>
              <a:rPr lang="en-GB" dirty="0">
                <a:solidFill>
                  <a:prstClr val="black"/>
                </a:solidFill>
              </a:rPr>
              <a:t>F</a:t>
            </a:r>
            <a:r>
              <a:rPr lang="en-GB" dirty="0" smtClean="0">
                <a:solidFill>
                  <a:prstClr val="black"/>
                </a:solidFill>
              </a:rPr>
              <a:t>irst taken at summer Olympics 1920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756" y="1923869"/>
            <a:ext cx="26141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Taken at opening ceremony by one athlete and one judge as representatives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91880" y="3687877"/>
            <a:ext cx="2249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Is it still relevant?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66004" y="4497055"/>
            <a:ext cx="4055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‘In the name of all competitors I promise that we shall take part in these Olympic Games, </a:t>
            </a:r>
            <a:r>
              <a:rPr lang="en-GB" b="1" dirty="0" smtClean="0">
                <a:solidFill>
                  <a:prstClr val="black"/>
                </a:solidFill>
              </a:rPr>
              <a:t>respecting and abiding by the rules</a:t>
            </a:r>
            <a:r>
              <a:rPr lang="en-GB" dirty="0" smtClean="0">
                <a:solidFill>
                  <a:prstClr val="black"/>
                </a:solidFill>
              </a:rPr>
              <a:t> which govern them, committing ourselves to a sport </a:t>
            </a:r>
            <a:r>
              <a:rPr lang="en-GB" b="1" dirty="0" smtClean="0">
                <a:solidFill>
                  <a:prstClr val="black"/>
                </a:solidFill>
              </a:rPr>
              <a:t>without doping and without drugs</a:t>
            </a:r>
            <a:r>
              <a:rPr lang="en-GB" dirty="0" smtClean="0">
                <a:solidFill>
                  <a:prstClr val="black"/>
                </a:solidFill>
              </a:rPr>
              <a:t>’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05304" y="3420053"/>
            <a:ext cx="549103" cy="9049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509651" y="2590802"/>
            <a:ext cx="891149" cy="8219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727552" y="3597483"/>
            <a:ext cx="1220481" cy="2750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8064998" y="0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prstClr val="white"/>
                </a:solidFill>
              </a:rPr>
              <a:t>1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55" y="89732"/>
            <a:ext cx="2607630" cy="156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04800" y="4124277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www.youtube.com/watch?v=7mq1ioqiWEo&amp;feature=related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04800" y="4879224"/>
            <a:ext cx="3178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www.youtube.com/watch?v=TEfBSfN_Ah8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irc_mi" descr="Image result for olympic o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58" y="453554"/>
            <a:ext cx="2338388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71" y="847624"/>
            <a:ext cx="2429217" cy="229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153969"/>
              </p:ext>
            </p:extLst>
          </p:nvPr>
        </p:nvGraphicFramePr>
        <p:xfrm>
          <a:off x="53813" y="1752600"/>
          <a:ext cx="3248298" cy="4333240"/>
        </p:xfrm>
        <a:graphic>
          <a:graphicData uri="http://schemas.openxmlformats.org/drawingml/2006/table">
            <a:tbl>
              <a:tblPr/>
              <a:tblGrid>
                <a:gridCol w="1034380"/>
                <a:gridCol w="2213918"/>
              </a:tblGrid>
              <a:tr h="609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Social Reasons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Extrinsic rewards are worth the risk to be </a:t>
                      </a: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famous (Win-at-all-cost culture)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9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Pressure to win from coaches, peers, media, sponsors, and </a:t>
                      </a: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self (win ethic)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6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Drugs easily accessible/lack of </a:t>
                      </a: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effective deterrents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Belief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that ‘everyone else is doing it’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3500" y="150332"/>
            <a:ext cx="662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Reasons why athletes take performance enhancing drugs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3250138"/>
            <a:ext cx="270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www.youtube.com/watch?v=sMdrlztBPJs</a:t>
            </a:r>
            <a:r>
              <a:rPr lang="en-GB" dirty="0" smtClean="0"/>
              <a:t> 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23774"/>
              </p:ext>
            </p:extLst>
          </p:nvPr>
        </p:nvGraphicFramePr>
        <p:xfrm>
          <a:off x="6092971" y="1771432"/>
          <a:ext cx="2974829" cy="2678648"/>
        </p:xfrm>
        <a:graphic>
          <a:graphicData uri="http://schemas.openxmlformats.org/drawingml/2006/table">
            <a:tbl>
              <a:tblPr/>
              <a:tblGrid>
                <a:gridCol w="947298"/>
                <a:gridCol w="2027531"/>
              </a:tblGrid>
              <a:tr h="971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Psycho-logical </a:t>
                      </a:r>
                      <a:r>
                        <a:rPr lang="en-GB" sz="1600" b="1" dirty="0">
                          <a:latin typeface="Arial"/>
                          <a:ea typeface="Times New Roman"/>
                          <a:cs typeface="Times New Roman"/>
                        </a:rPr>
                        <a:t>reasons</a:t>
                      </a: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Steady nerves (e.g. beta blockers)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37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GB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>
                          <a:latin typeface="Arial"/>
                          <a:ea typeface="Times New Roman"/>
                          <a:cs typeface="Times New Roman"/>
                        </a:rPr>
                        <a:t>Increase aggression (e.g. anabolic steroids</a:t>
                      </a: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Stimulants</a:t>
                      </a:r>
                      <a:r>
                        <a:rPr lang="en-GB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600" dirty="0" smtClean="0">
                          <a:latin typeface="Arial"/>
                          <a:ea typeface="Times New Roman"/>
                          <a:cs typeface="Times New Roman"/>
                        </a:rPr>
                        <a:t>increase confidence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tatic.guim.co.uk/sys-images/Guardian/Pix/pictures/2012/5/23/1337772628902/sport-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450" y="1368750"/>
            <a:ext cx="2192500" cy="320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simg.bbc.co.uk/media/images/44947000/jpg/_44947686_steroid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623"/>
          <a:stretch/>
        </p:blipFill>
        <p:spPr bwMode="auto">
          <a:xfrm>
            <a:off x="6629400" y="4122197"/>
            <a:ext cx="2152650" cy="15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/>
              <a:t>Anabolic Steroids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048000"/>
            <a:ext cx="379686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Benefits: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524" y="4419600"/>
            <a:ext cx="4136876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Which athletes?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797" y="5486400"/>
            <a:ext cx="77154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Negative side-effects: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upload.wikimedia.org/wikipedia/commons/thumb/c/c2/Depo-testosterone_200_mg_ml.jpg/170px-Depo-testosterone_200_mg_m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8124"/>
            <a:ext cx="16192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0220" y="1140768"/>
            <a:ext cx="3811815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What are they?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751" y="1600200"/>
            <a:ext cx="33638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Artificially produced </a:t>
            </a:r>
            <a:r>
              <a:rPr lang="en-GB" b="1" dirty="0" smtClean="0">
                <a:solidFill>
                  <a:srgbClr val="1F497D"/>
                </a:solidFill>
              </a:rPr>
              <a:t>hormones – </a:t>
            </a:r>
          </a:p>
          <a:p>
            <a:r>
              <a:rPr lang="en-GB" b="1" dirty="0" smtClean="0">
                <a:solidFill>
                  <a:srgbClr val="1F497D"/>
                </a:solidFill>
              </a:rPr>
              <a:t>mimic the effects of testosterone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3324999"/>
            <a:ext cx="350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Promote muscle </a:t>
            </a:r>
            <a:r>
              <a:rPr lang="en-GB" b="1" dirty="0" smtClean="0">
                <a:solidFill>
                  <a:srgbClr val="1F497D"/>
                </a:solidFill>
              </a:rPr>
              <a:t>repair/growth</a:t>
            </a:r>
            <a:r>
              <a:rPr lang="en-GB" b="1" dirty="0">
                <a:solidFill>
                  <a:srgbClr val="1F497D"/>
                </a:solidFill>
              </a:rPr>
              <a:t>, strength and lean body weight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7978" y="4878197"/>
            <a:ext cx="3251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Power athletes such as sprinters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007" y="5763399"/>
            <a:ext cx="8105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rgbClr val="1F497D"/>
                </a:solidFill>
              </a:rPr>
              <a:t>Acne and behaviour changes such as aggression, paranoia and mood swings</a:t>
            </a:r>
          </a:p>
          <a:p>
            <a:r>
              <a:rPr lang="en-GB" b="1" dirty="0" smtClean="0">
                <a:solidFill>
                  <a:srgbClr val="1F497D"/>
                </a:solidFill>
              </a:rPr>
              <a:t>Liver </a:t>
            </a:r>
            <a:r>
              <a:rPr lang="en-GB" b="1" dirty="0">
                <a:solidFill>
                  <a:srgbClr val="1F497D"/>
                </a:solidFill>
              </a:rPr>
              <a:t>damage, heart and immune system problems</a:t>
            </a:r>
            <a:r>
              <a:rPr lang="en-GB" b="1" dirty="0" smtClean="0">
                <a:solidFill>
                  <a:srgbClr val="1F497D"/>
                </a:solidFill>
              </a:rPr>
              <a:t>.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6280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5"/>
              </a:rPr>
              <a:t>https://</a:t>
            </a:r>
            <a:r>
              <a:rPr lang="en-GB" dirty="0" smtClean="0">
                <a:solidFill>
                  <a:prstClr val="black"/>
                </a:solidFill>
                <a:hlinkClick r:id="rId5"/>
              </a:rPr>
              <a:t>www.youtube.com/watch?v=3YZQBo4BBFI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1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Beta Blockers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9568" y="2208731"/>
            <a:ext cx="379686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Benefits: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384" y="3727102"/>
            <a:ext cx="517998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Which athletes use them?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714" y="5057824"/>
            <a:ext cx="77154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Negative effects: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220" y="1140768"/>
            <a:ext cx="4295825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What are they?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428" y="1417766"/>
            <a:ext cx="430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Drugs that interfere with /weaken </a:t>
            </a:r>
            <a:r>
              <a:rPr lang="en-GB" b="1" dirty="0">
                <a:solidFill>
                  <a:srgbClr val="1F497D"/>
                </a:solidFill>
              </a:rPr>
              <a:t>the effects of stress hormones</a:t>
            </a:r>
            <a:r>
              <a:rPr lang="en-GB" b="1" dirty="0" smtClean="0">
                <a:solidFill>
                  <a:srgbClr val="1F497D"/>
                </a:solidFill>
              </a:rPr>
              <a:t>.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39" y="2497124"/>
            <a:ext cx="3581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Can improve accuracy in precision sports through steadying the nerves and reducing </a:t>
            </a:r>
            <a:r>
              <a:rPr lang="en-GB" b="1" dirty="0" smtClean="0">
                <a:solidFill>
                  <a:srgbClr val="1F497D"/>
                </a:solidFill>
              </a:rPr>
              <a:t>anxiety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568" y="4184890"/>
            <a:ext cx="5059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E.g. Snooker </a:t>
            </a:r>
            <a:r>
              <a:rPr lang="en-GB" b="1" dirty="0">
                <a:solidFill>
                  <a:srgbClr val="1F497D"/>
                </a:solidFill>
              </a:rPr>
              <a:t>players, </a:t>
            </a:r>
            <a:r>
              <a:rPr lang="en-GB" b="1" dirty="0" smtClean="0">
                <a:solidFill>
                  <a:srgbClr val="1F497D"/>
                </a:solidFill>
              </a:rPr>
              <a:t>golfers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569" y="5290039"/>
            <a:ext cx="7105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Tiredness due to low blood pressure and slower heart rate which will affect aerobic </a:t>
            </a:r>
            <a:r>
              <a:rPr lang="en-GB" b="1" dirty="0" smtClean="0">
                <a:solidFill>
                  <a:srgbClr val="1F497D"/>
                </a:solidFill>
              </a:rPr>
              <a:t>capacity</a:t>
            </a:r>
            <a:endParaRPr lang="en-GB" b="1" dirty="0">
              <a:solidFill>
                <a:srgbClr val="1F497D"/>
              </a:solidFill>
            </a:endParaRPr>
          </a:p>
        </p:txBody>
      </p:sp>
      <p:pic>
        <p:nvPicPr>
          <p:cNvPr id="3074" name="Picture 2" descr="http://static.webbsporten.se/images/source/nyhetsource_171344898449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19200"/>
            <a:ext cx="3867150" cy="233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55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EPO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9568" y="2413477"/>
            <a:ext cx="505911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Benefits: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064" y="3761601"/>
            <a:ext cx="517998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Which athletes use them?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714" y="5057824"/>
            <a:ext cx="771542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Negative effects: </a:t>
            </a: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714" y="757535"/>
            <a:ext cx="4804286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What are they?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1105" y="1020223"/>
            <a:ext cx="4669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1F497D"/>
                </a:solidFill>
              </a:rPr>
              <a:t>Erythropoietin = A </a:t>
            </a:r>
            <a:r>
              <a:rPr lang="en-GB" b="1" dirty="0">
                <a:solidFill>
                  <a:srgbClr val="1F497D"/>
                </a:solidFill>
              </a:rPr>
              <a:t>natural hormone produced by the kidneys to increase red blood cells.  Now it can be artificially manufactured to cause an increase in haemoglobin levels</a:t>
            </a:r>
            <a:r>
              <a:rPr lang="en-GB" b="1" dirty="0" smtClean="0">
                <a:solidFill>
                  <a:srgbClr val="1F497D"/>
                </a:solidFill>
              </a:rPr>
              <a:t>.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251" y="2676776"/>
            <a:ext cx="48643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An increase in the oxygen carrying capacity of the body can lead to an</a:t>
            </a:r>
          </a:p>
          <a:p>
            <a:r>
              <a:rPr lang="en-GB" b="1" dirty="0">
                <a:solidFill>
                  <a:srgbClr val="1F497D"/>
                </a:solidFill>
              </a:rPr>
              <a:t>increase in the amount of work performed</a:t>
            </a:r>
            <a:r>
              <a:rPr lang="en-GB" b="1" dirty="0" smtClean="0">
                <a:solidFill>
                  <a:srgbClr val="1F497D"/>
                </a:solidFill>
              </a:rPr>
              <a:t>.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9568" y="4038600"/>
            <a:ext cx="5059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E</a:t>
            </a:r>
            <a:r>
              <a:rPr lang="en-GB" b="1" dirty="0" smtClean="0">
                <a:solidFill>
                  <a:srgbClr val="1F497D"/>
                </a:solidFill>
              </a:rPr>
              <a:t>ndurance </a:t>
            </a:r>
            <a:r>
              <a:rPr lang="en-GB" b="1" dirty="0">
                <a:solidFill>
                  <a:srgbClr val="1F497D"/>
                </a:solidFill>
              </a:rPr>
              <a:t>performers who need effective oxygen </a:t>
            </a:r>
            <a:r>
              <a:rPr lang="en-GB" b="1" dirty="0" smtClean="0">
                <a:solidFill>
                  <a:srgbClr val="1F497D"/>
                </a:solidFill>
              </a:rPr>
              <a:t>transport</a:t>
            </a:r>
            <a:endParaRPr lang="en-GB" b="1" dirty="0">
              <a:solidFill>
                <a:srgbClr val="1F497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9569" y="5290039"/>
            <a:ext cx="7105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Can result in blood clotting, a stroke and in a few cases death</a:t>
            </a:r>
            <a:r>
              <a:rPr lang="en-GB" b="1" dirty="0" smtClean="0">
                <a:solidFill>
                  <a:srgbClr val="1F497D"/>
                </a:solidFill>
              </a:rPr>
              <a:t>.</a:t>
            </a:r>
            <a:endParaRPr lang="en-GB" b="1" dirty="0">
              <a:solidFill>
                <a:srgbClr val="1F497D"/>
              </a:solidFill>
            </a:endParaRPr>
          </a:p>
        </p:txBody>
      </p:sp>
      <p:pic>
        <p:nvPicPr>
          <p:cNvPr id="4098" name="Picture 2" descr="http://i2.cdn.turner.com/si/dam/assets/120824060051-lance-armstrong-2-single-image-c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688"/>
            <a:ext cx="3213218" cy="325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85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2895600"/>
            <a:ext cx="3276600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Arguments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Against 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Drugs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882" y="4900136"/>
            <a:ext cx="213360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It’s </a:t>
            </a:r>
            <a:r>
              <a:rPr lang="en-GB" b="1" dirty="0"/>
              <a:t>unfair/immoral</a:t>
            </a:r>
            <a:r>
              <a:rPr lang="en-GB" dirty="0"/>
              <a:t> – against </a:t>
            </a:r>
            <a:r>
              <a:rPr lang="en-GB" dirty="0" smtClean="0"/>
              <a:t>Olympic oath (Sport should be about natural talent)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67400" y="5638800"/>
            <a:ext cx="288847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Health risks</a:t>
            </a:r>
            <a:r>
              <a:rPr lang="en-GB" dirty="0"/>
              <a:t> and possible death (e.g. addiction, heart disorders)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609600"/>
            <a:ext cx="28115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Consequences </a:t>
            </a:r>
            <a:r>
              <a:rPr lang="en-GB" b="1" dirty="0"/>
              <a:t>if caught</a:t>
            </a:r>
            <a:r>
              <a:rPr lang="en-GB" dirty="0"/>
              <a:t> e.g. shame/ban/lose medals/loss of earnings</a:t>
            </a:r>
          </a:p>
        </p:txBody>
      </p:sp>
      <p:sp>
        <p:nvSpPr>
          <p:cNvPr id="7" name="Rectangle 6"/>
          <p:cNvSpPr/>
          <p:nvPr/>
        </p:nvSpPr>
        <p:spPr>
          <a:xfrm>
            <a:off x="6248400" y="708944"/>
            <a:ext cx="266311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dirty="0"/>
              <a:t>Negative role model</a:t>
            </a:r>
            <a:r>
              <a:rPr lang="en-GB" dirty="0"/>
              <a:t> for children</a:t>
            </a:r>
            <a:r>
              <a:rPr lang="en-GB" b="1" dirty="0"/>
              <a:t>/</a:t>
            </a:r>
            <a:r>
              <a:rPr lang="en-GB" dirty="0"/>
              <a:t>It gives a </a:t>
            </a:r>
            <a:r>
              <a:rPr lang="en-GB" b="1" dirty="0"/>
              <a:t>negative image to certain sports</a:t>
            </a:r>
            <a:r>
              <a:rPr lang="en-GB" dirty="0"/>
              <a:t> </a:t>
            </a:r>
            <a:r>
              <a:rPr lang="en-GB" dirty="0" smtClean="0"/>
              <a:t>(e.g. cycling)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848100" y="1298027"/>
            <a:ext cx="1371600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/>
              <a:t>It </a:t>
            </a:r>
            <a:r>
              <a:rPr lang="en-GB" dirty="0"/>
              <a:t>is </a:t>
            </a:r>
            <a:r>
              <a:rPr lang="en-GB" b="1" dirty="0" smtClean="0"/>
              <a:t>illegal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53129" y="4407987"/>
            <a:ext cx="428541" cy="57752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4424065"/>
            <a:ext cx="548798" cy="43424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522517" y="2064700"/>
            <a:ext cx="518564" cy="679842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243316" y="1663308"/>
            <a:ext cx="652284" cy="11049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33900" y="2064700"/>
            <a:ext cx="0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08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335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Strategies to prevent drug use in sport</a:t>
            </a:r>
            <a:endParaRPr lang="en-GB" b="1" dirty="0"/>
          </a:p>
        </p:txBody>
      </p:sp>
      <p:sp>
        <p:nvSpPr>
          <p:cNvPr id="4" name="Rectangle 3"/>
          <p:cNvSpPr/>
          <p:nvPr/>
        </p:nvSpPr>
        <p:spPr>
          <a:xfrm>
            <a:off x="5410200" y="2751164"/>
            <a:ext cx="160020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Random and out of competition testing</a:t>
            </a:r>
            <a:r>
              <a:rPr lang="en-GB" dirty="0"/>
              <a:t>/increase investment in testing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355" y="3053406"/>
            <a:ext cx="2209800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dirty="0"/>
              <a:t>Better </a:t>
            </a:r>
            <a:r>
              <a:rPr lang="en-GB" b="1" dirty="0"/>
              <a:t>co-ordination between organisations</a:t>
            </a:r>
            <a:r>
              <a:rPr lang="en-GB" dirty="0"/>
              <a:t> (e.g. WADA/UK Sport/NGBs)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2499409"/>
            <a:ext cx="2305228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dirty="0"/>
              <a:t>Campaigns/</a:t>
            </a:r>
            <a:r>
              <a:rPr lang="en-GB" b="1" dirty="0"/>
              <a:t>education programmes</a:t>
            </a:r>
            <a:r>
              <a:rPr lang="en-GB" dirty="0"/>
              <a:t> for coaches and athletes encouraging </a:t>
            </a:r>
            <a:r>
              <a:rPr lang="en-GB" b="1" dirty="0"/>
              <a:t>ethically fair drug free sport</a:t>
            </a:r>
            <a:r>
              <a:rPr lang="en-GB" dirty="0"/>
              <a:t> (e.g. 100% Me!);use of positive role models.</a:t>
            </a:r>
          </a:p>
        </p:txBody>
      </p:sp>
      <p:sp>
        <p:nvSpPr>
          <p:cNvPr id="7" name="Rectangle 6"/>
          <p:cNvSpPr/>
          <p:nvPr/>
        </p:nvSpPr>
        <p:spPr>
          <a:xfrm>
            <a:off x="7289563" y="3053406"/>
            <a:ext cx="182880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Stricter punishments</a:t>
            </a:r>
            <a:r>
              <a:rPr lang="en-GB" dirty="0"/>
              <a:t> and life bans/removal of lottery funding if test positive</a:t>
            </a:r>
          </a:p>
        </p:txBody>
      </p:sp>
    </p:spTree>
    <p:extLst>
      <p:ext uri="{BB962C8B-B14F-4D97-AF65-F5344CB8AC3E}">
        <p14:creationId xmlns:p14="http://schemas.microsoft.com/office/powerpoint/2010/main" val="30519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614384"/>
            <a:ext cx="35814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Problems in eradicating drugs in sport</a:t>
            </a:r>
            <a:endParaRPr lang="en-GB" b="1" dirty="0"/>
          </a:p>
        </p:txBody>
      </p:sp>
      <p:sp>
        <p:nvSpPr>
          <p:cNvPr id="10" name="Oval 9"/>
          <p:cNvSpPr/>
          <p:nvPr/>
        </p:nvSpPr>
        <p:spPr>
          <a:xfrm>
            <a:off x="73145" y="619307"/>
            <a:ext cx="3026658" cy="1680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/>
              <a:t>Difficulty in successful testing/</a:t>
            </a:r>
            <a:r>
              <a:rPr lang="en-GB" sz="1400" dirty="0"/>
              <a:t>masking agents/new drugs developed, keeping one step ahead of the scientist</a:t>
            </a:r>
          </a:p>
        </p:txBody>
      </p:sp>
      <p:sp>
        <p:nvSpPr>
          <p:cNvPr id="11" name="Oval 10"/>
          <p:cNvSpPr/>
          <p:nvPr/>
        </p:nvSpPr>
        <p:spPr>
          <a:xfrm>
            <a:off x="3111381" y="25594"/>
            <a:ext cx="3124200" cy="18737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/>
              <a:t>Difficulty defining a drug as compared to supplement or medicine. </a:t>
            </a:r>
            <a:r>
              <a:rPr lang="en-GB" sz="1400" dirty="0" smtClean="0"/>
              <a:t>Leads to accidental use. </a:t>
            </a:r>
            <a:endParaRPr lang="en-GB" sz="1400" dirty="0"/>
          </a:p>
        </p:txBody>
      </p:sp>
      <p:sp>
        <p:nvSpPr>
          <p:cNvPr id="12" name="Oval 11"/>
          <p:cNvSpPr/>
          <p:nvPr/>
        </p:nvSpPr>
        <p:spPr>
          <a:xfrm>
            <a:off x="6516189" y="767620"/>
            <a:ext cx="2590800" cy="14675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 smtClean="0"/>
              <a:t>Difficulty for WADA co-ordinating with different organisations </a:t>
            </a:r>
            <a:r>
              <a:rPr lang="en-GB" sz="1400" dirty="0" smtClean="0"/>
              <a:t>e.g. NGBs</a:t>
            </a:r>
            <a:endParaRPr lang="en-GB" sz="1400" dirty="0"/>
          </a:p>
        </p:txBody>
      </p:sp>
      <p:sp>
        <p:nvSpPr>
          <p:cNvPr id="13" name="Oval 12"/>
          <p:cNvSpPr/>
          <p:nvPr/>
        </p:nvSpPr>
        <p:spPr>
          <a:xfrm>
            <a:off x="6182169" y="4043228"/>
            <a:ext cx="28194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/>
              <a:t>Difficulty in access/getting to athletes</a:t>
            </a:r>
            <a:r>
              <a:rPr lang="en-GB" sz="1400" dirty="0"/>
              <a:t> during training, particularly when at training camps </a:t>
            </a:r>
            <a:r>
              <a:rPr lang="en-GB" sz="1400" dirty="0" smtClean="0"/>
              <a:t>abroad</a:t>
            </a:r>
            <a:endParaRPr lang="en-GB" sz="1400" dirty="0"/>
          </a:p>
        </p:txBody>
      </p:sp>
      <p:sp>
        <p:nvSpPr>
          <p:cNvPr id="14" name="Oval 13"/>
          <p:cNvSpPr/>
          <p:nvPr/>
        </p:nvSpPr>
        <p:spPr>
          <a:xfrm>
            <a:off x="3008119" y="4800600"/>
            <a:ext cx="32004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/>
              <a:t>Cost</a:t>
            </a:r>
            <a:r>
              <a:rPr lang="en-GB" sz="1400" dirty="0"/>
              <a:t> of widespread testing/</a:t>
            </a:r>
            <a:r>
              <a:rPr lang="en-GB" sz="1400" b="1" dirty="0"/>
              <a:t>legal aspects</a:t>
            </a:r>
            <a:r>
              <a:rPr lang="en-GB" sz="1400" dirty="0"/>
              <a:t> can lead to resources being spent defending a “case” against a sports organisation/governing body</a:t>
            </a:r>
          </a:p>
        </p:txBody>
      </p:sp>
      <p:sp>
        <p:nvSpPr>
          <p:cNvPr id="15" name="Oval 14"/>
          <p:cNvSpPr/>
          <p:nvPr/>
        </p:nvSpPr>
        <p:spPr>
          <a:xfrm>
            <a:off x="19940" y="3581400"/>
            <a:ext cx="2738261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400" b="1" dirty="0"/>
              <a:t>Different countries and different sports have different </a:t>
            </a:r>
            <a:r>
              <a:rPr lang="en-GB" sz="1400" b="1" dirty="0" smtClean="0"/>
              <a:t>PED lists/ rules</a:t>
            </a:r>
            <a:r>
              <a:rPr lang="en-GB" sz="1400" dirty="0" smtClean="0"/>
              <a:t> </a:t>
            </a:r>
            <a:r>
              <a:rPr lang="en-GB" sz="1400" dirty="0"/>
              <a:t>(</a:t>
            </a:r>
            <a:r>
              <a:rPr lang="en-GB" sz="1400" dirty="0" smtClean="0"/>
              <a:t>e.g. </a:t>
            </a:r>
            <a:r>
              <a:rPr lang="en-GB" sz="1400" dirty="0"/>
              <a:t>Football’s resistance to accepting the “whereabouts”  rule)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758201" y="2235181"/>
            <a:ext cx="422282" cy="4572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08319" y="4289276"/>
            <a:ext cx="0" cy="4002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791200" y="4103939"/>
            <a:ext cx="502408" cy="364976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2800562" y="4164115"/>
            <a:ext cx="422282" cy="30480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608319" y="1981200"/>
            <a:ext cx="2137" cy="30596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45781" y="2287168"/>
            <a:ext cx="583619" cy="58208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601980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www.youtube.com/watch?v=X0bVxEvW6vc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30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0793" y="72478"/>
            <a:ext cx="6814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/>
              <a:t>The law protects performers</a:t>
            </a:r>
            <a:endParaRPr lang="en-GB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391" y="885430"/>
            <a:ext cx="777382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Employment rights </a:t>
            </a:r>
          </a:p>
          <a:p>
            <a:r>
              <a:rPr lang="en-GB" dirty="0" smtClean="0"/>
              <a:t>Ensure freedom </a:t>
            </a:r>
            <a:r>
              <a:rPr lang="en-GB" dirty="0"/>
              <a:t>of </a:t>
            </a:r>
            <a:r>
              <a:rPr lang="en-GB" dirty="0" smtClean="0"/>
              <a:t>contract</a:t>
            </a:r>
            <a:r>
              <a:rPr lang="en-GB" dirty="0"/>
              <a:t/>
            </a:r>
            <a:br>
              <a:rPr lang="en-GB" dirty="0"/>
            </a:br>
            <a:endParaRPr lang="en-GB" dirty="0" smtClean="0"/>
          </a:p>
        </p:txBody>
      </p:sp>
      <p:pic>
        <p:nvPicPr>
          <p:cNvPr id="1026" name="Picture 2" descr="http://www.soccerissue.com/wp-content/uploads/2011/02/JM-Bosm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064" y="788245"/>
            <a:ext cx="738782" cy="96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33799" y="885430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67200" y="886452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Bosman</a:t>
            </a:r>
            <a:r>
              <a:rPr lang="en-GB" dirty="0" smtClean="0"/>
              <a:t>-ruling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97165" y="1737189"/>
            <a:ext cx="5410200" cy="2585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Jean-Marc Bosman was a </a:t>
            </a:r>
            <a:r>
              <a:rPr lang="en-GB" dirty="0" smtClean="0"/>
              <a:t>player for Liege </a:t>
            </a:r>
            <a:r>
              <a:rPr lang="en-GB" dirty="0"/>
              <a:t>in Belgium whose contract had expired in 1990. He wanted to change teams and move to </a:t>
            </a:r>
            <a:r>
              <a:rPr lang="en-GB" dirty="0" err="1"/>
              <a:t>Dunkerque</a:t>
            </a:r>
            <a:r>
              <a:rPr lang="en-GB" dirty="0"/>
              <a:t>, a French team. However, </a:t>
            </a:r>
            <a:r>
              <a:rPr lang="en-GB" dirty="0" err="1"/>
              <a:t>Dunkerque</a:t>
            </a:r>
            <a:r>
              <a:rPr lang="en-GB" dirty="0"/>
              <a:t> refused to meet his Belgian club's transfer fee demand, so Liège refused to let him go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In the meantime, </a:t>
            </a:r>
            <a:r>
              <a:rPr lang="en-GB" dirty="0" err="1"/>
              <a:t>Bosman's</a:t>
            </a:r>
            <a:r>
              <a:rPr lang="en-GB" dirty="0"/>
              <a:t> wages were reduced as he was no longer a first-team </a:t>
            </a:r>
            <a:r>
              <a:rPr lang="en-GB" dirty="0" smtClean="0"/>
              <a:t>player.</a:t>
            </a:r>
            <a:r>
              <a:rPr lang="en-GB" baseline="30000" dirty="0"/>
              <a:t> </a:t>
            </a:r>
            <a:r>
              <a:rPr lang="en-GB" dirty="0" smtClean="0"/>
              <a:t>He </a:t>
            </a:r>
            <a:r>
              <a:rPr lang="en-GB" dirty="0"/>
              <a:t>took his case to the European Court of Justice </a:t>
            </a:r>
            <a:r>
              <a:rPr lang="en-GB" dirty="0" smtClean="0"/>
              <a:t>and </a:t>
            </a:r>
            <a:r>
              <a:rPr lang="en-GB" dirty="0"/>
              <a:t>sued for restraint of </a:t>
            </a:r>
            <a:r>
              <a:rPr lang="en-GB" dirty="0" smtClean="0"/>
              <a:t>trade.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900535"/>
            <a:ext cx="777382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Drug testing</a:t>
            </a:r>
          </a:p>
          <a:p>
            <a:r>
              <a:rPr lang="en-GB" dirty="0" smtClean="0"/>
              <a:t>The performer has a right to appeal </a:t>
            </a:r>
          </a:p>
          <a:p>
            <a:r>
              <a:rPr lang="en-GB" dirty="0" smtClean="0"/>
              <a:t>against NGB/BOA sanctions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8747" y="1992868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pic>
        <p:nvPicPr>
          <p:cNvPr id="1028" name="Picture 4" descr="http://news.bbc.co.uk/olmedia/1595000/images/_1595233_modahl30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220" y="1945309"/>
            <a:ext cx="1178820" cy="70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03852" y="1966292"/>
            <a:ext cx="201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Diane Modahl won appeal against ban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041350" y="244639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www.youtube.com/watch?v=ZWmxuW2DbHs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75490" y="3309990"/>
            <a:ext cx="77738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Violence on the field of play</a:t>
            </a:r>
          </a:p>
          <a:p>
            <a:r>
              <a:rPr lang="en-GB" dirty="0" smtClean="0"/>
              <a:t>Can lead to compensation claims/ legal actions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40996" y="3309990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34079" y="3325602"/>
            <a:ext cx="2720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Joey Barton charged for assault on team-mate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5747265"/>
            <a:ext cx="77738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Equal </a:t>
            </a:r>
            <a:r>
              <a:rPr lang="en-GB" b="1" dirty="0"/>
              <a:t>opportunities </a:t>
            </a:r>
            <a:r>
              <a:rPr lang="en-GB" b="1" dirty="0" smtClean="0"/>
              <a:t>legislation</a:t>
            </a:r>
          </a:p>
          <a:p>
            <a:r>
              <a:rPr lang="en-GB" dirty="0" smtClean="0"/>
              <a:t>Discrimination in workplace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87160" y="5701099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5701099"/>
            <a:ext cx="1946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Mark </a:t>
            </a:r>
            <a:r>
              <a:rPr lang="en-GB" dirty="0" err="1" smtClean="0"/>
              <a:t>McGammon</a:t>
            </a:r>
            <a:r>
              <a:rPr lang="en-GB" dirty="0" smtClean="0"/>
              <a:t> </a:t>
            </a:r>
          </a:p>
          <a:p>
            <a:r>
              <a:rPr lang="en-GB" dirty="0" smtClean="0"/>
              <a:t>sues Gillingham</a:t>
            </a:r>
            <a:endParaRPr lang="en-GB" dirty="0"/>
          </a:p>
        </p:txBody>
      </p:sp>
      <p:pic>
        <p:nvPicPr>
          <p:cNvPr id="1032" name="Picture 8" descr="http://i.dailymail.co.uk/i/pix/2008/06/30/article-1030574-01CAFE0700000578-29_468x58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934" y="3528938"/>
            <a:ext cx="862663" cy="10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.telegraph.co.uk/multimedia/archive/02150/foot_2150358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93" y="5631682"/>
            <a:ext cx="1716052" cy="10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436" y="6248400"/>
            <a:ext cx="5349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1"/>
              </a:rPr>
              <a:t>http://</a:t>
            </a:r>
            <a:r>
              <a:rPr lang="en-GB" dirty="0" smtClean="0">
                <a:hlinkClick r:id="rId11"/>
              </a:rPr>
              <a:t>www.youtube.com/watch?v=GOWcdChSnDA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12550" y="6382433"/>
            <a:ext cx="5275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12"/>
              </a:rPr>
              <a:t>http</a:t>
            </a:r>
            <a:r>
              <a:rPr lang="en-GB">
                <a:hlinkClick r:id="rId12"/>
              </a:rPr>
              <a:t>://</a:t>
            </a:r>
            <a:r>
              <a:rPr lang="en-GB" smtClean="0">
                <a:hlinkClick r:id="rId12"/>
              </a:rPr>
              <a:t>www.youtube.com/watch?v=pnEZjtgw8xU</a:t>
            </a:r>
            <a:r>
              <a:rPr lang="en-GB" smtClean="0"/>
              <a:t> 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532685" y="4440278"/>
            <a:ext cx="7773829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Health &amp; safety legislation</a:t>
            </a:r>
          </a:p>
          <a:p>
            <a:r>
              <a:rPr lang="en-GB" dirty="0" smtClean="0"/>
              <a:t>Safe playing environment &amp; duty of care </a:t>
            </a:r>
          </a:p>
        </p:txBody>
      </p:sp>
    </p:spTree>
    <p:extLst>
      <p:ext uri="{BB962C8B-B14F-4D97-AF65-F5344CB8AC3E}">
        <p14:creationId xmlns:p14="http://schemas.microsoft.com/office/powerpoint/2010/main" val="38830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9" grpId="1" animBg="1"/>
      <p:bldP spid="11" grpId="0" animBg="1"/>
      <p:bldP spid="12" grpId="0"/>
      <p:bldP spid="10" grpId="0"/>
      <p:bldP spid="13" grpId="0"/>
      <p:bldP spid="20" grpId="0" animBg="1"/>
      <p:bldP spid="21" grpId="0"/>
      <p:bldP spid="16" grpId="0"/>
      <p:bldP spid="24" grpId="0" animBg="1"/>
      <p:bldP spid="27" grpId="0"/>
      <p:bldP spid="19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40" y="76200"/>
            <a:ext cx="8229600" cy="762000"/>
          </a:xfrm>
        </p:spPr>
        <p:txBody>
          <a:bodyPr/>
          <a:lstStyle/>
          <a:p>
            <a:r>
              <a:rPr lang="en-GB" b="1" dirty="0" smtClean="0"/>
              <a:t>The law and officials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276600"/>
            <a:ext cx="7773829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Match fixing / allegations of bribery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have </a:t>
            </a:r>
            <a:r>
              <a:rPr lang="en-GB" dirty="0"/>
              <a:t>also been made involving </a:t>
            </a:r>
          </a:p>
          <a:p>
            <a:r>
              <a:rPr lang="en-GB" dirty="0" smtClean="0"/>
              <a:t>officials.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267914" y="3429000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3417434"/>
            <a:ext cx="2773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Europol investigation into 680 matches and 425 match officials</a:t>
            </a:r>
            <a:endParaRPr lang="en-GB" dirty="0"/>
          </a:p>
        </p:txBody>
      </p:sp>
      <p:pic>
        <p:nvPicPr>
          <p:cNvPr id="2050" name="Picture 2" descr="http://news.bbcimg.co.uk/media/images/65685000/jpg/_65685609_wainr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48857"/>
            <a:ext cx="1407834" cy="7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4340764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www.bbc.co.uk/sport/0/football/21319807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0999" y="1716860"/>
            <a:ext cx="7773829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 </a:t>
            </a:r>
            <a:r>
              <a:rPr lang="en-GB" b="1" dirty="0"/>
              <a:t>duty of care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exists </a:t>
            </a:r>
            <a:r>
              <a:rPr lang="en-GB" dirty="0"/>
              <a:t>for officials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324478" y="1766500"/>
            <a:ext cx="2542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injury</a:t>
            </a:r>
            <a:r>
              <a:rPr lang="en-GB" dirty="0" smtClean="0"/>
              <a:t> </a:t>
            </a:r>
            <a:r>
              <a:rPr lang="en-GB" dirty="0"/>
              <a:t>due to scrum </a:t>
            </a:r>
            <a:endParaRPr lang="en-GB" dirty="0" smtClean="0"/>
          </a:p>
          <a:p>
            <a:r>
              <a:rPr lang="en-GB" dirty="0" smtClean="0"/>
              <a:t>collapsing </a:t>
            </a:r>
            <a:r>
              <a:rPr lang="en-GB" dirty="0"/>
              <a:t>in rugby </a:t>
            </a:r>
            <a:r>
              <a:rPr lang="en-GB" dirty="0" smtClean="0"/>
              <a:t>union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37695" y="1905000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pic>
        <p:nvPicPr>
          <p:cNvPr id="2052" name="Picture 4" descr="http://t0.gstatic.com/images?q=tbn:ANd9GcQzwww3vfY5Xq6kwRZkRPNoEVxmHPfT5iGK1lswT1wGT715ORdwU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13128"/>
            <a:ext cx="1891395" cy="12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38710" y="4661594"/>
            <a:ext cx="51293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www.youtube.com/watch?v=qb3CTxeXiUk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talksport.com/sites/default/files/tscouk_old_image/blog/10779529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50" y="5183326"/>
            <a:ext cx="2222777" cy="14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39984" y="5404928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law also protects match officials from violent players and from inequality in the workplace.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28600" y="5404928"/>
            <a:ext cx="86106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Equal </a:t>
            </a:r>
            <a:r>
              <a:rPr lang="en-GB" b="1" dirty="0"/>
              <a:t>opportunities </a:t>
            </a:r>
            <a:r>
              <a:rPr lang="en-GB" b="1" dirty="0" smtClean="0"/>
              <a:t>legislation</a:t>
            </a:r>
          </a:p>
          <a:p>
            <a:r>
              <a:rPr lang="en-GB" dirty="0" smtClean="0"/>
              <a:t>Discrimination in workplace 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778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10" grpId="0" animBg="1"/>
      <p:bldP spid="9" grpId="0"/>
      <p:bldP spid="12" grpId="0"/>
      <p:bldP spid="3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GB" b="1" dirty="0" smtClean="0"/>
              <a:t>The law and spectators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8599" y="1784345"/>
            <a:ext cx="7773829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Legislation to control fans</a:t>
            </a:r>
          </a:p>
          <a:p>
            <a:r>
              <a:rPr lang="en-GB" dirty="0" smtClean="0"/>
              <a:t>So that they behave within the law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3074" name="Picture 2" descr="Can the new measures stop hooligan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343"/>
            <a:ext cx="2857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32037" y="1876678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48200" y="224601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Police given powers to stop known hooligans travelling abroad during major football tournaments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52674" y="3552572"/>
            <a:ext cx="7773829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Health &amp; Safety</a:t>
            </a:r>
            <a:endParaRPr lang="en-GB" b="1" dirty="0"/>
          </a:p>
          <a:p>
            <a:r>
              <a:rPr lang="en-GB" dirty="0" smtClean="0"/>
              <a:t>Clubs have responsibility </a:t>
            </a:r>
          </a:p>
          <a:p>
            <a:r>
              <a:rPr lang="en-GB" dirty="0" smtClean="0"/>
              <a:t>for safety of fans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48198" y="3983764"/>
            <a:ext cx="615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E.G. 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3505200" y="3829570"/>
            <a:ext cx="312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A</a:t>
            </a:r>
            <a:r>
              <a:rPr lang="en-GB" dirty="0" smtClean="0"/>
              <a:t>ll </a:t>
            </a:r>
            <a:r>
              <a:rPr lang="en-GB" dirty="0" err="1"/>
              <a:t>seater</a:t>
            </a:r>
            <a:r>
              <a:rPr lang="en-GB" dirty="0"/>
              <a:t> stadia/ticket controls/removal of fencing/control of alcohol sales.</a:t>
            </a:r>
          </a:p>
        </p:txBody>
      </p:sp>
      <p:pic>
        <p:nvPicPr>
          <p:cNvPr id="3076" name="Picture 4" descr="http://t1.gstatic.com/images?q=tbn:ANd9GcRkX8IxWZDykE4Ku2HHF8YliGtGYEUSQdWbKf4qEBWHWnUGsue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210" y="3733800"/>
            <a:ext cx="27051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3224804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www.youtube.com/watch?v=0p42Ceo1VJw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04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5" grpId="0"/>
      <p:bldP spid="8" grpId="0" animBg="1"/>
      <p:bldP spid="9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spn.co.uk/PICTURES/CMS/6000/6063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202" y="2209800"/>
            <a:ext cx="2243271" cy="283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977" y="5041405"/>
            <a:ext cx="4129719" cy="1295399"/>
          </a:xfrm>
          <a:ln w="98425">
            <a:solidFill>
              <a:schemeClr val="tx1"/>
            </a:solidFill>
          </a:ln>
        </p:spPr>
        <p:txBody>
          <a:bodyPr/>
          <a:lstStyle/>
          <a:p>
            <a:r>
              <a:rPr lang="en-GB" dirty="0" smtClean="0"/>
              <a:t>Sportsmanship 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76799" y="3886200"/>
            <a:ext cx="4129719" cy="1295400"/>
          </a:xfrm>
          <a:prstGeom prst="rect">
            <a:avLst/>
          </a:prstGeom>
          <a:ln w="9842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prstClr val="black"/>
                </a:solidFill>
              </a:rPr>
              <a:t>Gamesmanship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81600" y="2514600"/>
            <a:ext cx="3672519" cy="1295400"/>
          </a:xfrm>
        </p:spPr>
        <p:txBody>
          <a:bodyPr>
            <a:normAutofit fontScale="62500" lnSpcReduction="20000"/>
          </a:bodyPr>
          <a:lstStyle/>
          <a:p>
            <a:r>
              <a:rPr lang="en-GB" dirty="0" smtClean="0"/>
              <a:t>attempting to gain an </a:t>
            </a:r>
            <a:r>
              <a:rPr lang="en-GB" dirty="0"/>
              <a:t>advantage by </a:t>
            </a:r>
            <a:r>
              <a:rPr lang="en-GB" b="1" dirty="0"/>
              <a:t>stretching the rules to their “absolute limit</a:t>
            </a:r>
            <a:r>
              <a:rPr lang="en-GB" b="1" dirty="0" smtClean="0"/>
              <a:t>”</a:t>
            </a:r>
          </a:p>
          <a:p>
            <a:r>
              <a:rPr lang="en-GB" dirty="0" smtClean="0"/>
              <a:t>  </a:t>
            </a:r>
            <a:r>
              <a:rPr lang="en-GB" dirty="0"/>
              <a:t>(Eg time wasting in football)</a:t>
            </a:r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21420" y="228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C</a:t>
            </a:r>
            <a:r>
              <a:rPr lang="en-GB" dirty="0" smtClean="0">
                <a:solidFill>
                  <a:prstClr val="black"/>
                </a:solidFill>
              </a:rPr>
              <a:t>onforming </a:t>
            </a:r>
            <a:r>
              <a:rPr lang="en-GB" dirty="0">
                <a:solidFill>
                  <a:prstClr val="black"/>
                </a:solidFill>
              </a:rPr>
              <a:t>to the </a:t>
            </a:r>
            <a:r>
              <a:rPr lang="en-GB" dirty="0" smtClean="0">
                <a:solidFill>
                  <a:prstClr val="black"/>
                </a:solidFill>
              </a:rPr>
              <a:t>written rules </a:t>
            </a:r>
            <a:r>
              <a:rPr lang="en-GB" b="1" u="sng" dirty="0" smtClean="0">
                <a:solidFill>
                  <a:prstClr val="black"/>
                </a:solidFill>
              </a:rPr>
              <a:t>and</a:t>
            </a:r>
            <a:r>
              <a:rPr lang="en-GB" dirty="0" smtClean="0">
                <a:solidFill>
                  <a:prstClr val="black"/>
                </a:solidFill>
              </a:rPr>
              <a:t> the unwritten rules (spirit and etiquette of the game)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Involves </a:t>
            </a:r>
            <a:r>
              <a:rPr lang="en-GB" dirty="0">
                <a:solidFill>
                  <a:prstClr val="black"/>
                </a:solidFill>
              </a:rPr>
              <a:t>a ‘spirit of </a:t>
            </a:r>
            <a:r>
              <a:rPr lang="en-GB" b="1" dirty="0">
                <a:solidFill>
                  <a:prstClr val="black"/>
                </a:solidFill>
              </a:rPr>
              <a:t>fair play’</a:t>
            </a:r>
            <a:r>
              <a:rPr lang="en-GB" dirty="0">
                <a:solidFill>
                  <a:prstClr val="black"/>
                </a:solidFill>
              </a:rPr>
              <a:t>, </a:t>
            </a:r>
            <a:endParaRPr lang="en-GB" dirty="0" smtClean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Some sports still have a very strong association with sportsmanship e.g. Golf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64998" y="0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prstClr val="white"/>
                </a:solidFill>
              </a:rPr>
              <a:t>1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7172" y="6434880"/>
            <a:ext cx="5470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GB" dirty="0" smtClean="0">
                <a:solidFill>
                  <a:prstClr val="black"/>
                </a:solidFill>
                <a:hlinkClick r:id="rId3"/>
              </a:rPr>
              <a:t>www.youtube.com/watch?v=uVVprhNV550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0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33600"/>
            <a:ext cx="4800600" cy="1981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Reasons for increased legal action</a:t>
            </a:r>
            <a:r>
              <a:rPr lang="en-GB" b="1" dirty="0" smtClean="0">
                <a:solidFill>
                  <a:schemeClr val="bg1"/>
                </a:solidFill>
              </a:rPr>
              <a:t>/ prosecutions </a:t>
            </a:r>
            <a:r>
              <a:rPr lang="en-GB" b="1" dirty="0">
                <a:solidFill>
                  <a:schemeClr val="bg1"/>
                </a:solidFill>
              </a:rPr>
              <a:t>in sport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304800"/>
            <a:ext cx="30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Larger number of </a:t>
            </a:r>
            <a:r>
              <a:rPr lang="en-GB" b="1" dirty="0" smtClean="0"/>
              <a:t>contractual disputes </a:t>
            </a:r>
          </a:p>
          <a:p>
            <a:r>
              <a:rPr lang="en-GB" dirty="0" smtClean="0"/>
              <a:t>(due to more professionalization/  commercialisation)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705600" y="685800"/>
            <a:ext cx="1521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More </a:t>
            </a:r>
            <a:r>
              <a:rPr lang="en-GB" b="1" dirty="0" smtClean="0"/>
              <a:t>sponsorship</a:t>
            </a:r>
            <a:r>
              <a:rPr lang="en-GB" dirty="0" smtClean="0"/>
              <a:t> </a:t>
            </a:r>
            <a:r>
              <a:rPr lang="en-GB" dirty="0"/>
              <a:t>deals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5172164"/>
            <a:ext cx="2771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As sports stars increasingly become celebrities there is more need for </a:t>
            </a:r>
            <a:r>
              <a:rPr lang="en-GB" b="1" dirty="0" smtClean="0"/>
              <a:t>protection </a:t>
            </a:r>
            <a:r>
              <a:rPr lang="en-GB" b="1" dirty="0"/>
              <a:t>from the </a:t>
            </a:r>
            <a:r>
              <a:rPr lang="en-GB" b="1" dirty="0" smtClean="0"/>
              <a:t>media e.g. libel 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228600" y="4568464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Greater </a:t>
            </a:r>
            <a:r>
              <a:rPr lang="en-GB" b="1" dirty="0" smtClean="0"/>
              <a:t>protection </a:t>
            </a:r>
            <a:r>
              <a:rPr lang="en-GB" b="1" dirty="0"/>
              <a:t>from inequality </a:t>
            </a:r>
            <a:r>
              <a:rPr lang="en-GB" b="1" dirty="0" smtClean="0"/>
              <a:t>e.g. </a:t>
            </a:r>
            <a:r>
              <a:rPr lang="en-GB" dirty="0" smtClean="0"/>
              <a:t>sexism/racism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7149981" y="4014466"/>
            <a:ext cx="182695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More </a:t>
            </a:r>
            <a:r>
              <a:rPr lang="en-GB" b="1" dirty="0" smtClean="0"/>
              <a:t>positive </a:t>
            </a:r>
            <a:r>
              <a:rPr lang="en-GB" b="1" dirty="0"/>
              <a:t>drugs </a:t>
            </a:r>
            <a:r>
              <a:rPr lang="en-GB" b="1" dirty="0" smtClean="0"/>
              <a:t>tests </a:t>
            </a:r>
            <a:r>
              <a:rPr lang="en-GB" dirty="0" smtClean="0"/>
              <a:t>– leads to more legal challenges of results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3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Re-cap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Give three reasons why performers choose to take PEDs [3]</a:t>
            </a:r>
          </a:p>
          <a:p>
            <a:pPr marL="514350" indent="-514350">
              <a:buAutoNum type="arabicPeriod"/>
            </a:pPr>
            <a:r>
              <a:rPr lang="en-GB" dirty="0" smtClean="0"/>
              <a:t>Give three negative implications of drug use in sport [3]</a:t>
            </a:r>
          </a:p>
          <a:p>
            <a:pPr marL="514350" indent="-514350">
              <a:buAutoNum type="arabicPeriod"/>
            </a:pPr>
            <a:r>
              <a:rPr lang="en-GB" dirty="0" smtClean="0"/>
              <a:t>How are sports performers protected by the law [3]</a:t>
            </a:r>
          </a:p>
          <a:p>
            <a:pPr marL="514350" indent="-514350">
              <a:buAutoNum type="arabicPeriod"/>
            </a:pPr>
            <a:r>
              <a:rPr lang="en-GB" dirty="0" smtClean="0"/>
              <a:t>Explain the term ‘deviance’ [3]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556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64"/>
            <a:ext cx="8229600" cy="960438"/>
          </a:xfrm>
        </p:spPr>
        <p:txBody>
          <a:bodyPr/>
          <a:lstStyle/>
          <a:p>
            <a:r>
              <a:rPr lang="en-GB" dirty="0"/>
              <a:t>8</a:t>
            </a:r>
            <a:r>
              <a:rPr lang="en-GB" dirty="0" smtClean="0"/>
              <a:t> marker practice: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Addressing forms of deviance, such as the use of banned performance enhancing substances, are a key role of the sports authorities.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iscuss </a:t>
            </a:r>
            <a:r>
              <a:rPr lang="en-GB" dirty="0" smtClean="0"/>
              <a:t>the arguments for and against drug taking [8]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602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68478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Discuss </a:t>
            </a:r>
            <a:r>
              <a:rPr lang="en-GB" dirty="0" smtClean="0"/>
              <a:t>the arguments for and against drug taking</a:t>
            </a:r>
            <a:r>
              <a:rPr lang="en-GB" i="1" dirty="0" smtClean="0"/>
              <a:t/>
            </a:r>
            <a:br>
              <a:rPr lang="en-GB" i="1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7700" y="3883700"/>
            <a:ext cx="4800600" cy="26670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en-GB" sz="2000" u="sng" dirty="0" smtClean="0">
                <a:solidFill>
                  <a:schemeClr val="tx1"/>
                </a:solidFill>
              </a:rPr>
              <a:t>Arguments against drug use: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I. 	Side effects are dangerous/health risk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J.	Young tempted to use them/ copy role model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K.	Coaches/peer pressure may force performers to use drugs/exploitation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L.	Sport is about using natural talent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M.	Drug use is outside this concept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N.	Cheating/unethical/against Olympic oath/ unfair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O.	Reflects badly on the sport/ performer/ sponsors 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P.	Leading to reduced investment in the sport/ lower participation</a:t>
            </a: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Q.	Only the richer countries able to afford the technology, therefore uneven playing field</a:t>
            </a:r>
          </a:p>
          <a:p>
            <a:pPr algn="l"/>
            <a:endParaRPr lang="en-GB" sz="4900" dirty="0" smtClean="0"/>
          </a:p>
          <a:p>
            <a:pPr algn="l"/>
            <a:endParaRPr lang="en-GB" dirty="0" smtClean="0"/>
          </a:p>
          <a:p>
            <a:pPr algn="l"/>
            <a:endParaRPr lang="en-GB" dirty="0" smtClean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57700" y="990600"/>
            <a:ext cx="5029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prstClr val="black"/>
                </a:solidFill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– 3 marks</a:t>
            </a:r>
          </a:p>
          <a:p>
            <a:r>
              <a:rPr lang="en-GB" sz="1400" u="sng" dirty="0" smtClean="0">
                <a:solidFill>
                  <a:prstClr val="black"/>
                </a:solidFill>
              </a:rPr>
              <a:t>Arguments for drug use:</a:t>
            </a:r>
          </a:p>
          <a:p>
            <a:r>
              <a:rPr lang="en-GB" sz="1400" dirty="0">
                <a:solidFill>
                  <a:prstClr val="black"/>
                </a:solidFill>
              </a:rPr>
              <a:t>A</a:t>
            </a:r>
            <a:r>
              <a:rPr lang="en-GB" sz="1400" dirty="0" smtClean="0">
                <a:solidFill>
                  <a:prstClr val="black"/>
                </a:solidFill>
              </a:rPr>
              <a:t>. Sacrifices performer makes to achieve success is personal/ performer should have right to choose</a:t>
            </a:r>
          </a:p>
          <a:p>
            <a:r>
              <a:rPr lang="en-GB" sz="1400" dirty="0">
                <a:solidFill>
                  <a:prstClr val="black"/>
                </a:solidFill>
              </a:rPr>
              <a:t>B</a:t>
            </a:r>
            <a:r>
              <a:rPr lang="en-GB" sz="1400" dirty="0" smtClean="0">
                <a:solidFill>
                  <a:prstClr val="black"/>
                </a:solidFill>
              </a:rPr>
              <a:t>. Level playing field for all if all allowed</a:t>
            </a:r>
          </a:p>
          <a:p>
            <a:r>
              <a:rPr lang="en-GB" sz="1400" dirty="0">
                <a:solidFill>
                  <a:prstClr val="black"/>
                </a:solidFill>
              </a:rPr>
              <a:t>C</a:t>
            </a:r>
            <a:r>
              <a:rPr lang="en-GB" sz="1400" dirty="0" smtClean="0">
                <a:solidFill>
                  <a:prstClr val="black"/>
                </a:solidFill>
              </a:rPr>
              <a:t>. High performance leads to more spectators/ sponsors/entertainment/money</a:t>
            </a:r>
          </a:p>
          <a:p>
            <a:r>
              <a:rPr lang="en-GB" sz="1400" dirty="0">
                <a:solidFill>
                  <a:prstClr val="black"/>
                </a:solidFill>
              </a:rPr>
              <a:t>D</a:t>
            </a:r>
            <a:r>
              <a:rPr lang="en-GB" sz="1400" dirty="0" smtClean="0">
                <a:solidFill>
                  <a:prstClr val="black"/>
                </a:solidFill>
              </a:rPr>
              <a:t>. Detection/testing is not effective/possible to mask drugs/ impossible to test regularly enough </a:t>
            </a:r>
          </a:p>
          <a:p>
            <a:r>
              <a:rPr lang="en-GB" sz="1400" dirty="0">
                <a:solidFill>
                  <a:prstClr val="black"/>
                </a:solidFill>
              </a:rPr>
              <a:t>E</a:t>
            </a:r>
            <a:r>
              <a:rPr lang="en-GB" sz="1400" dirty="0" smtClean="0">
                <a:solidFill>
                  <a:prstClr val="black"/>
                </a:solidFill>
              </a:rPr>
              <a:t>. Battle against drugs is expensive/time consuming</a:t>
            </a:r>
          </a:p>
          <a:p>
            <a:r>
              <a:rPr lang="en-GB" sz="1400" dirty="0">
                <a:solidFill>
                  <a:prstClr val="black"/>
                </a:solidFill>
              </a:rPr>
              <a:t>F</a:t>
            </a:r>
            <a:r>
              <a:rPr lang="en-GB" sz="1400" dirty="0" smtClean="0">
                <a:solidFill>
                  <a:prstClr val="black"/>
                </a:solidFill>
              </a:rPr>
              <a:t>. False positive tests lead to legal prosecution –costly</a:t>
            </a:r>
          </a:p>
          <a:p>
            <a:r>
              <a:rPr lang="en-GB" sz="1400" dirty="0">
                <a:solidFill>
                  <a:prstClr val="black"/>
                </a:solidFill>
              </a:rPr>
              <a:t>G</a:t>
            </a:r>
            <a:r>
              <a:rPr lang="en-GB" sz="1400" dirty="0" smtClean="0">
                <a:solidFill>
                  <a:prstClr val="black"/>
                </a:solidFill>
              </a:rPr>
              <a:t>. Health risks not as high if carefully monitored</a:t>
            </a:r>
          </a:p>
          <a:p>
            <a:r>
              <a:rPr lang="en-GB" sz="1400" dirty="0">
                <a:solidFill>
                  <a:prstClr val="black"/>
                </a:solidFill>
              </a:rPr>
              <a:t>H</a:t>
            </a:r>
            <a:r>
              <a:rPr lang="en-GB" sz="1400" dirty="0" smtClean="0">
                <a:solidFill>
                  <a:prstClr val="black"/>
                </a:solidFill>
              </a:rPr>
              <a:t>. Athletes do not ask to be role models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7" y="990600"/>
            <a:ext cx="22098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2 marks</a:t>
            </a:r>
          </a:p>
          <a:p>
            <a:endParaRPr lang="en-GB" sz="1400" dirty="0" smtClean="0"/>
          </a:p>
          <a:p>
            <a:r>
              <a:rPr lang="en-GB" sz="1400" dirty="0" smtClean="0"/>
              <a:t>Drugs = performance enhancing substances</a:t>
            </a:r>
          </a:p>
          <a:p>
            <a:endParaRPr lang="en-GB" sz="1400" dirty="0" smtClean="0"/>
          </a:p>
          <a:p>
            <a:r>
              <a:rPr lang="en-GB" sz="1400" dirty="0" smtClean="0"/>
              <a:t>Anabolic Steroids, Beta Blockers, EPO</a:t>
            </a:r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Definitions = </a:t>
            </a:r>
          </a:p>
          <a:p>
            <a:r>
              <a:rPr lang="en-GB" sz="1400" dirty="0" smtClean="0"/>
              <a:t>Anabolic steroids – artificially produced hormones – mimic the effect of testosterone</a:t>
            </a:r>
          </a:p>
          <a:p>
            <a:endParaRPr lang="en-GB" sz="1400" dirty="0"/>
          </a:p>
          <a:p>
            <a:r>
              <a:rPr lang="en-GB" sz="1400" dirty="0" smtClean="0"/>
              <a:t>Beta Blockers – drugs weaken effects of stress hormones</a:t>
            </a:r>
          </a:p>
          <a:p>
            <a:endParaRPr lang="en-GB" dirty="0"/>
          </a:p>
          <a:p>
            <a:r>
              <a:rPr lang="en-GB" sz="1400" dirty="0" smtClean="0"/>
              <a:t>EPO – injected hormone responsible for production of RBCs  </a:t>
            </a:r>
            <a:endParaRPr lang="en-GB" sz="14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38400" y="1143000"/>
            <a:ext cx="18690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– 3 marks</a:t>
            </a:r>
          </a:p>
          <a:p>
            <a:endParaRPr lang="en-GB" sz="1400" dirty="0"/>
          </a:p>
          <a:p>
            <a:r>
              <a:rPr lang="en-GB" sz="1400" dirty="0" smtClean="0"/>
              <a:t>E.g. Steroids allow sprinters to train more regularly due to enhanced muscle repair and protein storage. Their muscles get bigger and therefore more forceful so they record faster times.  </a:t>
            </a:r>
          </a:p>
          <a:p>
            <a:endParaRPr lang="en-GB" sz="1400" dirty="0"/>
          </a:p>
          <a:p>
            <a:r>
              <a:rPr lang="en-GB" sz="1400" dirty="0" smtClean="0"/>
              <a:t>E.g. </a:t>
            </a:r>
          </a:p>
          <a:p>
            <a:r>
              <a:rPr lang="en-GB" sz="1400" dirty="0" smtClean="0"/>
              <a:t>If not carefully monitored, EPO can cause blood clotting and heart failure</a:t>
            </a:r>
            <a:endParaRPr lang="en-GB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524000" y="2437150"/>
            <a:ext cx="838200" cy="534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62400" y="4191000"/>
            <a:ext cx="14478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9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An Inter-relationship of mutual </a:t>
            </a:r>
            <a:r>
              <a:rPr lang="en-GB" sz="4000" dirty="0" smtClean="0"/>
              <a:t>dependence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756313"/>
            <a:ext cx="5124450" cy="3076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" y="358140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Award 3 marks for 3 explanations:</a:t>
            </a:r>
          </a:p>
          <a:p>
            <a:pPr marL="342900" indent="-342900">
              <a:buAutoNum type="alphaUcPeriod"/>
            </a:pPr>
            <a:r>
              <a:rPr lang="en-GB" dirty="0" smtClean="0"/>
              <a:t>Sport &amp; Business are mutually dependent e.g. England Netball requires sponsorship money from Mitre to distribute to clubs </a:t>
            </a:r>
            <a:r>
              <a:rPr lang="en-GB" b="1" u="sng" dirty="0" smtClean="0"/>
              <a:t>and</a:t>
            </a:r>
            <a:r>
              <a:rPr lang="en-GB" dirty="0" smtClean="0"/>
              <a:t> business relies on the sport to for its brand awareness/product placement</a:t>
            </a:r>
          </a:p>
          <a:p>
            <a:pPr marL="342900" indent="-342900">
              <a:buAutoNum type="alphaUcPeriod"/>
            </a:pPr>
            <a:r>
              <a:rPr lang="en-GB" dirty="0" smtClean="0"/>
              <a:t>Media and business are mutually dependent e.g. Fosters relies on large viewing figures of SKY coverage of Rugby League for product placement </a:t>
            </a:r>
            <a:r>
              <a:rPr lang="en-GB" b="1" u="sng" dirty="0" smtClean="0"/>
              <a:t>and</a:t>
            </a:r>
            <a:r>
              <a:rPr lang="en-GB" dirty="0" smtClean="0"/>
              <a:t> SKY </a:t>
            </a:r>
            <a:r>
              <a:rPr lang="en-GB" dirty="0" err="1" smtClean="0"/>
              <a:t>tv</a:t>
            </a:r>
            <a:r>
              <a:rPr lang="en-GB" dirty="0" smtClean="0"/>
              <a:t> can only afford broadcasting rights of games thanks to money from Fosters for the advertising slot</a:t>
            </a:r>
          </a:p>
          <a:p>
            <a:pPr marL="342900" indent="-342900">
              <a:buAutoNum type="alphaUcPeriod"/>
            </a:pPr>
            <a:r>
              <a:rPr lang="en-GB" dirty="0"/>
              <a:t> </a:t>
            </a:r>
            <a:r>
              <a:rPr lang="en-GB" dirty="0" smtClean="0"/>
              <a:t>Media and sport are mutually dependent e.g. the quality of the English premier league is only possible due to the best foreign talent purchased with billions of pounds from </a:t>
            </a:r>
            <a:r>
              <a:rPr lang="en-GB" dirty="0" err="1" smtClean="0"/>
              <a:t>BTSport</a:t>
            </a:r>
            <a:r>
              <a:rPr lang="en-GB" dirty="0" smtClean="0"/>
              <a:t> </a:t>
            </a:r>
            <a:r>
              <a:rPr lang="en-GB" b="1" u="sng" dirty="0" smtClean="0"/>
              <a:t>and</a:t>
            </a:r>
            <a:r>
              <a:rPr lang="en-GB" dirty="0" smtClean="0"/>
              <a:t> the BT Sport depends upon this high quality of football to ensure that viewing figures and subscriptions remain high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6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-16858"/>
            <a:ext cx="2819400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C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O</a:t>
            </a:r>
          </a:p>
          <a:p>
            <a:r>
              <a:rPr lang="en-GB" sz="3600" b="1" dirty="0" smtClean="0">
                <a:solidFill>
                  <a:srgbClr val="002060"/>
                </a:solidFill>
              </a:rPr>
              <a:t>M</a:t>
            </a:r>
          </a:p>
          <a:p>
            <a:r>
              <a:rPr lang="en-GB" sz="3600" b="1" dirty="0" smtClean="0">
                <a:solidFill>
                  <a:srgbClr val="7030A0"/>
                </a:solidFill>
              </a:rPr>
              <a:t>M</a:t>
            </a:r>
          </a:p>
          <a:p>
            <a:r>
              <a:rPr lang="en-GB" sz="3600" b="1" dirty="0" smtClean="0">
                <a:solidFill>
                  <a:srgbClr val="00B050"/>
                </a:solidFill>
              </a:rPr>
              <a:t>E</a:t>
            </a:r>
          </a:p>
          <a:p>
            <a:r>
              <a:rPr lang="en-GB" sz="3600" b="1" dirty="0" smtClean="0">
                <a:solidFill>
                  <a:srgbClr val="00B0F0"/>
                </a:solidFill>
              </a:rPr>
              <a:t>R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C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I</a:t>
            </a:r>
          </a:p>
          <a:p>
            <a:r>
              <a:rPr lang="en-GB" sz="3600" b="1" dirty="0" smtClean="0">
                <a:solidFill>
                  <a:srgbClr val="FF0000"/>
                </a:solidFill>
              </a:rPr>
              <a:t>A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L</a:t>
            </a:r>
          </a:p>
          <a:p>
            <a:r>
              <a:rPr lang="en-GB" sz="1400" dirty="0" smtClean="0">
                <a:solidFill>
                  <a:prstClr val="black"/>
                </a:solidFill>
              </a:rPr>
              <a:t>I</a:t>
            </a:r>
          </a:p>
          <a:p>
            <a:r>
              <a:rPr lang="en-GB" sz="3600" b="1" dirty="0" smtClean="0">
                <a:solidFill>
                  <a:srgbClr val="002060"/>
                </a:solidFill>
              </a:rPr>
              <a:t>S</a:t>
            </a:r>
          </a:p>
          <a:p>
            <a:r>
              <a:rPr lang="en-GB" sz="3600" b="1" dirty="0" smtClean="0">
                <a:solidFill>
                  <a:srgbClr val="7030A0"/>
                </a:solidFill>
              </a:rPr>
              <a:t>A</a:t>
            </a:r>
          </a:p>
          <a:p>
            <a:r>
              <a:rPr lang="en-GB" sz="3600" b="1" dirty="0" smtClean="0">
                <a:solidFill>
                  <a:srgbClr val="00B050"/>
                </a:solidFill>
              </a:rPr>
              <a:t>T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I</a:t>
            </a:r>
          </a:p>
          <a:p>
            <a:r>
              <a:rPr lang="en-GB" sz="1200" dirty="0" smtClean="0">
                <a:solidFill>
                  <a:prstClr val="black"/>
                </a:solidFill>
              </a:rPr>
              <a:t>O</a:t>
            </a:r>
          </a:p>
          <a:p>
            <a:r>
              <a:rPr lang="en-GB" sz="3600" b="1" dirty="0" smtClean="0">
                <a:solidFill>
                  <a:srgbClr val="00B0F0"/>
                </a:solidFill>
              </a:rPr>
              <a:t>N</a:t>
            </a:r>
            <a:r>
              <a:rPr lang="en-GB" sz="2400" dirty="0" smtClean="0">
                <a:solidFill>
                  <a:prstClr val="black"/>
                </a:solidFill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2673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ponsorship</a:t>
            </a:r>
            <a:r>
              <a:rPr lang="en-GB" dirty="0" smtClean="0">
                <a:solidFill>
                  <a:prstClr val="black"/>
                </a:solidFill>
              </a:rPr>
              <a:t> by businesses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425" y="3581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thletes as commodities </a:t>
            </a:r>
            <a:r>
              <a:rPr lang="en-GB" dirty="0" smtClean="0">
                <a:solidFill>
                  <a:prstClr val="black"/>
                </a:solidFill>
              </a:rPr>
              <a:t>- asset to the companies/product endorsements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                                           mean increased sales/profits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4666"/>
            <a:ext cx="496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ontracts</a:t>
            </a:r>
            <a:r>
              <a:rPr lang="en-GB" dirty="0" smtClean="0">
                <a:solidFill>
                  <a:prstClr val="black"/>
                </a:solidFill>
              </a:rPr>
              <a:t> (selling of merchandise/TV rights bid for)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590800"/>
            <a:ext cx="320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aised standards of performance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2057400"/>
            <a:ext cx="861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ntertainment</a:t>
            </a:r>
            <a:r>
              <a:rPr lang="en-GB" dirty="0" smtClean="0">
                <a:solidFill>
                  <a:prstClr val="black"/>
                </a:solidFill>
              </a:rPr>
              <a:t>  is emphasised (sport a spectacle / part of a mass entertainment industry)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7430" y="15240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edia</a:t>
            </a:r>
            <a:r>
              <a:rPr lang="en-GB" dirty="0" smtClean="0">
                <a:solidFill>
                  <a:prstClr val="black"/>
                </a:solidFill>
              </a:rPr>
              <a:t> coverage of “high profile” sports which are visually appealing/have high skill</a:t>
            </a:r>
          </a:p>
          <a:p>
            <a:r>
              <a:rPr lang="en-GB" dirty="0" smtClean="0">
                <a:solidFill>
                  <a:prstClr val="black"/>
                </a:solidFill>
              </a:rPr>
              <a:t>                                                              levels/well matched competition/simple rules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5061466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gents control performers</a:t>
            </a:r>
            <a:r>
              <a:rPr lang="en-GB" dirty="0" smtClean="0">
                <a:solidFill>
                  <a:prstClr val="black"/>
                </a:solidFill>
              </a:rPr>
              <a:t> seeking the “best “ for their client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7430" y="931831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erchandising </a:t>
            </a:r>
            <a:r>
              <a:rPr lang="en-GB" dirty="0" smtClean="0">
                <a:solidFill>
                  <a:prstClr val="black"/>
                </a:solidFill>
              </a:rPr>
              <a:t> – clothing and equipment industries develop, e.g. Nike and Adidas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0671" y="655320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ational governing Bodies become multi-national companies  (e.g. NBA, NFL)</a:t>
            </a:r>
            <a:r>
              <a:rPr lang="en-GB" dirty="0" smtClean="0">
                <a:solidFill>
                  <a:prstClr val="black"/>
                </a:solidFill>
              </a:rPr>
              <a:t>.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659" y="5638800"/>
            <a:ext cx="2331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echnology </a:t>
            </a:r>
            <a:r>
              <a:rPr lang="en-GB" dirty="0" smtClean="0">
                <a:solidFill>
                  <a:prstClr val="black"/>
                </a:solidFill>
              </a:rPr>
              <a:t>used widely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-152400" y="4356307"/>
            <a:ext cx="2209800" cy="70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-300971" y="1352241"/>
            <a:ext cx="2209800" cy="70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-60434" y="5470886"/>
            <a:ext cx="2209800" cy="705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68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2" grpId="0"/>
      <p:bldP spid="2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129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Advantages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44104"/>
            <a:ext cx="163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Dis-advantages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8131"/>
          <a:stretch/>
        </p:blipFill>
        <p:spPr bwMode="auto">
          <a:xfrm>
            <a:off x="3368975" y="144104"/>
            <a:ext cx="2251150" cy="140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1495279"/>
            <a:ext cx="33293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Commercial opportunities </a:t>
            </a:r>
            <a:r>
              <a:rPr lang="en-GB" dirty="0">
                <a:solidFill>
                  <a:prstClr val="black"/>
                </a:solidFill>
              </a:rPr>
              <a:t>promoting </a:t>
            </a:r>
            <a:r>
              <a:rPr lang="en-GB" dirty="0" smtClean="0">
                <a:solidFill>
                  <a:prstClr val="black"/>
                </a:solidFill>
              </a:rPr>
              <a:t>products/ become household name (</a:t>
            </a:r>
            <a:r>
              <a:rPr lang="en-GB" b="1" dirty="0" smtClean="0">
                <a:solidFill>
                  <a:prstClr val="black"/>
                </a:solidFill>
              </a:rPr>
              <a:t>financial security</a:t>
            </a:r>
            <a:r>
              <a:rPr lang="en-GB" dirty="0" smtClean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951385" y="1032044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Over-emphasis / </a:t>
            </a:r>
            <a:r>
              <a:rPr lang="en-GB" b="1" dirty="0" smtClean="0">
                <a:solidFill>
                  <a:prstClr val="black"/>
                </a:solidFill>
              </a:rPr>
              <a:t>pressure on winning </a:t>
            </a:r>
            <a:r>
              <a:rPr lang="en-GB" dirty="0" smtClean="0">
                <a:solidFill>
                  <a:prstClr val="black"/>
                </a:solidFill>
              </a:rPr>
              <a:t>/deviant behaviour e.g. drugs</a:t>
            </a:r>
          </a:p>
          <a:p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   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51385" y="3064939"/>
            <a:ext cx="34738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“</a:t>
            </a:r>
            <a:r>
              <a:rPr lang="en-GB" b="1" dirty="0">
                <a:solidFill>
                  <a:prstClr val="black"/>
                </a:solidFill>
              </a:rPr>
              <a:t>T</a:t>
            </a:r>
            <a:r>
              <a:rPr lang="en-GB" b="1" dirty="0" smtClean="0">
                <a:solidFill>
                  <a:prstClr val="black"/>
                </a:solidFill>
              </a:rPr>
              <a:t>oo </a:t>
            </a:r>
            <a:r>
              <a:rPr lang="en-GB" b="1" dirty="0">
                <a:solidFill>
                  <a:prstClr val="black"/>
                </a:solidFill>
              </a:rPr>
              <a:t>controlled” by sponsor</a:t>
            </a:r>
            <a:r>
              <a:rPr lang="en-GB" dirty="0">
                <a:solidFill>
                  <a:prstClr val="black"/>
                </a:solidFill>
              </a:rPr>
              <a:t>/become public </a:t>
            </a:r>
            <a:r>
              <a:rPr lang="en-GB" dirty="0" smtClean="0">
                <a:solidFill>
                  <a:prstClr val="black"/>
                </a:solidFill>
              </a:rPr>
              <a:t>commodities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51385" y="2055548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Poorly behaved sponsor can reflect badly on performer e.g. BP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4" y="4441388"/>
            <a:ext cx="29117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More money in sport for </a:t>
            </a:r>
            <a:r>
              <a:rPr lang="en-GB" b="1" dirty="0" smtClean="0">
                <a:solidFill>
                  <a:prstClr val="black"/>
                </a:solidFill>
              </a:rPr>
              <a:t>development/ better staff/players/facilities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4737" y="4123043"/>
            <a:ext cx="2536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Over-control of sports agents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4737" y="4795500"/>
            <a:ext cx="242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Commercial interests influences</a:t>
            </a:r>
          </a:p>
          <a:p>
            <a:r>
              <a:rPr lang="en-GB" dirty="0">
                <a:solidFill>
                  <a:prstClr val="black"/>
                </a:solidFill>
              </a:rPr>
              <a:t>t</a:t>
            </a:r>
            <a:r>
              <a:rPr lang="en-GB" dirty="0" smtClean="0">
                <a:solidFill>
                  <a:prstClr val="black"/>
                </a:solidFill>
              </a:rPr>
              <a:t>eam selection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7413" y="5657671"/>
            <a:ext cx="2764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Coaches given </a:t>
            </a:r>
            <a:r>
              <a:rPr lang="en-GB" b="1" dirty="0" smtClean="0">
                <a:solidFill>
                  <a:prstClr val="black"/>
                </a:solidFill>
              </a:rPr>
              <a:t>less time to succeed</a:t>
            </a:r>
            <a:r>
              <a:rPr lang="en-GB" dirty="0" smtClean="0">
                <a:solidFill>
                  <a:prstClr val="black"/>
                </a:solidFill>
              </a:rPr>
              <a:t>/ sponsors want fast return for money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5544" y="5705137"/>
            <a:ext cx="1753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Higher wages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90" y="2671509"/>
            <a:ext cx="325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Receive a higher income for sports participation (enables </a:t>
            </a:r>
            <a:r>
              <a:rPr lang="en-GB" b="1" dirty="0">
                <a:solidFill>
                  <a:prstClr val="black"/>
                </a:solidFill>
              </a:rPr>
              <a:t>full-time training</a:t>
            </a:r>
            <a:r>
              <a:rPr lang="en-GB" dirty="0">
                <a:solidFill>
                  <a:prstClr val="black"/>
                </a:solidFill>
              </a:rPr>
              <a:t>/ higher standards)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789" y="4441388"/>
            <a:ext cx="3091175" cy="19294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931" y="1589027"/>
            <a:ext cx="1900512" cy="253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5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2" grpId="0"/>
      <p:bldP spid="4" grpId="0"/>
      <p:bldP spid="8" grpId="0"/>
      <p:bldP spid="12" grpId="0"/>
      <p:bldP spid="15" grpId="0"/>
      <p:bldP spid="16" grpId="0"/>
      <p:bldP spid="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129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Advantages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44104"/>
            <a:ext cx="163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Dis-advantages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8131"/>
          <a:stretch/>
        </p:blipFill>
        <p:spPr bwMode="auto">
          <a:xfrm>
            <a:off x="3113901" y="31531"/>
            <a:ext cx="2813839" cy="17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23" y="1914306"/>
            <a:ext cx="2113209" cy="211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342" y="4516817"/>
            <a:ext cx="2677184" cy="178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483" y="1867884"/>
            <a:ext cx="3170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More money at stake means </a:t>
            </a:r>
            <a:r>
              <a:rPr lang="en-GB" b="1" dirty="0" smtClean="0">
                <a:solidFill>
                  <a:prstClr val="black"/>
                </a:solidFill>
              </a:rPr>
              <a:t>more pressure </a:t>
            </a:r>
            <a:r>
              <a:rPr lang="en-GB" dirty="0" smtClean="0">
                <a:solidFill>
                  <a:prstClr val="black"/>
                </a:solidFill>
              </a:rPr>
              <a:t>on officials to get decisions right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241" y="1814871"/>
            <a:ext cx="2839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More </a:t>
            </a:r>
            <a:r>
              <a:rPr lang="en-GB" b="1" dirty="0">
                <a:solidFill>
                  <a:prstClr val="black"/>
                </a:solidFill>
              </a:rPr>
              <a:t>p</a:t>
            </a:r>
            <a:r>
              <a:rPr lang="en-GB" b="1" dirty="0" smtClean="0">
                <a:solidFill>
                  <a:prstClr val="black"/>
                </a:solidFill>
              </a:rPr>
              <a:t>rofessionalism</a:t>
            </a:r>
            <a:r>
              <a:rPr lang="en-GB" dirty="0" smtClean="0">
                <a:solidFill>
                  <a:prstClr val="black"/>
                </a:solidFill>
              </a:rPr>
              <a:t>/ full-time careers/ earnings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9235" y="2970911"/>
            <a:ext cx="2744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More financial support from NGBs</a:t>
            </a:r>
            <a:r>
              <a:rPr lang="en-GB" dirty="0" smtClean="0">
                <a:solidFill>
                  <a:prstClr val="black"/>
                </a:solidFill>
              </a:rPr>
              <a:t> to attain higher standards  e.g. training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71620" y="4503679"/>
            <a:ext cx="3072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Advertising intrudes on events/ more </a:t>
            </a:r>
            <a:r>
              <a:rPr lang="en-GB" b="1" dirty="0" smtClean="0">
                <a:solidFill>
                  <a:prstClr val="black"/>
                </a:solidFill>
              </a:rPr>
              <a:t>breaks in play 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7397" y="5239407"/>
            <a:ext cx="316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Loss of tradition </a:t>
            </a:r>
            <a:r>
              <a:rPr lang="en-GB" dirty="0" smtClean="0">
                <a:solidFill>
                  <a:prstClr val="black"/>
                </a:solidFill>
              </a:rPr>
              <a:t>e.g. re-naming of stadia ‘The Reebok’ Stadium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08" y="4508934"/>
            <a:ext cx="3161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Better playing standards mean </a:t>
            </a:r>
            <a:r>
              <a:rPr lang="en-GB" b="1" dirty="0" smtClean="0">
                <a:solidFill>
                  <a:prstClr val="black"/>
                </a:solidFill>
              </a:rPr>
              <a:t>better quality/ more entertaining </a:t>
            </a:r>
            <a:r>
              <a:rPr lang="en-GB" dirty="0" smtClean="0">
                <a:solidFill>
                  <a:prstClr val="black"/>
                </a:solidFill>
              </a:rPr>
              <a:t>sport to watch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41" y="5657454"/>
            <a:ext cx="280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Money spent on making </a:t>
            </a:r>
            <a:r>
              <a:rPr lang="en-GB" b="1" dirty="0" smtClean="0">
                <a:solidFill>
                  <a:prstClr val="black"/>
                </a:solidFill>
              </a:rPr>
              <a:t>stadia more comfortable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8621" y="2843765"/>
            <a:ext cx="304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More deviance </a:t>
            </a:r>
            <a:r>
              <a:rPr lang="en-GB" dirty="0" smtClean="0">
                <a:solidFill>
                  <a:prstClr val="black"/>
                </a:solidFill>
              </a:rPr>
              <a:t>to deal with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3" grpId="0"/>
      <p:bldP spid="4" grpId="0"/>
      <p:bldP spid="7" grpId="0"/>
      <p:bldP spid="8" grpId="0"/>
      <p:bldP spid="9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129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Advantages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7000" y="144104"/>
            <a:ext cx="1631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</a:rPr>
              <a:t>Dis-advantages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 b="8131"/>
          <a:stretch/>
        </p:blipFill>
        <p:spPr bwMode="auto">
          <a:xfrm>
            <a:off x="3368975" y="144104"/>
            <a:ext cx="2251150" cy="1408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0510" y="1199979"/>
            <a:ext cx="33689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Provides </a:t>
            </a:r>
            <a:r>
              <a:rPr lang="en-GB" b="1" dirty="0">
                <a:solidFill>
                  <a:prstClr val="black"/>
                </a:solidFill>
              </a:rPr>
              <a:t>money for sport</a:t>
            </a:r>
            <a:r>
              <a:rPr lang="en-GB" dirty="0">
                <a:solidFill>
                  <a:prstClr val="black"/>
                </a:solidFill>
              </a:rPr>
              <a:t>, leading to improved resources/facilities/coaching in that </a:t>
            </a:r>
            <a:r>
              <a:rPr lang="en-GB" dirty="0" smtClean="0">
                <a:solidFill>
                  <a:prstClr val="black"/>
                </a:solidFill>
              </a:rPr>
              <a:t>sport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More exposure </a:t>
            </a:r>
            <a:r>
              <a:rPr lang="en-GB" dirty="0" smtClean="0">
                <a:solidFill>
                  <a:prstClr val="black"/>
                </a:solidFill>
              </a:rPr>
              <a:t>for sport via advertising</a:t>
            </a:r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7" y="2226151"/>
            <a:ext cx="28416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021" y="2923401"/>
            <a:ext cx="32273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Leads to </a:t>
            </a:r>
            <a:r>
              <a:rPr lang="en-GB" b="1" dirty="0">
                <a:solidFill>
                  <a:prstClr val="black"/>
                </a:solidFill>
              </a:rPr>
              <a:t>more events </a:t>
            </a:r>
            <a:r>
              <a:rPr lang="en-GB" dirty="0">
                <a:solidFill>
                  <a:prstClr val="black"/>
                </a:solidFill>
              </a:rPr>
              <a:t>(e.g. lots of cricket competitions not just County Championship also have 20/20, 50 over competitions)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93676" y="1091205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Some </a:t>
            </a:r>
            <a:r>
              <a:rPr lang="en-GB" b="1" dirty="0" smtClean="0">
                <a:solidFill>
                  <a:prstClr val="black"/>
                </a:solidFill>
              </a:rPr>
              <a:t>sponsors may reflect badly on the sport</a:t>
            </a:r>
            <a:r>
              <a:rPr lang="en-GB" dirty="0" smtClean="0">
                <a:solidFill>
                  <a:prstClr val="black"/>
                </a:solidFill>
              </a:rPr>
              <a:t> e.g. cigarettes/ alcohol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4359292"/>
            <a:ext cx="3312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Sports pressured to turn professional e.g. Rugby Union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7627" y="207714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prstClr val="black"/>
                </a:solidFill>
              </a:rPr>
              <a:t>Win-ethic/deviance</a:t>
            </a:r>
            <a:r>
              <a:rPr lang="en-GB" dirty="0" smtClean="0">
                <a:solidFill>
                  <a:prstClr val="black"/>
                </a:solidFill>
              </a:rPr>
              <a:t> gives sport poor image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7626" y="2797588"/>
            <a:ext cx="2946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Risk of corruption – match-fixing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4968" y="357844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Sport </a:t>
            </a:r>
            <a:r>
              <a:rPr lang="en-GB" b="1" dirty="0" smtClean="0">
                <a:solidFill>
                  <a:prstClr val="black"/>
                </a:solidFill>
              </a:rPr>
              <a:t>loses control/ over-reliance on sponsors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0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9" grpId="0"/>
      <p:bldP spid="10" grpId="0"/>
      <p:bldP spid="11" grpId="0"/>
      <p:bldP spid="1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>
            <a:off x="6191250" y="4742736"/>
            <a:ext cx="534200" cy="442787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Cheat sheet! Use these general areas as scaffolding for your answer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712419"/>
            <a:ext cx="3238500" cy="2228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336" y="1722018"/>
            <a:ext cx="218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More to watch!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5069" y="3197042"/>
            <a:ext cx="2282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Better to watch!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91654" y="5031307"/>
            <a:ext cx="2319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Enhanced environment to watch in!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615998" y="1722018"/>
            <a:ext cx="2438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Negative changes </a:t>
            </a:r>
          </a:p>
          <a:p>
            <a:r>
              <a:rPr lang="en-GB" sz="2400" dirty="0" smtClean="0"/>
              <a:t>to our sport? 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597710" y="5215972"/>
            <a:ext cx="1786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Fans being exploited? </a:t>
            </a:r>
            <a:endParaRPr lang="en-GB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406232" y="2400407"/>
            <a:ext cx="542741" cy="45720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3"/>
          </p:cNvCxnSpPr>
          <p:nvPr/>
        </p:nvCxnSpPr>
        <p:spPr>
          <a:xfrm flipH="1" flipV="1">
            <a:off x="2528002" y="3427875"/>
            <a:ext cx="330357" cy="104808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338947" y="4769811"/>
            <a:ext cx="609884" cy="357339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191250" y="2393781"/>
            <a:ext cx="424748" cy="457200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65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Description: CB Fry">
            <a:hlinkClick r:id="rId2" tooltip="CB Fry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34" y="1600200"/>
            <a:ext cx="3076732" cy="491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4200" y="252289"/>
            <a:ext cx="2667000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Amateurism = 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Playing sport for the love of it, for no monetary gain.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924800" y="147603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prstClr val="white"/>
                </a:solidFill>
              </a:rPr>
              <a:t>1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313"/>
            <a:ext cx="8148637" cy="681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59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0682" y="0"/>
            <a:ext cx="2286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AO1 – knowledge</a:t>
            </a:r>
          </a:p>
          <a:p>
            <a:endParaRPr lang="en-GB" dirty="0"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  <a:p>
            <a:r>
              <a:rPr lang="en-GB" sz="1200" dirty="0" smtClean="0"/>
              <a:t>Commercialisation = </a:t>
            </a:r>
          </a:p>
          <a:p>
            <a:r>
              <a:rPr lang="en-GB" sz="1200" dirty="0" smtClean="0"/>
              <a:t>the process by which sport is used to make money/treating of sport as a commodity/ marketing of sport for profit</a:t>
            </a:r>
          </a:p>
          <a:p>
            <a:endParaRPr lang="en-GB" sz="1200" dirty="0" smtClean="0"/>
          </a:p>
          <a:p>
            <a:r>
              <a:rPr lang="en-GB" sz="1200" dirty="0" smtClean="0"/>
              <a:t>Sponsorship = companies pay money </a:t>
            </a:r>
          </a:p>
          <a:p>
            <a:r>
              <a:rPr lang="en-GB" sz="1200" dirty="0"/>
              <a:t>i</a:t>
            </a:r>
            <a:r>
              <a:rPr lang="en-GB" sz="1200" dirty="0" smtClean="0"/>
              <a:t>n exchange for a commercial return (usually through advertising). </a:t>
            </a:r>
          </a:p>
          <a:p>
            <a:endParaRPr lang="en-GB" sz="1200" dirty="0"/>
          </a:p>
          <a:p>
            <a:r>
              <a:rPr lang="en-GB" sz="1200" dirty="0" smtClean="0"/>
              <a:t>Sponsorship is a part of the commercialisation process. </a:t>
            </a:r>
          </a:p>
          <a:p>
            <a:endParaRPr lang="en-GB" sz="1200" dirty="0"/>
          </a:p>
          <a:p>
            <a:r>
              <a:rPr lang="en-GB" sz="1200" dirty="0" smtClean="0"/>
              <a:t>Commercialisation also includes contracts, merchandising, advertising, endorsements </a:t>
            </a:r>
          </a:p>
          <a:p>
            <a:endParaRPr lang="en-GB" sz="1200" dirty="0"/>
          </a:p>
          <a:p>
            <a:r>
              <a:rPr lang="en-GB" sz="1200" dirty="0" smtClean="0"/>
              <a:t>Golden triangle = inter-relationship between media, sport and sponsors  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428624" y="-25813"/>
            <a:ext cx="1798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effectLst>
                  <a:outerShdw blurRad="50800" dist="50800" dir="5400000" algn="ctr" rotWithShape="0">
                    <a:srgbClr val="00B050"/>
                  </a:outerShdw>
                </a:effectLst>
              </a:rPr>
              <a:t>AO2 - application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00705" y="0"/>
            <a:ext cx="4396741" cy="671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effectLst>
                  <a:outerShdw blurRad="50800" dist="50800" dir="5400000" algn="ctr" rotWithShape="0">
                    <a:srgbClr val="00B0F0"/>
                  </a:outerShdw>
                </a:effectLst>
              </a:rPr>
              <a:t>AO3 – evaluation/analysis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2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Agree: good for fans because…</a:t>
            </a: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Players/teams of higher standard/increased excitement of watching role models</a:t>
            </a:r>
            <a:endParaRPr lang="en-GB" sz="1600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Better quality facilities/stadium/team merchandise to create team loyalty/change of pitch colour to make spectating easier/bigger stadiums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Increased number of competitions/opportunities to watch events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Funding to provide entertaining experience/other activities not just the sporting event/educate spectators/expert analysis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E. Variations of the sport format provide alternative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viewing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experience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F. Rules changed to create extra excitement/interest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G. Funding for improved technology at the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ground and at home </a:t>
            </a: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Need for more correct decisions/less incorrect decisions by officials/Hawkeye/increased excitement waiting for correct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decision</a:t>
            </a:r>
            <a:endParaRPr lang="en-GB" sz="1200" u="sng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GB" sz="1200" u="sng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Disagree: bad for fans because….</a:t>
            </a:r>
          </a:p>
          <a:p>
            <a:pPr lvl="0"/>
            <a:endParaRPr lang="en-GB" sz="1200" u="sng" dirty="0" smtClean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Traditional nature of sport changed/viewing experience altered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 Breaks in play for adverts/commercials/decisions of officials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K. Less tickets available/tickets allocated to sponsors/hospitality tickets/higher ticket prices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L. Match fixing/cheating/drug use more likely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M. Start times/kick-off times arranged to maximise viewing figures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 Minority sports receive less coverage/major sports dominate the television schedules/pay-per-view restricts access to watch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 Companies create monopoly of merchandise/catering in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stadiums/expensive </a:t>
            </a:r>
            <a:r>
              <a:rPr lang="en-GB" sz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 merchandise changed </a:t>
            </a:r>
            <a:r>
              <a:rPr lang="en-GB" sz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regularly</a:t>
            </a:r>
            <a:endParaRPr lang="en-GB" sz="16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1447800"/>
            <a:ext cx="1028700" cy="280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7873" y="1359182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e.g. selling tickets to sports events for a profit</a:t>
            </a:r>
            <a:endParaRPr lang="en-GB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527873" y="2895600"/>
            <a:ext cx="160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e.g. contracts sold for broadcasting rights such as Netball Super League on SKY</a:t>
            </a:r>
            <a:endParaRPr lang="en-GB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85800" y="3276600"/>
            <a:ext cx="1742824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06245" y="4638125"/>
            <a:ext cx="18696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e.g. </a:t>
            </a:r>
            <a:r>
              <a:rPr lang="en-GB" sz="1400" dirty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large video screens for </a:t>
            </a:r>
            <a:r>
              <a:rPr lang="en-GB" sz="1400" dirty="0" smtClean="0">
                <a:solidFill>
                  <a:prstClr val="black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playback at the stadium and interactive technology/HD/3D for home viewers</a:t>
            </a:r>
            <a:endParaRPr lang="en-GB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78580" y="3200400"/>
            <a:ext cx="874331" cy="1196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1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The Win Ethic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Where winning is all that matters in sport</a:t>
            </a:r>
          </a:p>
          <a:p>
            <a:r>
              <a:rPr lang="en-GB" dirty="0" smtClean="0"/>
              <a:t>Due to the rewards for winning being so high and livelihoods being at stake</a:t>
            </a:r>
          </a:p>
          <a:p>
            <a:r>
              <a:rPr lang="en-GB" dirty="0" smtClean="0"/>
              <a:t>Also called ‘win-at-all-cost’. </a:t>
            </a:r>
          </a:p>
          <a:p>
            <a:r>
              <a:rPr lang="en-GB" dirty="0" smtClean="0"/>
              <a:t>Linked to professionalism</a:t>
            </a:r>
          </a:p>
          <a:p>
            <a:r>
              <a:rPr lang="en-GB" dirty="0" smtClean="0"/>
              <a:t>A cause of gamesmanship, cheating &amp; corruption</a:t>
            </a:r>
          </a:p>
          <a:p>
            <a:r>
              <a:rPr lang="en-GB" dirty="0" smtClean="0"/>
              <a:t>Leads to breakdown of Sportsmanship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29" y="-59197"/>
            <a:ext cx="1444877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362200"/>
            <a:ext cx="4343400" cy="2568476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Sportsmanship can be encouraged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(and Gamesmanship discouraged</a:t>
            </a:r>
            <a:r>
              <a:rPr lang="en-GB" sz="3600" b="1" dirty="0" smtClean="0">
                <a:solidFill>
                  <a:schemeClr val="bg1"/>
                </a:solidFill>
              </a:rPr>
              <a:t>)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990600" y="12551"/>
            <a:ext cx="845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  <a:p>
            <a:endParaRPr lang="en-GB" dirty="0" smtClean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5410200"/>
            <a:ext cx="2667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F</a:t>
            </a:r>
            <a:r>
              <a:rPr lang="en-GB" dirty="0" smtClean="0">
                <a:solidFill>
                  <a:prstClr val="black"/>
                </a:solidFill>
              </a:rPr>
              <a:t>air </a:t>
            </a:r>
            <a:r>
              <a:rPr lang="en-GB" dirty="0">
                <a:solidFill>
                  <a:prstClr val="black"/>
                </a:solidFill>
              </a:rPr>
              <a:t>play charters</a:t>
            </a:r>
            <a:r>
              <a:rPr lang="en-GB" dirty="0" smtClean="0">
                <a:solidFill>
                  <a:prstClr val="black"/>
                </a:solidFill>
              </a:rPr>
              <a:t>/ campaigns </a:t>
            </a:r>
            <a:r>
              <a:rPr lang="en-GB" dirty="0">
                <a:solidFill>
                  <a:prstClr val="black"/>
                </a:solidFill>
              </a:rPr>
              <a:t>(</a:t>
            </a:r>
            <a:r>
              <a:rPr lang="en-GB" dirty="0" smtClean="0">
                <a:solidFill>
                  <a:prstClr val="black"/>
                </a:solidFill>
              </a:rPr>
              <a:t>e.g. </a:t>
            </a:r>
            <a:r>
              <a:rPr lang="en-GB" dirty="0">
                <a:solidFill>
                  <a:prstClr val="black"/>
                </a:solidFill>
              </a:rPr>
              <a:t>Respect via FA)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2600" y="4800600"/>
            <a:ext cx="623698" cy="495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866964" y="5271700"/>
            <a:ext cx="20152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G</a:t>
            </a:r>
            <a:r>
              <a:rPr lang="en-GB" dirty="0" smtClean="0">
                <a:solidFill>
                  <a:prstClr val="black"/>
                </a:solidFill>
              </a:rPr>
              <a:t>ive </a:t>
            </a:r>
            <a:r>
              <a:rPr lang="en-GB" dirty="0">
                <a:solidFill>
                  <a:prstClr val="black"/>
                </a:solidFill>
              </a:rPr>
              <a:t>harsher punishments for negative actions in </a:t>
            </a:r>
            <a:r>
              <a:rPr lang="en-GB" dirty="0" smtClean="0">
                <a:solidFill>
                  <a:prstClr val="black"/>
                </a:solidFill>
              </a:rPr>
              <a:t>sport e.g. fines/bans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086600" y="4637903"/>
            <a:ext cx="609600" cy="4952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81600" y="318352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Use </a:t>
            </a:r>
            <a:r>
              <a:rPr lang="en-GB" dirty="0">
                <a:solidFill>
                  <a:prstClr val="black"/>
                </a:solidFill>
              </a:rPr>
              <a:t>of technology to improve officials decision </a:t>
            </a:r>
            <a:r>
              <a:rPr lang="en-GB" dirty="0" smtClean="0">
                <a:solidFill>
                  <a:prstClr val="black"/>
                </a:solidFill>
              </a:rPr>
              <a:t>making e.g. video umpire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562600" y="1576874"/>
            <a:ext cx="152400" cy="63596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28600" y="152400"/>
            <a:ext cx="266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U</a:t>
            </a:r>
            <a:r>
              <a:rPr lang="en-GB" dirty="0" smtClean="0">
                <a:solidFill>
                  <a:prstClr val="black"/>
                </a:solidFill>
              </a:rPr>
              <a:t>se </a:t>
            </a:r>
            <a:r>
              <a:rPr lang="en-GB" dirty="0">
                <a:solidFill>
                  <a:prstClr val="black"/>
                </a:solidFill>
              </a:rPr>
              <a:t>of positive role models (</a:t>
            </a:r>
            <a:r>
              <a:rPr lang="en-GB" dirty="0" smtClean="0">
                <a:solidFill>
                  <a:prstClr val="black"/>
                </a:solidFill>
              </a:rPr>
              <a:t>e.g. </a:t>
            </a:r>
            <a:r>
              <a:rPr lang="en-GB" dirty="0">
                <a:solidFill>
                  <a:prstClr val="black"/>
                </a:solidFill>
              </a:rPr>
              <a:t>100</a:t>
            </a:r>
            <a:r>
              <a:rPr lang="en-GB" dirty="0" smtClean="0">
                <a:solidFill>
                  <a:prstClr val="black"/>
                </a:solidFill>
              </a:rPr>
              <a:t>% ME </a:t>
            </a:r>
            <a:r>
              <a:rPr lang="en-GB" dirty="0">
                <a:solidFill>
                  <a:prstClr val="black"/>
                </a:solidFill>
              </a:rPr>
              <a:t>and ethically fair, drug free sport)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064449" y="1828800"/>
            <a:ext cx="407648" cy="46265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8600" y="1351875"/>
            <a:ext cx="344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prstClr val="black"/>
                </a:solidFill>
                <a:hlinkClick r:id="rId2"/>
              </a:rPr>
              <a:t>http://www.ukad.org.uk/athletes</a:t>
            </a:r>
            <a:r>
              <a:rPr lang="en-GB" dirty="0" smtClean="0">
                <a:solidFill>
                  <a:prstClr val="black"/>
                </a:solidFill>
                <a:hlinkClick r:id="rId2"/>
              </a:rPr>
              <a:t>/</a:t>
            </a:r>
            <a:r>
              <a:rPr lang="en-GB" dirty="0" smtClean="0">
                <a:solidFill>
                  <a:prstClr val="black"/>
                </a:solidFill>
              </a:rPr>
              <a:t> </a:t>
            </a:r>
            <a:endParaRPr lang="en-GB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951091" y="3584129"/>
            <a:ext cx="673406" cy="2313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9314" y="3214797"/>
            <a:ext cx="152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Rule changes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24800" y="147603"/>
            <a:ext cx="1089642" cy="14096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smtClean="0">
                <a:solidFill>
                  <a:prstClr val="white"/>
                </a:solidFill>
              </a:rPr>
              <a:t>1</a:t>
            </a:r>
            <a:r>
              <a:rPr lang="en-GB" dirty="0" smtClean="0">
                <a:solidFill>
                  <a:prstClr val="white"/>
                </a:solidFill>
              </a:rPr>
              <a:t/>
            </a:r>
            <a:br>
              <a:rPr lang="en-GB" dirty="0" smtClean="0">
                <a:solidFill>
                  <a:prstClr val="white"/>
                </a:solidFill>
              </a:rPr>
            </a:br>
            <a:r>
              <a:rPr lang="en-GB" sz="2400" dirty="0" smtClean="0">
                <a:solidFill>
                  <a:prstClr val="white"/>
                </a:solidFill>
              </a:rPr>
              <a:t>Ethics</a:t>
            </a:r>
            <a:endParaRPr lang="en-GB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60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4" grpId="0"/>
      <p:bldP spid="17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t="2" b="91423"/>
          <a:stretch/>
        </p:blipFill>
        <p:spPr>
          <a:xfrm>
            <a:off x="762000" y="1447800"/>
            <a:ext cx="754380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5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619" y="65544"/>
            <a:ext cx="53546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Agree</a:t>
            </a:r>
          </a:p>
          <a:p>
            <a:r>
              <a:rPr lang="en-GB" dirty="0">
                <a:solidFill>
                  <a:prstClr val="black"/>
                </a:solidFill>
              </a:rPr>
              <a:t>A. Explanation of sportsmanship – unwritten rules of</a:t>
            </a:r>
          </a:p>
          <a:p>
            <a:r>
              <a:rPr lang="en-GB" dirty="0">
                <a:solidFill>
                  <a:prstClr val="black"/>
                </a:solidFill>
              </a:rPr>
              <a:t>etiquette/</a:t>
            </a:r>
            <a:r>
              <a:rPr lang="en-GB" dirty="0" err="1">
                <a:solidFill>
                  <a:prstClr val="black"/>
                </a:solidFill>
              </a:rPr>
              <a:t>fairplay</a:t>
            </a:r>
            <a:r>
              <a:rPr lang="en-GB" dirty="0">
                <a:solidFill>
                  <a:prstClr val="black"/>
                </a:solidFill>
              </a:rPr>
              <a:t>/spirit of the game/suitable example</a:t>
            </a:r>
          </a:p>
          <a:p>
            <a:r>
              <a:rPr lang="en-GB" dirty="0">
                <a:solidFill>
                  <a:prstClr val="black"/>
                </a:solidFill>
              </a:rPr>
              <a:t>B. 19th century sport run by middle/upper class/elite</a:t>
            </a:r>
          </a:p>
          <a:p>
            <a:r>
              <a:rPr lang="en-GB" dirty="0">
                <a:solidFill>
                  <a:prstClr val="black"/>
                </a:solidFill>
              </a:rPr>
              <a:t>performers were amateur/amateur sport was dominant</a:t>
            </a:r>
          </a:p>
          <a:p>
            <a:r>
              <a:rPr lang="en-GB" dirty="0">
                <a:solidFill>
                  <a:prstClr val="black"/>
                </a:solidFill>
              </a:rPr>
              <a:t>C. Based on concept of amateurism – playing for love of</a:t>
            </a:r>
          </a:p>
          <a:p>
            <a:r>
              <a:rPr lang="en-GB" dirty="0">
                <a:solidFill>
                  <a:prstClr val="black"/>
                </a:solidFill>
              </a:rPr>
              <a:t>sport/ not paid</a:t>
            </a:r>
          </a:p>
          <a:p>
            <a:r>
              <a:rPr lang="en-GB" dirty="0">
                <a:solidFill>
                  <a:prstClr val="black"/>
                </a:solidFill>
              </a:rPr>
              <a:t>D. Based on concept of athleticism – physical </a:t>
            </a:r>
            <a:r>
              <a:rPr lang="en-GB" dirty="0" smtClean="0">
                <a:solidFill>
                  <a:prstClr val="black"/>
                </a:solidFill>
              </a:rPr>
              <a:t>endeavour and </a:t>
            </a:r>
            <a:r>
              <a:rPr lang="en-GB" dirty="0">
                <a:solidFill>
                  <a:prstClr val="black"/>
                </a:solidFill>
              </a:rPr>
              <a:t>moral integrity</a:t>
            </a:r>
          </a:p>
          <a:p>
            <a:r>
              <a:rPr lang="en-GB" dirty="0">
                <a:solidFill>
                  <a:prstClr val="black"/>
                </a:solidFill>
              </a:rPr>
              <a:t>E. (During 20th century) professionalism </a:t>
            </a:r>
            <a:r>
              <a:rPr lang="en-GB" dirty="0" smtClean="0">
                <a:solidFill>
                  <a:prstClr val="black"/>
                </a:solidFill>
              </a:rPr>
              <a:t>increased/greater extrinsic </a:t>
            </a:r>
            <a:r>
              <a:rPr lang="en-GB" dirty="0">
                <a:solidFill>
                  <a:prstClr val="black"/>
                </a:solidFill>
              </a:rPr>
              <a:t>rewards/more money </a:t>
            </a:r>
            <a:r>
              <a:rPr lang="en-GB" dirty="0" smtClean="0">
                <a:solidFill>
                  <a:prstClr val="black"/>
                </a:solidFill>
              </a:rPr>
              <a:t>involved/more commercialisation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F. Greater pressure from media/national </a:t>
            </a:r>
            <a:r>
              <a:rPr lang="en-GB" dirty="0" smtClean="0">
                <a:solidFill>
                  <a:prstClr val="black"/>
                </a:solidFill>
              </a:rPr>
              <a:t>expectation/media encourages </a:t>
            </a:r>
            <a:r>
              <a:rPr lang="en-GB" dirty="0">
                <a:solidFill>
                  <a:prstClr val="black"/>
                </a:solidFill>
              </a:rPr>
              <a:t>copying of poor role models</a:t>
            </a:r>
          </a:p>
          <a:p>
            <a:r>
              <a:rPr lang="en-GB" dirty="0">
                <a:solidFill>
                  <a:prstClr val="black"/>
                </a:solidFill>
              </a:rPr>
              <a:t>G. Increase in win at all cost attitude/</a:t>
            </a:r>
            <a:r>
              <a:rPr lang="en-GB" dirty="0" err="1">
                <a:solidFill>
                  <a:prstClr val="black"/>
                </a:solidFill>
              </a:rPr>
              <a:t>Lombardian</a:t>
            </a:r>
            <a:r>
              <a:rPr lang="en-GB" dirty="0">
                <a:solidFill>
                  <a:prstClr val="black"/>
                </a:solidFill>
              </a:rPr>
              <a:t> ethic</a:t>
            </a:r>
          </a:p>
          <a:p>
            <a:r>
              <a:rPr lang="en-GB" dirty="0">
                <a:solidFill>
                  <a:prstClr val="black"/>
                </a:solidFill>
              </a:rPr>
              <a:t>H. Caused an increase in gamesmanship – bending the</a:t>
            </a:r>
          </a:p>
          <a:p>
            <a:r>
              <a:rPr lang="en-GB" dirty="0">
                <a:solidFill>
                  <a:prstClr val="black"/>
                </a:solidFill>
              </a:rPr>
              <a:t>rules</a:t>
            </a:r>
          </a:p>
          <a:p>
            <a:r>
              <a:rPr lang="en-GB" dirty="0">
                <a:solidFill>
                  <a:prstClr val="black"/>
                </a:solidFill>
              </a:rPr>
              <a:t>I. (Increase in) doping/violent play/cheating/abusive</a:t>
            </a:r>
          </a:p>
          <a:p>
            <a:r>
              <a:rPr lang="en-GB" dirty="0">
                <a:solidFill>
                  <a:prstClr val="black"/>
                </a:solidFill>
              </a:rPr>
              <a:t>language/match fixing/deviancy/prosecutions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0" y="296376"/>
            <a:ext cx="365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Disagree</a:t>
            </a:r>
          </a:p>
          <a:p>
            <a:r>
              <a:rPr lang="en-GB" dirty="0">
                <a:solidFill>
                  <a:prstClr val="black"/>
                </a:solidFill>
              </a:rPr>
              <a:t>J. Sportsmanship promoted at events </a:t>
            </a:r>
            <a:r>
              <a:rPr lang="en-GB" dirty="0" smtClean="0">
                <a:solidFill>
                  <a:prstClr val="black"/>
                </a:solidFill>
              </a:rPr>
              <a:t>eg</a:t>
            </a:r>
            <a:r>
              <a:rPr lang="en-GB" dirty="0">
                <a:solidFill>
                  <a:prstClr val="black"/>
                </a:solidFill>
              </a:rPr>
              <a:t> </a:t>
            </a:r>
            <a:r>
              <a:rPr lang="en-GB" dirty="0" smtClean="0">
                <a:solidFill>
                  <a:prstClr val="black"/>
                </a:solidFill>
              </a:rPr>
              <a:t>Olympics/Olympism</a:t>
            </a:r>
            <a:r>
              <a:rPr lang="en-GB" dirty="0">
                <a:solidFill>
                  <a:prstClr val="black"/>
                </a:solidFill>
              </a:rPr>
              <a:t>/ Olympic Ideal</a:t>
            </a:r>
          </a:p>
          <a:p>
            <a:r>
              <a:rPr lang="en-GB" dirty="0">
                <a:solidFill>
                  <a:prstClr val="black"/>
                </a:solidFill>
              </a:rPr>
              <a:t>K. Performers are role models and understand </a:t>
            </a:r>
            <a:r>
              <a:rPr lang="en-GB" dirty="0" smtClean="0">
                <a:solidFill>
                  <a:prstClr val="black"/>
                </a:solidFill>
              </a:rPr>
              <a:t>their responsibility</a:t>
            </a: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L. Greater need to maintain image to retain </a:t>
            </a:r>
            <a:r>
              <a:rPr lang="en-GB" dirty="0" smtClean="0">
                <a:solidFill>
                  <a:prstClr val="black"/>
                </a:solidFill>
              </a:rPr>
              <a:t>sponsors/ commercial </a:t>
            </a:r>
            <a:r>
              <a:rPr lang="en-GB" dirty="0">
                <a:solidFill>
                  <a:prstClr val="black"/>
                </a:solidFill>
              </a:rPr>
              <a:t>deals/image of sport</a:t>
            </a:r>
          </a:p>
          <a:p>
            <a:r>
              <a:rPr lang="en-GB" dirty="0">
                <a:solidFill>
                  <a:prstClr val="black"/>
                </a:solidFill>
              </a:rPr>
              <a:t>M. (during 19th Century) corruption was part of sport/may</a:t>
            </a:r>
          </a:p>
          <a:p>
            <a:r>
              <a:rPr lang="en-GB" dirty="0">
                <a:solidFill>
                  <a:prstClr val="black"/>
                </a:solidFill>
              </a:rPr>
              <a:t>not have declined just now more widely reported in the</a:t>
            </a:r>
          </a:p>
          <a:p>
            <a:r>
              <a:rPr lang="en-GB" dirty="0">
                <a:solidFill>
                  <a:prstClr val="black"/>
                </a:solidFill>
              </a:rPr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299095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/>
              <a:t>Strategies</a:t>
            </a:r>
          </a:p>
          <a:p>
            <a:pPr marL="0" indent="0">
              <a:buNone/>
            </a:pPr>
            <a:r>
              <a:rPr lang="en-GB" dirty="0"/>
              <a:t>N. Campaigns to promote </a:t>
            </a:r>
            <a:r>
              <a:rPr lang="en-GB" dirty="0" smtClean="0"/>
              <a:t>sportsmanship/Respect/Fair play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Awards/Sporting ethics promoted within schools/clubs/</a:t>
            </a:r>
          </a:p>
          <a:p>
            <a:pPr marL="0" indent="0">
              <a:buNone/>
            </a:pPr>
            <a:r>
              <a:rPr lang="en-GB" dirty="0"/>
              <a:t>education</a:t>
            </a:r>
          </a:p>
          <a:p>
            <a:pPr marL="0" indent="0">
              <a:buNone/>
            </a:pPr>
            <a:r>
              <a:rPr lang="en-GB" dirty="0"/>
              <a:t>O. Better officials/citing after game/better technology to help</a:t>
            </a:r>
          </a:p>
          <a:p>
            <a:pPr marL="0" indent="0">
              <a:buNone/>
            </a:pPr>
            <a:r>
              <a:rPr lang="en-GB" dirty="0"/>
              <a:t>officials/fourth official</a:t>
            </a:r>
          </a:p>
          <a:p>
            <a:pPr marL="0" indent="0">
              <a:buNone/>
            </a:pPr>
            <a:r>
              <a:rPr lang="en-GB" dirty="0"/>
              <a:t>P. Rules changed to promote </a:t>
            </a:r>
            <a:r>
              <a:rPr lang="en-GB" dirty="0" smtClean="0"/>
              <a:t>fair play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Q. (On the field) – penalties/sin bins/bookings</a:t>
            </a:r>
          </a:p>
          <a:p>
            <a:pPr marL="0" indent="0">
              <a:buNone/>
            </a:pPr>
            <a:r>
              <a:rPr lang="en-GB" dirty="0"/>
              <a:t>R. (Off the field) – fines/bans</a:t>
            </a:r>
          </a:p>
          <a:p>
            <a:pPr marL="0" indent="0">
              <a:buNone/>
            </a:pPr>
            <a:r>
              <a:rPr lang="en-GB" dirty="0"/>
              <a:t>S. Punish the club – deduct points/matches behind closed</a:t>
            </a:r>
          </a:p>
          <a:p>
            <a:pPr marL="0" indent="0">
              <a:buNone/>
            </a:pPr>
            <a:r>
              <a:rPr lang="en-GB" dirty="0"/>
              <a:t>doors</a:t>
            </a:r>
          </a:p>
          <a:p>
            <a:pPr marL="0" indent="0">
              <a:buNone/>
            </a:pPr>
            <a:r>
              <a:rPr lang="en-GB" dirty="0"/>
              <a:t>T. Positive role models/name and shame bad role models</a:t>
            </a:r>
          </a:p>
          <a:p>
            <a:pPr marL="0" indent="0">
              <a:buNone/>
            </a:pPr>
            <a:r>
              <a:rPr lang="en-GB" dirty="0"/>
              <a:t>U. Codes of conduct for players/spectators</a:t>
            </a:r>
          </a:p>
          <a:p>
            <a:pPr marL="0" indent="0">
              <a:buNone/>
            </a:pPr>
            <a:r>
              <a:rPr lang="en-GB" dirty="0"/>
              <a:t>V. Drug testing</a:t>
            </a:r>
          </a:p>
          <a:p>
            <a:pPr marL="0" indent="0">
              <a:buNone/>
            </a:pPr>
            <a:r>
              <a:rPr lang="en-GB" dirty="0"/>
              <a:t>W. Prosecute violent play</a:t>
            </a:r>
          </a:p>
        </p:txBody>
      </p:sp>
    </p:spTree>
    <p:extLst>
      <p:ext uri="{BB962C8B-B14F-4D97-AF65-F5344CB8AC3E}">
        <p14:creationId xmlns:p14="http://schemas.microsoft.com/office/powerpoint/2010/main" val="33730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21E7B78665E49A701798582881B04" ma:contentTypeVersion="1" ma:contentTypeDescription="Create a new document." ma:contentTypeScope="" ma:versionID="006f581a886ca102c6b9598a34bd72e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B765B-0A9A-47B6-A076-49D629038AFD}">
  <ds:schemaRefs>
    <ds:schemaRef ds:uri="http://purl.org/dc/terms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41ED47-E9C4-4B6A-B399-C0B6FD684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5D6A97-AAD1-4C71-8454-94BBFF010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2137</TotalTime>
  <Words>3265</Words>
  <Application>Microsoft Office PowerPoint</Application>
  <PresentationFormat>On-screen Show (4:3)</PresentationFormat>
  <Paragraphs>481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Symbol</vt:lpstr>
      <vt:lpstr>Times New Roman</vt:lpstr>
      <vt:lpstr>Office Theme</vt:lpstr>
      <vt:lpstr>Ethics</vt:lpstr>
      <vt:lpstr>PowerPoint Presentation</vt:lpstr>
      <vt:lpstr>Sportsmanship </vt:lpstr>
      <vt:lpstr>PowerPoint Presentation</vt:lpstr>
      <vt:lpstr>The Win Ethic</vt:lpstr>
      <vt:lpstr>Sportsmanship can be encouraged  (and Gamesmanship discouraged)</vt:lpstr>
      <vt:lpstr>PowerPoint Presentation</vt:lpstr>
      <vt:lpstr>PowerPoint Presentation</vt:lpstr>
      <vt:lpstr>PowerPoint Presentation</vt:lpstr>
      <vt:lpstr>Forms of Deviance</vt:lpstr>
      <vt:lpstr>PowerPoint Presentation</vt:lpstr>
      <vt:lpstr>Causes of player violence</vt:lpstr>
      <vt:lpstr>PowerPoint Presentation</vt:lpstr>
      <vt:lpstr>Re-cap quiz!</vt:lpstr>
      <vt:lpstr>Why should player violence be discouraged? </vt:lpstr>
      <vt:lpstr>Strategies to prevent player violence </vt:lpstr>
      <vt:lpstr>The Y-word</vt:lpstr>
      <vt:lpstr>PowerPoint Presentation</vt:lpstr>
      <vt:lpstr>Re-cap quiz</vt:lpstr>
      <vt:lpstr>PowerPoint Presentation</vt:lpstr>
      <vt:lpstr>Anabolic Steroids</vt:lpstr>
      <vt:lpstr>Beta Blockers</vt:lpstr>
      <vt:lpstr>EPO</vt:lpstr>
      <vt:lpstr>PowerPoint Presentation</vt:lpstr>
      <vt:lpstr>Strategies to prevent drug use in sport</vt:lpstr>
      <vt:lpstr>Problems in eradicating drugs in sport</vt:lpstr>
      <vt:lpstr>PowerPoint Presentation</vt:lpstr>
      <vt:lpstr>The law and officials</vt:lpstr>
      <vt:lpstr>The law and spectators</vt:lpstr>
      <vt:lpstr>Reasons for increased legal action/ prosecutions in sport</vt:lpstr>
      <vt:lpstr>Re-cap Quiz</vt:lpstr>
      <vt:lpstr>8 marker practice: </vt:lpstr>
      <vt:lpstr>Discuss the arguments for and against drug taking </vt:lpstr>
      <vt:lpstr>An Inter-relationship of mutual dependence</vt:lpstr>
      <vt:lpstr>PowerPoint Presentation</vt:lpstr>
      <vt:lpstr>PowerPoint Presentation</vt:lpstr>
      <vt:lpstr>PowerPoint Presentation</vt:lpstr>
      <vt:lpstr>PowerPoint Presentation</vt:lpstr>
      <vt:lpstr>Cheat sheet! Use these general areas as scaffolding for your answer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Deviance Booklet Notes</dc:title>
  <dc:creator>Kevin Broad</dc:creator>
  <cp:lastModifiedBy>Kevin Broad</cp:lastModifiedBy>
  <cp:revision>89</cp:revision>
  <dcterms:created xsi:type="dcterms:W3CDTF">2006-08-16T00:00:00Z</dcterms:created>
  <dcterms:modified xsi:type="dcterms:W3CDTF">2018-01-23T14:10:59Z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0x010100CB221E7B78665E49A701798582881B04</vt:lpwstr>
  </property>
</Properties>
</file>