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60" r:id="rId4"/>
    <p:sldId id="261" r:id="rId5"/>
    <p:sldId id="262" r:id="rId6"/>
    <p:sldId id="263" r:id="rId7"/>
    <p:sldId id="259" r:id="rId8"/>
    <p:sldId id="258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D645B-46F3-4190-86C4-AB45AE95910D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945B0-9CB2-4FF9-92FC-057E87571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827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945B0-9CB2-4FF9-92FC-057E8757196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44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2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24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99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769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032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917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872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736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33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088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9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301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743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410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36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8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84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5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88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41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0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84263-F35F-4FFF-AF21-3536846014EE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0F625-08AF-486A-8B7C-CE755D03E1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81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48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Image:CBFry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 3: Post-industrial Society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1950 - PRESENT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9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60438"/>
          </a:xfrm>
        </p:spPr>
        <p:txBody>
          <a:bodyPr/>
          <a:lstStyle/>
          <a:p>
            <a:r>
              <a:rPr lang="en-GB" dirty="0" smtClean="0"/>
              <a:t>Golden triangle? 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>
            <a:off x="5638800" y="2743200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399284" y="3647090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MEDIA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5416" y="1828800"/>
            <a:ext cx="796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SPORT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3662121"/>
            <a:ext cx="109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BUSINESS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6639911" y="2598996"/>
            <a:ext cx="762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13018" y="2514600"/>
            <a:ext cx="25158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SKY TV PAYS </a:t>
            </a:r>
          </a:p>
          <a:p>
            <a:r>
              <a:rPr lang="en-GB" dirty="0"/>
              <a:t>£MILLIONS IN TV RIGHTS</a:t>
            </a:r>
          </a:p>
          <a:p>
            <a:r>
              <a:rPr lang="en-GB" dirty="0"/>
              <a:t>FOR PREMIER LEAGUE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778265" y="2540876"/>
            <a:ext cx="673538" cy="849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03256" y="2090456"/>
            <a:ext cx="29926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SPORT OFFERS COMPANIES </a:t>
            </a:r>
          </a:p>
          <a:p>
            <a:r>
              <a:rPr lang="en-GB" dirty="0"/>
              <a:t>HIGH PROFILE, SPONSORSHIP </a:t>
            </a:r>
          </a:p>
          <a:p>
            <a:r>
              <a:rPr lang="en-GB" dirty="0"/>
              <a:t>OPPORTUNITIES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541539" y="4031453"/>
            <a:ext cx="122412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142624" y="2598996"/>
            <a:ext cx="663465" cy="876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80394" y="4031453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COMPANIES PAY FOR DIRECT SPONSORSHIP OF CLUBS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53724" y="4493118"/>
            <a:ext cx="2685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COMPANIES  E.G. BUDWEISER PAY SKY TV </a:t>
            </a:r>
          </a:p>
          <a:p>
            <a:r>
              <a:rPr lang="en-GB" dirty="0"/>
              <a:t>£MILLIONS FOR ADVERTISING SLOTS DURING GAMES</a:t>
            </a:r>
          </a:p>
        </p:txBody>
      </p:sp>
    </p:spTree>
    <p:extLst>
      <p:ext uri="{BB962C8B-B14F-4D97-AF65-F5344CB8AC3E}">
        <p14:creationId xmlns:p14="http://schemas.microsoft.com/office/powerpoint/2010/main" val="383683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-16858"/>
            <a:ext cx="28194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C</a:t>
            </a:r>
          </a:p>
          <a:p>
            <a:r>
              <a:rPr lang="en-GB" sz="1400" dirty="0"/>
              <a:t>O</a:t>
            </a:r>
          </a:p>
          <a:p>
            <a:r>
              <a:rPr lang="en-GB" sz="3600" b="1" dirty="0">
                <a:solidFill>
                  <a:srgbClr val="002060"/>
                </a:solidFill>
              </a:rPr>
              <a:t>M</a:t>
            </a:r>
          </a:p>
          <a:p>
            <a:r>
              <a:rPr lang="en-GB" sz="3600" b="1" dirty="0">
                <a:solidFill>
                  <a:srgbClr val="7030A0"/>
                </a:solidFill>
              </a:rPr>
              <a:t>M</a:t>
            </a:r>
          </a:p>
          <a:p>
            <a:r>
              <a:rPr lang="en-GB" sz="3600" b="1" dirty="0">
                <a:solidFill>
                  <a:srgbClr val="00B050"/>
                </a:solidFill>
              </a:rPr>
              <a:t>E</a:t>
            </a:r>
          </a:p>
          <a:p>
            <a:r>
              <a:rPr lang="en-GB" sz="3600" b="1" dirty="0">
                <a:solidFill>
                  <a:srgbClr val="00B0F0"/>
                </a:solidFill>
              </a:rPr>
              <a:t>R</a:t>
            </a:r>
          </a:p>
          <a:p>
            <a:r>
              <a:rPr lang="en-GB" sz="1400" dirty="0"/>
              <a:t>C</a:t>
            </a:r>
          </a:p>
          <a:p>
            <a:r>
              <a:rPr lang="en-GB" sz="1400" dirty="0"/>
              <a:t>I</a:t>
            </a:r>
          </a:p>
          <a:p>
            <a:r>
              <a:rPr lang="en-GB" sz="3600" b="1" dirty="0">
                <a:solidFill>
                  <a:srgbClr val="FF0000"/>
                </a:solidFill>
              </a:rPr>
              <a:t>A</a:t>
            </a:r>
          </a:p>
          <a:p>
            <a:r>
              <a:rPr lang="en-GB" sz="1400" dirty="0"/>
              <a:t>L</a:t>
            </a:r>
          </a:p>
          <a:p>
            <a:r>
              <a:rPr lang="en-GB" sz="1400" dirty="0"/>
              <a:t>I</a:t>
            </a:r>
          </a:p>
          <a:p>
            <a:r>
              <a:rPr lang="en-GB" sz="3600" b="1" dirty="0">
                <a:solidFill>
                  <a:srgbClr val="002060"/>
                </a:solidFill>
              </a:rPr>
              <a:t>S</a:t>
            </a:r>
          </a:p>
          <a:p>
            <a:r>
              <a:rPr lang="en-GB" sz="3600" b="1" dirty="0">
                <a:solidFill>
                  <a:srgbClr val="7030A0"/>
                </a:solidFill>
              </a:rPr>
              <a:t>A</a:t>
            </a:r>
          </a:p>
          <a:p>
            <a:r>
              <a:rPr lang="en-GB" sz="3600" b="1" dirty="0">
                <a:solidFill>
                  <a:srgbClr val="00B050"/>
                </a:solidFill>
              </a:rPr>
              <a:t>T</a:t>
            </a:r>
          </a:p>
          <a:p>
            <a:r>
              <a:rPr lang="en-GB" sz="1200" dirty="0"/>
              <a:t>I</a:t>
            </a:r>
          </a:p>
          <a:p>
            <a:r>
              <a:rPr lang="en-GB" sz="1200" dirty="0"/>
              <a:t>O</a:t>
            </a:r>
          </a:p>
          <a:p>
            <a:r>
              <a:rPr lang="en-GB" sz="3600" b="1" dirty="0">
                <a:solidFill>
                  <a:srgbClr val="00B0F0"/>
                </a:solidFill>
              </a:rPr>
              <a:t>N</a:t>
            </a:r>
            <a:r>
              <a:rPr lang="en-GB" sz="24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1" y="4572000"/>
            <a:ext cx="267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ponsorship</a:t>
            </a:r>
            <a:r>
              <a:rPr lang="en-GB" dirty="0"/>
              <a:t> by businesses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57425" y="3581401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thletes as commodities </a:t>
            </a:r>
            <a:r>
              <a:rPr lang="en-GB" dirty="0"/>
              <a:t>- asset to the companies/product endorsements</a:t>
            </a:r>
          </a:p>
          <a:p>
            <a:r>
              <a:rPr lang="en-GB" dirty="0"/>
              <a:t>                                             mean increased sales/profits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5000" y="184666"/>
            <a:ext cx="496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ontracts</a:t>
            </a:r>
            <a:r>
              <a:rPr lang="en-GB" dirty="0"/>
              <a:t> (selling of merchandise/TV rights bid for)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2590800"/>
            <a:ext cx="320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aised standards of performance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28800" y="2057400"/>
            <a:ext cx="861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ntertainment</a:t>
            </a:r>
            <a:r>
              <a:rPr lang="en-GB" dirty="0"/>
              <a:t>  is emphasised (sport a spectacle / part of a mass entertainment industry)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01430" y="1524001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edia</a:t>
            </a:r>
            <a:r>
              <a:rPr lang="en-GB" dirty="0"/>
              <a:t> coverage of “high profile” sports which are visually appealing/have high skill</a:t>
            </a:r>
          </a:p>
          <a:p>
            <a:r>
              <a:rPr lang="en-GB" dirty="0"/>
              <a:t>                                                              levels/well matched competition/simple rules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05000" y="5061466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gents control performers</a:t>
            </a:r>
            <a:r>
              <a:rPr lang="en-GB" dirty="0"/>
              <a:t> seeking the “best “ for their client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01430" y="931831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erchandising </a:t>
            </a:r>
            <a:r>
              <a:rPr lang="en-GB" dirty="0"/>
              <a:t> – clothing and equipment industries develop, e.g. Nike and Adidas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34671" y="65532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ational governing Bodies become multi-national companies  (e.g. NBA, NFL)</a:t>
            </a:r>
            <a:r>
              <a:rPr lang="en-GB" dirty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41660" y="5638800"/>
            <a:ext cx="233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echnology </a:t>
            </a:r>
            <a:r>
              <a:rPr lang="en-GB" dirty="0"/>
              <a:t>used widely</a:t>
            </a:r>
          </a:p>
        </p:txBody>
      </p:sp>
    </p:spTree>
    <p:extLst>
      <p:ext uri="{BB962C8B-B14F-4D97-AF65-F5344CB8AC3E}">
        <p14:creationId xmlns:p14="http://schemas.microsoft.com/office/powerpoint/2010/main" val="427731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766" y="2039983"/>
            <a:ext cx="1119051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Essay practice: </a:t>
            </a:r>
            <a:r>
              <a:rPr lang="en-GB" dirty="0" smtClean="0">
                <a:solidFill>
                  <a:srgbClr val="FF0000"/>
                </a:solidFill>
              </a:rPr>
              <a:t>Evaluate</a:t>
            </a:r>
            <a:r>
              <a:rPr lang="en-GB" dirty="0" smtClean="0"/>
              <a:t> the </a:t>
            </a:r>
            <a:r>
              <a:rPr lang="en-GB" dirty="0" smtClean="0">
                <a:solidFill>
                  <a:srgbClr val="0070C0"/>
                </a:solidFill>
              </a:rPr>
              <a:t>impact of sports sponsorship</a:t>
            </a:r>
            <a:r>
              <a:rPr lang="en-GB" dirty="0" smtClean="0"/>
              <a:t> to the </a:t>
            </a:r>
            <a:r>
              <a:rPr lang="en-GB" dirty="0" smtClean="0">
                <a:solidFill>
                  <a:srgbClr val="00B050"/>
                </a:solidFill>
              </a:rPr>
              <a:t>performer</a:t>
            </a:r>
            <a:r>
              <a:rPr lang="en-GB" dirty="0" smtClean="0"/>
              <a:t>, the </a:t>
            </a:r>
            <a:r>
              <a:rPr lang="en-GB" dirty="0" smtClean="0">
                <a:solidFill>
                  <a:srgbClr val="00B050"/>
                </a:solidFill>
              </a:rPr>
              <a:t>sport</a:t>
            </a:r>
            <a:r>
              <a:rPr lang="en-GB" dirty="0" smtClean="0"/>
              <a:t> and the </a:t>
            </a:r>
            <a:r>
              <a:rPr lang="en-GB" dirty="0" smtClean="0">
                <a:solidFill>
                  <a:srgbClr val="00B050"/>
                </a:solidFill>
              </a:rPr>
              <a:t>sponsor</a:t>
            </a:r>
            <a:r>
              <a:rPr lang="en-GB" dirty="0" smtClean="0"/>
              <a:t>. [</a:t>
            </a:r>
            <a:r>
              <a:rPr lang="en-GB" dirty="0"/>
              <a:t>8</a:t>
            </a:r>
            <a:r>
              <a:rPr lang="en-GB" dirty="0" smtClean="0"/>
              <a:t>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44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268" y="35620"/>
            <a:ext cx="2756263" cy="715962"/>
          </a:xfrm>
        </p:spPr>
        <p:txBody>
          <a:bodyPr>
            <a:normAutofit/>
          </a:bodyPr>
          <a:lstStyle/>
          <a:p>
            <a:r>
              <a:rPr lang="en-GB" dirty="0" smtClean="0"/>
              <a:t>Performer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691" y="355501"/>
            <a:ext cx="4724400" cy="19812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n-GB" b="1" dirty="0" smtClean="0"/>
          </a:p>
          <a:p>
            <a:pPr marL="514350" indent="-514350">
              <a:buAutoNum type="alphaUcPeriod"/>
            </a:pPr>
            <a:r>
              <a:rPr lang="en-GB" dirty="0" smtClean="0"/>
              <a:t>Increase in wages/prize money/extrinsic rewards/professional contracts</a:t>
            </a:r>
          </a:p>
          <a:p>
            <a:pPr marL="514350" indent="-514350">
              <a:buAutoNum type="alphaUcPeriod"/>
            </a:pPr>
            <a:r>
              <a:rPr lang="en-GB" dirty="0" smtClean="0"/>
              <a:t>Secondary income/e.g. endorsements</a:t>
            </a:r>
          </a:p>
          <a:p>
            <a:pPr>
              <a:buNone/>
            </a:pPr>
            <a:r>
              <a:rPr lang="en-GB" dirty="0" smtClean="0"/>
              <a:t>C.         Performers become well known/’household’ name</a:t>
            </a:r>
          </a:p>
          <a:p>
            <a:pPr>
              <a:buNone/>
            </a:pPr>
            <a:r>
              <a:rPr lang="en-GB" dirty="0" smtClean="0"/>
              <a:t>D.         Performers able to train fulltime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7356566" y="597595"/>
            <a:ext cx="396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r>
              <a:rPr lang="en-GB" sz="1600" dirty="0"/>
              <a:t>E. Loss of control/interference by sponsor</a:t>
            </a:r>
          </a:p>
          <a:p>
            <a:pPr marL="400050" indent="-400050"/>
            <a:r>
              <a:rPr lang="en-GB" sz="1600" dirty="0"/>
              <a:t>F. Distraction from performance </a:t>
            </a:r>
          </a:p>
          <a:p>
            <a:r>
              <a:rPr lang="en-GB" sz="1600" dirty="0"/>
              <a:t>G. Greater pressure/expectation on performers to win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05000" y="1981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4400" dirty="0">
                <a:latin typeface="+mj-lt"/>
                <a:ea typeface="+mj-ea"/>
                <a:cs typeface="+mj-cs"/>
              </a:rPr>
              <a:t>Sport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05988" y="2697162"/>
            <a:ext cx="4724400" cy="2163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en-GB" sz="3200" b="1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3200" dirty="0"/>
              <a:t>H. 	</a:t>
            </a:r>
            <a:r>
              <a:rPr lang="en-GB" sz="3200" dirty="0" smtClean="0"/>
              <a:t>Raised profile/image of the sport/more awareness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3200" dirty="0" smtClean="0"/>
              <a:t>I. Money </a:t>
            </a:r>
            <a:r>
              <a:rPr lang="en-GB" sz="3200" dirty="0"/>
              <a:t>for Increased no. of events/competitions/ </a:t>
            </a:r>
            <a:r>
              <a:rPr lang="en-GB" sz="3200" dirty="0" smtClean="0"/>
              <a:t>participation/money </a:t>
            </a:r>
            <a:r>
              <a:rPr lang="en-GB" sz="3200" dirty="0"/>
              <a:t>to provide better facilities/better equipment/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GB" sz="3200" dirty="0"/>
              <a:t>	technology at events to aid officials/equiv.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en-GB" sz="3200" dirty="0"/>
              <a:t>J.      Money to develop the sport/research/talent ID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en-GB" sz="3200" dirty="0"/>
              <a:t>programme/ training support/better coaches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en-GB" sz="3200" dirty="0"/>
              <a:t>K. Better standard = attracts more media coverage/spectators</a:t>
            </a:r>
          </a:p>
          <a:p>
            <a:pPr marL="514350" indent="-514350">
              <a:spcBef>
                <a:spcPct val="20000"/>
              </a:spcBef>
              <a:buAutoNum type="alphaUcPeriod" startAt="10"/>
              <a:defRPr/>
            </a:pPr>
            <a:endParaRPr lang="en-GB" sz="3200" dirty="0"/>
          </a:p>
          <a:p>
            <a:pPr marL="342900" indent="-342900">
              <a:spcBef>
                <a:spcPct val="20000"/>
              </a:spcBef>
              <a:defRPr/>
            </a:pP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7356566" y="2593975"/>
            <a:ext cx="4191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L. Increase in deviant behaviour/ cheating/ doping/violent play</a:t>
            </a:r>
          </a:p>
          <a:p>
            <a:r>
              <a:rPr lang="en-GB" sz="1400" dirty="0"/>
              <a:t>M. Not all sports benefit/money mainly goes to popular sports</a:t>
            </a:r>
          </a:p>
          <a:p>
            <a:r>
              <a:rPr lang="en-GB" sz="1400" dirty="0"/>
              <a:t>N. Sport loses control/organisation of events/corporate hospitality taking tickets</a:t>
            </a:r>
          </a:p>
          <a:p>
            <a:r>
              <a:rPr lang="en-GB" sz="1400" dirty="0"/>
              <a:t>O. NGBs become over-reliant on money as income</a:t>
            </a:r>
          </a:p>
          <a:p>
            <a:r>
              <a:rPr lang="en-GB" sz="1400" dirty="0"/>
              <a:t>P. Rules alter/format altered/forced to turn from amateur to professional</a:t>
            </a:r>
          </a:p>
          <a:p>
            <a:r>
              <a:rPr lang="en-GB" sz="1400" dirty="0"/>
              <a:t>Q. Unsuitable sponsor (e.g. cigarettes, alcohol)  lowers image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81200" y="49530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4400" dirty="0">
                <a:latin typeface="+mj-lt"/>
                <a:ea typeface="+mj-ea"/>
                <a:cs typeface="+mj-cs"/>
              </a:rPr>
              <a:t>Sponsor</a:t>
            </a:r>
          </a:p>
        </p:txBody>
      </p:sp>
      <p:sp>
        <p:nvSpPr>
          <p:cNvPr id="9" name="Rectangle 8"/>
          <p:cNvSpPr/>
          <p:nvPr/>
        </p:nvSpPr>
        <p:spPr>
          <a:xfrm>
            <a:off x="7356566" y="5310981"/>
            <a:ext cx="396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U. Possible negative PR if performer/spectator behaves badly/reflects badly on sponsor (e.g. drug use or </a:t>
            </a:r>
            <a:r>
              <a:rPr lang="en-GB" sz="1600" dirty="0" err="1"/>
              <a:t>eq</a:t>
            </a:r>
            <a:r>
              <a:rPr lang="en-GB" sz="1600" dirty="0"/>
              <a:t>)</a:t>
            </a:r>
          </a:p>
          <a:p>
            <a:r>
              <a:rPr lang="en-GB" sz="1600" dirty="0"/>
              <a:t>V. Lack/unequal exposure to sponsor of less popular sports/performers e.g. </a:t>
            </a:r>
            <a:r>
              <a:rPr lang="en-GB" sz="1600" dirty="0" smtClean="0"/>
              <a:t>Netball gets less media coverage</a:t>
            </a:r>
            <a:endParaRPr lang="en-GB" sz="1600" dirty="0"/>
          </a:p>
          <a:p>
            <a:pPr marL="400050" indent="-400050"/>
            <a:endParaRPr lang="en-GB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05988" y="5257800"/>
            <a:ext cx="4724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en-GB" sz="3200" b="1" dirty="0"/>
          </a:p>
          <a:p>
            <a:pPr marL="514350" indent="-514350">
              <a:spcBef>
                <a:spcPct val="20000"/>
              </a:spcBef>
              <a:defRPr/>
            </a:pPr>
            <a:r>
              <a:rPr lang="en-GB" sz="3200" dirty="0"/>
              <a:t>R.	Advertise/ promotion/ Increase in product profile/awareness</a:t>
            </a:r>
          </a:p>
          <a:p>
            <a:pPr marL="514350" indent="-514350">
              <a:spcBef>
                <a:spcPct val="20000"/>
              </a:spcBef>
              <a:buAutoNum type="alphaUcPeriod" startAt="19"/>
              <a:defRPr/>
            </a:pPr>
            <a:r>
              <a:rPr lang="en-GB" sz="3200" dirty="0"/>
              <a:t>Positive/healthy image</a:t>
            </a:r>
          </a:p>
          <a:p>
            <a:pPr marL="514350" indent="-514350">
              <a:spcBef>
                <a:spcPct val="20000"/>
              </a:spcBef>
              <a:buAutoNum type="alphaUcPeriod" startAt="19"/>
              <a:defRPr/>
            </a:pPr>
            <a:r>
              <a:rPr lang="en-GB" sz="3200" dirty="0"/>
              <a:t>Increased sales/ </a:t>
            </a:r>
            <a:r>
              <a:rPr lang="en-GB" sz="3200" dirty="0" smtClean="0"/>
              <a:t>income</a:t>
            </a:r>
          </a:p>
          <a:p>
            <a:pPr marL="514350" indent="-514350">
              <a:spcBef>
                <a:spcPct val="20000"/>
              </a:spcBef>
              <a:buAutoNum type="alphaUcPeriod" startAt="19"/>
              <a:defRPr/>
            </a:pPr>
            <a:r>
              <a:rPr lang="en-GB" sz="3200" dirty="0" smtClean="0"/>
              <a:t>Hospitality/ corporate partnership e.g. tickets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8575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05601" y="2971800"/>
            <a:ext cx="3444631" cy="3886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2667000"/>
            <a:ext cx="3429000" cy="419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9952" y="76547"/>
            <a:ext cx="3265571" cy="868362"/>
          </a:xfrm>
        </p:spPr>
        <p:txBody>
          <a:bodyPr/>
          <a:lstStyle/>
          <a:p>
            <a:r>
              <a:rPr lang="en-GB" dirty="0" smtClean="0"/>
              <a:t>19</a:t>
            </a:r>
            <a:r>
              <a:rPr lang="en-GB" baseline="30000" dirty="0" smtClean="0"/>
              <a:t>th</a:t>
            </a:r>
            <a:r>
              <a:rPr lang="en-GB" dirty="0" smtClean="0"/>
              <a:t> century</a:t>
            </a:r>
            <a:endParaRPr lang="en-GB" dirty="0"/>
          </a:p>
        </p:txBody>
      </p:sp>
      <p:pic>
        <p:nvPicPr>
          <p:cNvPr id="2050" name="Picture 9" descr="Description: CB Fry">
            <a:hlinkClick r:id="rId2" tooltip="CB Fry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84" y="122739"/>
            <a:ext cx="152750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l_fi" descr="Description: http://boxscorenews.com/clients/sonahrsports/sc007ecb4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31" b="2408"/>
          <a:stretch>
            <a:fillRect/>
          </a:stretch>
        </p:blipFill>
        <p:spPr bwMode="auto">
          <a:xfrm>
            <a:off x="7688118" y="77946"/>
            <a:ext cx="1371600" cy="26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48412" y="2376062"/>
            <a:ext cx="2514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Amateur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16618" y="2726084"/>
            <a:ext cx="2514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Professional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9781" y="2784803"/>
            <a:ext cx="3286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Given high status in 19</a:t>
            </a:r>
            <a:r>
              <a:rPr lang="en-GB" baseline="30000" dirty="0">
                <a:solidFill>
                  <a:prstClr val="black"/>
                </a:solidFill>
              </a:rPr>
              <a:t>th</a:t>
            </a:r>
            <a:r>
              <a:rPr lang="en-GB" dirty="0">
                <a:solidFill>
                  <a:prstClr val="black"/>
                </a:solidFill>
              </a:rPr>
              <a:t> Century </a:t>
            </a:r>
          </a:p>
          <a:p>
            <a:r>
              <a:rPr lang="en-GB" dirty="0">
                <a:solidFill>
                  <a:prstClr val="black"/>
                </a:solidFill>
              </a:rPr>
              <a:t>sport &amp; society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93841" y="4439335"/>
            <a:ext cx="2954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Emerged from 1850s onward </a:t>
            </a:r>
          </a:p>
          <a:p>
            <a:r>
              <a:rPr lang="en-GB" dirty="0">
                <a:solidFill>
                  <a:srgbClr val="002060"/>
                </a:solidFill>
              </a:rPr>
              <a:t>(with onset of Victorianism)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19241" y="5599165"/>
            <a:ext cx="2820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‘Gentlemanly’ behaviour</a:t>
            </a:r>
          </a:p>
          <a:p>
            <a:r>
              <a:rPr lang="en-GB" dirty="0">
                <a:solidFill>
                  <a:srgbClr val="002060"/>
                </a:solidFill>
              </a:rPr>
              <a:t>(Sportsmanship &amp; morality)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00201" y="6218812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Taking part more important than winning/ games not taken seriously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0495" y="4971366"/>
            <a:ext cx="3188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Middle/upper class/Ex-public school/ Oxbridge background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17064" y="3116259"/>
            <a:ext cx="3141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Given low status in 19</a:t>
            </a:r>
            <a:r>
              <a:rPr lang="en-GB" baseline="30000" dirty="0">
                <a:solidFill>
                  <a:srgbClr val="C00000"/>
                </a:solidFill>
              </a:rPr>
              <a:t>th</a:t>
            </a:r>
            <a:r>
              <a:rPr lang="en-GB" dirty="0">
                <a:solidFill>
                  <a:srgbClr val="C00000"/>
                </a:solidFill>
              </a:rPr>
              <a:t> century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09804" y="3781242"/>
            <a:ext cx="2896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Slowly emerged through 20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Century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92546" y="5239551"/>
            <a:ext cx="2714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Foul play/ cheating to gain </a:t>
            </a:r>
          </a:p>
          <a:p>
            <a:pPr algn="ctr"/>
            <a:r>
              <a:rPr lang="en-GB" dirty="0">
                <a:solidFill>
                  <a:srgbClr val="C00000"/>
                </a:solidFill>
              </a:rPr>
              <a:t>an advantage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76224" y="4378918"/>
            <a:ext cx="202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F79646">
                    <a:lumMod val="75000"/>
                  </a:srgbClr>
                </a:solidFill>
              </a:rPr>
              <a:t>Win at all cost ethic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965995" y="4648201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Pressure to succeed to maintain lifestyle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34569" y="4009586"/>
            <a:ext cx="328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Best players in most sports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66273" y="3431133"/>
            <a:ext cx="332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Usually working class background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05000" y="3342436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Controlled sport/ excluded working class from amateur sports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66273" y="5885882"/>
            <a:ext cx="3383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Had insufficient income/leisure time to play sport for love of it receiving no payment</a:t>
            </a:r>
          </a:p>
          <a:p>
            <a:r>
              <a:rPr lang="en-GB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9588998" y="1"/>
            <a:ext cx="1089642" cy="140969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prstClr val="white"/>
                </a:solidFill>
              </a:rPr>
              <a:t>8</a:t>
            </a:r>
            <a:r>
              <a:rPr lang="en-GB" dirty="0">
                <a:solidFill>
                  <a:prstClr val="white"/>
                </a:solidFill>
              </a:rPr>
              <a:t/>
            </a:r>
            <a:br>
              <a:rPr lang="en-GB" dirty="0">
                <a:solidFill>
                  <a:prstClr val="white"/>
                </a:solidFill>
              </a:rPr>
            </a:br>
            <a:r>
              <a:rPr lang="en-GB" sz="2400" dirty="0">
                <a:solidFill>
                  <a:prstClr val="white"/>
                </a:solidFill>
              </a:rPr>
              <a:t>Issues</a:t>
            </a:r>
          </a:p>
        </p:txBody>
      </p:sp>
    </p:spTree>
    <p:extLst>
      <p:ext uri="{BB962C8B-B14F-4D97-AF65-F5344CB8AC3E}">
        <p14:creationId xmlns:p14="http://schemas.microsoft.com/office/powerpoint/2010/main" val="367879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9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76400" y="3655994"/>
            <a:ext cx="3962400" cy="32020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480" y="152401"/>
            <a:ext cx="224121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Current </a:t>
            </a:r>
            <a:br>
              <a:rPr lang="en-GB" dirty="0" smtClean="0"/>
            </a:br>
            <a:r>
              <a:rPr lang="en-GB" dirty="0" smtClean="0"/>
              <a:t>viewpoint</a:t>
            </a:r>
            <a:endParaRPr lang="en-GB" dirty="0"/>
          </a:p>
        </p:txBody>
      </p:sp>
      <p:pic>
        <p:nvPicPr>
          <p:cNvPr id="3074" name="il_fi" descr="Description: http://www.thisisstaffordshire.co.uk/images/localpeople/ugc-images/275796/Article/images/15704062/367607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40" r="30371"/>
          <a:stretch>
            <a:fillRect/>
          </a:stretch>
        </p:blipFill>
        <p:spPr bwMode="auto">
          <a:xfrm>
            <a:off x="2734712" y="457201"/>
            <a:ext cx="1895129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09970" y="3471328"/>
            <a:ext cx="2514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Amateur</a:t>
            </a:r>
          </a:p>
        </p:txBody>
      </p:sp>
      <p:pic>
        <p:nvPicPr>
          <p:cNvPr id="3075" name="il_fi" descr="Description: http://upload.wikimedia.org/wikipedia/commons/thumb/2/21/WikiBex.jpg/220px-WikiB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29" y="152401"/>
            <a:ext cx="2087418" cy="313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97370" y="3918466"/>
            <a:ext cx="3320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Tend to be of lower status today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11109" y="3622974"/>
            <a:ext cx="3657600" cy="30959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2015" y="3655994"/>
            <a:ext cx="3320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Tend to be of higher status today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40738" y="3253641"/>
            <a:ext cx="25146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Professional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4110" y="4287799"/>
            <a:ext cx="3858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Some high level performers in sports not professionalised (e.g. Gymnastics)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4934129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Some ‘amateurs’ receive money/ 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finance to pay for training expenses</a:t>
            </a:r>
          </a:p>
          <a:p>
            <a:r>
              <a:rPr lang="en-GB" dirty="0">
                <a:solidFill>
                  <a:prstClr val="black"/>
                </a:solidFill>
              </a:rPr>
              <a:t> via scholarships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83400" y="4247594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Huge wealth and fame available to some due to commercialisation / media in late 20</a:t>
            </a:r>
            <a:r>
              <a:rPr lang="en-GB" baseline="30000" dirty="0">
                <a:solidFill>
                  <a:prstClr val="black"/>
                </a:solidFill>
              </a:rPr>
              <a:t>th</a:t>
            </a:r>
            <a:r>
              <a:rPr lang="en-GB" dirty="0">
                <a:solidFill>
                  <a:prstClr val="black"/>
                </a:solidFill>
              </a:rPr>
              <a:t> century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18198" y="5380354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Elite performance in most sports now more open to all classes due to more egalitarian society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76400" y="5842020"/>
            <a:ext cx="3736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Amateur sport open to all backgrounds/ Less exclusion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588998" y="1"/>
            <a:ext cx="1089642" cy="140969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prstClr val="white"/>
                </a:solidFill>
              </a:rPr>
              <a:t>8</a:t>
            </a:r>
            <a:r>
              <a:rPr lang="en-GB" dirty="0">
                <a:solidFill>
                  <a:prstClr val="white"/>
                </a:solidFill>
              </a:rPr>
              <a:t/>
            </a:r>
            <a:br>
              <a:rPr lang="en-GB" dirty="0">
                <a:solidFill>
                  <a:prstClr val="white"/>
                </a:solidFill>
              </a:rPr>
            </a:br>
            <a:r>
              <a:rPr lang="en-GB" sz="2400" dirty="0">
                <a:solidFill>
                  <a:prstClr val="white"/>
                </a:solidFill>
              </a:rPr>
              <a:t>Issues</a:t>
            </a:r>
          </a:p>
        </p:txBody>
      </p:sp>
    </p:spTree>
    <p:extLst>
      <p:ext uri="{BB962C8B-B14F-4D97-AF65-F5344CB8AC3E}">
        <p14:creationId xmlns:p14="http://schemas.microsoft.com/office/powerpoint/2010/main" val="344537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Reasons for higher status of pros today</a:t>
            </a:r>
            <a:endParaRPr lang="en-GB" dirty="0"/>
          </a:p>
        </p:txBody>
      </p:sp>
      <p:pic>
        <p:nvPicPr>
          <p:cNvPr id="4098" name="Picture 2" descr="http://upload.wikimedia.org/wikipedia/commons/thumb/b/ba/Laura_Robson_Hopman_Cup_2010.jpg/220px-Laura_Robson_Hopman_Cup_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18" y="3562401"/>
            <a:ext cx="2095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10021" y="1840797"/>
            <a:ext cx="2692400" cy="1704853"/>
          </a:xfrm>
          <a:prstGeom prst="ellipse">
            <a:avLst/>
          </a:prstGeom>
          <a:solidFill>
            <a:srgbClr val="FBD4B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94610" y="2093058"/>
            <a:ext cx="28317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All classes can now compete/social class no longer a barrier to participation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510021" y="3795763"/>
            <a:ext cx="2692400" cy="1343025"/>
          </a:xfrm>
          <a:prstGeom prst="ellipse">
            <a:avLst/>
          </a:prstGeom>
          <a:solidFill>
            <a:srgbClr val="FBD4B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584045" y="838201"/>
            <a:ext cx="2959755" cy="2018465"/>
          </a:xfrm>
          <a:prstGeom prst="ellipse">
            <a:avLst/>
          </a:prstGeom>
          <a:solidFill>
            <a:srgbClr val="FBD4B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891644" y="4125864"/>
            <a:ext cx="2692400" cy="1945652"/>
          </a:xfrm>
          <a:prstGeom prst="ellipse">
            <a:avLst/>
          </a:prstGeom>
          <a:solidFill>
            <a:srgbClr val="FBD4B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688446" y="1513641"/>
            <a:ext cx="2692400" cy="1734385"/>
          </a:xfrm>
          <a:prstGeom prst="ellipse">
            <a:avLst/>
          </a:prstGeom>
          <a:solidFill>
            <a:srgbClr val="FBD4B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153488" y="4035440"/>
            <a:ext cx="596808" cy="28877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869168" y="3027507"/>
            <a:ext cx="1" cy="4410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92769" y="4136463"/>
            <a:ext cx="517253" cy="28142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4280905" y="2902627"/>
            <a:ext cx="425468" cy="4073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934200" y="3028414"/>
            <a:ext cx="609601" cy="5172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221779" y="1702298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More media coverage/role models/celebrity status </a:t>
            </a:r>
          </a:p>
        </p:txBody>
      </p:sp>
      <p:sp>
        <p:nvSpPr>
          <p:cNvPr id="7" name="Rectangle 6"/>
          <p:cNvSpPr/>
          <p:nvPr/>
        </p:nvSpPr>
        <p:spPr>
          <a:xfrm>
            <a:off x="4882299" y="1379131"/>
            <a:ext cx="28846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Professionals have more time to train (higher standards of performance)</a:t>
            </a:r>
          </a:p>
        </p:txBody>
      </p:sp>
      <p:sp>
        <p:nvSpPr>
          <p:cNvPr id="8" name="Rectangle 7"/>
          <p:cNvSpPr/>
          <p:nvPr/>
        </p:nvSpPr>
        <p:spPr>
          <a:xfrm>
            <a:off x="2238670" y="4400123"/>
            <a:ext cx="28896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Very high rewards for professionals (via media/sponsorship </a:t>
            </a:r>
            <a:r>
              <a:rPr lang="en-GB" dirty="0" err="1">
                <a:solidFill>
                  <a:prstClr val="black"/>
                </a:solidFill>
              </a:rPr>
              <a:t>eg</a:t>
            </a:r>
            <a:r>
              <a:rPr lang="en-GB" dirty="0">
                <a:solidFill>
                  <a:prstClr val="black"/>
                </a:solidFill>
              </a:rPr>
              <a:t> footballers)</a:t>
            </a:r>
            <a:br>
              <a:rPr lang="en-GB" dirty="0">
                <a:solidFill>
                  <a:prstClr val="black"/>
                </a:solidFill>
              </a:rPr>
            </a:b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66902" y="4005609"/>
            <a:ext cx="25200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People now respected for their talents/efforts in reaching the top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10991078" y="133351"/>
            <a:ext cx="1089642" cy="140969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prstClr val="white"/>
                </a:solidFill>
              </a:rPr>
              <a:t>8</a:t>
            </a:r>
            <a:r>
              <a:rPr lang="en-GB" dirty="0">
                <a:solidFill>
                  <a:prstClr val="white"/>
                </a:solidFill>
              </a:rPr>
              <a:t/>
            </a:r>
            <a:br>
              <a:rPr lang="en-GB" dirty="0">
                <a:solidFill>
                  <a:prstClr val="white"/>
                </a:solidFill>
              </a:rPr>
            </a:br>
            <a:r>
              <a:rPr lang="en-GB" sz="2400" dirty="0">
                <a:solidFill>
                  <a:prstClr val="white"/>
                </a:solidFill>
              </a:rPr>
              <a:t>Issues</a:t>
            </a:r>
          </a:p>
        </p:txBody>
      </p:sp>
    </p:spTree>
    <p:extLst>
      <p:ext uri="{BB962C8B-B14F-4D97-AF65-F5344CB8AC3E}">
        <p14:creationId xmlns:p14="http://schemas.microsoft.com/office/powerpoint/2010/main" val="421596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612</Words>
  <Application>Microsoft Office PowerPoint</Application>
  <PresentationFormat>Widescreen</PresentationFormat>
  <Paragraphs>121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25_Office Theme</vt:lpstr>
      <vt:lpstr>Part 3: Post-industrial Society</vt:lpstr>
      <vt:lpstr>Golden triangle? </vt:lpstr>
      <vt:lpstr>PowerPoint Presentation</vt:lpstr>
      <vt:lpstr>Essay practice: Evaluate the impact of sports sponsorship to the performer, the sport and the sponsor. [8]</vt:lpstr>
      <vt:lpstr>Performer</vt:lpstr>
      <vt:lpstr>19th century</vt:lpstr>
      <vt:lpstr>Current  viewpoint</vt:lpstr>
      <vt:lpstr>Reasons for higher status of pros today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3: Post-industrial Society</dc:title>
  <dc:creator>Kevin Broad</dc:creator>
  <cp:lastModifiedBy>Kevin Broad</cp:lastModifiedBy>
  <cp:revision>10</cp:revision>
  <dcterms:created xsi:type="dcterms:W3CDTF">2016-11-07T12:43:03Z</dcterms:created>
  <dcterms:modified xsi:type="dcterms:W3CDTF">2017-11-26T14:42:20Z</dcterms:modified>
</cp:coreProperties>
</file>