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60" r:id="rId25"/>
    <p:sldMasterId id="2147483972" r:id="rId26"/>
    <p:sldMasterId id="2147483984" r:id="rId27"/>
    <p:sldMasterId id="2147484080" r:id="rId28"/>
    <p:sldMasterId id="2147484092" r:id="rId29"/>
    <p:sldMasterId id="2147484116" r:id="rId30"/>
  </p:sldMasterIdLst>
  <p:sldIdLst>
    <p:sldId id="256" r:id="rId31"/>
    <p:sldId id="297" r:id="rId32"/>
    <p:sldId id="299" r:id="rId33"/>
    <p:sldId id="298" r:id="rId34"/>
    <p:sldId id="258" r:id="rId35"/>
    <p:sldId id="259" r:id="rId36"/>
    <p:sldId id="308" r:id="rId37"/>
    <p:sldId id="260" r:id="rId38"/>
    <p:sldId id="262" r:id="rId39"/>
    <p:sldId id="263" r:id="rId40"/>
    <p:sldId id="264" r:id="rId41"/>
    <p:sldId id="265" r:id="rId42"/>
    <p:sldId id="307" r:id="rId43"/>
    <p:sldId id="300" r:id="rId44"/>
    <p:sldId id="302" r:id="rId45"/>
    <p:sldId id="301"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311" r:id="rId61"/>
    <p:sldId id="309" r:id="rId62"/>
    <p:sldId id="312" r:id="rId63"/>
    <p:sldId id="303" r:id="rId64"/>
    <p:sldId id="305" r:id="rId65"/>
    <p:sldId id="306" r:id="rId66"/>
    <p:sldId id="284" r:id="rId67"/>
    <p:sldId id="285" r:id="rId68"/>
    <p:sldId id="286" r:id="rId69"/>
    <p:sldId id="304" r:id="rId70"/>
    <p:sldId id="295" r:id="rId71"/>
    <p:sldId id="313" r:id="rId72"/>
    <p:sldId id="314" r:id="rId73"/>
    <p:sldId id="315" r:id="rId74"/>
    <p:sldId id="316" r:id="rId75"/>
    <p:sldId id="317" r:id="rId76"/>
    <p:sldId id="318" r:id="rId77"/>
    <p:sldId id="319" r:id="rId78"/>
    <p:sldId id="320"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0AEE6D-F6C9-446E-88BE-D019FA84755C}"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172467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AEE6D-F6C9-446E-88BE-D019FA84755C}"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8786236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542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2251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1921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0009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6654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4793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87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649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775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71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AEE6D-F6C9-446E-88BE-D019FA84755C}"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20332298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5075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099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2212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46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396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8133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2776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4647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75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022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5185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8521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4422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5079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228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429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365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39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6937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9789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96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7566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8844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1047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4937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306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1817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0649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043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1045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7651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677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759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1133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5580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7230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6503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3447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907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8214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282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3668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17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8066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7975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947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1540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927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1677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231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2996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48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6896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51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7590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8049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096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0900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624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450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291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527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2291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393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34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89781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968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5376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6427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7378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0029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4651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5539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915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587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844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2516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517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29460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8264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512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8503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9985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2168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48424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3231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351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35065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5825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41574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36110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4152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81234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4390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2617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5952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8762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76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AEE6D-F6C9-446E-88BE-D019FA84755C}"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2427137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5847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4553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85690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6264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2479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8114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6660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3300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321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9025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2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8495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3694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801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762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08062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711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7582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4213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893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4590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862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99629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0496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360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9377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2977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71006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4227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6094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21371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38298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8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94530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783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3262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3316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28133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007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0342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7842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270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0332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15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78646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02664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3175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4248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733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1868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68624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0792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47734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00767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653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9222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64166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4783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839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78859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3219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04782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080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8543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4218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569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2376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265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33074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0190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86321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29751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0528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94786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60017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5095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118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791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28711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74647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6153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37771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7053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9198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58494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18241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4027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29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8844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121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66949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5319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80107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46482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96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5969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35195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9746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612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21718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07105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7330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89512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6422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26253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53462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74424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41448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55737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1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AEE6D-F6C9-446E-88BE-D019FA84755C}"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547672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41375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9186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14962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19586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38236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471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4590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70589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69259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2541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553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3514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5632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12095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38176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47945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89196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999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16693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27612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07251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25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288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16337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54060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4103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5113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68381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8851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24753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7987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78234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37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2124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072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13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598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60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302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3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32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0AEE6D-F6C9-446E-88BE-D019FA84755C}"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3217727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076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806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137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535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356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618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335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53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637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0AEE6D-F6C9-446E-88BE-D019FA84755C}" type="datetimeFigureOut">
              <a:rPr lang="en-GB" smtClean="0"/>
              <a:t>20/11/2017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1748953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91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900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8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763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80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93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477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674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130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34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0AEE6D-F6C9-446E-88BE-D019FA84755C}" type="datetimeFigureOut">
              <a:rPr lang="en-GB" smtClean="0"/>
              <a:t>20/11/2017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23721232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145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29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90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2132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1130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1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257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8978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869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53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AEE6D-F6C9-446E-88BE-D019FA84755C}" type="datetimeFigureOut">
              <a:rPr lang="en-GB" smtClean="0"/>
              <a:t>20/11/2017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38734252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441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60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861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3493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61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410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690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653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171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42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AEE6D-F6C9-446E-88BE-D019FA84755C}"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1305739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309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160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462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196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37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4375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9117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86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2863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72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AEE6D-F6C9-446E-88BE-D019FA84755C}"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1A44BD-C21C-458C-B8A5-64126C4785B1}" type="slidenum">
              <a:rPr lang="en-GB" smtClean="0"/>
              <a:t>‹#›</a:t>
            </a:fld>
            <a:endParaRPr lang="en-GB"/>
          </a:p>
        </p:txBody>
      </p:sp>
    </p:spTree>
    <p:extLst>
      <p:ext uri="{BB962C8B-B14F-4D97-AF65-F5344CB8AC3E}">
        <p14:creationId xmlns:p14="http://schemas.microsoft.com/office/powerpoint/2010/main" val="861680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488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376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9964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8581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9576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1644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7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0321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317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AEE6D-F6C9-446E-88BE-D019FA84755C}" type="datetimeFigureOut">
              <a:rPr lang="en-GB" smtClean="0"/>
              <a:t>20/11/2017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A44BD-C21C-458C-B8A5-64126C4785B1}" type="slidenum">
              <a:rPr lang="en-GB" smtClean="0"/>
              <a:t>‹#›</a:t>
            </a:fld>
            <a:endParaRPr lang="en-GB"/>
          </a:p>
        </p:txBody>
      </p:sp>
    </p:spTree>
    <p:extLst>
      <p:ext uri="{BB962C8B-B14F-4D97-AF65-F5344CB8AC3E}">
        <p14:creationId xmlns:p14="http://schemas.microsoft.com/office/powerpoint/2010/main" val="2434495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9605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084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6425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8599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87558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49768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9195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4816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92329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864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6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46066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06127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76722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9421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84153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75764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64190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192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45094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29227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690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53832"/>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15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9931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5978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7856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2268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248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9.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Image:GOSmith.jpg" TargetMode="External"/><Relationship Id="rId1" Type="http://schemas.openxmlformats.org/officeDocument/2006/relationships/slideLayout" Target="../slideLayouts/slideLayout2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Image:GOSmith.jpg" TargetMode="External"/><Relationship Id="rId1" Type="http://schemas.openxmlformats.org/officeDocument/2006/relationships/slideLayout" Target="../slideLayouts/slideLayout222.xml"/><Relationship Id="rId5" Type="http://schemas.openxmlformats.org/officeDocument/2006/relationships/image" Target="../media/image13.jpeg"/><Relationship Id="rId4" Type="http://schemas.openxmlformats.org/officeDocument/2006/relationships/hyperlink" Target="http://en.wikipedia.org/wiki/Image:CBFry.jp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Image:CBFry.jpg" TargetMode="External"/><Relationship Id="rId1" Type="http://schemas.openxmlformats.org/officeDocument/2006/relationships/slideLayout" Target="../slideLayouts/slideLayout244.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28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26.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9.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4960" y="191589"/>
            <a:ext cx="9144000" cy="967060"/>
          </a:xfrm>
        </p:spPr>
        <p:txBody>
          <a:bodyPr/>
          <a:lstStyle/>
          <a:p>
            <a:r>
              <a:rPr lang="en-GB" b="1" dirty="0" smtClean="0"/>
              <a:t>Part 2: Industrial Society</a:t>
            </a:r>
            <a:endParaRPr lang="en-GB" b="1"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235869"/>
            <a:ext cx="7091362"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337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2136" y="2235024"/>
            <a:ext cx="2438400" cy="923330"/>
          </a:xfrm>
          <a:prstGeom prst="rect">
            <a:avLst/>
          </a:prstGeom>
          <a:solidFill>
            <a:schemeClr val="tx1"/>
          </a:solidFill>
        </p:spPr>
        <p:txBody>
          <a:bodyPr wrap="square" rtlCol="0">
            <a:spAutoFit/>
          </a:bodyPr>
          <a:lstStyle/>
          <a:p>
            <a:pPr algn="ctr"/>
            <a:r>
              <a:rPr lang="en-GB" dirty="0">
                <a:solidFill>
                  <a:prstClr val="white"/>
                </a:solidFill>
              </a:rPr>
              <a:t>Positive effects in the later part of 19</a:t>
            </a:r>
            <a:r>
              <a:rPr lang="en-GB" baseline="30000" dirty="0">
                <a:solidFill>
                  <a:prstClr val="white"/>
                </a:solidFill>
              </a:rPr>
              <a:t>th</a:t>
            </a:r>
            <a:r>
              <a:rPr lang="en-GB" dirty="0">
                <a:solidFill>
                  <a:prstClr val="white"/>
                </a:solidFill>
              </a:rPr>
              <a:t> century</a:t>
            </a:r>
          </a:p>
        </p:txBody>
      </p:sp>
      <p:sp>
        <p:nvSpPr>
          <p:cNvPr id="3" name="Rectangle 2"/>
          <p:cNvSpPr/>
          <p:nvPr/>
        </p:nvSpPr>
        <p:spPr>
          <a:xfrm>
            <a:off x="7525315" y="522238"/>
            <a:ext cx="2009495" cy="2308324"/>
          </a:xfrm>
          <a:prstGeom prst="rect">
            <a:avLst/>
          </a:prstGeom>
          <a:ln>
            <a:solidFill>
              <a:schemeClr val="tx1"/>
            </a:solidFill>
          </a:ln>
        </p:spPr>
        <p:txBody>
          <a:bodyPr wrap="square">
            <a:spAutoFit/>
          </a:bodyPr>
          <a:lstStyle/>
          <a:p>
            <a:r>
              <a:rPr lang="en-GB" dirty="0">
                <a:solidFill>
                  <a:prstClr val="black"/>
                </a:solidFill>
              </a:rPr>
              <a:t>various factory Acts led to the adoption of Saturday half day/early closing day for shops which meant more free time to watch/play sport</a:t>
            </a:r>
            <a:endParaRPr lang="en-GB" sz="1600" dirty="0">
              <a:solidFill>
                <a:prstClr val="black"/>
              </a:solidFill>
              <a:latin typeface="Arial"/>
              <a:ea typeface="Times New Roman"/>
              <a:cs typeface="Times New Roman"/>
            </a:endParaRPr>
          </a:p>
        </p:txBody>
      </p:sp>
      <p:sp>
        <p:nvSpPr>
          <p:cNvPr id="5" name="Rectangle 4"/>
          <p:cNvSpPr/>
          <p:nvPr/>
        </p:nvSpPr>
        <p:spPr>
          <a:xfrm>
            <a:off x="1664958" y="1502711"/>
            <a:ext cx="2678443" cy="1754326"/>
          </a:xfrm>
          <a:prstGeom prst="rect">
            <a:avLst/>
          </a:prstGeom>
          <a:ln>
            <a:solidFill>
              <a:schemeClr val="tx1"/>
            </a:solidFill>
          </a:ln>
        </p:spPr>
        <p:txBody>
          <a:bodyPr wrap="square">
            <a:spAutoFit/>
          </a:bodyPr>
          <a:lstStyle/>
          <a:p>
            <a:r>
              <a:rPr lang="en-GB" dirty="0">
                <a:solidFill>
                  <a:prstClr val="black"/>
                </a:solidFill>
              </a:rPr>
              <a:t>Influenced distances spectators/players could travel/less time to get to places/leagues established. It became cheaper to travel.</a:t>
            </a:r>
          </a:p>
        </p:txBody>
      </p:sp>
      <p:sp>
        <p:nvSpPr>
          <p:cNvPr id="6" name="Rectangle 5"/>
          <p:cNvSpPr/>
          <p:nvPr/>
        </p:nvSpPr>
        <p:spPr>
          <a:xfrm>
            <a:off x="4978375" y="41380"/>
            <a:ext cx="2177562" cy="1477328"/>
          </a:xfrm>
          <a:prstGeom prst="rect">
            <a:avLst/>
          </a:prstGeom>
          <a:solidFill>
            <a:schemeClr val="accent5">
              <a:lumMod val="40000"/>
              <a:lumOff val="60000"/>
            </a:schemeClr>
          </a:solidFill>
        </p:spPr>
        <p:txBody>
          <a:bodyPr wrap="square">
            <a:spAutoFit/>
          </a:bodyPr>
          <a:lstStyle/>
          <a:p>
            <a:r>
              <a:rPr lang="en-GB" dirty="0">
                <a:solidFill>
                  <a:prstClr val="black"/>
                </a:solidFill>
              </a:rPr>
              <a:t>Middle class changed ways of behaving/playing sport – it became more acceptable</a:t>
            </a:r>
          </a:p>
        </p:txBody>
      </p:sp>
      <p:sp>
        <p:nvSpPr>
          <p:cNvPr id="7" name="Rectangle 6"/>
          <p:cNvSpPr/>
          <p:nvPr/>
        </p:nvSpPr>
        <p:spPr>
          <a:xfrm>
            <a:off x="1625231" y="172587"/>
            <a:ext cx="3121269" cy="1200329"/>
          </a:xfrm>
          <a:prstGeom prst="rect">
            <a:avLst/>
          </a:prstGeom>
          <a:solidFill>
            <a:schemeClr val="accent5">
              <a:lumMod val="40000"/>
              <a:lumOff val="60000"/>
            </a:schemeClr>
          </a:solidFill>
          <a:ln>
            <a:noFill/>
          </a:ln>
        </p:spPr>
        <p:txBody>
          <a:bodyPr wrap="square">
            <a:spAutoFit/>
          </a:bodyPr>
          <a:lstStyle/>
          <a:p>
            <a:r>
              <a:rPr lang="en-GB" dirty="0">
                <a:solidFill>
                  <a:prstClr val="black"/>
                </a:solidFill>
              </a:rPr>
              <a:t>Benevolent factory owners set up  factory teams  /excursions to seaside) Gradual decrease from 72 hours a week; </a:t>
            </a:r>
            <a:endParaRPr lang="en-GB" sz="1600" dirty="0">
              <a:solidFill>
                <a:prstClr val="black"/>
              </a:solidFill>
              <a:latin typeface="Arial"/>
              <a:ea typeface="Times New Roman"/>
              <a:cs typeface="Times New Roman"/>
            </a:endParaRPr>
          </a:p>
        </p:txBody>
      </p:sp>
      <p:sp>
        <p:nvSpPr>
          <p:cNvPr id="8" name="Rectangle 7"/>
          <p:cNvSpPr/>
          <p:nvPr/>
        </p:nvSpPr>
        <p:spPr>
          <a:xfrm>
            <a:off x="2286001" y="5034034"/>
            <a:ext cx="2959457" cy="1754326"/>
          </a:xfrm>
          <a:prstGeom prst="rect">
            <a:avLst/>
          </a:prstGeom>
          <a:solidFill>
            <a:schemeClr val="accent5">
              <a:lumMod val="40000"/>
              <a:lumOff val="60000"/>
            </a:schemeClr>
          </a:solidFill>
        </p:spPr>
        <p:txBody>
          <a:bodyPr wrap="square">
            <a:spAutoFit/>
          </a:bodyPr>
          <a:lstStyle/>
          <a:p>
            <a:r>
              <a:rPr lang="en-GB" dirty="0">
                <a:solidFill>
                  <a:prstClr val="black"/>
                </a:solidFill>
              </a:rPr>
              <a:t>Gradual increase in Public baths (Wash House acts) and public parks to improve health of the working class/ </a:t>
            </a:r>
            <a:r>
              <a:rPr lang="en-GB" b="1" dirty="0">
                <a:solidFill>
                  <a:prstClr val="black"/>
                </a:solidFill>
              </a:rPr>
              <a:t>Health/hygiene </a:t>
            </a:r>
            <a:r>
              <a:rPr lang="en-GB" dirty="0">
                <a:solidFill>
                  <a:prstClr val="black"/>
                </a:solidFill>
              </a:rPr>
              <a:t>improved</a:t>
            </a:r>
          </a:p>
          <a:p>
            <a:endParaRPr lang="en-GB" dirty="0">
              <a:solidFill>
                <a:prstClr val="black"/>
              </a:solidFill>
            </a:endParaRPr>
          </a:p>
        </p:txBody>
      </p:sp>
      <p:sp>
        <p:nvSpPr>
          <p:cNvPr id="10" name="Text Box 1"/>
          <p:cNvSpPr txBox="1">
            <a:spLocks noChangeArrowheads="1"/>
          </p:cNvSpPr>
          <p:nvPr/>
        </p:nvSpPr>
        <p:spPr bwMode="auto">
          <a:xfrm>
            <a:off x="5421660" y="5568297"/>
            <a:ext cx="2561492" cy="685800"/>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dirty="0">
                <a:solidFill>
                  <a:prstClr val="black"/>
                </a:solidFill>
                <a:cs typeface="Arial" pitchFamily="34" charset="0"/>
              </a:rPr>
              <a:t>Ex-public schoolboy influence (TOP VICC)</a:t>
            </a:r>
            <a:endParaRPr lang="en-GB" sz="1100" b="1" dirty="0">
              <a:solidFill>
                <a:prstClr val="black"/>
              </a:solidFill>
              <a:latin typeface="Times New Roman" pitchFamily="18" charset="0"/>
              <a:cs typeface="Arial" pitchFamily="34" charset="0"/>
            </a:endParaRPr>
          </a:p>
        </p:txBody>
      </p:sp>
      <p:cxnSp>
        <p:nvCxnSpPr>
          <p:cNvPr id="11" name="Straight Arrow Connector 10"/>
          <p:cNvCxnSpPr/>
          <p:nvPr/>
        </p:nvCxnSpPr>
        <p:spPr>
          <a:xfrm flipV="1">
            <a:off x="7086600" y="2133601"/>
            <a:ext cx="401296" cy="56309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648200" y="1676400"/>
            <a:ext cx="22860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991336" y="1660212"/>
            <a:ext cx="95250" cy="5748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419600" y="2558190"/>
            <a:ext cx="406374" cy="26121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487896" y="3116499"/>
            <a:ext cx="2895600" cy="1200329"/>
          </a:xfrm>
          <a:prstGeom prst="rect">
            <a:avLst/>
          </a:prstGeom>
          <a:ln>
            <a:solidFill>
              <a:schemeClr val="tx1"/>
            </a:solidFill>
          </a:ln>
        </p:spPr>
        <p:txBody>
          <a:bodyPr wrap="square">
            <a:spAutoFit/>
          </a:bodyPr>
          <a:lstStyle/>
          <a:p>
            <a:pPr>
              <a:tabLst>
                <a:tab pos="186055" algn="l"/>
              </a:tabLst>
            </a:pPr>
            <a:r>
              <a:rPr lang="en-GB" dirty="0">
                <a:solidFill>
                  <a:prstClr val="black"/>
                </a:solidFill>
              </a:rPr>
              <a:t>Excursions paid for by some bosses; workers sports teams set up/facilities provided</a:t>
            </a:r>
            <a:endParaRPr lang="en-GB" sz="1600" dirty="0">
              <a:solidFill>
                <a:prstClr val="black"/>
              </a:solidFill>
              <a:latin typeface="Arial"/>
              <a:ea typeface="Times New Roman"/>
              <a:cs typeface="Times New Roman"/>
            </a:endParaRPr>
          </a:p>
        </p:txBody>
      </p:sp>
      <p:cxnSp>
        <p:nvCxnSpPr>
          <p:cNvPr id="28" name="Straight Arrow Connector 27"/>
          <p:cNvCxnSpPr/>
          <p:nvPr/>
        </p:nvCxnSpPr>
        <p:spPr>
          <a:xfrm>
            <a:off x="7051471" y="2656874"/>
            <a:ext cx="508026" cy="32505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191001" y="2971801"/>
            <a:ext cx="787375" cy="130339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346872" y="3158354"/>
            <a:ext cx="355535" cy="232804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876800" y="3124201"/>
            <a:ext cx="253978" cy="182582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607427" y="3352800"/>
            <a:ext cx="2526043" cy="1477328"/>
          </a:xfrm>
          <a:prstGeom prst="rect">
            <a:avLst/>
          </a:prstGeom>
          <a:solidFill>
            <a:schemeClr val="accent5">
              <a:lumMod val="40000"/>
              <a:lumOff val="60000"/>
            </a:schemeClr>
          </a:solidFill>
        </p:spPr>
        <p:txBody>
          <a:bodyPr wrap="square">
            <a:spAutoFit/>
          </a:bodyPr>
          <a:lstStyle/>
          <a:p>
            <a:r>
              <a:rPr lang="en-GB" dirty="0">
                <a:solidFill>
                  <a:prstClr val="black"/>
                </a:solidFill>
              </a:rPr>
              <a:t>Media generated spectator interest. Postal system improved organisation and administration of sport.</a:t>
            </a:r>
          </a:p>
        </p:txBody>
      </p:sp>
      <p:cxnSp>
        <p:nvCxnSpPr>
          <p:cNvPr id="49" name="Straight Arrow Connector 48"/>
          <p:cNvCxnSpPr/>
          <p:nvPr/>
        </p:nvCxnSpPr>
        <p:spPr>
          <a:xfrm>
            <a:off x="6886320" y="3091412"/>
            <a:ext cx="332416" cy="11780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918534" y="4710869"/>
            <a:ext cx="2650459" cy="646331"/>
          </a:xfrm>
          <a:prstGeom prst="rect">
            <a:avLst/>
          </a:prstGeom>
          <a:solidFill>
            <a:schemeClr val="accent5">
              <a:lumMod val="40000"/>
              <a:lumOff val="60000"/>
            </a:schemeClr>
          </a:solidFill>
        </p:spPr>
        <p:txBody>
          <a:bodyPr wrap="square">
            <a:spAutoFit/>
          </a:bodyPr>
          <a:lstStyle/>
          <a:p>
            <a:r>
              <a:rPr lang="en-GB" dirty="0">
                <a:solidFill>
                  <a:prstClr val="black"/>
                </a:solidFill>
              </a:rPr>
              <a:t>Church teams </a:t>
            </a:r>
            <a:br>
              <a:rPr lang="en-GB" dirty="0">
                <a:solidFill>
                  <a:prstClr val="black"/>
                </a:solidFill>
              </a:rPr>
            </a:br>
            <a:endParaRPr lang="en-GB" dirty="0">
              <a:solidFill>
                <a:prstClr val="black"/>
              </a:solidFill>
            </a:endParaRPr>
          </a:p>
        </p:txBody>
      </p:sp>
      <p:sp>
        <p:nvSpPr>
          <p:cNvPr id="61" name="Title 1"/>
          <p:cNvSpPr txBox="1">
            <a:spLocks/>
          </p:cNvSpPr>
          <p:nvPr/>
        </p:nvSpPr>
        <p:spPr>
          <a:xfrm>
            <a:off x="9568992" y="63503"/>
            <a:ext cx="1045650"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6</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113255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ppt_x"/>
                                          </p:val>
                                        </p:tav>
                                        <p:tav tm="100000">
                                          <p:val>
                                            <p:strVal val="#ppt_x"/>
                                          </p:val>
                                        </p:tav>
                                      </p:tavLst>
                                    </p:anim>
                                    <p:anim calcmode="lin" valueType="num">
                                      <p:cBhvr additive="base">
                                        <p:cTn id="8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fade">
                                      <p:cBhvr>
                                        <p:cTn id="90" dur="500"/>
                                        <p:tgtEl>
                                          <p:spTgt spid="3"/>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27" grpId="0" animBg="1"/>
      <p:bldP spid="41"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76200"/>
            <a:ext cx="8229600" cy="944562"/>
          </a:xfrm>
        </p:spPr>
        <p:txBody>
          <a:bodyPr/>
          <a:lstStyle/>
          <a:p>
            <a:r>
              <a:rPr lang="en-GB" sz="2800" b="1" u="sng" dirty="0">
                <a:effectLst>
                  <a:outerShdw blurRad="38100" dist="38100" dir="2700000" algn="tl">
                    <a:srgbClr val="FFFFFF"/>
                  </a:outerShdw>
                </a:effectLst>
              </a:rPr>
              <a:t>What the working class had lost</a:t>
            </a:r>
          </a:p>
        </p:txBody>
      </p:sp>
      <p:sp>
        <p:nvSpPr>
          <p:cNvPr id="10243" name="Rectangle 3"/>
          <p:cNvSpPr>
            <a:spLocks noGrp="1" noChangeArrowheads="1"/>
          </p:cNvSpPr>
          <p:nvPr>
            <p:ph type="body" idx="1"/>
          </p:nvPr>
        </p:nvSpPr>
        <p:spPr>
          <a:xfrm>
            <a:off x="2057401" y="1371600"/>
            <a:ext cx="8002587" cy="4525962"/>
          </a:xfrm>
        </p:spPr>
        <p:txBody>
          <a:bodyPr/>
          <a:lstStyle/>
          <a:p>
            <a:pPr>
              <a:buFontTx/>
              <a:buNone/>
            </a:pPr>
            <a:endParaRPr lang="en-GB" sz="1200" dirty="0"/>
          </a:p>
          <a:p>
            <a:r>
              <a:rPr lang="en-GB" sz="2400" dirty="0"/>
              <a:t>Space to play</a:t>
            </a:r>
          </a:p>
          <a:p>
            <a:pPr>
              <a:buFontTx/>
              <a:buNone/>
            </a:pPr>
            <a:endParaRPr lang="en-GB" sz="1200" dirty="0"/>
          </a:p>
          <a:p>
            <a:r>
              <a:rPr lang="en-GB" sz="2400" dirty="0"/>
              <a:t>Health / energy (slaving in factories)</a:t>
            </a:r>
          </a:p>
          <a:p>
            <a:pPr>
              <a:buFontTx/>
              <a:buNone/>
            </a:pPr>
            <a:endParaRPr lang="en-GB" sz="1200" dirty="0"/>
          </a:p>
          <a:p>
            <a:r>
              <a:rPr lang="en-GB" sz="2400" dirty="0"/>
              <a:t>Rights – to do traditional activities due to criminal law, RSPCA, </a:t>
            </a:r>
          </a:p>
          <a:p>
            <a:pPr>
              <a:buFontTx/>
              <a:buNone/>
            </a:pPr>
            <a:endParaRPr lang="en-GB" sz="1200" dirty="0"/>
          </a:p>
          <a:p>
            <a:r>
              <a:rPr lang="en-GB" sz="2400" dirty="0"/>
              <a:t>Time – 72 hours per week, reduction in the number of saint days (festivals)</a:t>
            </a:r>
          </a:p>
        </p:txBody>
      </p:sp>
      <p:sp>
        <p:nvSpPr>
          <p:cNvPr id="4" name="Title 1"/>
          <p:cNvSpPr txBox="1">
            <a:spLocks/>
          </p:cNvSpPr>
          <p:nvPr/>
        </p:nvSpPr>
        <p:spPr>
          <a:xfrm>
            <a:off x="9319242" y="63503"/>
            <a:ext cx="1295400"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6</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4086744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7" dur="500"/>
                                        <p:tgtEl>
                                          <p:spTgt spid="102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2" dur="500"/>
                                        <p:tgtEl>
                                          <p:spTgt spid="102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17" dur="500"/>
                                        <p:tgtEl>
                                          <p:spTgt spid="1024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2"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62200"/>
            <a:ext cx="8229600" cy="1143000"/>
          </a:xfrm>
        </p:spPr>
        <p:txBody>
          <a:bodyPr>
            <a:normAutofit fontScale="90000"/>
          </a:bodyPr>
          <a:lstStyle/>
          <a:p>
            <a:r>
              <a:rPr lang="en-GB" b="1" dirty="0" smtClean="0"/>
              <a:t>19</a:t>
            </a:r>
            <a:r>
              <a:rPr lang="en-GB" b="1" baseline="30000" dirty="0" smtClean="0"/>
              <a:t>th</a:t>
            </a:r>
            <a:r>
              <a:rPr lang="en-GB" b="1" dirty="0" smtClean="0"/>
              <a:t> Century Industrialisation had a positive impact on working class recreational opportunities. Discuss. [14 marks]</a:t>
            </a:r>
            <a:r>
              <a:rPr lang="en-GB" dirty="0" smtClean="0"/>
              <a:t>  </a:t>
            </a:r>
            <a:endParaRPr lang="en-GB" dirty="0"/>
          </a:p>
        </p:txBody>
      </p:sp>
      <p:sp>
        <p:nvSpPr>
          <p:cNvPr id="4" name="Title 1"/>
          <p:cNvSpPr txBox="1">
            <a:spLocks/>
          </p:cNvSpPr>
          <p:nvPr/>
        </p:nvSpPr>
        <p:spPr>
          <a:xfrm>
            <a:off x="9319242" y="63503"/>
            <a:ext cx="1295400"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6</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1622852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7"/>
          <p:cNvSpPr txBox="1">
            <a:spLocks noChangeArrowheads="1"/>
          </p:cNvSpPr>
          <p:nvPr/>
        </p:nvSpPr>
        <p:spPr bwMode="auto">
          <a:xfrm>
            <a:off x="5995681" y="506452"/>
            <a:ext cx="6087830" cy="567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b="1" dirty="0">
                <a:solidFill>
                  <a:prstClr val="black"/>
                </a:solidFill>
              </a:rPr>
              <a:t>Things were looking up:</a:t>
            </a:r>
            <a:endParaRPr lang="en-GB" sz="800" b="1" dirty="0">
              <a:solidFill>
                <a:prstClr val="black"/>
              </a:solidFill>
            </a:endParaRPr>
          </a:p>
          <a:p>
            <a:r>
              <a:rPr lang="en-GB" sz="1500" dirty="0"/>
              <a:t>A. </a:t>
            </a:r>
            <a:r>
              <a:rPr lang="en-GB" sz="1500" dirty="0" smtClean="0"/>
              <a:t>Factory </a:t>
            </a:r>
            <a:r>
              <a:rPr lang="en-GB" sz="1500" dirty="0"/>
              <a:t>Reform Acts/more </a:t>
            </a:r>
            <a:r>
              <a:rPr lang="en-GB" sz="1500" dirty="0" smtClean="0"/>
              <a:t>time available/shorter </a:t>
            </a:r>
            <a:r>
              <a:rPr lang="en-GB" sz="1500" dirty="0"/>
              <a:t>working </a:t>
            </a:r>
            <a:r>
              <a:rPr lang="en-GB" sz="1500" dirty="0" smtClean="0"/>
              <a:t>hours /</a:t>
            </a:r>
            <a:r>
              <a:rPr lang="en-GB" sz="1500" dirty="0"/>
              <a:t>Saturday half </a:t>
            </a:r>
            <a:r>
              <a:rPr lang="en-GB" sz="1500" dirty="0" smtClean="0"/>
              <a:t>day/Wednesday early closing/Bank </a:t>
            </a:r>
            <a:r>
              <a:rPr lang="en-GB" sz="1500" dirty="0"/>
              <a:t>Holidays/ machine time</a:t>
            </a:r>
          </a:p>
          <a:p>
            <a:r>
              <a:rPr lang="en-GB" sz="1500" dirty="0"/>
              <a:t>B. I</a:t>
            </a:r>
            <a:r>
              <a:rPr lang="en-GB" sz="1500" dirty="0" smtClean="0"/>
              <a:t>ncreased </a:t>
            </a:r>
            <a:r>
              <a:rPr lang="en-GB" sz="1500" dirty="0"/>
              <a:t>wages/broken time payments/ </a:t>
            </a:r>
            <a:r>
              <a:rPr lang="en-GB" sz="1500" dirty="0" smtClean="0"/>
              <a:t>access to </a:t>
            </a:r>
            <a:r>
              <a:rPr lang="en-GB" sz="1500" dirty="0"/>
              <a:t>professional sport</a:t>
            </a:r>
          </a:p>
          <a:p>
            <a:r>
              <a:rPr lang="en-GB" sz="1500" dirty="0"/>
              <a:t>C. Factory owners established clubs/facilities</a:t>
            </a:r>
          </a:p>
          <a:p>
            <a:r>
              <a:rPr lang="en-GB" sz="1500" dirty="0"/>
              <a:t>D. Churches/Youth Movements established </a:t>
            </a:r>
            <a:r>
              <a:rPr lang="en-GB" sz="1500" dirty="0" smtClean="0"/>
              <a:t>clubs/teams/scouts/Boys Brigade/facilities</a:t>
            </a:r>
            <a:endParaRPr lang="en-GB" sz="1500" dirty="0"/>
          </a:p>
          <a:p>
            <a:r>
              <a:rPr lang="en-GB" sz="1500" dirty="0"/>
              <a:t>E. </a:t>
            </a:r>
            <a:r>
              <a:rPr lang="en-GB" sz="1500" dirty="0" smtClean="0"/>
              <a:t>Public/govt. provision/parks/public baths /Municipal Reform Act </a:t>
            </a:r>
          </a:p>
          <a:p>
            <a:r>
              <a:rPr lang="en-GB" sz="1500" dirty="0" smtClean="0"/>
              <a:t>F</a:t>
            </a:r>
            <a:r>
              <a:rPr lang="en-GB" sz="1500" dirty="0"/>
              <a:t>. Philanthropists provided new </a:t>
            </a:r>
            <a:r>
              <a:rPr lang="en-GB" sz="1500" dirty="0" smtClean="0"/>
              <a:t>facilities /</a:t>
            </a:r>
            <a:r>
              <a:rPr lang="en-GB" sz="1500" dirty="0"/>
              <a:t>libraries/ working </a:t>
            </a:r>
            <a:r>
              <a:rPr lang="en-GB" sz="1500" dirty="0" smtClean="0"/>
              <a:t>men’s clubs </a:t>
            </a:r>
            <a:r>
              <a:rPr lang="en-GB" sz="1500" dirty="0"/>
              <a:t>or eq</a:t>
            </a:r>
            <a:r>
              <a:rPr lang="en-GB" sz="1500" dirty="0" smtClean="0"/>
              <a:t>. /</a:t>
            </a:r>
            <a:r>
              <a:rPr lang="en-GB" sz="1500" dirty="0"/>
              <a:t>Muscular Christianity/social </a:t>
            </a:r>
            <a:r>
              <a:rPr lang="en-GB" sz="1500" dirty="0" smtClean="0"/>
              <a:t>reform/Wenlock Olympics</a:t>
            </a:r>
            <a:endParaRPr lang="en-GB" sz="1500" dirty="0"/>
          </a:p>
          <a:p>
            <a:r>
              <a:rPr lang="en-GB" sz="1500" dirty="0"/>
              <a:t>G. Better communication links/trains easier to </a:t>
            </a:r>
            <a:r>
              <a:rPr lang="en-GB" sz="1500" dirty="0" smtClean="0"/>
              <a:t>visit areas/matches/events</a:t>
            </a:r>
            <a:endParaRPr lang="en-GB" sz="1500" dirty="0"/>
          </a:p>
          <a:p>
            <a:r>
              <a:rPr lang="en-GB" sz="1500" dirty="0"/>
              <a:t>H. New towns developed </a:t>
            </a:r>
            <a:r>
              <a:rPr lang="en-GB" sz="1500" dirty="0" err="1"/>
              <a:t>eg</a:t>
            </a:r>
            <a:r>
              <a:rPr lang="en-GB" sz="1500" dirty="0"/>
              <a:t> seaside resorts/ countryside</a:t>
            </a:r>
          </a:p>
          <a:p>
            <a:r>
              <a:rPr lang="en-GB" sz="1500" dirty="0"/>
              <a:t>I. </a:t>
            </a:r>
            <a:r>
              <a:rPr lang="en-GB" sz="1500" dirty="0" smtClean="0"/>
              <a:t> New </a:t>
            </a:r>
            <a:r>
              <a:rPr lang="en-GB" sz="1500" dirty="0"/>
              <a:t>sports developed/rational sports/structured sport/codified</a:t>
            </a:r>
          </a:p>
          <a:p>
            <a:r>
              <a:rPr lang="en-GB" sz="1500" dirty="0"/>
              <a:t>J. National Governing body established/formation of leagues and</a:t>
            </a:r>
          </a:p>
          <a:p>
            <a:r>
              <a:rPr lang="en-GB" sz="1500" dirty="0"/>
              <a:t>cup competitions/regular competition</a:t>
            </a:r>
          </a:p>
          <a:p>
            <a:r>
              <a:rPr lang="en-GB" sz="1500" dirty="0"/>
              <a:t>K. M</a:t>
            </a:r>
            <a:r>
              <a:rPr lang="en-GB" sz="1500" dirty="0" smtClean="0"/>
              <a:t>ore </a:t>
            </a:r>
            <a:r>
              <a:rPr lang="en-GB" sz="1500" dirty="0"/>
              <a:t>working class allowed access </a:t>
            </a:r>
            <a:r>
              <a:rPr lang="en-GB" sz="1500" dirty="0" smtClean="0"/>
              <a:t>to previously </a:t>
            </a:r>
            <a:r>
              <a:rPr lang="en-GB" sz="1500" dirty="0"/>
              <a:t>restricted competition/lifting of Manual </a:t>
            </a:r>
            <a:r>
              <a:rPr lang="en-GB" sz="1500" dirty="0" smtClean="0"/>
              <a:t>Labour Clause</a:t>
            </a:r>
            <a:r>
              <a:rPr lang="en-GB" sz="1500" dirty="0"/>
              <a:t>/ Middle class </a:t>
            </a:r>
            <a:r>
              <a:rPr lang="en-GB" sz="1500" dirty="0" smtClean="0"/>
              <a:t>encouraged working class sport</a:t>
            </a:r>
          </a:p>
          <a:p>
            <a:r>
              <a:rPr lang="en-GB" sz="1500" dirty="0" smtClean="0"/>
              <a:t>L. Increased opportunity for </a:t>
            </a:r>
            <a:r>
              <a:rPr lang="en-GB" sz="1500" dirty="0" err="1" smtClean="0"/>
              <a:t>spectatorism</a:t>
            </a:r>
            <a:endParaRPr lang="en-GB" sz="1500" dirty="0" smtClean="0"/>
          </a:p>
          <a:p>
            <a:r>
              <a:rPr lang="en-GB" sz="1500" dirty="0" smtClean="0"/>
              <a:t>M. Increased media coverage/newspapers led to greater</a:t>
            </a:r>
          </a:p>
          <a:p>
            <a:r>
              <a:rPr lang="en-GB" sz="1500" dirty="0" smtClean="0"/>
              <a:t>knowledge </a:t>
            </a:r>
            <a:r>
              <a:rPr lang="en-GB" sz="1500" dirty="0"/>
              <a:t>and </a:t>
            </a:r>
            <a:r>
              <a:rPr lang="en-GB" sz="1500" dirty="0" smtClean="0"/>
              <a:t>awareness</a:t>
            </a:r>
          </a:p>
        </p:txBody>
      </p:sp>
      <p:sp>
        <p:nvSpPr>
          <p:cNvPr id="3" name="Text Box 105"/>
          <p:cNvSpPr txBox="1">
            <a:spLocks noChangeArrowheads="1"/>
          </p:cNvSpPr>
          <p:nvPr/>
        </p:nvSpPr>
        <p:spPr bwMode="auto">
          <a:xfrm>
            <a:off x="1941336" y="582039"/>
            <a:ext cx="3544297" cy="4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GB" b="1" dirty="0">
                <a:solidFill>
                  <a:prstClr val="black"/>
                </a:solidFill>
              </a:rPr>
              <a:t>Things went downhill:</a:t>
            </a:r>
          </a:p>
          <a:p>
            <a:pPr>
              <a:spcBef>
                <a:spcPct val="50000"/>
              </a:spcBef>
            </a:pPr>
            <a:endParaRPr lang="en-GB" sz="800" b="1" dirty="0">
              <a:solidFill>
                <a:prstClr val="black"/>
              </a:solidFill>
            </a:endParaRPr>
          </a:p>
          <a:p>
            <a:pPr marL="0" indent="0">
              <a:spcBef>
                <a:spcPct val="50000"/>
              </a:spcBef>
            </a:pPr>
            <a:r>
              <a:rPr lang="en-GB" dirty="0" smtClean="0">
                <a:solidFill>
                  <a:prstClr val="black"/>
                </a:solidFill>
              </a:rPr>
              <a:t>N. 72 </a:t>
            </a:r>
            <a:r>
              <a:rPr lang="en-GB" dirty="0">
                <a:solidFill>
                  <a:prstClr val="black"/>
                </a:solidFill>
              </a:rPr>
              <a:t>hour week – time!</a:t>
            </a:r>
          </a:p>
          <a:p>
            <a:pPr marL="0" indent="0">
              <a:spcBef>
                <a:spcPct val="50000"/>
              </a:spcBef>
            </a:pPr>
            <a:r>
              <a:rPr lang="en-GB" dirty="0" smtClean="0">
                <a:solidFill>
                  <a:prstClr val="black"/>
                </a:solidFill>
              </a:rPr>
              <a:t>O. Only </a:t>
            </a:r>
            <a:r>
              <a:rPr lang="en-GB" dirty="0">
                <a:solidFill>
                  <a:prstClr val="black"/>
                </a:solidFill>
              </a:rPr>
              <a:t>4 bank holidays a year</a:t>
            </a:r>
          </a:p>
          <a:p>
            <a:pPr marL="0" indent="0">
              <a:spcBef>
                <a:spcPct val="50000"/>
              </a:spcBef>
            </a:pPr>
            <a:r>
              <a:rPr lang="en-GB" dirty="0" smtClean="0">
                <a:solidFill>
                  <a:prstClr val="black"/>
                </a:solidFill>
              </a:rPr>
              <a:t>P. Loss </a:t>
            </a:r>
            <a:r>
              <a:rPr lang="en-GB" dirty="0">
                <a:solidFill>
                  <a:prstClr val="black"/>
                </a:solidFill>
              </a:rPr>
              <a:t>of rights &amp; acceptability - Police system </a:t>
            </a:r>
          </a:p>
          <a:p>
            <a:pPr marL="0" indent="0">
              <a:spcBef>
                <a:spcPct val="50000"/>
              </a:spcBef>
            </a:pPr>
            <a:r>
              <a:rPr lang="en-GB" dirty="0" smtClean="0">
                <a:solidFill>
                  <a:prstClr val="black"/>
                </a:solidFill>
              </a:rPr>
              <a:t>Q. Loss </a:t>
            </a:r>
            <a:r>
              <a:rPr lang="en-GB" dirty="0">
                <a:solidFill>
                  <a:prstClr val="black"/>
                </a:solidFill>
              </a:rPr>
              <a:t>of right &amp; acceptability - RSPCA</a:t>
            </a:r>
          </a:p>
          <a:p>
            <a:pPr marL="0" indent="0">
              <a:spcBef>
                <a:spcPct val="50000"/>
              </a:spcBef>
            </a:pPr>
            <a:r>
              <a:rPr lang="en-GB" dirty="0" smtClean="0">
                <a:solidFill>
                  <a:prstClr val="black"/>
                </a:solidFill>
              </a:rPr>
              <a:t>R. Loss </a:t>
            </a:r>
            <a:r>
              <a:rPr lang="en-GB" dirty="0">
                <a:solidFill>
                  <a:prstClr val="black"/>
                </a:solidFill>
              </a:rPr>
              <a:t>of space to play/ overcrowding</a:t>
            </a:r>
          </a:p>
          <a:p>
            <a:pPr marL="0" indent="0">
              <a:spcBef>
                <a:spcPct val="50000"/>
              </a:spcBef>
            </a:pPr>
            <a:r>
              <a:rPr lang="en-GB" dirty="0" smtClean="0">
                <a:solidFill>
                  <a:prstClr val="black"/>
                </a:solidFill>
              </a:rPr>
              <a:t>S. Loss </a:t>
            </a:r>
            <a:r>
              <a:rPr lang="en-GB" dirty="0">
                <a:solidFill>
                  <a:prstClr val="black"/>
                </a:solidFill>
              </a:rPr>
              <a:t>of health/ energy to play/ poor working conditions</a:t>
            </a:r>
          </a:p>
          <a:p>
            <a:pPr marL="0" indent="0">
              <a:spcBef>
                <a:spcPct val="50000"/>
              </a:spcBef>
            </a:pPr>
            <a:r>
              <a:rPr lang="en-GB" dirty="0" smtClean="0">
                <a:solidFill>
                  <a:prstClr val="black"/>
                </a:solidFill>
              </a:rPr>
              <a:t>T. Lack </a:t>
            </a:r>
            <a:r>
              <a:rPr lang="en-GB" dirty="0">
                <a:solidFill>
                  <a:prstClr val="black"/>
                </a:solidFill>
              </a:rPr>
              <a:t>of disposable income</a:t>
            </a:r>
          </a:p>
        </p:txBody>
      </p:sp>
      <p:sp>
        <p:nvSpPr>
          <p:cNvPr id="4" name="Line 101"/>
          <p:cNvSpPr>
            <a:spLocks noChangeShapeType="1"/>
          </p:cNvSpPr>
          <p:nvPr/>
        </p:nvSpPr>
        <p:spPr bwMode="auto">
          <a:xfrm>
            <a:off x="1635030" y="6401105"/>
            <a:ext cx="9311229" cy="126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5" name="Text Box 102"/>
          <p:cNvSpPr txBox="1">
            <a:spLocks noChangeArrowheads="1"/>
          </p:cNvSpPr>
          <p:nvPr/>
        </p:nvSpPr>
        <p:spPr bwMode="auto">
          <a:xfrm>
            <a:off x="1066223" y="6040708"/>
            <a:ext cx="922370" cy="38017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dirty="0">
                <a:solidFill>
                  <a:srgbClr val="000000"/>
                </a:solidFill>
              </a:rPr>
              <a:t>1800</a:t>
            </a:r>
            <a:endParaRPr lang="en-GB" dirty="0">
              <a:solidFill>
                <a:prstClr val="black"/>
              </a:solidFill>
            </a:endParaRPr>
          </a:p>
        </p:txBody>
      </p:sp>
      <p:sp>
        <p:nvSpPr>
          <p:cNvPr id="6" name="Text Box 103"/>
          <p:cNvSpPr txBox="1">
            <a:spLocks noChangeArrowheads="1"/>
          </p:cNvSpPr>
          <p:nvPr/>
        </p:nvSpPr>
        <p:spPr bwMode="auto">
          <a:xfrm>
            <a:off x="5533997" y="6015364"/>
            <a:ext cx="925064" cy="38017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dirty="0">
                <a:solidFill>
                  <a:srgbClr val="000000"/>
                </a:solidFill>
              </a:rPr>
              <a:t>1850</a:t>
            </a:r>
            <a:endParaRPr lang="en-GB" dirty="0">
              <a:solidFill>
                <a:prstClr val="black"/>
              </a:solidFill>
            </a:endParaRPr>
          </a:p>
        </p:txBody>
      </p:sp>
      <p:sp>
        <p:nvSpPr>
          <p:cNvPr id="7" name="Text Box 104"/>
          <p:cNvSpPr txBox="1">
            <a:spLocks noChangeArrowheads="1"/>
          </p:cNvSpPr>
          <p:nvPr/>
        </p:nvSpPr>
        <p:spPr bwMode="auto">
          <a:xfrm>
            <a:off x="10066405" y="6011562"/>
            <a:ext cx="922370" cy="38017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b="1" dirty="0">
                <a:solidFill>
                  <a:srgbClr val="000000"/>
                </a:solidFill>
              </a:rPr>
              <a:t>1900</a:t>
            </a:r>
            <a:endParaRPr lang="en-GB" dirty="0">
              <a:solidFill>
                <a:prstClr val="black"/>
              </a:solidFill>
            </a:endParaRPr>
          </a:p>
        </p:txBody>
      </p:sp>
      <p:sp>
        <p:nvSpPr>
          <p:cNvPr id="8" name="Text Box 110"/>
          <p:cNvSpPr txBox="1">
            <a:spLocks noChangeArrowheads="1"/>
          </p:cNvSpPr>
          <p:nvPr/>
        </p:nvSpPr>
        <p:spPr bwMode="auto">
          <a:xfrm>
            <a:off x="1066223" y="6391734"/>
            <a:ext cx="10068690" cy="36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dirty="0">
                <a:solidFill>
                  <a:srgbClr val="FF3300"/>
                </a:solidFill>
                <a:latin typeface="Comic Sans MS" pitchFamily="66" charset="0"/>
              </a:rPr>
              <a:t>Changes in 19</a:t>
            </a:r>
            <a:r>
              <a:rPr lang="en-GB" b="1" baseline="30000" dirty="0">
                <a:solidFill>
                  <a:srgbClr val="FF3300"/>
                </a:solidFill>
                <a:latin typeface="Comic Sans MS" pitchFamily="66" charset="0"/>
              </a:rPr>
              <a:t>th</a:t>
            </a:r>
            <a:r>
              <a:rPr lang="en-GB" b="1" dirty="0">
                <a:solidFill>
                  <a:srgbClr val="FF3300"/>
                </a:solidFill>
                <a:latin typeface="Comic Sans MS" pitchFamily="66" charset="0"/>
              </a:rPr>
              <a:t>C. Working-class opportunity</a:t>
            </a:r>
          </a:p>
        </p:txBody>
      </p:sp>
      <p:sp>
        <p:nvSpPr>
          <p:cNvPr id="9" name="AutoShape 94"/>
          <p:cNvSpPr>
            <a:spLocks noChangeArrowheads="1"/>
          </p:cNvSpPr>
          <p:nvPr/>
        </p:nvSpPr>
        <p:spPr bwMode="auto">
          <a:xfrm>
            <a:off x="40466" y="1532457"/>
            <a:ext cx="1594564" cy="2020181"/>
          </a:xfrm>
          <a:prstGeom prst="rightArrow">
            <a:avLst>
              <a:gd name="adj1" fmla="val 50000"/>
              <a:gd name="adj2" fmla="val 25000"/>
            </a:avLst>
          </a:prstGeom>
          <a:solidFill>
            <a:srgbClr val="C0C0C0"/>
          </a:solidFill>
          <a:ln w="9525">
            <a:solidFill>
              <a:srgbClr val="000000"/>
            </a:solidFill>
            <a:miter lim="800000"/>
            <a:headEnd/>
            <a:tailEnd/>
          </a:ln>
        </p:spPr>
        <p:txBody>
          <a:bodyPr anchor="ctr"/>
          <a:lstStyle/>
          <a:p>
            <a:endParaRPr lang="en-GB">
              <a:solidFill>
                <a:prstClr val="black"/>
              </a:solidFill>
            </a:endParaRPr>
          </a:p>
        </p:txBody>
      </p:sp>
      <p:sp>
        <p:nvSpPr>
          <p:cNvPr id="10" name="Text Box 95"/>
          <p:cNvSpPr txBox="1">
            <a:spLocks noChangeArrowheads="1"/>
          </p:cNvSpPr>
          <p:nvPr/>
        </p:nvSpPr>
        <p:spPr bwMode="auto">
          <a:xfrm>
            <a:off x="82087" y="2113423"/>
            <a:ext cx="1511321" cy="85824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600" b="1" dirty="0">
                <a:solidFill>
                  <a:srgbClr val="000000"/>
                </a:solidFill>
              </a:rPr>
              <a:t>Migration to towns and cities</a:t>
            </a:r>
            <a:endParaRPr lang="en-GB" dirty="0">
              <a:solidFill>
                <a:prstClr val="black"/>
              </a:solidFill>
            </a:endParaRPr>
          </a:p>
        </p:txBody>
      </p:sp>
      <p:sp>
        <p:nvSpPr>
          <p:cNvPr id="11" name="TextBox 10"/>
          <p:cNvSpPr txBox="1"/>
          <p:nvPr/>
        </p:nvSpPr>
        <p:spPr>
          <a:xfrm>
            <a:off x="1116622" y="74406"/>
            <a:ext cx="9986388" cy="369332"/>
          </a:xfrm>
          <a:prstGeom prst="rect">
            <a:avLst/>
          </a:prstGeom>
          <a:noFill/>
        </p:spPr>
        <p:txBody>
          <a:bodyPr wrap="none" rtlCol="0">
            <a:spAutoFit/>
          </a:bodyPr>
          <a:lstStyle/>
          <a:p>
            <a:r>
              <a:rPr lang="en-GB" b="1" dirty="0" smtClean="0">
                <a:solidFill>
                  <a:srgbClr val="FF0000"/>
                </a:solidFill>
              </a:rPr>
              <a:t>Discuss the view that the 19</a:t>
            </a:r>
            <a:r>
              <a:rPr lang="en-GB" b="1" baseline="30000" dirty="0" smtClean="0">
                <a:solidFill>
                  <a:srgbClr val="FF0000"/>
                </a:solidFill>
              </a:rPr>
              <a:t>th</a:t>
            </a:r>
            <a:r>
              <a:rPr lang="en-GB" b="1" dirty="0" smtClean="0">
                <a:solidFill>
                  <a:srgbClr val="FF0000"/>
                </a:solidFill>
              </a:rPr>
              <a:t> century had a positive impact on working class opportunities for sport [8]</a:t>
            </a:r>
            <a:endParaRPr lang="en-GB" b="1" dirty="0">
              <a:solidFill>
                <a:srgbClr val="FF0000"/>
              </a:solidFill>
            </a:endParaRPr>
          </a:p>
        </p:txBody>
      </p:sp>
    </p:spTree>
    <p:extLst>
      <p:ext uri="{BB962C8B-B14F-4D97-AF65-F5344CB8AC3E}">
        <p14:creationId xmlns:p14="http://schemas.microsoft.com/office/powerpoint/2010/main" val="103639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500"/>
                                        <p:tgtEl>
                                          <p:spTgt spid="2">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Effect transition="in" filter="fade">
                                      <p:cBhvr>
                                        <p:cTn id="59" dur="500"/>
                                        <p:tgtEl>
                                          <p:spTgt spid="2">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13" end="13"/>
                                            </p:txEl>
                                          </p:spTgt>
                                        </p:tgtEl>
                                        <p:attrNameLst>
                                          <p:attrName>style.visibility</p:attrName>
                                        </p:attrNameLst>
                                      </p:cBhvr>
                                      <p:to>
                                        <p:strVal val="visible"/>
                                      </p:to>
                                    </p:set>
                                    <p:animEffect transition="in" filter="fade">
                                      <p:cBhvr>
                                        <p:cTn id="64" dur="500"/>
                                        <p:tgtEl>
                                          <p:spTgt spid="2">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Effect transition="in" filter="fade">
                                      <p:cBhvr>
                                        <p:cTn id="69" dur="500"/>
                                        <p:tgtEl>
                                          <p:spTgt spid="2">
                                            <p:txEl>
                                              <p:pRg st="14" end="14"/>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2">
                                            <p:txEl>
                                              <p:pRg st="15" end="15"/>
                                            </p:txEl>
                                          </p:spTgt>
                                        </p:tgtEl>
                                        <p:attrNameLst>
                                          <p:attrName>style.visibility</p:attrName>
                                        </p:attrNameLst>
                                      </p:cBhvr>
                                      <p:to>
                                        <p:strVal val="visible"/>
                                      </p:to>
                                    </p:set>
                                    <p:animEffect transition="in" filter="fade">
                                      <p:cBhvr>
                                        <p:cTn id="72" dur="500"/>
                                        <p:tgtEl>
                                          <p:spTgt spid="2">
                                            <p:txEl>
                                              <p:pRg st="15" end="1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animEffect transition="in" filter="fade">
                                      <p:cBhvr>
                                        <p:cTn id="77" dur="500"/>
                                        <p:tgtEl>
                                          <p:spTgt spid="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3" end="3"/>
                                            </p:txEl>
                                          </p:spTgt>
                                        </p:tgtEl>
                                        <p:attrNameLst>
                                          <p:attrName>style.visibility</p:attrName>
                                        </p:attrNameLst>
                                      </p:cBhvr>
                                      <p:to>
                                        <p:strVal val="visible"/>
                                      </p:to>
                                    </p:set>
                                    <p:animEffect transition="in" filter="fade">
                                      <p:cBhvr>
                                        <p:cTn id="82" dur="500"/>
                                        <p:tgtEl>
                                          <p:spTgt spid="3">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fade">
                                      <p:cBhvr>
                                        <p:cTn id="87" dur="500"/>
                                        <p:tgtEl>
                                          <p:spTgt spid="3">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fade">
                                      <p:cBhvr>
                                        <p:cTn id="92" dur="500"/>
                                        <p:tgtEl>
                                          <p:spTgt spid="3">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fade">
                                      <p:cBhvr>
                                        <p:cTn id="97" dur="500"/>
                                        <p:tgtEl>
                                          <p:spTgt spid="3">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
                                            <p:txEl>
                                              <p:pRg st="7" end="7"/>
                                            </p:txEl>
                                          </p:spTgt>
                                        </p:tgtEl>
                                        <p:attrNameLst>
                                          <p:attrName>style.visibility</p:attrName>
                                        </p:attrNameLst>
                                      </p:cBhvr>
                                      <p:to>
                                        <p:strVal val="visible"/>
                                      </p:to>
                                    </p:set>
                                    <p:animEffect transition="in" filter="fade">
                                      <p:cBhvr>
                                        <p:cTn id="102" dur="500"/>
                                        <p:tgtEl>
                                          <p:spTgt spid="3">
                                            <p:txEl>
                                              <p:pRg st="7" end="7"/>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
                                            <p:txEl>
                                              <p:pRg st="8" end="8"/>
                                            </p:txEl>
                                          </p:spTgt>
                                        </p:tgtEl>
                                        <p:attrNameLst>
                                          <p:attrName>style.visibility</p:attrName>
                                        </p:attrNameLst>
                                      </p:cBhvr>
                                      <p:to>
                                        <p:strVal val="visible"/>
                                      </p:to>
                                    </p:set>
                                    <p:animEffect transition="in" filter="fade">
                                      <p:cBhvr>
                                        <p:cTn id="10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1966" y="638130"/>
            <a:ext cx="8744643" cy="3861475"/>
          </a:xfrm>
          <a:prstGeom prst="rect">
            <a:avLst/>
          </a:prstGeom>
        </p:spPr>
      </p:pic>
    </p:spTree>
    <p:extLst>
      <p:ext uri="{BB962C8B-B14F-4D97-AF65-F5344CB8AC3E}">
        <p14:creationId xmlns:p14="http://schemas.microsoft.com/office/powerpoint/2010/main" val="3356842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3226" y="247535"/>
            <a:ext cx="4523611" cy="646331"/>
          </a:xfrm>
          <a:prstGeom prst="rect">
            <a:avLst/>
          </a:prstGeom>
          <a:noFill/>
        </p:spPr>
        <p:txBody>
          <a:bodyPr wrap="none" rtlCol="0">
            <a:spAutoFit/>
          </a:bodyPr>
          <a:lstStyle/>
          <a:p>
            <a:r>
              <a:rPr lang="en-GB" sz="3600" dirty="0" smtClean="0"/>
              <a:t>Characteristics of Sport</a:t>
            </a:r>
            <a:endParaRPr lang="en-GB" sz="3600" dirty="0"/>
          </a:p>
        </p:txBody>
      </p:sp>
      <p:sp>
        <p:nvSpPr>
          <p:cNvPr id="3" name="Rectangle 2"/>
          <p:cNvSpPr/>
          <p:nvPr/>
        </p:nvSpPr>
        <p:spPr>
          <a:xfrm>
            <a:off x="512842" y="1249539"/>
            <a:ext cx="11310152" cy="4524315"/>
          </a:xfrm>
          <a:prstGeom prst="rect">
            <a:avLst/>
          </a:prstGeom>
        </p:spPr>
        <p:txBody>
          <a:bodyPr wrap="square">
            <a:spAutoFit/>
          </a:bodyPr>
          <a:lstStyle/>
          <a:p>
            <a:r>
              <a:rPr lang="en-GB" dirty="0" smtClean="0"/>
              <a:t>Possible </a:t>
            </a:r>
            <a:r>
              <a:rPr lang="en-GB" dirty="0"/>
              <a:t>content may include</a:t>
            </a:r>
            <a:r>
              <a:rPr lang="en-GB" dirty="0" smtClean="0"/>
              <a:t>:</a:t>
            </a:r>
          </a:p>
          <a:p>
            <a:endParaRPr lang="en-GB" dirty="0"/>
          </a:p>
          <a:p>
            <a:r>
              <a:rPr lang="en-GB" dirty="0"/>
              <a:t>• Football has specific rules governing how it is played, which makes it highly structured therefore matching the concept of sport.</a:t>
            </a:r>
          </a:p>
          <a:p>
            <a:r>
              <a:rPr lang="en-GB" dirty="0"/>
              <a:t>• Highly structured – time/space/rules.</a:t>
            </a:r>
          </a:p>
          <a:p>
            <a:r>
              <a:rPr lang="en-GB" dirty="0"/>
              <a:t>• Rules externally enforced by officials.</a:t>
            </a:r>
          </a:p>
          <a:p>
            <a:r>
              <a:rPr lang="en-GB" dirty="0"/>
              <a:t>• Winning taken seriously/serious end product.</a:t>
            </a:r>
          </a:p>
          <a:p>
            <a:r>
              <a:rPr lang="en-GB" dirty="0"/>
              <a:t>• Skilful/refined skills.</a:t>
            </a:r>
          </a:p>
          <a:p>
            <a:r>
              <a:rPr lang="en-GB" dirty="0"/>
              <a:t>• Training/specialisation/trials/selective.</a:t>
            </a:r>
          </a:p>
          <a:p>
            <a:r>
              <a:rPr lang="en-GB" dirty="0"/>
              <a:t>• Administration – clubs/NGB’s.</a:t>
            </a:r>
          </a:p>
          <a:p>
            <a:r>
              <a:rPr lang="en-GB" dirty="0"/>
              <a:t>• Display/spectators/entertainment.</a:t>
            </a:r>
          </a:p>
          <a:p>
            <a:r>
              <a:rPr lang="en-GB" dirty="0"/>
              <a:t>• Sophisticated facilities and equipment.</a:t>
            </a:r>
          </a:p>
          <a:p>
            <a:r>
              <a:rPr lang="en-GB" dirty="0"/>
              <a:t>• Pre-planned strategies/tactics.</a:t>
            </a:r>
          </a:p>
          <a:p>
            <a:endParaRPr lang="en-GB" dirty="0" smtClean="0"/>
          </a:p>
          <a:p>
            <a:r>
              <a:rPr lang="en-GB" dirty="0" smtClean="0"/>
              <a:t>Accept </a:t>
            </a:r>
            <a:r>
              <a:rPr lang="en-GB" dirty="0"/>
              <a:t>other relevant explanations as to how the modern form of association football can match the concept of sport.</a:t>
            </a:r>
          </a:p>
          <a:p>
            <a:r>
              <a:rPr lang="en-GB" dirty="0"/>
              <a:t>Maximum 6 marks</a:t>
            </a:r>
          </a:p>
        </p:txBody>
      </p:sp>
    </p:spTree>
    <p:extLst>
      <p:ext uri="{BB962C8B-B14F-4D97-AF65-F5344CB8AC3E}">
        <p14:creationId xmlns:p14="http://schemas.microsoft.com/office/powerpoint/2010/main" val="1806014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289" y="90970"/>
            <a:ext cx="11697810" cy="1200329"/>
          </a:xfrm>
          <a:prstGeom prst="rect">
            <a:avLst/>
          </a:prstGeom>
        </p:spPr>
        <p:txBody>
          <a:bodyPr wrap="square">
            <a:spAutoFit/>
          </a:bodyPr>
          <a:lstStyle/>
          <a:p>
            <a:r>
              <a:rPr lang="en-GB" dirty="0"/>
              <a:t>Explain how the modern form of association football can match the concept of sport</a:t>
            </a:r>
            <a:r>
              <a:rPr lang="en-GB" dirty="0" smtClean="0"/>
              <a:t>.[</a:t>
            </a:r>
            <a:r>
              <a:rPr lang="en-GB" dirty="0"/>
              <a:t>6 marks</a:t>
            </a:r>
            <a:r>
              <a:rPr lang="en-GB" dirty="0" smtClean="0"/>
              <a:t>]</a:t>
            </a:r>
            <a:endParaRPr lang="en-GB" dirty="0"/>
          </a:p>
          <a:p>
            <a:r>
              <a:rPr lang="en-GB" b="1" dirty="0"/>
              <a:t>Marks for this question: AO2 = 3 and AO3 = 3</a:t>
            </a:r>
          </a:p>
          <a:p>
            <a:r>
              <a:rPr lang="en-GB" dirty="0"/>
              <a:t>Students are expected to answer in continuous prose, use good English, organise information clearly and use specialist vocabulary where appropriate.</a:t>
            </a:r>
          </a:p>
        </p:txBody>
      </p:sp>
      <p:graphicFrame>
        <p:nvGraphicFramePr>
          <p:cNvPr id="4" name="Table 3"/>
          <p:cNvGraphicFramePr>
            <a:graphicFrameLocks noGrp="1"/>
          </p:cNvGraphicFramePr>
          <p:nvPr>
            <p:extLst>
              <p:ext uri="{D42A27DB-BD31-4B8C-83A1-F6EECF244321}">
                <p14:modId xmlns:p14="http://schemas.microsoft.com/office/powerpoint/2010/main" val="4175369827"/>
              </p:ext>
            </p:extLst>
          </p:nvPr>
        </p:nvGraphicFramePr>
        <p:xfrm>
          <a:off x="269289" y="1790063"/>
          <a:ext cx="11773135" cy="4307840"/>
        </p:xfrm>
        <a:graphic>
          <a:graphicData uri="http://schemas.openxmlformats.org/drawingml/2006/table">
            <a:tbl>
              <a:tblPr firstRow="1" bandRow="1">
                <a:tableStyleId>{5C22544A-7EE6-4342-B048-85BDC9FD1C3A}</a:tableStyleId>
              </a:tblPr>
              <a:tblGrid>
                <a:gridCol w="891444"/>
                <a:gridCol w="1045495"/>
                <a:gridCol w="9836196"/>
              </a:tblGrid>
              <a:tr h="370840">
                <a:tc>
                  <a:txBody>
                    <a:bodyPr/>
                    <a:lstStyle/>
                    <a:p>
                      <a:r>
                        <a:rPr lang="en-GB" dirty="0" smtClean="0">
                          <a:solidFill>
                            <a:schemeClr val="tx1"/>
                          </a:solidFill>
                        </a:rPr>
                        <a:t>Level</a:t>
                      </a:r>
                      <a:endParaRPr lang="en-GB" dirty="0">
                        <a:solidFill>
                          <a:schemeClr val="tx1"/>
                        </a:solidFill>
                      </a:endParaRPr>
                    </a:p>
                  </a:txBody>
                  <a:tcPr>
                    <a:noFill/>
                  </a:tcPr>
                </a:tc>
                <a:tc>
                  <a:txBody>
                    <a:bodyPr/>
                    <a:lstStyle/>
                    <a:p>
                      <a:r>
                        <a:rPr lang="en-GB" dirty="0" smtClean="0">
                          <a:solidFill>
                            <a:schemeClr val="tx1"/>
                          </a:solidFill>
                        </a:rPr>
                        <a:t>Marks</a:t>
                      </a:r>
                      <a:endParaRPr lang="en-GB" dirty="0">
                        <a:solidFill>
                          <a:schemeClr val="tx1"/>
                        </a:solidFill>
                      </a:endParaRPr>
                    </a:p>
                  </a:txBody>
                  <a:tcPr>
                    <a:noFill/>
                  </a:tcPr>
                </a:tc>
                <a:tc>
                  <a:txBody>
                    <a:bodyPr/>
                    <a:lstStyle/>
                    <a:p>
                      <a:r>
                        <a:rPr lang="en-GB" dirty="0" smtClean="0">
                          <a:solidFill>
                            <a:schemeClr val="tx1"/>
                          </a:solidFill>
                        </a:rPr>
                        <a:t>Description</a:t>
                      </a:r>
                      <a:endParaRPr lang="en-GB" dirty="0">
                        <a:solidFill>
                          <a:schemeClr val="tx1"/>
                        </a:solidFill>
                      </a:endParaRP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tx1"/>
                          </a:solidFill>
                          <a:latin typeface="+mn-lt"/>
                          <a:ea typeface="+mn-ea"/>
                          <a:cs typeface="+mn-cs"/>
                        </a:rPr>
                        <a:t>3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tx1"/>
                          </a:solidFill>
                          <a:latin typeface="+mn-lt"/>
                          <a:ea typeface="+mn-ea"/>
                          <a:cs typeface="+mn-cs"/>
                        </a:rPr>
                        <a:t>5–6 	</a:t>
                      </a:r>
                    </a:p>
                    <a:p>
                      <a:endParaRPr lang="en-GB" dirty="0">
                        <a:solidFill>
                          <a:schemeClr val="tx1"/>
                        </a:solidFill>
                      </a:endParaRPr>
                    </a:p>
                  </a:txBody>
                  <a:tcPr>
                    <a:noFill/>
                  </a:tcPr>
                </a:tc>
                <a:tc>
                  <a:txBody>
                    <a:bodyPr/>
                    <a:lstStyle/>
                    <a:p>
                      <a:r>
                        <a:rPr lang="en-GB" dirty="0" smtClean="0">
                          <a:solidFill>
                            <a:schemeClr val="tx1"/>
                          </a:solidFill>
                        </a:rPr>
                        <a:t>Knowledge of the modern form of association football is clear and generally well detailed and applied to the concept of sport. Aspects of the modern form of association football are analysed to give appropriate and detailed links to the concept of sport. Relevant terminology is normally used. The answer sometimes demonstrates substantiated reasoning, is clear, coherent and focused.</a:t>
                      </a:r>
                      <a:endParaRPr lang="en-GB" dirty="0">
                        <a:solidFill>
                          <a:schemeClr val="tx1"/>
                        </a:solidFill>
                      </a:endParaRPr>
                    </a:p>
                  </a:txBody>
                  <a:tcPr>
                    <a:noFill/>
                  </a:tcPr>
                </a:tc>
              </a:tr>
              <a:tr h="370840">
                <a:tc>
                  <a:txBody>
                    <a:bodyPr/>
                    <a:lstStyle/>
                    <a:p>
                      <a:r>
                        <a:rPr lang="en-GB" dirty="0" smtClean="0">
                          <a:solidFill>
                            <a:schemeClr val="tx1"/>
                          </a:solidFill>
                        </a:rPr>
                        <a:t>2</a:t>
                      </a:r>
                      <a:endParaRPr lang="en-GB" dirty="0">
                        <a:solidFill>
                          <a:schemeClr val="tx1"/>
                        </a:solidFill>
                      </a:endParaRPr>
                    </a:p>
                  </a:txBody>
                  <a:tcPr>
                    <a:noFill/>
                  </a:tcPr>
                </a:tc>
                <a:tc>
                  <a:txBody>
                    <a:bodyPr/>
                    <a:lstStyle/>
                    <a:p>
                      <a:r>
                        <a:rPr lang="en-GB" dirty="0" smtClean="0">
                          <a:solidFill>
                            <a:schemeClr val="tx1"/>
                          </a:solidFill>
                        </a:rPr>
                        <a:t>3-4</a:t>
                      </a:r>
                      <a:endParaRPr lang="en-GB" dirty="0">
                        <a:solidFill>
                          <a:schemeClr val="tx1"/>
                        </a:solidFill>
                      </a:endParaRPr>
                    </a:p>
                  </a:txBody>
                  <a:tcPr>
                    <a:noFill/>
                  </a:tcPr>
                </a:tc>
                <a:tc>
                  <a:txBody>
                    <a:bodyPr/>
                    <a:lstStyle/>
                    <a:p>
                      <a:r>
                        <a:rPr lang="en-GB" dirty="0" smtClean="0">
                          <a:solidFill>
                            <a:schemeClr val="tx1"/>
                          </a:solidFill>
                        </a:rPr>
                        <a:t>Knowledge of the modern form of association football is evident with some application to the concept </a:t>
                      </a:r>
                      <a:r>
                        <a:rPr lang="en-GB" smtClean="0">
                          <a:solidFill>
                            <a:schemeClr val="tx1"/>
                          </a:solidFill>
                        </a:rPr>
                        <a:t>of sport.Some </a:t>
                      </a:r>
                      <a:r>
                        <a:rPr lang="en-GB" dirty="0" smtClean="0">
                          <a:solidFill>
                            <a:schemeClr val="tx1"/>
                          </a:solidFill>
                        </a:rPr>
                        <a:t>aspects of the modern form of association football are analysed to give some appropriate links to the concept </a:t>
                      </a:r>
                      <a:r>
                        <a:rPr lang="en-GB" smtClean="0">
                          <a:solidFill>
                            <a:schemeClr val="tx1"/>
                          </a:solidFill>
                        </a:rPr>
                        <a:t>of sport.Relevant </a:t>
                      </a:r>
                      <a:r>
                        <a:rPr lang="en-GB" dirty="0" smtClean="0">
                          <a:solidFill>
                            <a:schemeClr val="tx1"/>
                          </a:solidFill>
                        </a:rPr>
                        <a:t>terminology is occasionally used. The answer occasionally demonstrates substantiated reasoning, but may lack clarity, coherence and focus .</a:t>
                      </a:r>
                      <a:endParaRPr lang="en-GB" dirty="0">
                        <a:solidFill>
                          <a:schemeClr val="tx1"/>
                        </a:solidFill>
                      </a:endParaRPr>
                    </a:p>
                  </a:txBody>
                  <a:tcPr>
                    <a:noFill/>
                  </a:tcPr>
                </a:tc>
              </a:tr>
              <a:tr h="370840">
                <a:tc>
                  <a:txBody>
                    <a:bodyPr/>
                    <a:lstStyle/>
                    <a:p>
                      <a:r>
                        <a:rPr lang="en-GB" dirty="0" smtClean="0">
                          <a:solidFill>
                            <a:schemeClr val="tx1"/>
                          </a:solidFill>
                        </a:rPr>
                        <a:t>1</a:t>
                      </a:r>
                      <a:endParaRPr lang="en-GB" dirty="0">
                        <a:solidFill>
                          <a:schemeClr val="tx1"/>
                        </a:solidFill>
                      </a:endParaRPr>
                    </a:p>
                  </a:txBody>
                  <a:tcPr>
                    <a:noFill/>
                  </a:tcPr>
                </a:tc>
                <a:tc>
                  <a:txBody>
                    <a:bodyPr/>
                    <a:lstStyle/>
                    <a:p>
                      <a:r>
                        <a:rPr lang="en-GB" dirty="0" smtClean="0">
                          <a:solidFill>
                            <a:schemeClr val="tx1"/>
                          </a:solidFill>
                        </a:rPr>
                        <a:t>1-2</a:t>
                      </a:r>
                      <a:endParaRPr lang="en-GB" dirty="0">
                        <a:solidFill>
                          <a:schemeClr val="tx1"/>
                        </a:solidFill>
                      </a:endParaRPr>
                    </a:p>
                  </a:txBody>
                  <a:tcPr>
                    <a:noFill/>
                  </a:tcPr>
                </a:tc>
                <a:tc>
                  <a:txBody>
                    <a:bodyPr/>
                    <a:lstStyle/>
                    <a:p>
                      <a:r>
                        <a:rPr lang="en-GB" dirty="0" smtClean="0">
                          <a:solidFill>
                            <a:schemeClr val="tx1"/>
                          </a:solidFill>
                        </a:rPr>
                        <a:t>Knowledge of the modern form of association football is limited with limited application to the concept of sport. Limited or no evidence of analysis of the modern form of association football linked to the concept of sport. Relevant terminology is rarely used. The answer lacks substantiates reasoning, clarity, coherence and focus.</a:t>
                      </a:r>
                      <a:endParaRPr lang="en-GB" dirty="0">
                        <a:solidFill>
                          <a:schemeClr val="tx1"/>
                        </a:solidFill>
                      </a:endParaRPr>
                    </a:p>
                  </a:txBody>
                  <a:tcPr>
                    <a:noFill/>
                  </a:tcPr>
                </a:tc>
              </a:tr>
              <a:tr h="370840">
                <a:tc>
                  <a:txBody>
                    <a:bodyPr/>
                    <a:lstStyle/>
                    <a:p>
                      <a:r>
                        <a:rPr lang="en-GB" dirty="0" smtClean="0">
                          <a:solidFill>
                            <a:schemeClr val="tx1"/>
                          </a:solidFill>
                        </a:rPr>
                        <a:t>0</a:t>
                      </a:r>
                      <a:endParaRPr lang="en-GB" dirty="0">
                        <a:solidFill>
                          <a:schemeClr val="tx1"/>
                        </a:solidFill>
                      </a:endParaRPr>
                    </a:p>
                  </a:txBody>
                  <a:tcPr>
                    <a:noFill/>
                  </a:tcPr>
                </a:tc>
                <a:tc>
                  <a:txBody>
                    <a:bodyPr/>
                    <a:lstStyle/>
                    <a:p>
                      <a:r>
                        <a:rPr lang="en-GB" dirty="0" smtClean="0">
                          <a:solidFill>
                            <a:schemeClr val="tx1"/>
                          </a:solidFill>
                        </a:rPr>
                        <a:t>0</a:t>
                      </a:r>
                      <a:endParaRPr lang="en-GB" dirty="0">
                        <a:solidFill>
                          <a:schemeClr val="tx1"/>
                        </a:solidFill>
                      </a:endParaRPr>
                    </a:p>
                  </a:txBody>
                  <a:tcPr>
                    <a:noFill/>
                  </a:tcPr>
                </a:tc>
                <a:tc>
                  <a:txBody>
                    <a:bodyPr/>
                    <a:lstStyle/>
                    <a:p>
                      <a:r>
                        <a:rPr lang="en-GB" dirty="0" smtClean="0">
                          <a:solidFill>
                            <a:schemeClr val="tx1"/>
                          </a:solidFill>
                        </a:rPr>
                        <a:t>No relevant content.</a:t>
                      </a:r>
                      <a:endParaRPr lang="en-GB" dirty="0">
                        <a:solidFill>
                          <a:schemeClr val="tx1"/>
                        </a:solidFill>
                      </a:endParaRPr>
                    </a:p>
                  </a:txBody>
                  <a:tcPr>
                    <a:noFill/>
                  </a:tcPr>
                </a:tc>
              </a:tr>
            </a:tbl>
          </a:graphicData>
        </a:graphic>
      </p:graphicFrame>
    </p:spTree>
    <p:extLst>
      <p:ext uri="{BB962C8B-B14F-4D97-AF65-F5344CB8AC3E}">
        <p14:creationId xmlns:p14="http://schemas.microsoft.com/office/powerpoint/2010/main" val="474961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1006" y="1014101"/>
            <a:ext cx="6629400" cy="4801314"/>
          </a:xfrm>
          <a:prstGeom prst="rect">
            <a:avLst/>
          </a:prstGeom>
        </p:spPr>
        <p:txBody>
          <a:bodyPr wrap="square">
            <a:spAutoFit/>
          </a:bodyPr>
          <a:lstStyle/>
          <a:p>
            <a:r>
              <a:rPr lang="en-GB" dirty="0">
                <a:solidFill>
                  <a:prstClr val="black"/>
                </a:solidFill>
              </a:rPr>
              <a:t>Often in the school they had attended.</a:t>
            </a:r>
          </a:p>
          <a:p>
            <a:r>
              <a:rPr lang="en-GB" b="1" dirty="0">
                <a:solidFill>
                  <a:prstClr val="black"/>
                </a:solidFill>
              </a:rPr>
              <a:t> </a:t>
            </a:r>
            <a:endParaRPr lang="en-GB" dirty="0">
              <a:solidFill>
                <a:prstClr val="black"/>
              </a:solidFill>
            </a:endParaRPr>
          </a:p>
          <a:p>
            <a:r>
              <a:rPr lang="en-GB" dirty="0">
                <a:solidFill>
                  <a:prstClr val="black"/>
                </a:solidFill>
              </a:rPr>
              <a:t>Increasing the morale and fitness of their soldiers, taking British games abroad.</a:t>
            </a:r>
          </a:p>
          <a:p>
            <a:r>
              <a:rPr lang="en-GB" b="1" dirty="0">
                <a:solidFill>
                  <a:prstClr val="black"/>
                </a:solidFill>
              </a:rPr>
              <a:t> </a:t>
            </a:r>
            <a:endParaRPr lang="en-GB" dirty="0">
              <a:solidFill>
                <a:prstClr val="black"/>
              </a:solidFill>
            </a:endParaRPr>
          </a:p>
          <a:p>
            <a:r>
              <a:rPr lang="en-GB" dirty="0">
                <a:solidFill>
                  <a:prstClr val="black"/>
                </a:solidFill>
              </a:rPr>
              <a:t>Influencing their own children, often sending them to their old school.</a:t>
            </a:r>
          </a:p>
          <a:p>
            <a:r>
              <a:rPr lang="en-GB" dirty="0">
                <a:solidFill>
                  <a:prstClr val="black"/>
                </a:solidFill>
              </a:rPr>
              <a:t> </a:t>
            </a:r>
          </a:p>
          <a:p>
            <a:r>
              <a:rPr lang="en-GB" dirty="0">
                <a:solidFill>
                  <a:prstClr val="black"/>
                </a:solidFill>
              </a:rPr>
              <a:t>Supporting their parishioners in the formation of youth clubs and parish teams.</a:t>
            </a:r>
          </a:p>
          <a:p>
            <a:r>
              <a:rPr lang="en-GB" dirty="0">
                <a:solidFill>
                  <a:prstClr val="black"/>
                </a:solidFill>
              </a:rPr>
              <a:t> </a:t>
            </a:r>
          </a:p>
          <a:p>
            <a:r>
              <a:rPr lang="en-GB" dirty="0">
                <a:solidFill>
                  <a:prstClr val="black"/>
                </a:solidFill>
              </a:rPr>
              <a:t>Keen to spread the values of athleticism to their workforce.</a:t>
            </a:r>
          </a:p>
          <a:p>
            <a:r>
              <a:rPr lang="en-GB" dirty="0">
                <a:solidFill>
                  <a:prstClr val="black"/>
                </a:solidFill>
              </a:rPr>
              <a:t> </a:t>
            </a:r>
          </a:p>
          <a:p>
            <a:r>
              <a:rPr lang="en-GB" dirty="0">
                <a:solidFill>
                  <a:prstClr val="black"/>
                </a:solidFill>
              </a:rPr>
              <a:t>Playing for and running local sports clubs.</a:t>
            </a:r>
          </a:p>
          <a:p>
            <a:r>
              <a:rPr lang="en-GB" dirty="0">
                <a:solidFill>
                  <a:prstClr val="black"/>
                </a:solidFill>
              </a:rPr>
              <a:t> </a:t>
            </a:r>
          </a:p>
          <a:p>
            <a:endParaRPr lang="en-GB" dirty="0">
              <a:solidFill>
                <a:prstClr val="black"/>
              </a:solidFill>
            </a:endParaRPr>
          </a:p>
          <a:p>
            <a:r>
              <a:rPr lang="en-GB" dirty="0">
                <a:solidFill>
                  <a:prstClr val="black"/>
                </a:solidFill>
              </a:rPr>
              <a:t>Supporting local initiatives and donating money to the town.</a:t>
            </a:r>
          </a:p>
        </p:txBody>
      </p:sp>
      <p:sp>
        <p:nvSpPr>
          <p:cNvPr id="3" name="TextBox 2"/>
          <p:cNvSpPr txBox="1"/>
          <p:nvPr/>
        </p:nvSpPr>
        <p:spPr>
          <a:xfrm>
            <a:off x="3581400" y="169428"/>
            <a:ext cx="5369996" cy="584775"/>
          </a:xfrm>
          <a:prstGeom prst="rect">
            <a:avLst/>
          </a:prstGeom>
          <a:noFill/>
        </p:spPr>
        <p:txBody>
          <a:bodyPr wrap="none" rtlCol="0">
            <a:spAutoFit/>
          </a:bodyPr>
          <a:lstStyle/>
          <a:p>
            <a:r>
              <a:rPr lang="en-GB" sz="3200" dirty="0">
                <a:solidFill>
                  <a:prstClr val="black"/>
                </a:solidFill>
              </a:rPr>
              <a:t>Ex-public school boys influence</a:t>
            </a:r>
          </a:p>
        </p:txBody>
      </p:sp>
      <p:sp>
        <p:nvSpPr>
          <p:cNvPr id="4" name="TextBox 3"/>
          <p:cNvSpPr txBox="1"/>
          <p:nvPr/>
        </p:nvSpPr>
        <p:spPr>
          <a:xfrm>
            <a:off x="2286000" y="990601"/>
            <a:ext cx="1409040" cy="5078313"/>
          </a:xfrm>
          <a:prstGeom prst="rect">
            <a:avLst/>
          </a:prstGeom>
          <a:noFill/>
        </p:spPr>
        <p:txBody>
          <a:bodyPr wrap="none" rtlCol="0">
            <a:spAutoFit/>
          </a:bodyPr>
          <a:lstStyle/>
          <a:p>
            <a:r>
              <a:rPr lang="en-GB" b="1" dirty="0">
                <a:solidFill>
                  <a:prstClr val="black"/>
                </a:solidFill>
              </a:rPr>
              <a:t>Teachers</a:t>
            </a:r>
          </a:p>
          <a:p>
            <a:endParaRPr lang="en-GB" b="1" dirty="0">
              <a:solidFill>
                <a:prstClr val="black"/>
              </a:solidFill>
            </a:endParaRPr>
          </a:p>
          <a:p>
            <a:r>
              <a:rPr lang="en-GB" b="1" dirty="0">
                <a:solidFill>
                  <a:prstClr val="black"/>
                </a:solidFill>
              </a:rPr>
              <a:t>Officers</a:t>
            </a:r>
          </a:p>
          <a:p>
            <a:r>
              <a:rPr lang="en-GB" b="1" dirty="0">
                <a:solidFill>
                  <a:prstClr val="black"/>
                </a:solidFill>
              </a:rPr>
              <a:t>In army</a:t>
            </a:r>
          </a:p>
          <a:p>
            <a:endParaRPr lang="en-GB" b="1" dirty="0">
              <a:solidFill>
                <a:prstClr val="black"/>
              </a:solidFill>
            </a:endParaRPr>
          </a:p>
          <a:p>
            <a:r>
              <a:rPr lang="en-GB" b="1" dirty="0">
                <a:solidFill>
                  <a:prstClr val="black"/>
                </a:solidFill>
              </a:rPr>
              <a:t>Parents</a:t>
            </a:r>
          </a:p>
          <a:p>
            <a:endParaRPr lang="en-GB" b="1" dirty="0">
              <a:solidFill>
                <a:prstClr val="black"/>
              </a:solidFill>
            </a:endParaRPr>
          </a:p>
          <a:p>
            <a:endParaRPr lang="en-GB" b="1" dirty="0">
              <a:solidFill>
                <a:prstClr val="black"/>
              </a:solidFill>
            </a:endParaRPr>
          </a:p>
          <a:p>
            <a:r>
              <a:rPr lang="en-GB" b="1" dirty="0">
                <a:solidFill>
                  <a:prstClr val="black"/>
                </a:solidFill>
              </a:rPr>
              <a:t>Vicars</a:t>
            </a:r>
          </a:p>
          <a:p>
            <a:endParaRPr lang="en-GB" b="1" dirty="0">
              <a:solidFill>
                <a:prstClr val="black"/>
              </a:solidFill>
            </a:endParaRPr>
          </a:p>
          <a:p>
            <a:endParaRPr lang="en-GB" b="1" dirty="0">
              <a:solidFill>
                <a:prstClr val="black"/>
              </a:solidFill>
            </a:endParaRPr>
          </a:p>
          <a:p>
            <a:r>
              <a:rPr lang="en-GB" b="1" dirty="0">
                <a:solidFill>
                  <a:prstClr val="black"/>
                </a:solidFill>
              </a:rPr>
              <a:t>Industrialists</a:t>
            </a:r>
          </a:p>
          <a:p>
            <a:endParaRPr lang="en-GB" b="1" dirty="0">
              <a:solidFill>
                <a:prstClr val="black"/>
              </a:solidFill>
            </a:endParaRPr>
          </a:p>
          <a:p>
            <a:r>
              <a:rPr lang="en-GB" b="1" dirty="0">
                <a:solidFill>
                  <a:prstClr val="black"/>
                </a:solidFill>
              </a:rPr>
              <a:t>Community </a:t>
            </a:r>
          </a:p>
          <a:p>
            <a:r>
              <a:rPr lang="en-GB" b="1" dirty="0">
                <a:solidFill>
                  <a:prstClr val="black"/>
                </a:solidFill>
              </a:rPr>
              <a:t>Members</a:t>
            </a:r>
          </a:p>
          <a:p>
            <a:endParaRPr lang="en-GB" b="1" dirty="0">
              <a:solidFill>
                <a:prstClr val="black"/>
              </a:solidFill>
            </a:endParaRPr>
          </a:p>
          <a:p>
            <a:r>
              <a:rPr lang="en-GB" b="1" dirty="0">
                <a:solidFill>
                  <a:prstClr val="black"/>
                </a:solidFill>
              </a:rPr>
              <a:t>Community</a:t>
            </a:r>
          </a:p>
          <a:p>
            <a:r>
              <a:rPr lang="en-GB" b="1" dirty="0">
                <a:solidFill>
                  <a:prstClr val="black"/>
                </a:solidFill>
              </a:rPr>
              <a:t>Leaders</a:t>
            </a:r>
          </a:p>
        </p:txBody>
      </p:sp>
      <p:sp>
        <p:nvSpPr>
          <p:cNvPr id="5"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7</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23803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901825" y="1934851"/>
            <a:ext cx="1755775"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Maintenance of control of sport amongst upper/middle classes</a:t>
            </a:r>
            <a:endParaRPr lang="en-US" sz="1600" dirty="0">
              <a:solidFill>
                <a:prstClr val="black"/>
              </a:solidFill>
              <a:latin typeface="Arial" pitchFamily="34" charset="0"/>
              <a:cs typeface="Arial" pitchFamily="34" charset="0"/>
            </a:endParaRPr>
          </a:p>
        </p:txBody>
      </p:sp>
      <p:sp>
        <p:nvSpPr>
          <p:cNvPr id="4" name="Text Box 3"/>
          <p:cNvSpPr txBox="1">
            <a:spLocks noChangeArrowheads="1"/>
          </p:cNvSpPr>
          <p:nvPr/>
        </p:nvSpPr>
        <p:spPr bwMode="auto">
          <a:xfrm>
            <a:off x="3361761" y="990600"/>
            <a:ext cx="14859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More leagues required</a:t>
            </a:r>
            <a:endParaRPr lang="en-US" sz="1600" dirty="0">
              <a:solidFill>
                <a:prstClr val="black"/>
              </a:solidFill>
              <a:latin typeface="Arial" pitchFamily="34" charset="0"/>
              <a:cs typeface="Arial" pitchFamily="34" charset="0"/>
            </a:endParaRPr>
          </a:p>
        </p:txBody>
      </p:sp>
      <p:sp>
        <p:nvSpPr>
          <p:cNvPr id="5" name="Text Box 4"/>
          <p:cNvSpPr txBox="1">
            <a:spLocks noChangeArrowheads="1"/>
          </p:cNvSpPr>
          <p:nvPr/>
        </p:nvSpPr>
        <p:spPr bwMode="auto">
          <a:xfrm>
            <a:off x="5969000" y="1187450"/>
            <a:ext cx="13716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More fixtures required</a:t>
            </a:r>
            <a:endParaRPr lang="en-US" sz="1600" dirty="0">
              <a:solidFill>
                <a:prstClr val="black"/>
              </a:solidFill>
              <a:latin typeface="Arial" pitchFamily="34" charset="0"/>
              <a:cs typeface="Arial" pitchFamily="34" charset="0"/>
            </a:endParaRPr>
          </a:p>
        </p:txBody>
      </p:sp>
      <p:sp>
        <p:nvSpPr>
          <p:cNvPr id="6" name="Text Box 5"/>
          <p:cNvSpPr txBox="1">
            <a:spLocks noChangeArrowheads="1"/>
          </p:cNvSpPr>
          <p:nvPr/>
        </p:nvSpPr>
        <p:spPr bwMode="auto">
          <a:xfrm>
            <a:off x="7924800" y="1301750"/>
            <a:ext cx="12573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More clubs forming</a:t>
            </a:r>
            <a:endParaRPr lang="en-US" sz="1600" dirty="0">
              <a:solidFill>
                <a:prstClr val="black"/>
              </a:solidFill>
              <a:latin typeface="Arial" pitchFamily="34" charset="0"/>
              <a:cs typeface="Arial" pitchFamily="34" charset="0"/>
            </a:endParaRPr>
          </a:p>
        </p:txBody>
      </p:sp>
      <p:sp>
        <p:nvSpPr>
          <p:cNvPr id="7" name="Text Box 6"/>
          <p:cNvSpPr txBox="1">
            <a:spLocks noChangeArrowheads="1"/>
          </p:cNvSpPr>
          <p:nvPr/>
        </p:nvSpPr>
        <p:spPr bwMode="auto">
          <a:xfrm>
            <a:off x="1958975" y="3801692"/>
            <a:ext cx="1371600"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Maintain ‘amateur ideal’</a:t>
            </a:r>
            <a:endParaRPr lang="en-US" sz="1600" dirty="0">
              <a:solidFill>
                <a:prstClr val="black"/>
              </a:solidFill>
              <a:latin typeface="Arial" pitchFamily="34" charset="0"/>
              <a:cs typeface="Arial" pitchFamily="34" charset="0"/>
            </a:endParaRPr>
          </a:p>
        </p:txBody>
      </p:sp>
      <p:sp>
        <p:nvSpPr>
          <p:cNvPr id="8" name="Text Box 7"/>
          <p:cNvSpPr txBox="1">
            <a:spLocks noChangeArrowheads="1"/>
          </p:cNvSpPr>
          <p:nvPr/>
        </p:nvSpPr>
        <p:spPr bwMode="auto">
          <a:xfrm>
            <a:off x="5629275" y="4781550"/>
            <a:ext cx="1600200" cy="1028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Different public schools played different versions </a:t>
            </a:r>
            <a:endParaRPr lang="en-US" sz="1600" dirty="0">
              <a:solidFill>
                <a:prstClr val="black"/>
              </a:solidFill>
              <a:latin typeface="Arial" pitchFamily="34" charset="0"/>
              <a:cs typeface="Arial" pitchFamily="34" charset="0"/>
            </a:endParaRPr>
          </a:p>
        </p:txBody>
      </p:sp>
      <p:sp>
        <p:nvSpPr>
          <p:cNvPr id="9" name="Text Box 8"/>
          <p:cNvSpPr txBox="1">
            <a:spLocks noChangeArrowheads="1"/>
          </p:cNvSpPr>
          <p:nvPr/>
        </p:nvSpPr>
        <p:spPr bwMode="auto">
          <a:xfrm>
            <a:off x="8098951" y="4245836"/>
            <a:ext cx="1793875"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Rules/codification required</a:t>
            </a:r>
            <a:endParaRPr lang="en-US" sz="1600" dirty="0">
              <a:solidFill>
                <a:prstClr val="black"/>
              </a:solidFill>
              <a:latin typeface="Arial" pitchFamily="34" charset="0"/>
              <a:cs typeface="Arial" pitchFamily="34" charset="0"/>
            </a:endParaRPr>
          </a:p>
        </p:txBody>
      </p:sp>
      <p:sp>
        <p:nvSpPr>
          <p:cNvPr id="10" name="Text Box 9"/>
          <p:cNvSpPr txBox="1">
            <a:spLocks noChangeArrowheads="1"/>
          </p:cNvSpPr>
          <p:nvPr/>
        </p:nvSpPr>
        <p:spPr bwMode="auto">
          <a:xfrm>
            <a:off x="3361762" y="4551526"/>
            <a:ext cx="1679575" cy="800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sz="1600" dirty="0">
                <a:solidFill>
                  <a:prstClr val="black"/>
                </a:solidFill>
                <a:cs typeface="Arial" pitchFamily="34" charset="0"/>
              </a:rPr>
              <a:t>Threats of professionalism/</a:t>
            </a:r>
            <a:br>
              <a:rPr lang="en-GB" sz="1600" dirty="0">
                <a:solidFill>
                  <a:prstClr val="black"/>
                </a:solidFill>
                <a:cs typeface="Arial" pitchFamily="34" charset="0"/>
              </a:rPr>
            </a:br>
            <a:r>
              <a:rPr lang="en-GB" sz="1600" dirty="0">
                <a:solidFill>
                  <a:prstClr val="black"/>
                </a:solidFill>
                <a:cs typeface="Arial" pitchFamily="34" charset="0"/>
              </a:rPr>
              <a:t>commercialism</a:t>
            </a:r>
            <a:endParaRPr lang="en-US" sz="1600" dirty="0">
              <a:solidFill>
                <a:prstClr val="black"/>
              </a:solidFill>
              <a:latin typeface="Arial" pitchFamily="34" charset="0"/>
              <a:cs typeface="Arial" pitchFamily="34" charset="0"/>
            </a:endParaRPr>
          </a:p>
        </p:txBody>
      </p:sp>
      <p:sp>
        <p:nvSpPr>
          <p:cNvPr id="11" name="Rectangle 10"/>
          <p:cNvSpPr/>
          <p:nvPr/>
        </p:nvSpPr>
        <p:spPr>
          <a:xfrm>
            <a:off x="4627482" y="2514600"/>
            <a:ext cx="2862224" cy="1477328"/>
          </a:xfrm>
          <a:prstGeom prst="rect">
            <a:avLst/>
          </a:prstGeom>
          <a:solidFill>
            <a:schemeClr val="tx1"/>
          </a:solidFill>
        </p:spPr>
        <p:txBody>
          <a:bodyPr wrap="square">
            <a:spAutoFit/>
          </a:bodyPr>
          <a:lstStyle/>
          <a:p>
            <a:pPr algn="ctr"/>
            <a:r>
              <a:rPr lang="en-GB" b="1" dirty="0">
                <a:solidFill>
                  <a:prstClr val="white"/>
                </a:solidFill>
              </a:rPr>
              <a:t>Reasons for the formation of National Governing Bodies of Sport in England during the mid/late nineteenth century (C19)</a:t>
            </a:r>
            <a:endParaRPr lang="en-GB" dirty="0">
              <a:solidFill>
                <a:prstClr val="white"/>
              </a:solidFill>
            </a:endParaRPr>
          </a:p>
        </p:txBody>
      </p:sp>
      <p:cxnSp>
        <p:nvCxnSpPr>
          <p:cNvPr id="12" name="Straight Arrow Connector 11"/>
          <p:cNvCxnSpPr/>
          <p:nvPr/>
        </p:nvCxnSpPr>
        <p:spPr>
          <a:xfrm flipH="1" flipV="1">
            <a:off x="4575976" y="1934851"/>
            <a:ext cx="228600" cy="609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388225" y="1987551"/>
            <a:ext cx="685800" cy="56289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 idx="2"/>
          </p:cNvCxnSpPr>
          <p:nvPr/>
        </p:nvCxnSpPr>
        <p:spPr>
          <a:xfrm flipV="1">
            <a:off x="6429376" y="1873250"/>
            <a:ext cx="225425" cy="67120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413150" y="3610896"/>
            <a:ext cx="740250" cy="73250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542087" y="3977148"/>
            <a:ext cx="0" cy="75360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575977" y="3949434"/>
            <a:ext cx="245973" cy="59716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361762" y="3504668"/>
            <a:ext cx="1319243" cy="59716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657599" y="2514601"/>
            <a:ext cx="1106734" cy="33465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7</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24938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fade">
                                      <p:cBhvr>
                                        <p:cTn id="9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235869"/>
            <a:ext cx="7091362"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514031" y="17997"/>
            <a:ext cx="80014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srgbClr val="990000"/>
                </a:solidFill>
              </a:rPr>
              <a:t>By the late nineteenth century mob football had declined and the </a:t>
            </a:r>
          </a:p>
          <a:p>
            <a:pPr eaLnBrk="1" hangingPunct="1"/>
            <a:r>
              <a:rPr lang="en-GB" b="1" dirty="0">
                <a:solidFill>
                  <a:srgbClr val="990000"/>
                </a:solidFill>
              </a:rPr>
              <a:t>rationalised game of association football emerged as a mass spectator sport. </a:t>
            </a:r>
            <a:r>
              <a:rPr lang="en-GB" dirty="0">
                <a:solidFill>
                  <a:prstClr val="black"/>
                </a:solidFill>
              </a:rPr>
              <a:t> </a:t>
            </a:r>
          </a:p>
        </p:txBody>
      </p:sp>
      <p:sp>
        <p:nvSpPr>
          <p:cNvPr id="5128" name="Text Box 8"/>
          <p:cNvSpPr txBox="1">
            <a:spLocks noChangeArrowheads="1"/>
          </p:cNvSpPr>
          <p:nvPr/>
        </p:nvSpPr>
        <p:spPr bwMode="auto">
          <a:xfrm>
            <a:off x="8256589" y="105251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srgbClr val="990000"/>
                </a:solidFill>
              </a:rPr>
              <a:t>Space	</a:t>
            </a:r>
          </a:p>
        </p:txBody>
      </p:sp>
      <p:sp>
        <p:nvSpPr>
          <p:cNvPr id="5129" name="Text Box 9"/>
          <p:cNvSpPr txBox="1">
            <a:spLocks noChangeArrowheads="1"/>
          </p:cNvSpPr>
          <p:nvPr/>
        </p:nvSpPr>
        <p:spPr bwMode="auto">
          <a:xfrm>
            <a:off x="7248525" y="1484313"/>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srgbClr val="990000"/>
                </a:solidFill>
              </a:rPr>
              <a:t>Grounds</a:t>
            </a:r>
            <a:endParaRPr lang="en-GB">
              <a:solidFill>
                <a:prstClr val="black"/>
              </a:solidFill>
            </a:endParaRPr>
          </a:p>
        </p:txBody>
      </p:sp>
      <p:sp>
        <p:nvSpPr>
          <p:cNvPr id="5130" name="Text Box 10"/>
          <p:cNvSpPr txBox="1">
            <a:spLocks noChangeArrowheads="1"/>
          </p:cNvSpPr>
          <p:nvPr/>
        </p:nvSpPr>
        <p:spPr bwMode="auto">
          <a:xfrm>
            <a:off x="6527800" y="105251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srgbClr val="990000"/>
                </a:solidFill>
              </a:rPr>
              <a:t>Time	</a:t>
            </a:r>
          </a:p>
        </p:txBody>
      </p:sp>
      <p:sp>
        <p:nvSpPr>
          <p:cNvPr id="5131" name="Text Box 11"/>
          <p:cNvSpPr txBox="1">
            <a:spLocks noChangeArrowheads="1"/>
          </p:cNvSpPr>
          <p:nvPr/>
        </p:nvSpPr>
        <p:spPr bwMode="auto">
          <a:xfrm>
            <a:off x="5232400" y="105251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srgbClr val="990000"/>
                </a:solidFill>
              </a:rPr>
              <a:t>Cost	</a:t>
            </a:r>
          </a:p>
        </p:txBody>
      </p:sp>
      <p:sp>
        <p:nvSpPr>
          <p:cNvPr id="5132" name="Text Box 12"/>
          <p:cNvSpPr txBox="1">
            <a:spLocks noChangeArrowheads="1"/>
          </p:cNvSpPr>
          <p:nvPr/>
        </p:nvSpPr>
        <p:spPr bwMode="auto">
          <a:xfrm>
            <a:off x="5519738" y="1628776"/>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srgbClr val="990000"/>
                </a:solidFill>
              </a:rPr>
              <a:t>Transport</a:t>
            </a:r>
          </a:p>
        </p:txBody>
      </p:sp>
      <p:sp>
        <p:nvSpPr>
          <p:cNvPr id="5133" name="Text Box 13"/>
          <p:cNvSpPr txBox="1">
            <a:spLocks noChangeArrowheads="1"/>
          </p:cNvSpPr>
          <p:nvPr/>
        </p:nvSpPr>
        <p:spPr bwMode="auto">
          <a:xfrm>
            <a:off x="2711450" y="1412876"/>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srgbClr val="990000"/>
                </a:solidFill>
              </a:rPr>
              <a:t>Community</a:t>
            </a:r>
          </a:p>
        </p:txBody>
      </p:sp>
      <p:sp>
        <p:nvSpPr>
          <p:cNvPr id="5134" name="Text Box 14"/>
          <p:cNvSpPr txBox="1">
            <a:spLocks noChangeArrowheads="1"/>
          </p:cNvSpPr>
          <p:nvPr/>
        </p:nvSpPr>
        <p:spPr bwMode="auto">
          <a:xfrm>
            <a:off x="4008438" y="90805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srgbClr val="990000"/>
                </a:solidFill>
              </a:rPr>
              <a:t>Media</a:t>
            </a:r>
          </a:p>
        </p:txBody>
      </p:sp>
      <p:sp>
        <p:nvSpPr>
          <p:cNvPr id="5139" name="Text Box 19"/>
          <p:cNvSpPr txBox="1">
            <a:spLocks noChangeArrowheads="1"/>
          </p:cNvSpPr>
          <p:nvPr/>
        </p:nvSpPr>
        <p:spPr bwMode="auto">
          <a:xfrm>
            <a:off x="8534400" y="2133600"/>
            <a:ext cx="196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srgbClr val="990000"/>
                </a:solidFill>
              </a:rPr>
              <a:t>FA Formed 1863</a:t>
            </a:r>
          </a:p>
        </p:txBody>
      </p:sp>
      <p:sp>
        <p:nvSpPr>
          <p:cNvPr id="18" name="Text Box 8"/>
          <p:cNvSpPr txBox="1">
            <a:spLocks noChangeArrowheads="1"/>
          </p:cNvSpPr>
          <p:nvPr/>
        </p:nvSpPr>
        <p:spPr bwMode="auto">
          <a:xfrm>
            <a:off x="1676401" y="908051"/>
            <a:ext cx="1152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srgbClr val="990000"/>
                </a:solidFill>
              </a:rPr>
              <a:t>Hero worship	</a:t>
            </a:r>
          </a:p>
        </p:txBody>
      </p:sp>
      <p:sp>
        <p:nvSpPr>
          <p:cNvPr id="19" name="Text Box 8"/>
          <p:cNvSpPr txBox="1">
            <a:spLocks noChangeArrowheads="1"/>
          </p:cNvSpPr>
          <p:nvPr/>
        </p:nvSpPr>
        <p:spPr bwMode="auto">
          <a:xfrm>
            <a:off x="1847851" y="1810822"/>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srgbClr val="990000"/>
                </a:solidFill>
              </a:rPr>
              <a:t>Church 	</a:t>
            </a:r>
          </a:p>
        </p:txBody>
      </p:sp>
      <p:sp>
        <p:nvSpPr>
          <p:cNvPr id="20" name="Text Box 13"/>
          <p:cNvSpPr txBox="1">
            <a:spLocks noChangeArrowheads="1"/>
          </p:cNvSpPr>
          <p:nvPr/>
        </p:nvSpPr>
        <p:spPr bwMode="auto">
          <a:xfrm>
            <a:off x="3122925" y="1945488"/>
            <a:ext cx="2403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srgbClr val="990000"/>
                </a:solidFill>
              </a:rPr>
              <a:t>Industrial patronage</a:t>
            </a:r>
          </a:p>
        </p:txBody>
      </p:sp>
      <p:sp>
        <p:nvSpPr>
          <p:cNvPr id="15"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7</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2235280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ox(in)">
                                      <p:cBhvr>
                                        <p:cTn id="7" dur="500"/>
                                        <p:tgtEl>
                                          <p:spTgt spid="512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125">
                                            <p:txEl>
                                              <p:pRg st="1" end="1"/>
                                            </p:txEl>
                                          </p:spTgt>
                                        </p:tgtEl>
                                        <p:attrNameLst>
                                          <p:attrName>style.visibility</p:attrName>
                                        </p:attrNameLst>
                                      </p:cBhvr>
                                      <p:to>
                                        <p:strVal val="visible"/>
                                      </p:to>
                                    </p:set>
                                    <p:animEffect transition="in" filter="box(in)">
                                      <p:cBhvr>
                                        <p:cTn id="10" dur="500"/>
                                        <p:tgtEl>
                                          <p:spTgt spid="512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5125">
                                            <p:txEl>
                                              <p:pRg st="0" end="0"/>
                                            </p:txEl>
                                          </p:spTgt>
                                        </p:tgtEl>
                                      </p:cBhvr>
                                    </p:animEffect>
                                    <p:set>
                                      <p:cBhvr>
                                        <p:cTn id="15" dur="1" fill="hold">
                                          <p:stCondLst>
                                            <p:cond delay="499"/>
                                          </p:stCondLst>
                                        </p:cTn>
                                        <p:tgtEl>
                                          <p:spTgt spid="5125">
                                            <p:txEl>
                                              <p:pRg st="0" end="0"/>
                                            </p:txEl>
                                          </p:spTgt>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5125">
                                            <p:txEl>
                                              <p:pRg st="1" end="1"/>
                                            </p:txEl>
                                          </p:spTgt>
                                        </p:tgtEl>
                                      </p:cBhvr>
                                    </p:animEffect>
                                    <p:set>
                                      <p:cBhvr>
                                        <p:cTn id="18" dur="1" fill="hold">
                                          <p:stCondLst>
                                            <p:cond delay="499"/>
                                          </p:stCondLst>
                                        </p:cTn>
                                        <p:tgtEl>
                                          <p:spTgt spid="5125">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28"/>
                                        </p:tgtEl>
                                        <p:attrNameLst>
                                          <p:attrName>style.visibility</p:attrName>
                                        </p:attrNameLst>
                                      </p:cBhvr>
                                      <p:to>
                                        <p:strVal val="visible"/>
                                      </p:to>
                                    </p:set>
                                    <p:animEffect transition="in" filter="blinds(horizontal)">
                                      <p:cBhvr>
                                        <p:cTn id="23" dur="500"/>
                                        <p:tgtEl>
                                          <p:spTgt spid="51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129"/>
                                        </p:tgtEl>
                                        <p:attrNameLst>
                                          <p:attrName>style.visibility</p:attrName>
                                        </p:attrNameLst>
                                      </p:cBhvr>
                                      <p:to>
                                        <p:strVal val="visible"/>
                                      </p:to>
                                    </p:set>
                                    <p:animEffect transition="in" filter="blinds(horizontal)">
                                      <p:cBhvr>
                                        <p:cTn id="28" dur="500"/>
                                        <p:tgtEl>
                                          <p:spTgt spid="512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130"/>
                                        </p:tgtEl>
                                        <p:attrNameLst>
                                          <p:attrName>style.visibility</p:attrName>
                                        </p:attrNameLst>
                                      </p:cBhvr>
                                      <p:to>
                                        <p:strVal val="visible"/>
                                      </p:to>
                                    </p:set>
                                    <p:animEffect transition="in" filter="blinds(horizontal)">
                                      <p:cBhvr>
                                        <p:cTn id="33" dur="500"/>
                                        <p:tgtEl>
                                          <p:spTgt spid="51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132"/>
                                        </p:tgtEl>
                                        <p:attrNameLst>
                                          <p:attrName>style.visibility</p:attrName>
                                        </p:attrNameLst>
                                      </p:cBhvr>
                                      <p:to>
                                        <p:strVal val="visible"/>
                                      </p:to>
                                    </p:set>
                                    <p:animEffect transition="in" filter="blinds(horizontal)">
                                      <p:cBhvr>
                                        <p:cTn id="38" dur="500"/>
                                        <p:tgtEl>
                                          <p:spTgt spid="51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131"/>
                                        </p:tgtEl>
                                        <p:attrNameLst>
                                          <p:attrName>style.visibility</p:attrName>
                                        </p:attrNameLst>
                                      </p:cBhvr>
                                      <p:to>
                                        <p:strVal val="visible"/>
                                      </p:to>
                                    </p:set>
                                    <p:animEffect transition="in" filter="blinds(horizontal)">
                                      <p:cBhvr>
                                        <p:cTn id="43" dur="500"/>
                                        <p:tgtEl>
                                          <p:spTgt spid="51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134"/>
                                        </p:tgtEl>
                                        <p:attrNameLst>
                                          <p:attrName>style.visibility</p:attrName>
                                        </p:attrNameLst>
                                      </p:cBhvr>
                                      <p:to>
                                        <p:strVal val="visible"/>
                                      </p:to>
                                    </p:set>
                                    <p:animEffect transition="in" filter="blinds(horizontal)">
                                      <p:cBhvr>
                                        <p:cTn id="48" dur="500"/>
                                        <p:tgtEl>
                                          <p:spTgt spid="513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133"/>
                                        </p:tgtEl>
                                        <p:attrNameLst>
                                          <p:attrName>style.visibility</p:attrName>
                                        </p:attrNameLst>
                                      </p:cBhvr>
                                      <p:to>
                                        <p:strVal val="visible"/>
                                      </p:to>
                                    </p:set>
                                    <p:animEffect transition="in" filter="blinds(horizontal)">
                                      <p:cBhvr>
                                        <p:cTn id="53" dur="500"/>
                                        <p:tgtEl>
                                          <p:spTgt spid="51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5139"/>
                                        </p:tgtEl>
                                        <p:attrNameLst>
                                          <p:attrName>style.visibility</p:attrName>
                                        </p:attrNameLst>
                                      </p:cBhvr>
                                      <p:to>
                                        <p:strVal val="visible"/>
                                      </p:to>
                                    </p:set>
                                    <p:animEffect transition="in" filter="diamond(in)">
                                      <p:cBhvr>
                                        <p:cTn id="58" dur="2000"/>
                                        <p:tgtEl>
                                          <p:spTgt spid="513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linds(horizont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linds(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linds(horizontal)">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allAtOnce"/>
      <p:bldP spid="5128" grpId="0"/>
      <p:bldP spid="5129" grpId="0"/>
      <p:bldP spid="5130" grpId="0"/>
      <p:bldP spid="5131" grpId="0"/>
      <p:bldP spid="5132" grpId="0"/>
      <p:bldP spid="5133" grpId="0"/>
      <p:bldP spid="5134" grpId="0"/>
      <p:bldP spid="5139"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were games rationalised in </a:t>
            </a:r>
            <a:br>
              <a:rPr lang="en-GB" dirty="0" smtClean="0"/>
            </a:br>
            <a:r>
              <a:rPr lang="en-GB" dirty="0" smtClean="0"/>
              <a:t>the 19</a:t>
            </a:r>
            <a:r>
              <a:rPr lang="en-GB" baseline="30000" dirty="0" smtClean="0"/>
              <a:t>th</a:t>
            </a:r>
            <a:r>
              <a:rPr lang="en-GB" dirty="0" smtClean="0"/>
              <a:t> Century? </a:t>
            </a:r>
            <a:endParaRPr lang="en-GB" dirty="0"/>
          </a:p>
        </p:txBody>
      </p:sp>
      <p:sp>
        <p:nvSpPr>
          <p:cNvPr id="3" name="Content Placeholder 2"/>
          <p:cNvSpPr>
            <a:spLocks noGrp="1"/>
          </p:cNvSpPr>
          <p:nvPr>
            <p:ph idx="1"/>
          </p:nvPr>
        </p:nvSpPr>
        <p:spPr>
          <a:xfrm>
            <a:off x="1981200" y="1828801"/>
            <a:ext cx="8229600" cy="4525963"/>
          </a:xfrm>
        </p:spPr>
        <p:txBody>
          <a:bodyPr>
            <a:normAutofit fontScale="70000" lnSpcReduction="20000"/>
          </a:bodyPr>
          <a:lstStyle/>
          <a:p>
            <a:r>
              <a:rPr lang="en-GB" dirty="0" smtClean="0"/>
              <a:t>More clubs were being formed so more administration was needed</a:t>
            </a:r>
          </a:p>
          <a:p>
            <a:r>
              <a:rPr lang="en-GB" dirty="0" smtClean="0"/>
              <a:t>Society was becoming more civilised</a:t>
            </a:r>
          </a:p>
          <a:p>
            <a:r>
              <a:rPr lang="en-GB" dirty="0" smtClean="0"/>
              <a:t>Transport &amp; Communication developed (e.g. development of steam railways)</a:t>
            </a:r>
          </a:p>
          <a:p>
            <a:r>
              <a:rPr lang="en-GB" dirty="0" smtClean="0"/>
              <a:t>Urbanisation led to a lack of space (so no room to play mob games anymore)</a:t>
            </a:r>
          </a:p>
          <a:p>
            <a:r>
              <a:rPr lang="en-GB" dirty="0" smtClean="0"/>
              <a:t>Church teams formed (mob games not suitable for them!)</a:t>
            </a:r>
          </a:p>
          <a:p>
            <a:r>
              <a:rPr lang="en-GB" dirty="0" smtClean="0"/>
              <a:t>It was an era of social reform</a:t>
            </a:r>
          </a:p>
          <a:p>
            <a:r>
              <a:rPr lang="en-GB" dirty="0" smtClean="0"/>
              <a:t>Industrialisation (this led to factory teams which disciplined the workforce)</a:t>
            </a:r>
          </a:p>
          <a:p>
            <a:r>
              <a:rPr lang="en-GB" dirty="0" smtClean="0"/>
              <a:t>Upper &amp; middle classes controlled the working class using sport</a:t>
            </a:r>
            <a:endParaRPr lang="en-GB" dirty="0"/>
          </a:p>
        </p:txBody>
      </p:sp>
      <p:sp>
        <p:nvSpPr>
          <p:cNvPr id="4" name="Title 1"/>
          <p:cNvSpPr txBox="1">
            <a:spLocks/>
          </p:cNvSpPr>
          <p:nvPr/>
        </p:nvSpPr>
        <p:spPr>
          <a:xfrm>
            <a:off x="10651654" y="141288"/>
            <a:ext cx="1295400" cy="1905226"/>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smtClean="0">
                <a:solidFill>
                  <a:prstClr val="white"/>
                </a:solidFill>
              </a:rPr>
              <a:t>4</a:t>
            </a:r>
            <a:r>
              <a:rPr lang="en-GB" dirty="0">
                <a:solidFill>
                  <a:prstClr val="white"/>
                </a:solidFill>
              </a:rPr>
              <a:t/>
            </a:r>
            <a:br>
              <a:rPr lang="en-GB" dirty="0">
                <a:solidFill>
                  <a:prstClr val="white"/>
                </a:solidFill>
              </a:rPr>
            </a:br>
            <a:r>
              <a:rPr lang="en-GB" sz="2400" dirty="0" smtClean="0">
                <a:solidFill>
                  <a:prstClr val="white"/>
                </a:solidFill>
              </a:rPr>
              <a:t>Sport &amp; Society</a:t>
            </a:r>
            <a:endParaRPr lang="en-GB" sz="2400" dirty="0">
              <a:solidFill>
                <a:prstClr val="white"/>
              </a:solidFill>
            </a:endParaRPr>
          </a:p>
        </p:txBody>
      </p:sp>
    </p:spTree>
    <p:extLst>
      <p:ext uri="{BB962C8B-B14F-4D97-AF65-F5344CB8AC3E}">
        <p14:creationId xmlns:p14="http://schemas.microsoft.com/office/powerpoint/2010/main" val="57959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960438"/>
          </a:xfrm>
        </p:spPr>
        <p:txBody>
          <a:bodyPr/>
          <a:lstStyle/>
          <a:p>
            <a:r>
              <a:rPr lang="en-GB" dirty="0" smtClean="0"/>
              <a:t>Peer-marked test</a:t>
            </a:r>
            <a:endParaRPr lang="en-GB" dirty="0"/>
          </a:p>
        </p:txBody>
      </p:sp>
      <p:sp>
        <p:nvSpPr>
          <p:cNvPr id="3" name="Content Placeholder 2"/>
          <p:cNvSpPr>
            <a:spLocks noGrp="1"/>
          </p:cNvSpPr>
          <p:nvPr>
            <p:ph idx="1"/>
          </p:nvPr>
        </p:nvSpPr>
        <p:spPr>
          <a:xfrm>
            <a:off x="1613131" y="1752601"/>
            <a:ext cx="8915400" cy="4525963"/>
          </a:xfrm>
        </p:spPr>
        <p:txBody>
          <a:bodyPr>
            <a:normAutofit fontScale="92500" lnSpcReduction="20000"/>
          </a:bodyPr>
          <a:lstStyle/>
          <a:p>
            <a:pPr marL="514350" indent="-514350">
              <a:buAutoNum type="arabicPeriod"/>
            </a:pPr>
            <a:r>
              <a:rPr lang="en-GB" dirty="0" smtClean="0"/>
              <a:t>Explain how ex-public school boys influenced  </a:t>
            </a:r>
            <a:r>
              <a:rPr lang="en-GB" dirty="0"/>
              <a:t>development and spread of rational recreation within society and </a:t>
            </a:r>
            <a:r>
              <a:rPr lang="en-GB" dirty="0" smtClean="0"/>
              <a:t>globally.[4]</a:t>
            </a:r>
          </a:p>
          <a:p>
            <a:pPr marL="0" indent="0">
              <a:buNone/>
            </a:pPr>
            <a:endParaRPr lang="en-GB" dirty="0" smtClean="0"/>
          </a:p>
          <a:p>
            <a:pPr marL="514350" indent="-514350">
              <a:buAutoNum type="arabicPeriod" startAt="2"/>
            </a:pPr>
            <a:r>
              <a:rPr lang="en-GB" dirty="0" smtClean="0"/>
              <a:t>Describe how the formation of National Governing Bodies (e.g. The F.A. in 1863) was influenced by 19</a:t>
            </a:r>
            <a:r>
              <a:rPr lang="en-GB" baseline="30000" dirty="0" smtClean="0"/>
              <a:t>th</a:t>
            </a:r>
            <a:r>
              <a:rPr lang="en-GB" dirty="0" smtClean="0"/>
              <a:t> Century socio-cultural factors. [3]</a:t>
            </a:r>
          </a:p>
          <a:p>
            <a:pPr marL="0" indent="0">
              <a:buNone/>
            </a:pPr>
            <a:endParaRPr lang="en-GB" dirty="0" smtClean="0"/>
          </a:p>
          <a:p>
            <a:pPr marL="0" indent="0">
              <a:buNone/>
            </a:pPr>
            <a:r>
              <a:rPr lang="en-GB" dirty="0" smtClean="0"/>
              <a:t>3.   Explain the popularity of Association Football as a spectator sport in 19</a:t>
            </a:r>
            <a:r>
              <a:rPr lang="en-GB" baseline="30000" dirty="0" smtClean="0"/>
              <a:t>th</a:t>
            </a:r>
            <a:r>
              <a:rPr lang="en-GB" dirty="0" smtClean="0"/>
              <a:t> Century Britain. [4]  </a:t>
            </a:r>
            <a:endParaRPr lang="en-GB" dirty="0"/>
          </a:p>
        </p:txBody>
      </p:sp>
      <p:sp>
        <p:nvSpPr>
          <p:cNvPr id="4"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8</a:t>
            </a:r>
            <a:r>
              <a:rPr lang="en-GB" dirty="0">
                <a:solidFill>
                  <a:prstClr val="white"/>
                </a:solidFill>
              </a:rPr>
              <a:t/>
            </a:r>
            <a:br>
              <a:rPr lang="en-GB" dirty="0">
                <a:solidFill>
                  <a:prstClr val="white"/>
                </a:solidFill>
              </a:rPr>
            </a:br>
            <a:r>
              <a:rPr lang="en-GB" sz="2400" dirty="0">
                <a:solidFill>
                  <a:prstClr val="white"/>
                </a:solidFill>
              </a:rPr>
              <a:t>Issues</a:t>
            </a:r>
          </a:p>
        </p:txBody>
      </p:sp>
      <p:sp>
        <p:nvSpPr>
          <p:cNvPr id="5" name="TextBox 4"/>
          <p:cNvSpPr txBox="1"/>
          <p:nvPr/>
        </p:nvSpPr>
        <p:spPr>
          <a:xfrm>
            <a:off x="4932218" y="704849"/>
            <a:ext cx="2277226" cy="369332"/>
          </a:xfrm>
          <a:prstGeom prst="rect">
            <a:avLst/>
          </a:prstGeom>
          <a:noFill/>
        </p:spPr>
        <p:txBody>
          <a:bodyPr wrap="none" rtlCol="0">
            <a:spAutoFit/>
          </a:bodyPr>
          <a:lstStyle/>
          <a:p>
            <a:r>
              <a:rPr lang="en-GB" dirty="0">
                <a:solidFill>
                  <a:prstClr val="black"/>
                </a:solidFill>
              </a:rPr>
              <a:t>In the 19</a:t>
            </a:r>
            <a:r>
              <a:rPr lang="en-GB" baseline="30000" dirty="0">
                <a:solidFill>
                  <a:prstClr val="black"/>
                </a:solidFill>
              </a:rPr>
              <a:t>th</a:t>
            </a:r>
            <a:r>
              <a:rPr lang="en-GB" dirty="0">
                <a:solidFill>
                  <a:prstClr val="black"/>
                </a:solidFill>
              </a:rPr>
              <a:t> Century……</a:t>
            </a:r>
          </a:p>
        </p:txBody>
      </p:sp>
    </p:spTree>
    <p:extLst>
      <p:ext uri="{BB962C8B-B14F-4D97-AF65-F5344CB8AC3E}">
        <p14:creationId xmlns:p14="http://schemas.microsoft.com/office/powerpoint/2010/main" val="1499274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GB" dirty="0" smtClean="0"/>
              <a:t>Marks</a:t>
            </a:r>
            <a:endParaRPr lang="en-GB" dirty="0"/>
          </a:p>
        </p:txBody>
      </p:sp>
      <p:sp>
        <p:nvSpPr>
          <p:cNvPr id="3" name="Content Placeholder 2"/>
          <p:cNvSpPr>
            <a:spLocks noGrp="1"/>
          </p:cNvSpPr>
          <p:nvPr>
            <p:ph idx="1"/>
          </p:nvPr>
        </p:nvSpPr>
        <p:spPr>
          <a:xfrm>
            <a:off x="1981200" y="5791201"/>
            <a:ext cx="8229600" cy="953869"/>
          </a:xfrm>
        </p:spPr>
        <p:txBody>
          <a:bodyPr>
            <a:normAutofit fontScale="85000" lnSpcReduction="10000"/>
          </a:bodyPr>
          <a:lstStyle/>
          <a:p>
            <a:pPr marL="0" indent="0">
              <a:buNone/>
            </a:pPr>
            <a:r>
              <a:rPr lang="en-GB" u="sng" dirty="0" smtClean="0"/>
              <a:t>Must include explanation for mark</a:t>
            </a:r>
          </a:p>
          <a:p>
            <a:pPr marL="0" indent="0">
              <a:buNone/>
            </a:pPr>
            <a:r>
              <a:rPr lang="en-GB" dirty="0" smtClean="0"/>
              <a:t>(Max 3 marks if no reference to global spread via army)</a:t>
            </a:r>
            <a:endParaRPr lang="en-GB" dirty="0"/>
          </a:p>
        </p:txBody>
      </p:sp>
      <p:sp>
        <p:nvSpPr>
          <p:cNvPr id="4" name="TextBox 3"/>
          <p:cNvSpPr txBox="1"/>
          <p:nvPr/>
        </p:nvSpPr>
        <p:spPr>
          <a:xfrm>
            <a:off x="2121532" y="344270"/>
            <a:ext cx="1573508" cy="646331"/>
          </a:xfrm>
          <a:prstGeom prst="rect">
            <a:avLst/>
          </a:prstGeom>
          <a:noFill/>
        </p:spPr>
        <p:txBody>
          <a:bodyPr wrap="none" rtlCol="0">
            <a:spAutoFit/>
          </a:bodyPr>
          <a:lstStyle/>
          <a:p>
            <a:r>
              <a:rPr lang="en-GB" dirty="0">
                <a:solidFill>
                  <a:prstClr val="black"/>
                </a:solidFill>
              </a:rPr>
              <a:t>4 Marks from: </a:t>
            </a:r>
          </a:p>
          <a:p>
            <a:endParaRPr lang="en-GB" dirty="0">
              <a:solidFill>
                <a:prstClr val="black"/>
              </a:solidFill>
            </a:endParaRPr>
          </a:p>
        </p:txBody>
      </p:sp>
      <p:sp>
        <p:nvSpPr>
          <p:cNvPr id="5" name="TextBox 4"/>
          <p:cNvSpPr txBox="1"/>
          <p:nvPr/>
        </p:nvSpPr>
        <p:spPr>
          <a:xfrm>
            <a:off x="2335437" y="1676400"/>
            <a:ext cx="1145698" cy="3970318"/>
          </a:xfrm>
          <a:prstGeom prst="rect">
            <a:avLst/>
          </a:prstGeom>
          <a:noFill/>
        </p:spPr>
        <p:txBody>
          <a:bodyPr wrap="none" rtlCol="0">
            <a:spAutoFit/>
          </a:bodyPr>
          <a:lstStyle/>
          <a:p>
            <a:r>
              <a:rPr lang="en-GB" sz="1400" b="1" dirty="0">
                <a:solidFill>
                  <a:prstClr val="black"/>
                </a:solidFill>
              </a:rPr>
              <a:t>Teachers</a:t>
            </a:r>
          </a:p>
          <a:p>
            <a:endParaRPr lang="en-GB" sz="1400" b="1" dirty="0">
              <a:solidFill>
                <a:prstClr val="black"/>
              </a:solidFill>
            </a:endParaRPr>
          </a:p>
          <a:p>
            <a:r>
              <a:rPr lang="en-GB" sz="1400" b="1" dirty="0">
                <a:solidFill>
                  <a:prstClr val="black"/>
                </a:solidFill>
              </a:rPr>
              <a:t>Officers</a:t>
            </a:r>
          </a:p>
          <a:p>
            <a:r>
              <a:rPr lang="en-GB" sz="1400" b="1" dirty="0">
                <a:solidFill>
                  <a:prstClr val="black"/>
                </a:solidFill>
              </a:rPr>
              <a:t>In army</a:t>
            </a:r>
          </a:p>
          <a:p>
            <a:endParaRPr lang="en-GB" sz="1400" b="1" dirty="0">
              <a:solidFill>
                <a:prstClr val="black"/>
              </a:solidFill>
            </a:endParaRPr>
          </a:p>
          <a:p>
            <a:r>
              <a:rPr lang="en-GB" sz="1400" b="1" dirty="0">
                <a:solidFill>
                  <a:prstClr val="black"/>
                </a:solidFill>
              </a:rPr>
              <a:t>Parents</a:t>
            </a:r>
          </a:p>
          <a:p>
            <a:endParaRPr lang="en-GB" sz="1400" b="1" dirty="0">
              <a:solidFill>
                <a:prstClr val="black"/>
              </a:solidFill>
            </a:endParaRPr>
          </a:p>
          <a:p>
            <a:endParaRPr lang="en-GB" sz="1400" b="1" dirty="0">
              <a:solidFill>
                <a:prstClr val="black"/>
              </a:solidFill>
            </a:endParaRPr>
          </a:p>
          <a:p>
            <a:r>
              <a:rPr lang="en-GB" sz="1400" b="1" dirty="0">
                <a:solidFill>
                  <a:prstClr val="black"/>
                </a:solidFill>
              </a:rPr>
              <a:t>Vicars</a:t>
            </a:r>
          </a:p>
          <a:p>
            <a:endParaRPr lang="en-GB" sz="1400" b="1" dirty="0">
              <a:solidFill>
                <a:prstClr val="black"/>
              </a:solidFill>
            </a:endParaRPr>
          </a:p>
          <a:p>
            <a:endParaRPr lang="en-GB" sz="1400" b="1" dirty="0">
              <a:solidFill>
                <a:prstClr val="black"/>
              </a:solidFill>
            </a:endParaRPr>
          </a:p>
          <a:p>
            <a:r>
              <a:rPr lang="en-GB" sz="1400" b="1" dirty="0">
                <a:solidFill>
                  <a:prstClr val="black"/>
                </a:solidFill>
              </a:rPr>
              <a:t>Industrialists</a:t>
            </a:r>
          </a:p>
          <a:p>
            <a:endParaRPr lang="en-GB" sz="1400" b="1" dirty="0">
              <a:solidFill>
                <a:prstClr val="black"/>
              </a:solidFill>
            </a:endParaRPr>
          </a:p>
          <a:p>
            <a:r>
              <a:rPr lang="en-GB" sz="1400" b="1" dirty="0">
                <a:solidFill>
                  <a:prstClr val="black"/>
                </a:solidFill>
              </a:rPr>
              <a:t>Community </a:t>
            </a:r>
          </a:p>
          <a:p>
            <a:r>
              <a:rPr lang="en-GB" sz="1400" b="1" dirty="0">
                <a:solidFill>
                  <a:prstClr val="black"/>
                </a:solidFill>
              </a:rPr>
              <a:t>Members</a:t>
            </a:r>
          </a:p>
          <a:p>
            <a:endParaRPr lang="en-GB" sz="1400" b="1" dirty="0">
              <a:solidFill>
                <a:prstClr val="black"/>
              </a:solidFill>
            </a:endParaRPr>
          </a:p>
          <a:p>
            <a:r>
              <a:rPr lang="en-GB" sz="1400" b="1" dirty="0">
                <a:solidFill>
                  <a:prstClr val="black"/>
                </a:solidFill>
              </a:rPr>
              <a:t>Community</a:t>
            </a:r>
          </a:p>
          <a:p>
            <a:r>
              <a:rPr lang="en-GB" sz="1400" b="1" dirty="0">
                <a:solidFill>
                  <a:prstClr val="black"/>
                </a:solidFill>
              </a:rPr>
              <a:t>Leaders</a:t>
            </a:r>
          </a:p>
        </p:txBody>
      </p:sp>
      <p:sp>
        <p:nvSpPr>
          <p:cNvPr id="6" name="Rectangle 5"/>
          <p:cNvSpPr/>
          <p:nvPr/>
        </p:nvSpPr>
        <p:spPr>
          <a:xfrm>
            <a:off x="3695040" y="1676400"/>
            <a:ext cx="6629400" cy="3754874"/>
          </a:xfrm>
          <a:prstGeom prst="rect">
            <a:avLst/>
          </a:prstGeom>
        </p:spPr>
        <p:txBody>
          <a:bodyPr wrap="square">
            <a:spAutoFit/>
          </a:bodyPr>
          <a:lstStyle/>
          <a:p>
            <a:r>
              <a:rPr lang="en-GB" sz="1400" dirty="0">
                <a:solidFill>
                  <a:prstClr val="black"/>
                </a:solidFill>
              </a:rPr>
              <a:t>Often in the school they had attended.</a:t>
            </a:r>
          </a:p>
          <a:p>
            <a:r>
              <a:rPr lang="en-GB" sz="1400" b="1" dirty="0">
                <a:solidFill>
                  <a:prstClr val="black"/>
                </a:solidFill>
              </a:rPr>
              <a:t> </a:t>
            </a:r>
            <a:endParaRPr lang="en-GB" sz="1400" dirty="0">
              <a:solidFill>
                <a:prstClr val="black"/>
              </a:solidFill>
            </a:endParaRPr>
          </a:p>
          <a:p>
            <a:r>
              <a:rPr lang="en-GB" sz="1400" dirty="0">
                <a:solidFill>
                  <a:prstClr val="black"/>
                </a:solidFill>
              </a:rPr>
              <a:t>Increasing the morale and fitness of their soldiers, taking British games abroad.</a:t>
            </a:r>
          </a:p>
          <a:p>
            <a:r>
              <a:rPr lang="en-GB" sz="1400" b="1" dirty="0">
                <a:solidFill>
                  <a:prstClr val="black"/>
                </a:solidFill>
              </a:rPr>
              <a:t> </a:t>
            </a:r>
            <a:endParaRPr lang="en-GB" sz="1400" dirty="0">
              <a:solidFill>
                <a:prstClr val="black"/>
              </a:solidFill>
            </a:endParaRPr>
          </a:p>
          <a:p>
            <a:endParaRPr lang="en-GB" sz="1400" dirty="0">
              <a:solidFill>
                <a:prstClr val="black"/>
              </a:solidFill>
            </a:endParaRPr>
          </a:p>
          <a:p>
            <a:r>
              <a:rPr lang="en-GB" sz="1400" dirty="0">
                <a:solidFill>
                  <a:prstClr val="black"/>
                </a:solidFill>
              </a:rPr>
              <a:t>Influencing their own children, often sending them to their old school.</a:t>
            </a:r>
          </a:p>
          <a:p>
            <a:r>
              <a:rPr lang="en-GB" sz="1400" dirty="0">
                <a:solidFill>
                  <a:prstClr val="black"/>
                </a:solidFill>
              </a:rPr>
              <a:t> </a:t>
            </a:r>
          </a:p>
          <a:p>
            <a:endParaRPr lang="en-GB" sz="1400" dirty="0">
              <a:solidFill>
                <a:prstClr val="black"/>
              </a:solidFill>
            </a:endParaRPr>
          </a:p>
          <a:p>
            <a:r>
              <a:rPr lang="en-GB" sz="1400" dirty="0">
                <a:solidFill>
                  <a:prstClr val="black"/>
                </a:solidFill>
              </a:rPr>
              <a:t>Supporting their parishioners in the formation of youth clubs and parish teams.</a:t>
            </a:r>
          </a:p>
          <a:p>
            <a:r>
              <a:rPr lang="en-GB" sz="1400" dirty="0">
                <a:solidFill>
                  <a:prstClr val="black"/>
                </a:solidFill>
              </a:rPr>
              <a:t> </a:t>
            </a:r>
          </a:p>
          <a:p>
            <a:endParaRPr lang="en-GB" sz="1400" dirty="0">
              <a:solidFill>
                <a:prstClr val="black"/>
              </a:solidFill>
            </a:endParaRPr>
          </a:p>
          <a:p>
            <a:r>
              <a:rPr lang="en-GB" sz="1400" dirty="0">
                <a:solidFill>
                  <a:prstClr val="black"/>
                </a:solidFill>
              </a:rPr>
              <a:t>Keen to spread the values of athleticism to their workforce.</a:t>
            </a:r>
          </a:p>
          <a:p>
            <a:r>
              <a:rPr lang="en-GB" sz="1400" dirty="0">
                <a:solidFill>
                  <a:prstClr val="black"/>
                </a:solidFill>
              </a:rPr>
              <a:t> </a:t>
            </a:r>
          </a:p>
          <a:p>
            <a:r>
              <a:rPr lang="en-GB" sz="1400" dirty="0">
                <a:solidFill>
                  <a:prstClr val="black"/>
                </a:solidFill>
              </a:rPr>
              <a:t>Playing for and running local sports clubs.</a:t>
            </a:r>
          </a:p>
          <a:p>
            <a:r>
              <a:rPr lang="en-GB" sz="1400" dirty="0">
                <a:solidFill>
                  <a:prstClr val="black"/>
                </a:solidFill>
              </a:rPr>
              <a:t> </a:t>
            </a:r>
          </a:p>
          <a:p>
            <a:endParaRPr lang="en-GB" sz="1400" dirty="0">
              <a:solidFill>
                <a:prstClr val="black"/>
              </a:solidFill>
            </a:endParaRPr>
          </a:p>
          <a:p>
            <a:r>
              <a:rPr lang="en-GB" sz="1400" dirty="0">
                <a:solidFill>
                  <a:prstClr val="black"/>
                </a:solidFill>
              </a:rPr>
              <a:t>Supporting local initiatives and donating money to the town.</a:t>
            </a:r>
          </a:p>
        </p:txBody>
      </p:sp>
      <p:sp>
        <p:nvSpPr>
          <p:cNvPr id="7" name="TextBox 6"/>
          <p:cNvSpPr txBox="1"/>
          <p:nvPr/>
        </p:nvSpPr>
        <p:spPr>
          <a:xfrm>
            <a:off x="3810000" y="1110734"/>
            <a:ext cx="1285416" cy="369332"/>
          </a:xfrm>
          <a:prstGeom prst="rect">
            <a:avLst/>
          </a:prstGeom>
          <a:noFill/>
        </p:spPr>
        <p:txBody>
          <a:bodyPr wrap="none" rtlCol="0">
            <a:spAutoFit/>
          </a:bodyPr>
          <a:lstStyle/>
          <a:p>
            <a:r>
              <a:rPr lang="en-GB" u="sng" dirty="0">
                <a:solidFill>
                  <a:prstClr val="black"/>
                </a:solidFill>
              </a:rPr>
              <a:t>Explanation</a:t>
            </a:r>
          </a:p>
        </p:txBody>
      </p:sp>
      <p:sp>
        <p:nvSpPr>
          <p:cNvPr id="8" name="TextBox 7"/>
          <p:cNvSpPr txBox="1"/>
          <p:nvPr/>
        </p:nvSpPr>
        <p:spPr>
          <a:xfrm>
            <a:off x="2431474" y="1106177"/>
            <a:ext cx="595099" cy="369332"/>
          </a:xfrm>
          <a:prstGeom prst="rect">
            <a:avLst/>
          </a:prstGeom>
          <a:noFill/>
        </p:spPr>
        <p:txBody>
          <a:bodyPr wrap="none" rtlCol="0">
            <a:spAutoFit/>
          </a:bodyPr>
          <a:lstStyle/>
          <a:p>
            <a:r>
              <a:rPr lang="en-GB" u="sng" dirty="0">
                <a:solidFill>
                  <a:prstClr val="black"/>
                </a:solidFill>
              </a:rPr>
              <a:t>Role</a:t>
            </a:r>
          </a:p>
        </p:txBody>
      </p:sp>
    </p:spTree>
    <p:extLst>
      <p:ext uri="{BB962C8B-B14F-4D97-AF65-F5344CB8AC3E}">
        <p14:creationId xmlns:p14="http://schemas.microsoft.com/office/powerpoint/2010/main" val="142695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Effect transition="in" filter="fade">
                                      <p:cBhvr>
                                        <p:cTn id="27" dur="500"/>
                                        <p:tgtEl>
                                          <p:spTgt spid="6">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3" end="13"/>
                                            </p:txEl>
                                          </p:spTgt>
                                        </p:tgtEl>
                                        <p:attrNameLst>
                                          <p:attrName>style.visibility</p:attrName>
                                        </p:attrNameLst>
                                      </p:cBhvr>
                                      <p:to>
                                        <p:strVal val="visible"/>
                                      </p:to>
                                    </p:set>
                                    <p:animEffect transition="in" filter="fade">
                                      <p:cBhvr>
                                        <p:cTn id="32" dur="500"/>
                                        <p:tgtEl>
                                          <p:spTgt spid="6">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6" end="16"/>
                                            </p:txEl>
                                          </p:spTgt>
                                        </p:tgtEl>
                                        <p:attrNameLst>
                                          <p:attrName>style.visibility</p:attrName>
                                        </p:attrNameLst>
                                      </p:cBhvr>
                                      <p:to>
                                        <p:strVal val="visible"/>
                                      </p:to>
                                    </p:set>
                                    <p:animEffect transition="in" filter="fade">
                                      <p:cBhvr>
                                        <p:cTn id="37"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60438"/>
          </a:xfrm>
        </p:spPr>
        <p:txBody>
          <a:bodyPr/>
          <a:lstStyle/>
          <a:p>
            <a:r>
              <a:rPr lang="en-GB" dirty="0" smtClean="0"/>
              <a:t>Marks</a:t>
            </a:r>
            <a:endParaRPr lang="en-GB" dirty="0"/>
          </a:p>
        </p:txBody>
      </p:sp>
      <p:sp>
        <p:nvSpPr>
          <p:cNvPr id="3" name="Content Placeholder 2"/>
          <p:cNvSpPr>
            <a:spLocks noGrp="1"/>
          </p:cNvSpPr>
          <p:nvPr>
            <p:ph idx="1"/>
          </p:nvPr>
        </p:nvSpPr>
        <p:spPr>
          <a:xfrm>
            <a:off x="1752600" y="1066801"/>
            <a:ext cx="8229600" cy="4525963"/>
          </a:xfrm>
        </p:spPr>
        <p:txBody>
          <a:bodyPr/>
          <a:lstStyle/>
          <a:p>
            <a:pPr marL="0" indent="0">
              <a:buNone/>
            </a:pPr>
            <a:r>
              <a:rPr lang="en-GB" dirty="0" smtClean="0"/>
              <a:t>3 marks for 3 from: </a:t>
            </a:r>
            <a:endParaRPr lang="en-GB" dirty="0"/>
          </a:p>
        </p:txBody>
      </p:sp>
      <p:sp>
        <p:nvSpPr>
          <p:cNvPr id="4" name="TextBox 3"/>
          <p:cNvSpPr txBox="1"/>
          <p:nvPr/>
        </p:nvSpPr>
        <p:spPr>
          <a:xfrm>
            <a:off x="1752600" y="2286000"/>
            <a:ext cx="8762848" cy="2308324"/>
          </a:xfrm>
          <a:prstGeom prst="rect">
            <a:avLst/>
          </a:prstGeom>
          <a:noFill/>
        </p:spPr>
        <p:txBody>
          <a:bodyPr wrap="none" rtlCol="0">
            <a:spAutoFit/>
          </a:bodyPr>
          <a:lstStyle/>
          <a:p>
            <a:pPr marL="342900" indent="-342900">
              <a:buFontTx/>
              <a:buAutoNum type="arabicPeriod"/>
            </a:pPr>
            <a:r>
              <a:rPr lang="en-GB" dirty="0">
                <a:solidFill>
                  <a:prstClr val="black"/>
                </a:solidFill>
              </a:rPr>
              <a:t>More clubs forming/more leagues/fixtures required</a:t>
            </a:r>
          </a:p>
          <a:p>
            <a:pPr marL="342900" indent="-342900">
              <a:buFontTx/>
              <a:buAutoNum type="arabicPeriod"/>
            </a:pPr>
            <a:r>
              <a:rPr lang="en-GB" dirty="0">
                <a:solidFill>
                  <a:prstClr val="black"/>
                </a:solidFill>
              </a:rPr>
              <a:t>Middle/upper class wanted to control sport/ exclude working class/manual labourers/</a:t>
            </a:r>
          </a:p>
          <a:p>
            <a:r>
              <a:rPr lang="en-GB" dirty="0">
                <a:solidFill>
                  <a:prstClr val="black"/>
                </a:solidFill>
              </a:rPr>
              <a:t>threat of commercialisation/professionalism</a:t>
            </a:r>
          </a:p>
          <a:p>
            <a:r>
              <a:rPr lang="en-GB" dirty="0">
                <a:solidFill>
                  <a:prstClr val="black"/>
                </a:solidFill>
              </a:rPr>
              <a:t>3.   Rule codification/written rules needed</a:t>
            </a:r>
          </a:p>
          <a:p>
            <a:r>
              <a:rPr lang="en-GB" dirty="0">
                <a:solidFill>
                  <a:prstClr val="black"/>
                </a:solidFill>
              </a:rPr>
              <a:t>4.   Business/administration skills of middle/upper class/ ex-public school/Oxbridge ‘Blues’</a:t>
            </a:r>
          </a:p>
          <a:p>
            <a:r>
              <a:rPr lang="en-GB" dirty="0">
                <a:solidFill>
                  <a:prstClr val="black"/>
                </a:solidFill>
              </a:rPr>
              <a:t>5.   Need for unification of rules/ different public schools plying different versions</a:t>
            </a:r>
          </a:p>
          <a:p>
            <a:r>
              <a:rPr lang="en-GB" dirty="0">
                <a:solidFill>
                  <a:prstClr val="black"/>
                </a:solidFill>
              </a:rPr>
              <a:t>6.   Need to maintain amateur ideal/fair play</a:t>
            </a:r>
          </a:p>
          <a:p>
            <a:pPr marL="342900" indent="-342900">
              <a:buFontTx/>
              <a:buAutoNum type="arabicPeriod"/>
            </a:pPr>
            <a:endParaRPr lang="en-GB" dirty="0">
              <a:solidFill>
                <a:prstClr val="black"/>
              </a:solidFill>
            </a:endParaRPr>
          </a:p>
        </p:txBody>
      </p:sp>
    </p:spTree>
    <p:extLst>
      <p:ext uri="{BB962C8B-B14F-4D97-AF65-F5344CB8AC3E}">
        <p14:creationId xmlns:p14="http://schemas.microsoft.com/office/powerpoint/2010/main" val="10508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Football as popular spectator sport</a:t>
            </a:r>
            <a:br>
              <a:rPr lang="en-GB" dirty="0" smtClean="0"/>
            </a:br>
            <a:r>
              <a:rPr lang="en-GB" dirty="0" smtClean="0"/>
              <a:t>4 marks from: </a:t>
            </a:r>
            <a:endParaRPr lang="en-GB" dirty="0"/>
          </a:p>
        </p:txBody>
      </p:sp>
      <p:sp>
        <p:nvSpPr>
          <p:cNvPr id="3" name="Content Placeholder 2"/>
          <p:cNvSpPr>
            <a:spLocks noGrp="1"/>
          </p:cNvSpPr>
          <p:nvPr>
            <p:ph idx="1"/>
          </p:nvPr>
        </p:nvSpPr>
        <p:spPr>
          <a:xfrm>
            <a:off x="1981200" y="1905001"/>
            <a:ext cx="8229600" cy="4525963"/>
          </a:xfrm>
        </p:spPr>
        <p:txBody>
          <a:bodyPr>
            <a:normAutofit fontScale="70000" lnSpcReduction="20000"/>
          </a:bodyPr>
          <a:lstStyle/>
          <a:p>
            <a:pPr marL="514350" indent="-514350">
              <a:buAutoNum type="arabicPeriod"/>
            </a:pPr>
            <a:r>
              <a:rPr lang="en-GB" dirty="0" smtClean="0"/>
              <a:t>Time – fitted into limited free-time of working classes/ Saturday afternoons off</a:t>
            </a:r>
          </a:p>
          <a:p>
            <a:pPr marL="514350" indent="-514350">
              <a:buAutoNum type="arabicPeriod"/>
            </a:pPr>
            <a:r>
              <a:rPr lang="en-GB" dirty="0" smtClean="0"/>
              <a:t>Space – limited space in towns to play</a:t>
            </a:r>
          </a:p>
          <a:p>
            <a:pPr marL="514350" indent="-514350">
              <a:buAutoNum type="arabicPeriod"/>
            </a:pPr>
            <a:r>
              <a:rPr lang="en-GB" dirty="0" smtClean="0"/>
              <a:t>Stadia – large stadia built to cope with demand</a:t>
            </a:r>
          </a:p>
          <a:p>
            <a:pPr marL="514350" indent="-514350">
              <a:buAutoNum type="arabicPeriod"/>
            </a:pPr>
            <a:r>
              <a:rPr lang="en-GB" dirty="0" smtClean="0"/>
              <a:t>Cost – Very cheap/ affordable for poor working class</a:t>
            </a:r>
          </a:p>
          <a:p>
            <a:pPr marL="514350" indent="-514350">
              <a:buAutoNum type="arabicPeriod"/>
            </a:pPr>
            <a:r>
              <a:rPr lang="en-GB" dirty="0" smtClean="0"/>
              <a:t>Simplicity – simple game/no complex rules/ appealed to all</a:t>
            </a:r>
          </a:p>
          <a:p>
            <a:pPr marL="514350" indent="-514350">
              <a:buAutoNum type="arabicPeriod"/>
            </a:pPr>
            <a:r>
              <a:rPr lang="en-GB" dirty="0" smtClean="0"/>
              <a:t>Local pride/sense of community</a:t>
            </a:r>
          </a:p>
          <a:p>
            <a:pPr marL="514350" indent="-514350">
              <a:buAutoNum type="arabicPeriod"/>
            </a:pPr>
            <a:r>
              <a:rPr lang="en-GB" dirty="0" smtClean="0"/>
              <a:t>Media – promotion and publicity of games</a:t>
            </a:r>
          </a:p>
          <a:p>
            <a:pPr marL="514350" indent="-514350">
              <a:buAutoNum type="arabicPeriod"/>
            </a:pPr>
            <a:r>
              <a:rPr lang="en-GB" dirty="0" smtClean="0"/>
              <a:t>Transport – rail network allowed travel to follow team on away days</a:t>
            </a:r>
          </a:p>
          <a:p>
            <a:pPr marL="514350" indent="-514350">
              <a:buAutoNum type="arabicPeriod"/>
            </a:pPr>
            <a:r>
              <a:rPr lang="en-GB" dirty="0" smtClean="0"/>
              <a:t>Players emerged as working class heroes</a:t>
            </a:r>
          </a:p>
          <a:p>
            <a:pPr marL="514350" indent="-514350">
              <a:buAutoNum type="arabicPeriod"/>
            </a:pPr>
            <a:r>
              <a:rPr lang="en-GB" dirty="0" smtClean="0"/>
              <a:t>More acceptable/respectable than mob version/ suited Victorian ethics</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0855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13" y="228600"/>
            <a:ext cx="8382000" cy="1143000"/>
          </a:xfrm>
        </p:spPr>
        <p:txBody>
          <a:bodyPr>
            <a:normAutofit fontScale="90000"/>
          </a:bodyPr>
          <a:lstStyle/>
          <a:p>
            <a:r>
              <a:rPr lang="en-GB" dirty="0" smtClean="0"/>
              <a:t>In what ways can the emergence of mass spectator sport still be seen today?</a:t>
            </a:r>
            <a:endParaRPr lang="en-GB" dirty="0"/>
          </a:p>
        </p:txBody>
      </p:sp>
      <p:sp>
        <p:nvSpPr>
          <p:cNvPr id="3" name="Content Placeholder 2"/>
          <p:cNvSpPr>
            <a:spLocks noGrp="1"/>
          </p:cNvSpPr>
          <p:nvPr>
            <p:ph idx="1"/>
          </p:nvPr>
        </p:nvSpPr>
        <p:spPr>
          <a:xfrm>
            <a:off x="4503218" y="5109652"/>
            <a:ext cx="2572202" cy="898358"/>
          </a:xfrm>
        </p:spPr>
        <p:txBody>
          <a:bodyPr>
            <a:normAutofit lnSpcReduction="10000"/>
          </a:bodyPr>
          <a:lstStyle/>
          <a:p>
            <a:pPr marL="0" indent="0" algn="ctr">
              <a:buNone/>
            </a:pPr>
            <a:r>
              <a:rPr lang="en-GB" sz="1800" dirty="0">
                <a:solidFill>
                  <a:srgbClr val="0070C0"/>
                </a:solidFill>
                <a:latin typeface="Arial" pitchFamily="34" charset="0"/>
                <a:cs typeface="Arial" pitchFamily="34" charset="0"/>
              </a:rPr>
              <a:t>Sporting role models are national icons/ heroes</a:t>
            </a:r>
          </a:p>
          <a:p>
            <a:endParaRPr lang="en-GB" dirty="0"/>
          </a:p>
        </p:txBody>
      </p:sp>
      <p:sp>
        <p:nvSpPr>
          <p:cNvPr id="4" name="Rectangle 3"/>
          <p:cNvSpPr/>
          <p:nvPr/>
        </p:nvSpPr>
        <p:spPr>
          <a:xfrm>
            <a:off x="1988938" y="4207212"/>
            <a:ext cx="2257560" cy="923330"/>
          </a:xfrm>
          <a:prstGeom prst="rect">
            <a:avLst/>
          </a:prstGeom>
        </p:spPr>
        <p:txBody>
          <a:bodyPr wrap="square">
            <a:spAutoFit/>
          </a:bodyPr>
          <a:lstStyle/>
          <a:p>
            <a:pPr algn="ctr"/>
            <a:r>
              <a:rPr lang="en-GB" dirty="0">
                <a:solidFill>
                  <a:srgbClr val="0070C0"/>
                </a:solidFill>
                <a:latin typeface="Arial" pitchFamily="34" charset="0"/>
                <a:cs typeface="Arial" pitchFamily="34" charset="0"/>
              </a:rPr>
              <a:t>Expansion of media coverage – satellite TV, Sky TV</a:t>
            </a:r>
          </a:p>
        </p:txBody>
      </p:sp>
      <p:sp>
        <p:nvSpPr>
          <p:cNvPr id="6" name="Rectangle 5"/>
          <p:cNvSpPr/>
          <p:nvPr/>
        </p:nvSpPr>
        <p:spPr>
          <a:xfrm>
            <a:off x="2206899" y="3629842"/>
            <a:ext cx="1828800" cy="646331"/>
          </a:xfrm>
          <a:prstGeom prst="rect">
            <a:avLst/>
          </a:prstGeom>
        </p:spPr>
        <p:txBody>
          <a:bodyPr wrap="square">
            <a:spAutoFit/>
          </a:bodyPr>
          <a:lstStyle/>
          <a:p>
            <a:pPr algn="ctr"/>
            <a:r>
              <a:rPr lang="en-GB" dirty="0">
                <a:solidFill>
                  <a:prstClr val="black"/>
                </a:solidFill>
              </a:rPr>
              <a:t>Massive TV viewing figures</a:t>
            </a:r>
          </a:p>
        </p:txBody>
      </p:sp>
      <p:sp>
        <p:nvSpPr>
          <p:cNvPr id="7" name="Rectangle 6"/>
          <p:cNvSpPr/>
          <p:nvPr/>
        </p:nvSpPr>
        <p:spPr>
          <a:xfrm>
            <a:off x="7390593" y="2208722"/>
            <a:ext cx="2916183" cy="646331"/>
          </a:xfrm>
          <a:prstGeom prst="rect">
            <a:avLst/>
          </a:prstGeom>
        </p:spPr>
        <p:txBody>
          <a:bodyPr wrap="none">
            <a:spAutoFit/>
          </a:bodyPr>
          <a:lstStyle/>
          <a:p>
            <a:pPr algn="ctr"/>
            <a:r>
              <a:rPr lang="en-GB" dirty="0">
                <a:solidFill>
                  <a:srgbClr val="0070C0"/>
                </a:solidFill>
                <a:latin typeface="Arial" pitchFamily="34" charset="0"/>
                <a:cs typeface="Arial" pitchFamily="34" charset="0"/>
              </a:rPr>
              <a:t>Commercialisation of sport</a:t>
            </a:r>
          </a:p>
          <a:p>
            <a:pPr algn="ctr"/>
            <a:r>
              <a:rPr lang="en-GB" dirty="0">
                <a:solidFill>
                  <a:srgbClr val="0070C0"/>
                </a:solidFill>
                <a:latin typeface="Arial" pitchFamily="34" charset="0"/>
                <a:cs typeface="Arial" pitchFamily="34" charset="0"/>
              </a:rPr>
              <a:t>Promotion / marketing</a:t>
            </a:r>
          </a:p>
        </p:txBody>
      </p:sp>
      <p:sp>
        <p:nvSpPr>
          <p:cNvPr id="8" name="Rectangle 7"/>
          <p:cNvSpPr/>
          <p:nvPr/>
        </p:nvSpPr>
        <p:spPr>
          <a:xfrm>
            <a:off x="8086887" y="1595735"/>
            <a:ext cx="1504626" cy="646331"/>
          </a:xfrm>
          <a:prstGeom prst="rect">
            <a:avLst/>
          </a:prstGeom>
        </p:spPr>
        <p:txBody>
          <a:bodyPr wrap="square">
            <a:spAutoFit/>
          </a:bodyPr>
          <a:lstStyle/>
          <a:p>
            <a:pPr algn="ctr"/>
            <a:r>
              <a:rPr lang="en-GB" dirty="0">
                <a:solidFill>
                  <a:prstClr val="black"/>
                </a:solidFill>
              </a:rPr>
              <a:t>Sport as a huge industry</a:t>
            </a:r>
          </a:p>
        </p:txBody>
      </p:sp>
      <p:sp>
        <p:nvSpPr>
          <p:cNvPr id="9" name="Rectangle 8"/>
          <p:cNvSpPr/>
          <p:nvPr/>
        </p:nvSpPr>
        <p:spPr>
          <a:xfrm>
            <a:off x="2116871" y="1316875"/>
            <a:ext cx="1709859" cy="923330"/>
          </a:xfrm>
          <a:prstGeom prst="rect">
            <a:avLst/>
          </a:prstGeom>
        </p:spPr>
        <p:txBody>
          <a:bodyPr wrap="square">
            <a:spAutoFit/>
          </a:bodyPr>
          <a:lstStyle/>
          <a:p>
            <a:pPr algn="ctr"/>
            <a:r>
              <a:rPr lang="en-GB" dirty="0">
                <a:solidFill>
                  <a:prstClr val="black"/>
                </a:solidFill>
              </a:rPr>
              <a:t>Huge attendances at sports events</a:t>
            </a:r>
          </a:p>
        </p:txBody>
      </p:sp>
      <p:sp>
        <p:nvSpPr>
          <p:cNvPr id="10" name="Rectangle 9"/>
          <p:cNvSpPr/>
          <p:nvPr/>
        </p:nvSpPr>
        <p:spPr>
          <a:xfrm>
            <a:off x="7482856" y="4345711"/>
            <a:ext cx="2209867" cy="923330"/>
          </a:xfrm>
          <a:prstGeom prst="rect">
            <a:avLst/>
          </a:prstGeom>
        </p:spPr>
        <p:txBody>
          <a:bodyPr wrap="square">
            <a:spAutoFit/>
          </a:bodyPr>
          <a:lstStyle/>
          <a:p>
            <a:pPr algn="ctr"/>
            <a:r>
              <a:rPr lang="en-GB" dirty="0">
                <a:solidFill>
                  <a:prstClr val="black"/>
                </a:solidFill>
              </a:rPr>
              <a:t> </a:t>
            </a:r>
            <a:r>
              <a:rPr lang="en-GB" dirty="0">
                <a:solidFill>
                  <a:srgbClr val="0070C0"/>
                </a:solidFill>
                <a:latin typeface="Arial" pitchFamily="34" charset="0"/>
                <a:cs typeface="Arial" pitchFamily="34" charset="0"/>
              </a:rPr>
              <a:t>Perhaps due culture of armchair supporters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1703904"/>
            <a:ext cx="16097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6638925" y="2242065"/>
            <a:ext cx="642490" cy="3439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11953" y="2841460"/>
            <a:ext cx="321245" cy="496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21506" y="2876014"/>
            <a:ext cx="1" cy="7815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618437" y="2824102"/>
            <a:ext cx="577869" cy="621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267200" y="2323028"/>
            <a:ext cx="7024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600200" y="1295400"/>
            <a:ext cx="2921570" cy="2209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p:cNvSpPr/>
          <p:nvPr/>
        </p:nvSpPr>
        <p:spPr>
          <a:xfrm>
            <a:off x="4548341" y="3946134"/>
            <a:ext cx="2400573" cy="22050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Oval 26"/>
          <p:cNvSpPr/>
          <p:nvPr/>
        </p:nvSpPr>
        <p:spPr>
          <a:xfrm>
            <a:off x="7269578" y="3505201"/>
            <a:ext cx="2636422" cy="21520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Oval 27"/>
          <p:cNvSpPr/>
          <p:nvPr/>
        </p:nvSpPr>
        <p:spPr>
          <a:xfrm>
            <a:off x="7467600" y="1524001"/>
            <a:ext cx="2743200" cy="17873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Oval 28"/>
          <p:cNvSpPr/>
          <p:nvPr/>
        </p:nvSpPr>
        <p:spPr>
          <a:xfrm>
            <a:off x="1828801" y="3620820"/>
            <a:ext cx="2540936" cy="17974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TextBox 31"/>
          <p:cNvSpPr txBox="1"/>
          <p:nvPr/>
        </p:nvSpPr>
        <p:spPr>
          <a:xfrm>
            <a:off x="7858205" y="3596211"/>
            <a:ext cx="1590662" cy="646331"/>
          </a:xfrm>
          <a:prstGeom prst="rect">
            <a:avLst/>
          </a:prstGeom>
          <a:noFill/>
        </p:spPr>
        <p:txBody>
          <a:bodyPr wrap="square" rtlCol="0">
            <a:spAutoFit/>
          </a:bodyPr>
          <a:lstStyle/>
          <a:p>
            <a:pPr algn="ctr"/>
            <a:r>
              <a:rPr lang="en-GB" dirty="0">
                <a:solidFill>
                  <a:prstClr val="black"/>
                </a:solidFill>
              </a:rPr>
              <a:t>Drop in participation </a:t>
            </a:r>
          </a:p>
        </p:txBody>
      </p:sp>
      <p:sp>
        <p:nvSpPr>
          <p:cNvPr id="33" name="Rectangle 32"/>
          <p:cNvSpPr/>
          <p:nvPr/>
        </p:nvSpPr>
        <p:spPr>
          <a:xfrm>
            <a:off x="4521770" y="4207212"/>
            <a:ext cx="2438400" cy="923330"/>
          </a:xfrm>
          <a:prstGeom prst="rect">
            <a:avLst/>
          </a:prstGeom>
        </p:spPr>
        <p:txBody>
          <a:bodyPr wrap="square">
            <a:spAutoFit/>
          </a:bodyPr>
          <a:lstStyle/>
          <a:p>
            <a:pPr algn="ctr"/>
            <a:r>
              <a:rPr lang="en-GB" dirty="0">
                <a:solidFill>
                  <a:prstClr val="black"/>
                </a:solidFill>
              </a:rPr>
              <a:t>Feel-good factor/ National/ Local Pride fostered </a:t>
            </a:r>
          </a:p>
        </p:txBody>
      </p:sp>
      <p:sp>
        <p:nvSpPr>
          <p:cNvPr id="34" name="TextBox 33"/>
          <p:cNvSpPr txBox="1"/>
          <p:nvPr/>
        </p:nvSpPr>
        <p:spPr>
          <a:xfrm>
            <a:off x="1850831" y="2132111"/>
            <a:ext cx="2540936" cy="1200329"/>
          </a:xfrm>
          <a:prstGeom prst="rect">
            <a:avLst/>
          </a:prstGeom>
          <a:noFill/>
        </p:spPr>
        <p:txBody>
          <a:bodyPr wrap="square" rtlCol="0">
            <a:spAutoFit/>
          </a:bodyPr>
          <a:lstStyle/>
          <a:p>
            <a:pPr algn="ctr"/>
            <a:r>
              <a:rPr lang="en-GB" dirty="0">
                <a:solidFill>
                  <a:srgbClr val="0070C0"/>
                </a:solidFill>
                <a:latin typeface="Arial" pitchFamily="34" charset="0"/>
                <a:cs typeface="Arial" pitchFamily="34" charset="0"/>
              </a:rPr>
              <a:t>Emergence as family entertainment e.g. seated stadia, cheerleaders etc</a:t>
            </a:r>
          </a:p>
        </p:txBody>
      </p:sp>
      <p:sp>
        <p:nvSpPr>
          <p:cNvPr id="24"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8</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109602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p:bldP spid="10"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 descr="_943555_sports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2279650" y="1412875"/>
            <a:ext cx="1873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Impress</a:t>
            </a:r>
          </a:p>
          <a:p>
            <a:pPr eaLnBrk="1" hangingPunct="1"/>
            <a:r>
              <a:rPr lang="en-GB" b="1">
                <a:solidFill>
                  <a:prstClr val="black"/>
                </a:solidFill>
              </a:rPr>
              <a:t>(parents/family/</a:t>
            </a:r>
          </a:p>
          <a:p>
            <a:pPr eaLnBrk="1" hangingPunct="1"/>
            <a:r>
              <a:rPr lang="en-GB" b="1">
                <a:solidFill>
                  <a:prstClr val="black"/>
                </a:solidFill>
              </a:rPr>
              <a:t>friends)</a:t>
            </a:r>
            <a:r>
              <a:rPr lang="en-GB">
                <a:solidFill>
                  <a:prstClr val="black"/>
                </a:solidFill>
              </a:rPr>
              <a:t> </a:t>
            </a:r>
          </a:p>
        </p:txBody>
      </p:sp>
      <p:sp>
        <p:nvSpPr>
          <p:cNvPr id="2053" name="Text Box 5"/>
          <p:cNvSpPr txBox="1">
            <a:spLocks noChangeArrowheads="1"/>
          </p:cNvSpPr>
          <p:nvPr/>
        </p:nvSpPr>
        <p:spPr bwMode="auto">
          <a:xfrm>
            <a:off x="3863975" y="5157789"/>
            <a:ext cx="2520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000" b="1">
                <a:solidFill>
                  <a:prstClr val="white"/>
                </a:solidFill>
              </a:rPr>
              <a:t>To socialise/ make friends</a:t>
            </a:r>
          </a:p>
        </p:txBody>
      </p:sp>
      <p:sp>
        <p:nvSpPr>
          <p:cNvPr id="2054" name="Text Box 6"/>
          <p:cNvSpPr txBox="1">
            <a:spLocks noChangeArrowheads="1"/>
          </p:cNvSpPr>
          <p:nvPr/>
        </p:nvSpPr>
        <p:spPr bwMode="auto">
          <a:xfrm>
            <a:off x="6527800" y="2276475"/>
            <a:ext cx="2127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make money</a:t>
            </a:r>
          </a:p>
          <a:p>
            <a:pPr eaLnBrk="1" hangingPunct="1"/>
            <a:r>
              <a:rPr lang="en-GB" b="1">
                <a:solidFill>
                  <a:prstClr val="black"/>
                </a:solidFill>
              </a:rPr>
              <a:t>(to make a career </a:t>
            </a:r>
          </a:p>
          <a:p>
            <a:pPr eaLnBrk="1" hangingPunct="1"/>
            <a:r>
              <a:rPr lang="en-GB" b="1">
                <a:solidFill>
                  <a:prstClr val="black"/>
                </a:solidFill>
              </a:rPr>
              <a:t>from playing)</a:t>
            </a:r>
          </a:p>
        </p:txBody>
      </p:sp>
      <p:sp>
        <p:nvSpPr>
          <p:cNvPr id="2055" name="Text Box 7"/>
          <p:cNvSpPr txBox="1">
            <a:spLocks noChangeArrowheads="1"/>
          </p:cNvSpPr>
          <p:nvPr/>
        </p:nvSpPr>
        <p:spPr bwMode="auto">
          <a:xfrm>
            <a:off x="2063750" y="422116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relieve stress</a:t>
            </a:r>
          </a:p>
        </p:txBody>
      </p:sp>
      <p:sp>
        <p:nvSpPr>
          <p:cNvPr id="2056" name="Text Box 8"/>
          <p:cNvSpPr txBox="1">
            <a:spLocks noChangeArrowheads="1"/>
          </p:cNvSpPr>
          <p:nvPr/>
        </p:nvSpPr>
        <p:spPr bwMode="auto">
          <a:xfrm>
            <a:off x="6959600" y="3860800"/>
            <a:ext cx="3067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For exercise</a:t>
            </a:r>
          </a:p>
          <a:p>
            <a:pPr eaLnBrk="1" hangingPunct="1"/>
            <a:r>
              <a:rPr lang="en-GB" b="1">
                <a:solidFill>
                  <a:prstClr val="white"/>
                </a:solidFill>
              </a:rPr>
              <a:t>(Health &amp; Fitness reasons)</a:t>
            </a:r>
          </a:p>
        </p:txBody>
      </p:sp>
      <p:sp>
        <p:nvSpPr>
          <p:cNvPr id="2057" name="Text Box 9"/>
          <p:cNvSpPr txBox="1">
            <a:spLocks noChangeArrowheads="1"/>
          </p:cNvSpPr>
          <p:nvPr/>
        </p:nvSpPr>
        <p:spPr bwMode="auto">
          <a:xfrm>
            <a:off x="1524000" y="5013326"/>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For enjoyment</a:t>
            </a:r>
          </a:p>
        </p:txBody>
      </p:sp>
      <p:sp>
        <p:nvSpPr>
          <p:cNvPr id="2058" name="Text Box 10"/>
          <p:cNvSpPr txBox="1">
            <a:spLocks noChangeArrowheads="1"/>
          </p:cNvSpPr>
          <p:nvPr/>
        </p:nvSpPr>
        <p:spPr bwMode="auto">
          <a:xfrm>
            <a:off x="3575050" y="1"/>
            <a:ext cx="1862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a:solidFill>
                  <a:prstClr val="white"/>
                </a:solidFill>
              </a:rPr>
              <a:t>For relaxation</a:t>
            </a:r>
          </a:p>
        </p:txBody>
      </p:sp>
      <p:sp>
        <p:nvSpPr>
          <p:cNvPr id="2059" name="Text Box 11"/>
          <p:cNvSpPr txBox="1">
            <a:spLocks noChangeArrowheads="1"/>
          </p:cNvSpPr>
          <p:nvPr/>
        </p:nvSpPr>
        <p:spPr bwMode="auto">
          <a:xfrm>
            <a:off x="4872038" y="1341438"/>
            <a:ext cx="248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let off steam</a:t>
            </a:r>
          </a:p>
          <a:p>
            <a:pPr eaLnBrk="1" hangingPunct="1"/>
            <a:r>
              <a:rPr lang="en-GB" b="1">
                <a:solidFill>
                  <a:prstClr val="white"/>
                </a:solidFill>
              </a:rPr>
              <a:t>(Release aggression)</a:t>
            </a:r>
          </a:p>
        </p:txBody>
      </p:sp>
      <p:sp>
        <p:nvSpPr>
          <p:cNvPr id="2060" name="Text Box 12"/>
          <p:cNvSpPr txBox="1">
            <a:spLocks noChangeArrowheads="1"/>
          </p:cNvSpPr>
          <p:nvPr/>
        </p:nvSpPr>
        <p:spPr bwMode="auto">
          <a:xfrm>
            <a:off x="1524000" y="3357563"/>
            <a:ext cx="213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For the challenge/</a:t>
            </a:r>
          </a:p>
          <a:p>
            <a:pPr eaLnBrk="1" hangingPunct="1"/>
            <a:r>
              <a:rPr lang="en-GB" b="1">
                <a:solidFill>
                  <a:prstClr val="white"/>
                </a:solidFill>
              </a:rPr>
              <a:t> self improvement</a:t>
            </a:r>
          </a:p>
        </p:txBody>
      </p:sp>
      <p:sp>
        <p:nvSpPr>
          <p:cNvPr id="2062" name="Text Box 14"/>
          <p:cNvSpPr txBox="1">
            <a:spLocks noChangeArrowheads="1"/>
          </p:cNvSpPr>
          <p:nvPr/>
        </p:nvSpPr>
        <p:spPr bwMode="auto">
          <a:xfrm>
            <a:off x="3575050" y="3716338"/>
            <a:ext cx="264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enjoy the outdoors/</a:t>
            </a:r>
          </a:p>
          <a:p>
            <a:pPr eaLnBrk="1" hangingPunct="1"/>
            <a:r>
              <a:rPr lang="en-GB" b="1">
                <a:solidFill>
                  <a:prstClr val="black"/>
                </a:solidFill>
              </a:rPr>
              <a:t>environment</a:t>
            </a:r>
          </a:p>
        </p:txBody>
      </p:sp>
      <p:sp>
        <p:nvSpPr>
          <p:cNvPr id="2063" name="Text Box 15"/>
          <p:cNvSpPr txBox="1">
            <a:spLocks noChangeArrowheads="1"/>
          </p:cNvSpPr>
          <p:nvPr/>
        </p:nvSpPr>
        <p:spPr bwMode="auto">
          <a:xfrm>
            <a:off x="1703388" y="6021388"/>
            <a:ext cx="241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relieve boredom/ </a:t>
            </a:r>
          </a:p>
          <a:p>
            <a:pPr eaLnBrk="1" hangingPunct="1"/>
            <a:r>
              <a:rPr lang="en-GB" b="1">
                <a:solidFill>
                  <a:prstClr val="black"/>
                </a:solidFill>
              </a:rPr>
              <a:t>Something to do</a:t>
            </a:r>
          </a:p>
        </p:txBody>
      </p:sp>
      <p:sp>
        <p:nvSpPr>
          <p:cNvPr id="2064" name="Text Box 16"/>
          <p:cNvSpPr txBox="1">
            <a:spLocks noChangeArrowheads="1"/>
          </p:cNvSpPr>
          <p:nvPr/>
        </p:nvSpPr>
        <p:spPr bwMode="auto">
          <a:xfrm>
            <a:off x="3482975" y="1000126"/>
            <a:ext cx="193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prove myself</a:t>
            </a:r>
          </a:p>
        </p:txBody>
      </p:sp>
      <p:sp>
        <p:nvSpPr>
          <p:cNvPr id="2065" name="Text Box 17"/>
          <p:cNvSpPr txBox="1">
            <a:spLocks noChangeArrowheads="1"/>
          </p:cNvSpPr>
          <p:nvPr/>
        </p:nvSpPr>
        <p:spPr bwMode="auto">
          <a:xfrm>
            <a:off x="6743700" y="5300663"/>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settle </a:t>
            </a:r>
          </a:p>
          <a:p>
            <a:pPr eaLnBrk="1" hangingPunct="1"/>
            <a:r>
              <a:rPr lang="en-GB" b="1">
                <a:solidFill>
                  <a:prstClr val="white"/>
                </a:solidFill>
              </a:rPr>
              <a:t>disputes</a:t>
            </a:r>
          </a:p>
        </p:txBody>
      </p:sp>
      <p:sp>
        <p:nvSpPr>
          <p:cNvPr id="2066" name="Text Box 18"/>
          <p:cNvSpPr txBox="1">
            <a:spLocks noChangeArrowheads="1"/>
          </p:cNvSpPr>
          <p:nvPr/>
        </p:nvSpPr>
        <p:spPr bwMode="auto">
          <a:xfrm>
            <a:off x="5486400" y="0"/>
            <a:ext cx="4356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dirty="0">
                <a:solidFill>
                  <a:prstClr val="white"/>
                </a:solidFill>
              </a:rPr>
              <a:t>To improve status within society/ </a:t>
            </a:r>
          </a:p>
          <a:p>
            <a:pPr eaLnBrk="1" hangingPunct="1"/>
            <a:r>
              <a:rPr lang="en-GB" b="1" dirty="0">
                <a:solidFill>
                  <a:prstClr val="white"/>
                </a:solidFill>
              </a:rPr>
              <a:t>social/family group</a:t>
            </a:r>
          </a:p>
        </p:txBody>
      </p:sp>
      <p:sp>
        <p:nvSpPr>
          <p:cNvPr id="2067" name="Text Box 19"/>
          <p:cNvSpPr txBox="1">
            <a:spLocks noChangeArrowheads="1"/>
          </p:cNvSpPr>
          <p:nvPr/>
        </p:nvSpPr>
        <p:spPr bwMode="auto">
          <a:xfrm>
            <a:off x="8975725" y="2276475"/>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burn </a:t>
            </a:r>
          </a:p>
          <a:p>
            <a:pPr eaLnBrk="1" hangingPunct="1"/>
            <a:r>
              <a:rPr lang="en-GB" b="1">
                <a:solidFill>
                  <a:prstClr val="white"/>
                </a:solidFill>
              </a:rPr>
              <a:t>energy</a:t>
            </a:r>
          </a:p>
        </p:txBody>
      </p:sp>
      <p:sp>
        <p:nvSpPr>
          <p:cNvPr id="2068" name="Text Box 20"/>
          <p:cNvSpPr txBox="1">
            <a:spLocks noChangeArrowheads="1"/>
          </p:cNvSpPr>
          <p:nvPr/>
        </p:nvSpPr>
        <p:spPr bwMode="auto">
          <a:xfrm>
            <a:off x="6940550" y="6491288"/>
            <a:ext cx="372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improve </a:t>
            </a:r>
            <a:r>
              <a:rPr lang="en-GB" b="1">
                <a:solidFill>
                  <a:prstClr val="black"/>
                </a:solidFill>
              </a:rPr>
              <a:t>physical </a:t>
            </a:r>
            <a:r>
              <a:rPr lang="en-GB" b="1">
                <a:solidFill>
                  <a:prstClr val="white"/>
                </a:solidFill>
              </a:rPr>
              <a:t>appearance</a:t>
            </a:r>
          </a:p>
        </p:txBody>
      </p:sp>
      <p:sp>
        <p:nvSpPr>
          <p:cNvPr id="2069" name="Text Box 21"/>
          <p:cNvSpPr txBox="1">
            <a:spLocks noChangeArrowheads="1"/>
          </p:cNvSpPr>
          <p:nvPr/>
        </p:nvSpPr>
        <p:spPr bwMode="auto">
          <a:xfrm>
            <a:off x="8759825" y="5300663"/>
            <a:ext cx="170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Peer pressure</a:t>
            </a:r>
          </a:p>
        </p:txBody>
      </p:sp>
      <p:sp>
        <p:nvSpPr>
          <p:cNvPr id="2070" name="Text Box 22"/>
          <p:cNvSpPr txBox="1">
            <a:spLocks noChangeArrowheads="1"/>
          </p:cNvSpPr>
          <p:nvPr/>
        </p:nvSpPr>
        <p:spPr bwMode="auto">
          <a:xfrm>
            <a:off x="8328025" y="1412875"/>
            <a:ext cx="227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aspire to elders/</a:t>
            </a:r>
          </a:p>
          <a:p>
            <a:pPr eaLnBrk="1" hangingPunct="1"/>
            <a:r>
              <a:rPr lang="en-GB" b="1">
                <a:solidFill>
                  <a:prstClr val="white"/>
                </a:solidFill>
              </a:rPr>
              <a:t>peers/role models</a:t>
            </a:r>
          </a:p>
        </p:txBody>
      </p:sp>
      <p:sp>
        <p:nvSpPr>
          <p:cNvPr id="2073" name="Text Box 25"/>
          <p:cNvSpPr txBox="1">
            <a:spLocks noChangeArrowheads="1"/>
          </p:cNvSpPr>
          <p:nvPr/>
        </p:nvSpPr>
        <p:spPr bwMode="auto">
          <a:xfrm>
            <a:off x="1524000" y="427038"/>
            <a:ext cx="7296150" cy="641350"/>
          </a:xfrm>
          <a:prstGeom prst="rect">
            <a:avLst/>
          </a:prstGeom>
          <a:noFill/>
          <a:ln w="9525">
            <a:noFill/>
            <a:miter lim="800000"/>
            <a:headEnd/>
            <a:tailEnd/>
          </a:ln>
          <a:effectLst/>
        </p:spPr>
        <p:txBody>
          <a:bodyPr wrap="none">
            <a:spAutoFit/>
          </a:bodyPr>
          <a:lstStyle/>
          <a:p>
            <a:pPr>
              <a:defRPr/>
            </a:pPr>
            <a:r>
              <a:rPr lang="en-GB" sz="3600" b="1">
                <a:solidFill>
                  <a:prstClr val="white"/>
                </a:solidFill>
                <a:effectLst>
                  <a:outerShdw blurRad="38100" dist="38100" dir="2700000" algn="tl">
                    <a:srgbClr val="C0C0C0"/>
                  </a:outerShdw>
                </a:effectLst>
                <a:latin typeface="Arial" charset="0"/>
              </a:rPr>
              <a:t>Why did you take up your sport?</a:t>
            </a:r>
          </a:p>
        </p:txBody>
      </p:sp>
      <p:sp>
        <p:nvSpPr>
          <p:cNvPr id="2076" name="Text Box 28"/>
          <p:cNvSpPr txBox="1">
            <a:spLocks noChangeArrowheads="1"/>
          </p:cNvSpPr>
          <p:nvPr/>
        </p:nvSpPr>
        <p:spPr bwMode="auto">
          <a:xfrm>
            <a:off x="3359150" y="2565400"/>
            <a:ext cx="231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b="1">
                <a:solidFill>
                  <a:prstClr val="black"/>
                </a:solidFill>
              </a:rPr>
              <a:t>Feeling of winning/ </a:t>
            </a:r>
          </a:p>
          <a:p>
            <a:pPr algn="ctr" eaLnBrk="1" hangingPunct="1"/>
            <a:r>
              <a:rPr lang="en-GB" b="1">
                <a:solidFill>
                  <a:prstClr val="black"/>
                </a:solidFill>
              </a:rPr>
              <a:t>success</a:t>
            </a:r>
          </a:p>
        </p:txBody>
      </p:sp>
      <p:sp>
        <p:nvSpPr>
          <p:cNvPr id="23"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8</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370977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073"/>
                                        </p:tgtEl>
                                      </p:cBhvr>
                                    </p:animEffect>
                                    <p:set>
                                      <p:cBhvr>
                                        <p:cTn id="7" dur="1" fill="hold">
                                          <p:stCondLst>
                                            <p:cond delay="499"/>
                                          </p:stCondLst>
                                        </p:cTn>
                                        <p:tgtEl>
                                          <p:spTgt spid="207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58">
                                            <p:txEl>
                                              <p:pRg st="0" end="0"/>
                                            </p:txEl>
                                          </p:spTgt>
                                        </p:tgtEl>
                                        <p:attrNameLst>
                                          <p:attrName>style.visibility</p:attrName>
                                        </p:attrNameLst>
                                      </p:cBhvr>
                                      <p:to>
                                        <p:strVal val="visible"/>
                                      </p:to>
                                    </p:set>
                                    <p:animEffect transition="in" filter="checkerboard(across)">
                                      <p:cBhvr>
                                        <p:cTn id="12" dur="500"/>
                                        <p:tgtEl>
                                          <p:spTgt spid="20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checkerboard(across)">
                                      <p:cBhvr>
                                        <p:cTn id="17" dur="500"/>
                                        <p:tgtEl>
                                          <p:spTgt spid="2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64"/>
                                        </p:tgtEl>
                                        <p:attrNameLst>
                                          <p:attrName>style.visibility</p:attrName>
                                        </p:attrNameLst>
                                      </p:cBhvr>
                                      <p:to>
                                        <p:strVal val="visible"/>
                                      </p:to>
                                    </p:set>
                                    <p:animEffect transition="in" filter="checkerboard(across)">
                                      <p:cBhvr>
                                        <p:cTn id="22" dur="500"/>
                                        <p:tgtEl>
                                          <p:spTgt spid="20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checkerboard(across)">
                                      <p:cBhvr>
                                        <p:cTn id="27" dur="500"/>
                                        <p:tgtEl>
                                          <p:spTgt spid="20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59"/>
                                        </p:tgtEl>
                                        <p:attrNameLst>
                                          <p:attrName>style.visibility</p:attrName>
                                        </p:attrNameLst>
                                      </p:cBhvr>
                                      <p:to>
                                        <p:strVal val="visible"/>
                                      </p:to>
                                    </p:set>
                                    <p:animEffect transition="in" filter="checkerboard(across)">
                                      <p:cBhvr>
                                        <p:cTn id="32" dur="500"/>
                                        <p:tgtEl>
                                          <p:spTgt spid="20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70"/>
                                        </p:tgtEl>
                                        <p:attrNameLst>
                                          <p:attrName>style.visibility</p:attrName>
                                        </p:attrNameLst>
                                      </p:cBhvr>
                                      <p:to>
                                        <p:strVal val="visible"/>
                                      </p:to>
                                    </p:set>
                                    <p:animEffect transition="in" filter="checkerboard(across)">
                                      <p:cBhvr>
                                        <p:cTn id="37" dur="500"/>
                                        <p:tgtEl>
                                          <p:spTgt spid="20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checkerboard(across)">
                                      <p:cBhvr>
                                        <p:cTn id="42" dur="500"/>
                                        <p:tgtEl>
                                          <p:spTgt spid="20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067"/>
                                        </p:tgtEl>
                                        <p:attrNameLst>
                                          <p:attrName>style.visibility</p:attrName>
                                        </p:attrNameLst>
                                      </p:cBhvr>
                                      <p:to>
                                        <p:strVal val="visible"/>
                                      </p:to>
                                    </p:set>
                                    <p:animEffect transition="in" filter="checkerboard(across)">
                                      <p:cBhvr>
                                        <p:cTn id="47" dur="500"/>
                                        <p:tgtEl>
                                          <p:spTgt spid="20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060"/>
                                        </p:tgtEl>
                                        <p:attrNameLst>
                                          <p:attrName>style.visibility</p:attrName>
                                        </p:attrNameLst>
                                      </p:cBhvr>
                                      <p:to>
                                        <p:strVal val="visible"/>
                                      </p:to>
                                    </p:set>
                                    <p:animEffect transition="in" filter="checkerboard(across)">
                                      <p:cBhvr>
                                        <p:cTn id="52" dur="500"/>
                                        <p:tgtEl>
                                          <p:spTgt spid="20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062"/>
                                        </p:tgtEl>
                                        <p:attrNameLst>
                                          <p:attrName>style.visibility</p:attrName>
                                        </p:attrNameLst>
                                      </p:cBhvr>
                                      <p:to>
                                        <p:strVal val="visible"/>
                                      </p:to>
                                    </p:set>
                                    <p:animEffect transition="in" filter="checkerboard(across)">
                                      <p:cBhvr>
                                        <p:cTn id="57" dur="500"/>
                                        <p:tgtEl>
                                          <p:spTgt spid="20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055"/>
                                        </p:tgtEl>
                                        <p:attrNameLst>
                                          <p:attrName>style.visibility</p:attrName>
                                        </p:attrNameLst>
                                      </p:cBhvr>
                                      <p:to>
                                        <p:strVal val="visible"/>
                                      </p:to>
                                    </p:set>
                                    <p:animEffect transition="in" filter="checkerboard(across)">
                                      <p:cBhvr>
                                        <p:cTn id="62" dur="500"/>
                                        <p:tgtEl>
                                          <p:spTgt spid="20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056"/>
                                        </p:tgtEl>
                                        <p:attrNameLst>
                                          <p:attrName>style.visibility</p:attrName>
                                        </p:attrNameLst>
                                      </p:cBhvr>
                                      <p:to>
                                        <p:strVal val="visible"/>
                                      </p:to>
                                    </p:set>
                                    <p:animEffect transition="in" filter="checkerboard(across)">
                                      <p:cBhvr>
                                        <p:cTn id="67" dur="500"/>
                                        <p:tgtEl>
                                          <p:spTgt spid="20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057"/>
                                        </p:tgtEl>
                                        <p:attrNameLst>
                                          <p:attrName>style.visibility</p:attrName>
                                        </p:attrNameLst>
                                      </p:cBhvr>
                                      <p:to>
                                        <p:strVal val="visible"/>
                                      </p:to>
                                    </p:set>
                                    <p:animEffect transition="in" filter="checkerboard(across)">
                                      <p:cBhvr>
                                        <p:cTn id="72" dur="500"/>
                                        <p:tgtEl>
                                          <p:spTgt spid="205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053"/>
                                        </p:tgtEl>
                                        <p:attrNameLst>
                                          <p:attrName>style.visibility</p:attrName>
                                        </p:attrNameLst>
                                      </p:cBhvr>
                                      <p:to>
                                        <p:strVal val="visible"/>
                                      </p:to>
                                    </p:set>
                                    <p:animEffect transition="in" filter="checkerboard(across)">
                                      <p:cBhvr>
                                        <p:cTn id="77" dur="500"/>
                                        <p:tgtEl>
                                          <p:spTgt spid="205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065"/>
                                        </p:tgtEl>
                                        <p:attrNameLst>
                                          <p:attrName>style.visibility</p:attrName>
                                        </p:attrNameLst>
                                      </p:cBhvr>
                                      <p:to>
                                        <p:strVal val="visible"/>
                                      </p:to>
                                    </p:set>
                                    <p:animEffect transition="in" filter="checkerboard(across)">
                                      <p:cBhvr>
                                        <p:cTn id="82" dur="500"/>
                                        <p:tgtEl>
                                          <p:spTgt spid="206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069"/>
                                        </p:tgtEl>
                                        <p:attrNameLst>
                                          <p:attrName>style.visibility</p:attrName>
                                        </p:attrNameLst>
                                      </p:cBhvr>
                                      <p:to>
                                        <p:strVal val="visible"/>
                                      </p:to>
                                    </p:set>
                                    <p:animEffect transition="in" filter="checkerboard(across)">
                                      <p:cBhvr>
                                        <p:cTn id="87" dur="500"/>
                                        <p:tgtEl>
                                          <p:spTgt spid="206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063"/>
                                        </p:tgtEl>
                                        <p:attrNameLst>
                                          <p:attrName>style.visibility</p:attrName>
                                        </p:attrNameLst>
                                      </p:cBhvr>
                                      <p:to>
                                        <p:strVal val="visible"/>
                                      </p:to>
                                    </p:set>
                                    <p:animEffect transition="in" filter="checkerboard(across)">
                                      <p:cBhvr>
                                        <p:cTn id="92" dur="500"/>
                                        <p:tgtEl>
                                          <p:spTgt spid="206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068"/>
                                        </p:tgtEl>
                                        <p:attrNameLst>
                                          <p:attrName>style.visibility</p:attrName>
                                        </p:attrNameLst>
                                      </p:cBhvr>
                                      <p:to>
                                        <p:strVal val="visible"/>
                                      </p:to>
                                    </p:set>
                                    <p:animEffect transition="in" filter="checkerboard(across)">
                                      <p:cBhvr>
                                        <p:cTn id="97" dur="500"/>
                                        <p:tgtEl>
                                          <p:spTgt spid="206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2076"/>
                                        </p:tgtEl>
                                        <p:attrNameLst>
                                          <p:attrName>style.visibility</p:attrName>
                                        </p:attrNameLst>
                                      </p:cBhvr>
                                      <p:to>
                                        <p:strVal val="visible"/>
                                      </p:to>
                                    </p:set>
                                    <p:animEffect transition="in" filter="box(in)">
                                      <p:cBhvr>
                                        <p:cTn id="102"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P spid="2055" grpId="0"/>
      <p:bldP spid="2056" grpId="0"/>
      <p:bldP spid="2057" grpId="0"/>
      <p:bldP spid="2059" grpId="0"/>
      <p:bldP spid="2060" grpId="0"/>
      <p:bldP spid="2062" grpId="0"/>
      <p:bldP spid="2063" grpId="0"/>
      <p:bldP spid="2064" grpId="0"/>
      <p:bldP spid="2065" grpId="0"/>
      <p:bldP spid="2066" grpId="0"/>
      <p:bldP spid="2067" grpId="0"/>
      <p:bldP spid="2068" grpId="0"/>
      <p:bldP spid="2069" grpId="0"/>
      <p:bldP spid="2070" grpId="0"/>
      <p:bldP spid="2073" grpId="0"/>
      <p:bldP spid="20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ort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847850" y="1484313"/>
            <a:ext cx="277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Impress</a:t>
            </a:r>
          </a:p>
          <a:p>
            <a:pPr eaLnBrk="1" hangingPunct="1"/>
            <a:r>
              <a:rPr lang="en-GB" b="1">
                <a:solidFill>
                  <a:prstClr val="black"/>
                </a:solidFill>
              </a:rPr>
              <a:t>(parents/family/friends)</a:t>
            </a:r>
            <a:r>
              <a:rPr lang="en-GB">
                <a:solidFill>
                  <a:prstClr val="black"/>
                </a:solidFill>
              </a:rPr>
              <a:t> </a:t>
            </a:r>
          </a:p>
        </p:txBody>
      </p:sp>
      <p:sp>
        <p:nvSpPr>
          <p:cNvPr id="4100" name="Text Box 4"/>
          <p:cNvSpPr txBox="1">
            <a:spLocks noChangeArrowheads="1"/>
          </p:cNvSpPr>
          <p:nvPr/>
        </p:nvSpPr>
        <p:spPr bwMode="auto">
          <a:xfrm>
            <a:off x="5303838" y="4868864"/>
            <a:ext cx="17764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a:solidFill>
                  <a:prstClr val="black"/>
                </a:solidFill>
              </a:rPr>
              <a:t>To socialise/ </a:t>
            </a:r>
          </a:p>
          <a:p>
            <a:pPr eaLnBrk="1" hangingPunct="1"/>
            <a:r>
              <a:rPr lang="en-GB" sz="2000" b="1">
                <a:solidFill>
                  <a:prstClr val="black"/>
                </a:solidFill>
              </a:rPr>
              <a:t>make friends</a:t>
            </a:r>
          </a:p>
        </p:txBody>
      </p:sp>
      <p:sp>
        <p:nvSpPr>
          <p:cNvPr id="4101" name="Text Box 5"/>
          <p:cNvSpPr txBox="1">
            <a:spLocks noChangeArrowheads="1"/>
          </p:cNvSpPr>
          <p:nvPr/>
        </p:nvSpPr>
        <p:spPr bwMode="auto">
          <a:xfrm>
            <a:off x="6600825" y="2997200"/>
            <a:ext cx="357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make money</a:t>
            </a:r>
          </a:p>
          <a:p>
            <a:pPr eaLnBrk="1" hangingPunct="1"/>
            <a:r>
              <a:rPr lang="en-GB" b="1">
                <a:solidFill>
                  <a:prstClr val="white"/>
                </a:solidFill>
              </a:rPr>
              <a:t>(to make a career from playing)</a:t>
            </a:r>
          </a:p>
        </p:txBody>
      </p:sp>
      <p:sp>
        <p:nvSpPr>
          <p:cNvPr id="4102" name="Text Box 6"/>
          <p:cNvSpPr txBox="1">
            <a:spLocks noChangeArrowheads="1"/>
          </p:cNvSpPr>
          <p:nvPr/>
        </p:nvSpPr>
        <p:spPr bwMode="auto">
          <a:xfrm>
            <a:off x="2332038" y="4240213"/>
            <a:ext cx="1987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relieve stress</a:t>
            </a:r>
          </a:p>
        </p:txBody>
      </p:sp>
      <p:sp>
        <p:nvSpPr>
          <p:cNvPr id="4103" name="Text Box 7"/>
          <p:cNvSpPr txBox="1">
            <a:spLocks noChangeArrowheads="1"/>
          </p:cNvSpPr>
          <p:nvPr/>
        </p:nvSpPr>
        <p:spPr bwMode="auto">
          <a:xfrm>
            <a:off x="7319963" y="5805488"/>
            <a:ext cx="3067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For exercise</a:t>
            </a:r>
          </a:p>
          <a:p>
            <a:pPr eaLnBrk="1" hangingPunct="1"/>
            <a:r>
              <a:rPr lang="en-GB" b="1">
                <a:solidFill>
                  <a:prstClr val="white"/>
                </a:solidFill>
              </a:rPr>
              <a:t>(Health &amp; Fitness reasons)</a:t>
            </a:r>
          </a:p>
        </p:txBody>
      </p:sp>
      <p:sp>
        <p:nvSpPr>
          <p:cNvPr id="4104" name="Text Box 8"/>
          <p:cNvSpPr txBox="1">
            <a:spLocks noChangeArrowheads="1"/>
          </p:cNvSpPr>
          <p:nvPr/>
        </p:nvSpPr>
        <p:spPr bwMode="auto">
          <a:xfrm>
            <a:off x="6816725" y="1125538"/>
            <a:ext cx="175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For enjoyment</a:t>
            </a:r>
          </a:p>
        </p:txBody>
      </p:sp>
      <p:sp>
        <p:nvSpPr>
          <p:cNvPr id="4105" name="Text Box 9"/>
          <p:cNvSpPr txBox="1">
            <a:spLocks noChangeArrowheads="1"/>
          </p:cNvSpPr>
          <p:nvPr/>
        </p:nvSpPr>
        <p:spPr bwMode="auto">
          <a:xfrm>
            <a:off x="1755775" y="255589"/>
            <a:ext cx="1862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000" b="1">
                <a:solidFill>
                  <a:prstClr val="white"/>
                </a:solidFill>
              </a:rPr>
              <a:t>For relaxation</a:t>
            </a:r>
          </a:p>
        </p:txBody>
      </p:sp>
      <p:sp>
        <p:nvSpPr>
          <p:cNvPr id="4106" name="Text Box 10"/>
          <p:cNvSpPr txBox="1">
            <a:spLocks noChangeArrowheads="1"/>
          </p:cNvSpPr>
          <p:nvPr/>
        </p:nvSpPr>
        <p:spPr bwMode="auto">
          <a:xfrm>
            <a:off x="5448300" y="1773238"/>
            <a:ext cx="248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let off steam</a:t>
            </a:r>
          </a:p>
          <a:p>
            <a:pPr eaLnBrk="1" hangingPunct="1"/>
            <a:r>
              <a:rPr lang="en-GB" b="1">
                <a:solidFill>
                  <a:prstClr val="white"/>
                </a:solidFill>
              </a:rPr>
              <a:t>(Release aggression)</a:t>
            </a:r>
          </a:p>
        </p:txBody>
      </p:sp>
      <p:sp>
        <p:nvSpPr>
          <p:cNvPr id="4107" name="Text Box 11"/>
          <p:cNvSpPr txBox="1">
            <a:spLocks noChangeArrowheads="1"/>
          </p:cNvSpPr>
          <p:nvPr/>
        </p:nvSpPr>
        <p:spPr bwMode="auto">
          <a:xfrm>
            <a:off x="1524000" y="3357563"/>
            <a:ext cx="213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For the challenge/</a:t>
            </a:r>
          </a:p>
          <a:p>
            <a:pPr eaLnBrk="1" hangingPunct="1"/>
            <a:r>
              <a:rPr lang="en-GB" b="1">
                <a:solidFill>
                  <a:prstClr val="white"/>
                </a:solidFill>
              </a:rPr>
              <a:t> self improvement</a:t>
            </a:r>
          </a:p>
        </p:txBody>
      </p:sp>
      <p:sp>
        <p:nvSpPr>
          <p:cNvPr id="4108" name="Text Box 12"/>
          <p:cNvSpPr txBox="1">
            <a:spLocks noChangeArrowheads="1"/>
          </p:cNvSpPr>
          <p:nvPr/>
        </p:nvSpPr>
        <p:spPr bwMode="auto">
          <a:xfrm>
            <a:off x="5375275" y="3573463"/>
            <a:ext cx="264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enjoy the outdoors/</a:t>
            </a:r>
          </a:p>
          <a:p>
            <a:pPr eaLnBrk="1" hangingPunct="1"/>
            <a:r>
              <a:rPr lang="en-GB" b="1">
                <a:solidFill>
                  <a:prstClr val="black"/>
                </a:solidFill>
              </a:rPr>
              <a:t>environment</a:t>
            </a:r>
          </a:p>
        </p:txBody>
      </p:sp>
      <p:sp>
        <p:nvSpPr>
          <p:cNvPr id="4109" name="Text Box 13"/>
          <p:cNvSpPr txBox="1">
            <a:spLocks noChangeArrowheads="1"/>
          </p:cNvSpPr>
          <p:nvPr/>
        </p:nvSpPr>
        <p:spPr bwMode="auto">
          <a:xfrm>
            <a:off x="1703388" y="6021388"/>
            <a:ext cx="241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relieve boredom/ </a:t>
            </a:r>
          </a:p>
          <a:p>
            <a:pPr eaLnBrk="1" hangingPunct="1"/>
            <a:r>
              <a:rPr lang="en-GB" b="1">
                <a:solidFill>
                  <a:prstClr val="black"/>
                </a:solidFill>
              </a:rPr>
              <a:t>Something to do</a:t>
            </a:r>
          </a:p>
        </p:txBody>
      </p:sp>
      <p:sp>
        <p:nvSpPr>
          <p:cNvPr id="4110" name="Text Box 14"/>
          <p:cNvSpPr txBox="1">
            <a:spLocks noChangeArrowheads="1"/>
          </p:cNvSpPr>
          <p:nvPr/>
        </p:nvSpPr>
        <p:spPr bwMode="auto">
          <a:xfrm>
            <a:off x="3482975" y="1000126"/>
            <a:ext cx="193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prove myself</a:t>
            </a:r>
          </a:p>
        </p:txBody>
      </p:sp>
      <p:sp>
        <p:nvSpPr>
          <p:cNvPr id="4111" name="Text Box 15"/>
          <p:cNvSpPr txBox="1">
            <a:spLocks noChangeArrowheads="1"/>
          </p:cNvSpPr>
          <p:nvPr/>
        </p:nvSpPr>
        <p:spPr bwMode="auto">
          <a:xfrm>
            <a:off x="8112125" y="4941888"/>
            <a:ext cx="118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settle </a:t>
            </a:r>
          </a:p>
          <a:p>
            <a:pPr eaLnBrk="1" hangingPunct="1"/>
            <a:r>
              <a:rPr lang="en-GB" b="1">
                <a:solidFill>
                  <a:prstClr val="white"/>
                </a:solidFill>
              </a:rPr>
              <a:t>disputes</a:t>
            </a:r>
          </a:p>
        </p:txBody>
      </p:sp>
      <p:sp>
        <p:nvSpPr>
          <p:cNvPr id="4112" name="Text Box 16"/>
          <p:cNvSpPr txBox="1">
            <a:spLocks noChangeArrowheads="1"/>
          </p:cNvSpPr>
          <p:nvPr/>
        </p:nvSpPr>
        <p:spPr bwMode="auto">
          <a:xfrm>
            <a:off x="4440238" y="0"/>
            <a:ext cx="385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improve status within society/ </a:t>
            </a:r>
          </a:p>
          <a:p>
            <a:pPr eaLnBrk="1" hangingPunct="1"/>
            <a:r>
              <a:rPr lang="en-GB" b="1">
                <a:solidFill>
                  <a:prstClr val="white"/>
                </a:solidFill>
              </a:rPr>
              <a:t>social/family group</a:t>
            </a:r>
          </a:p>
        </p:txBody>
      </p:sp>
      <p:sp>
        <p:nvSpPr>
          <p:cNvPr id="4113" name="Text Box 17"/>
          <p:cNvSpPr txBox="1">
            <a:spLocks noChangeArrowheads="1"/>
          </p:cNvSpPr>
          <p:nvPr/>
        </p:nvSpPr>
        <p:spPr bwMode="auto">
          <a:xfrm>
            <a:off x="3575050" y="3789363"/>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burn energy</a:t>
            </a:r>
          </a:p>
        </p:txBody>
      </p:sp>
      <p:sp>
        <p:nvSpPr>
          <p:cNvPr id="4114" name="Text Box 18"/>
          <p:cNvSpPr txBox="1">
            <a:spLocks noChangeArrowheads="1"/>
          </p:cNvSpPr>
          <p:nvPr/>
        </p:nvSpPr>
        <p:spPr bwMode="auto">
          <a:xfrm>
            <a:off x="4872038" y="6491288"/>
            <a:ext cx="372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improve </a:t>
            </a:r>
            <a:r>
              <a:rPr lang="en-GB" b="1">
                <a:solidFill>
                  <a:prstClr val="black"/>
                </a:solidFill>
              </a:rPr>
              <a:t>physical </a:t>
            </a:r>
            <a:r>
              <a:rPr lang="en-GB" b="1">
                <a:solidFill>
                  <a:prstClr val="white"/>
                </a:solidFill>
              </a:rPr>
              <a:t>appearance</a:t>
            </a:r>
          </a:p>
        </p:txBody>
      </p:sp>
      <p:sp>
        <p:nvSpPr>
          <p:cNvPr id="4115" name="Text Box 19"/>
          <p:cNvSpPr txBox="1">
            <a:spLocks noChangeArrowheads="1"/>
          </p:cNvSpPr>
          <p:nvPr/>
        </p:nvSpPr>
        <p:spPr bwMode="auto">
          <a:xfrm>
            <a:off x="1755775" y="4960938"/>
            <a:ext cx="170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Peer pressure</a:t>
            </a:r>
          </a:p>
        </p:txBody>
      </p:sp>
      <p:sp>
        <p:nvSpPr>
          <p:cNvPr id="4116" name="Text Box 20"/>
          <p:cNvSpPr txBox="1">
            <a:spLocks noChangeArrowheads="1"/>
          </p:cNvSpPr>
          <p:nvPr/>
        </p:nvSpPr>
        <p:spPr bwMode="auto">
          <a:xfrm>
            <a:off x="8328025" y="1412875"/>
            <a:ext cx="227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white"/>
                </a:solidFill>
              </a:rPr>
              <a:t>To aspire to elders/</a:t>
            </a:r>
          </a:p>
          <a:p>
            <a:pPr eaLnBrk="1" hangingPunct="1"/>
            <a:r>
              <a:rPr lang="en-GB" b="1">
                <a:solidFill>
                  <a:prstClr val="white"/>
                </a:solidFill>
              </a:rPr>
              <a:t>peers/role models</a:t>
            </a:r>
          </a:p>
        </p:txBody>
      </p:sp>
      <p:sp>
        <p:nvSpPr>
          <p:cNvPr id="4117" name="Text Box 21"/>
          <p:cNvSpPr txBox="1">
            <a:spLocks noChangeArrowheads="1"/>
          </p:cNvSpPr>
          <p:nvPr/>
        </p:nvSpPr>
        <p:spPr bwMode="auto">
          <a:xfrm>
            <a:off x="1524000" y="476250"/>
            <a:ext cx="6269038" cy="579438"/>
          </a:xfrm>
          <a:prstGeom prst="rect">
            <a:avLst/>
          </a:prstGeom>
          <a:noFill/>
          <a:ln w="9525">
            <a:noFill/>
            <a:miter lim="800000"/>
            <a:headEnd/>
            <a:tailEnd/>
          </a:ln>
          <a:effectLst/>
        </p:spPr>
        <p:txBody>
          <a:bodyPr wrap="none">
            <a:spAutoFit/>
          </a:bodyPr>
          <a:lstStyle/>
          <a:p>
            <a:pPr>
              <a:defRPr/>
            </a:pPr>
            <a:r>
              <a:rPr lang="en-GB" sz="3200" b="1">
                <a:solidFill>
                  <a:prstClr val="black"/>
                </a:solidFill>
                <a:effectLst>
                  <a:outerShdw blurRad="38100" dist="38100" dir="2700000" algn="tl">
                    <a:srgbClr val="C0C0C0"/>
                  </a:outerShdw>
                </a:effectLst>
                <a:latin typeface="Arial" charset="0"/>
              </a:rPr>
              <a:t>Why do you still do your sport?</a:t>
            </a:r>
          </a:p>
        </p:txBody>
      </p:sp>
      <p:sp>
        <p:nvSpPr>
          <p:cNvPr id="4118" name="Text Box 22"/>
          <p:cNvSpPr txBox="1">
            <a:spLocks noChangeArrowheads="1"/>
          </p:cNvSpPr>
          <p:nvPr/>
        </p:nvSpPr>
        <p:spPr bwMode="auto">
          <a:xfrm>
            <a:off x="5499100" y="2513013"/>
            <a:ext cx="346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b="1">
                <a:solidFill>
                  <a:prstClr val="black"/>
                </a:solidFill>
              </a:rPr>
              <a:t>To make parents/coach happy</a:t>
            </a:r>
          </a:p>
        </p:txBody>
      </p:sp>
      <p:sp>
        <p:nvSpPr>
          <p:cNvPr id="4119" name="Text Box 23"/>
          <p:cNvSpPr txBox="1">
            <a:spLocks noChangeArrowheads="1"/>
          </p:cNvSpPr>
          <p:nvPr/>
        </p:nvSpPr>
        <p:spPr bwMode="auto">
          <a:xfrm>
            <a:off x="1631950" y="2349500"/>
            <a:ext cx="231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b="1">
                <a:solidFill>
                  <a:prstClr val="black"/>
                </a:solidFill>
              </a:rPr>
              <a:t>Feeling of winning/ </a:t>
            </a:r>
          </a:p>
          <a:p>
            <a:pPr algn="ctr" eaLnBrk="1" hangingPunct="1"/>
            <a:r>
              <a:rPr lang="en-GB" b="1">
                <a:solidFill>
                  <a:prstClr val="black"/>
                </a:solidFill>
              </a:rPr>
              <a:t>success</a:t>
            </a:r>
          </a:p>
        </p:txBody>
      </p:sp>
      <p:sp>
        <p:nvSpPr>
          <p:cNvPr id="24"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8</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173283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4117"/>
                                        </p:tgtEl>
                                      </p:cBhvr>
                                    </p:animEffect>
                                    <p:set>
                                      <p:cBhvr>
                                        <p:cTn id="7" dur="1" fill="hold">
                                          <p:stCondLst>
                                            <p:cond delay="499"/>
                                          </p:stCondLst>
                                        </p:cTn>
                                        <p:tgtEl>
                                          <p:spTgt spid="411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10"/>
                                        </p:tgtEl>
                                        <p:attrNameLst>
                                          <p:attrName>style.visibility</p:attrName>
                                        </p:attrNameLst>
                                      </p:cBhvr>
                                      <p:to>
                                        <p:strVal val="visible"/>
                                      </p:to>
                                    </p:set>
                                    <p:animEffect transition="in" filter="checkerboard(across)">
                                      <p:cBhvr>
                                        <p:cTn id="12" dur="500"/>
                                        <p:tgtEl>
                                          <p:spTgt spid="4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checkerboard(across)">
                                      <p:cBhvr>
                                        <p:cTn id="17" dur="500"/>
                                        <p:tgtEl>
                                          <p:spTgt spid="4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12"/>
                                        </p:tgtEl>
                                        <p:attrNameLst>
                                          <p:attrName>style.visibility</p:attrName>
                                        </p:attrNameLst>
                                      </p:cBhvr>
                                      <p:to>
                                        <p:strVal val="visible"/>
                                      </p:to>
                                    </p:set>
                                    <p:animEffect transition="in" filter="checkerboard(across)">
                                      <p:cBhvr>
                                        <p:cTn id="22" dur="500"/>
                                        <p:tgtEl>
                                          <p:spTgt spid="41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checkerboard(across)">
                                      <p:cBhvr>
                                        <p:cTn id="27" dur="500"/>
                                        <p:tgtEl>
                                          <p:spTgt spid="41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16"/>
                                        </p:tgtEl>
                                        <p:attrNameLst>
                                          <p:attrName>style.visibility</p:attrName>
                                        </p:attrNameLst>
                                      </p:cBhvr>
                                      <p:to>
                                        <p:strVal val="visible"/>
                                      </p:to>
                                    </p:set>
                                    <p:animEffect transition="in" filter="checkerboard(across)">
                                      <p:cBhvr>
                                        <p:cTn id="32" dur="500"/>
                                        <p:tgtEl>
                                          <p:spTgt spid="41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checkerboard(across)">
                                      <p:cBhvr>
                                        <p:cTn id="37" dur="500"/>
                                        <p:tgtEl>
                                          <p:spTgt spid="41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heckerboard(across)">
                                      <p:cBhvr>
                                        <p:cTn id="42" dur="500"/>
                                        <p:tgtEl>
                                          <p:spTgt spid="40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107"/>
                                        </p:tgtEl>
                                        <p:attrNameLst>
                                          <p:attrName>style.visibility</p:attrName>
                                        </p:attrNameLst>
                                      </p:cBhvr>
                                      <p:to>
                                        <p:strVal val="visible"/>
                                      </p:to>
                                    </p:set>
                                    <p:animEffect transition="in" filter="checkerboard(across)">
                                      <p:cBhvr>
                                        <p:cTn id="47" dur="500"/>
                                        <p:tgtEl>
                                          <p:spTgt spid="410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101"/>
                                        </p:tgtEl>
                                        <p:attrNameLst>
                                          <p:attrName>style.visibility</p:attrName>
                                        </p:attrNameLst>
                                      </p:cBhvr>
                                      <p:to>
                                        <p:strVal val="visible"/>
                                      </p:to>
                                    </p:set>
                                    <p:animEffect transition="in" filter="checkerboard(across)">
                                      <p:cBhvr>
                                        <p:cTn id="52" dur="500"/>
                                        <p:tgtEl>
                                          <p:spTgt spid="410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108"/>
                                        </p:tgtEl>
                                        <p:attrNameLst>
                                          <p:attrName>style.visibility</p:attrName>
                                        </p:attrNameLst>
                                      </p:cBhvr>
                                      <p:to>
                                        <p:strVal val="visible"/>
                                      </p:to>
                                    </p:set>
                                    <p:animEffect transition="in" filter="checkerboard(across)">
                                      <p:cBhvr>
                                        <p:cTn id="57" dur="500"/>
                                        <p:tgtEl>
                                          <p:spTgt spid="41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checkerboard(across)">
                                      <p:cBhvr>
                                        <p:cTn id="62" dur="500"/>
                                        <p:tgtEl>
                                          <p:spTgt spid="41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102"/>
                                        </p:tgtEl>
                                        <p:attrNameLst>
                                          <p:attrName>style.visibility</p:attrName>
                                        </p:attrNameLst>
                                      </p:cBhvr>
                                      <p:to>
                                        <p:strVal val="visible"/>
                                      </p:to>
                                    </p:set>
                                    <p:animEffect transition="in" filter="checkerboard(across)">
                                      <p:cBhvr>
                                        <p:cTn id="67" dur="500"/>
                                        <p:tgtEl>
                                          <p:spTgt spid="41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100"/>
                                        </p:tgtEl>
                                        <p:attrNameLst>
                                          <p:attrName>style.visibility</p:attrName>
                                        </p:attrNameLst>
                                      </p:cBhvr>
                                      <p:to>
                                        <p:strVal val="visible"/>
                                      </p:to>
                                    </p:set>
                                    <p:animEffect transition="in" filter="checkerboard(across)">
                                      <p:cBhvr>
                                        <p:cTn id="72" dur="500"/>
                                        <p:tgtEl>
                                          <p:spTgt spid="410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111"/>
                                        </p:tgtEl>
                                        <p:attrNameLst>
                                          <p:attrName>style.visibility</p:attrName>
                                        </p:attrNameLst>
                                      </p:cBhvr>
                                      <p:to>
                                        <p:strVal val="visible"/>
                                      </p:to>
                                    </p:set>
                                    <p:animEffect transition="in" filter="checkerboard(across)">
                                      <p:cBhvr>
                                        <p:cTn id="77" dur="500"/>
                                        <p:tgtEl>
                                          <p:spTgt spid="411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115"/>
                                        </p:tgtEl>
                                        <p:attrNameLst>
                                          <p:attrName>style.visibility</p:attrName>
                                        </p:attrNameLst>
                                      </p:cBhvr>
                                      <p:to>
                                        <p:strVal val="visible"/>
                                      </p:to>
                                    </p:set>
                                    <p:animEffect transition="in" filter="checkerboard(across)">
                                      <p:cBhvr>
                                        <p:cTn id="82" dur="500"/>
                                        <p:tgtEl>
                                          <p:spTgt spid="41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109"/>
                                        </p:tgtEl>
                                        <p:attrNameLst>
                                          <p:attrName>style.visibility</p:attrName>
                                        </p:attrNameLst>
                                      </p:cBhvr>
                                      <p:to>
                                        <p:strVal val="visible"/>
                                      </p:to>
                                    </p:set>
                                    <p:animEffect transition="in" filter="checkerboard(across)">
                                      <p:cBhvr>
                                        <p:cTn id="87" dur="500"/>
                                        <p:tgtEl>
                                          <p:spTgt spid="410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4103"/>
                                        </p:tgtEl>
                                        <p:attrNameLst>
                                          <p:attrName>style.visibility</p:attrName>
                                        </p:attrNameLst>
                                      </p:cBhvr>
                                      <p:to>
                                        <p:strVal val="visible"/>
                                      </p:to>
                                    </p:set>
                                    <p:animEffect transition="in" filter="checkerboard(across)">
                                      <p:cBhvr>
                                        <p:cTn id="92" dur="500"/>
                                        <p:tgtEl>
                                          <p:spTgt spid="410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4114"/>
                                        </p:tgtEl>
                                        <p:attrNameLst>
                                          <p:attrName>style.visibility</p:attrName>
                                        </p:attrNameLst>
                                      </p:cBhvr>
                                      <p:to>
                                        <p:strVal val="visible"/>
                                      </p:to>
                                    </p:set>
                                    <p:animEffect transition="in" filter="checkerboard(across)">
                                      <p:cBhvr>
                                        <p:cTn id="97" dur="500"/>
                                        <p:tgtEl>
                                          <p:spTgt spid="411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118"/>
                                        </p:tgtEl>
                                        <p:attrNameLst>
                                          <p:attrName>style.visibility</p:attrName>
                                        </p:attrNameLst>
                                      </p:cBhvr>
                                      <p:to>
                                        <p:strVal val="visible"/>
                                      </p:to>
                                    </p:set>
                                    <p:animEffect transition="in" filter="blinds(horizontal)">
                                      <p:cBhvr>
                                        <p:cTn id="102" dur="500"/>
                                        <p:tgtEl>
                                          <p:spTgt spid="411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119"/>
                                        </p:tgtEl>
                                        <p:attrNameLst>
                                          <p:attrName>style.visibility</p:attrName>
                                        </p:attrNameLst>
                                      </p:cBhvr>
                                      <p:to>
                                        <p:strVal val="visible"/>
                                      </p:to>
                                    </p:set>
                                    <p:animEffect transition="in" filter="blinds(horizontal)">
                                      <p:cBhvr>
                                        <p:cTn id="107" dur="500"/>
                                        <p:tgtEl>
                                          <p:spTgt spid="4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P spid="4102" grpId="0"/>
      <p:bldP spid="4103" grpId="0"/>
      <p:bldP spid="4104" grpId="0"/>
      <p:bldP spid="4105" grpId="0"/>
      <p:bldP spid="4106" grpId="0"/>
      <p:bldP spid="4107" grpId="0"/>
      <p:bldP spid="4108" grpId="0"/>
      <p:bldP spid="4109" grpId="0"/>
      <p:bldP spid="4110" grpId="0"/>
      <p:bldP spid="4111" grpId="0"/>
      <p:bldP spid="4112" grpId="0"/>
      <p:bldP spid="4113" grpId="0"/>
      <p:bldP spid="4114" grpId="0"/>
      <p:bldP spid="4115" grpId="0"/>
      <p:bldP spid="4116" grpId="0"/>
      <p:bldP spid="4117" grpId="0"/>
      <p:bldP spid="4118" grpId="0"/>
      <p:bldP spid="41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127" y="152400"/>
            <a:ext cx="8229600" cy="731838"/>
          </a:xfrm>
        </p:spPr>
        <p:txBody>
          <a:bodyPr>
            <a:normAutofit fontScale="90000"/>
          </a:bodyPr>
          <a:lstStyle/>
          <a:p>
            <a:r>
              <a:rPr lang="en-GB" dirty="0" smtClean="0"/>
              <a:t>Prep/Homework focus: </a:t>
            </a:r>
            <a:br>
              <a:rPr lang="en-GB" dirty="0" smtClean="0"/>
            </a:br>
            <a:r>
              <a:rPr lang="en-GB" dirty="0" smtClean="0"/>
              <a:t>Corinthians Fact sheet</a:t>
            </a:r>
            <a:endParaRPr lang="en-GB" dirty="0"/>
          </a:p>
        </p:txBody>
      </p:sp>
      <p:sp>
        <p:nvSpPr>
          <p:cNvPr id="3" name="Content Placeholder 2"/>
          <p:cNvSpPr>
            <a:spLocks noGrp="1"/>
          </p:cNvSpPr>
          <p:nvPr>
            <p:ph idx="1"/>
          </p:nvPr>
        </p:nvSpPr>
        <p:spPr>
          <a:xfrm>
            <a:off x="1598572" y="1066801"/>
            <a:ext cx="8610600" cy="1779109"/>
          </a:xfrm>
        </p:spPr>
        <p:txBody>
          <a:bodyPr>
            <a:normAutofit/>
          </a:bodyPr>
          <a:lstStyle/>
          <a:p>
            <a:pPr marL="0" indent="0">
              <a:buNone/>
            </a:pPr>
            <a:r>
              <a:rPr lang="en-GB" dirty="0" smtClean="0"/>
              <a:t>Did you get?</a:t>
            </a:r>
          </a:p>
          <a:p>
            <a:r>
              <a:rPr lang="en-GB" sz="2000" dirty="0"/>
              <a:t>Year formed: 1882 by N. Lane Jackson, assistant secretary of the Football Association, with the intention of developing a squad capable of challenging the supremacy of the Scotland football team.</a:t>
            </a:r>
          </a:p>
          <a:p>
            <a:pPr marL="0" indent="0">
              <a:buNone/>
            </a:pPr>
            <a:endParaRPr lang="en-GB" dirty="0"/>
          </a:p>
        </p:txBody>
      </p:sp>
      <p:sp>
        <p:nvSpPr>
          <p:cNvPr id="4" name="Rectangle 3"/>
          <p:cNvSpPr/>
          <p:nvPr/>
        </p:nvSpPr>
        <p:spPr>
          <a:xfrm>
            <a:off x="1610117" y="5029201"/>
            <a:ext cx="8077200" cy="646331"/>
          </a:xfrm>
          <a:prstGeom prst="rect">
            <a:avLst/>
          </a:prstGeom>
        </p:spPr>
        <p:txBody>
          <a:bodyPr wrap="square">
            <a:spAutoFit/>
          </a:bodyPr>
          <a:lstStyle/>
          <a:p>
            <a:pPr marL="285750" indent="-285750">
              <a:buFont typeface="Arial" pitchFamily="34" charset="0"/>
              <a:buChar char="•"/>
            </a:pPr>
            <a:r>
              <a:rPr lang="en-GB" dirty="0">
                <a:solidFill>
                  <a:prstClr val="black"/>
                </a:solidFill>
              </a:rPr>
              <a:t>In 1904, Corinthian beat Manchester United 11–3, which remains United's biggest defeat</a:t>
            </a:r>
          </a:p>
        </p:txBody>
      </p:sp>
      <p:sp>
        <p:nvSpPr>
          <p:cNvPr id="5" name="Rectangle 4"/>
          <p:cNvSpPr/>
          <p:nvPr/>
        </p:nvSpPr>
        <p:spPr>
          <a:xfrm>
            <a:off x="1598572" y="2664691"/>
            <a:ext cx="8458200" cy="646331"/>
          </a:xfrm>
          <a:prstGeom prst="rect">
            <a:avLst/>
          </a:prstGeom>
        </p:spPr>
        <p:txBody>
          <a:bodyPr wrap="square">
            <a:spAutoFit/>
          </a:bodyPr>
          <a:lstStyle/>
          <a:p>
            <a:pPr marL="285750" indent="-285750">
              <a:buFont typeface="Arial" pitchFamily="34" charset="0"/>
              <a:buChar char="•"/>
            </a:pPr>
            <a:r>
              <a:rPr lang="en-GB" dirty="0">
                <a:solidFill>
                  <a:prstClr val="black"/>
                </a:solidFill>
              </a:rPr>
              <a:t>For two England matches against Wales in 1894 and 1895, the entire team consisted of members of the club</a:t>
            </a:r>
          </a:p>
        </p:txBody>
      </p:sp>
      <p:sp>
        <p:nvSpPr>
          <p:cNvPr id="6" name="Rectangle 5"/>
          <p:cNvSpPr/>
          <p:nvPr/>
        </p:nvSpPr>
        <p:spPr>
          <a:xfrm>
            <a:off x="1610117" y="3311021"/>
            <a:ext cx="7975600" cy="646331"/>
          </a:xfrm>
          <a:prstGeom prst="rect">
            <a:avLst/>
          </a:prstGeom>
        </p:spPr>
        <p:txBody>
          <a:bodyPr wrap="square">
            <a:spAutoFit/>
          </a:bodyPr>
          <a:lstStyle/>
          <a:p>
            <a:pPr marL="285750" indent="-285750">
              <a:buFont typeface="Arial" pitchFamily="34" charset="0"/>
              <a:buChar char="•"/>
            </a:pPr>
            <a:r>
              <a:rPr lang="en-GB" dirty="0">
                <a:solidFill>
                  <a:prstClr val="black"/>
                </a:solidFill>
              </a:rPr>
              <a:t>The team originally determined to play only friendly matches and often played other amateur clubs</a:t>
            </a:r>
          </a:p>
        </p:txBody>
      </p:sp>
      <p:sp>
        <p:nvSpPr>
          <p:cNvPr id="8" name="Rectangle 7"/>
          <p:cNvSpPr/>
          <p:nvPr/>
        </p:nvSpPr>
        <p:spPr>
          <a:xfrm>
            <a:off x="1598572" y="5675532"/>
            <a:ext cx="8305800" cy="646331"/>
          </a:xfrm>
          <a:prstGeom prst="rect">
            <a:avLst/>
          </a:prstGeom>
        </p:spPr>
        <p:txBody>
          <a:bodyPr wrap="square">
            <a:spAutoFit/>
          </a:bodyPr>
          <a:lstStyle/>
          <a:p>
            <a:pPr marL="285750" indent="-285750">
              <a:buFont typeface="Arial" pitchFamily="34" charset="0"/>
              <a:buChar char="•"/>
            </a:pPr>
            <a:r>
              <a:rPr lang="en-GB" dirty="0">
                <a:solidFill>
                  <a:prstClr val="black"/>
                </a:solidFill>
              </a:rPr>
              <a:t>Real Madrid adopted Corinthian's white shirts and Sport Club Corinthians Paulista in Brazil adopted their name</a:t>
            </a:r>
          </a:p>
        </p:txBody>
      </p:sp>
      <p:sp>
        <p:nvSpPr>
          <p:cNvPr id="9" name="Rectangle 8"/>
          <p:cNvSpPr/>
          <p:nvPr/>
        </p:nvSpPr>
        <p:spPr>
          <a:xfrm>
            <a:off x="1610117" y="4038600"/>
            <a:ext cx="8763000" cy="923330"/>
          </a:xfrm>
          <a:prstGeom prst="rect">
            <a:avLst/>
          </a:prstGeom>
        </p:spPr>
        <p:txBody>
          <a:bodyPr wrap="square">
            <a:spAutoFit/>
          </a:bodyPr>
          <a:lstStyle/>
          <a:p>
            <a:pPr marL="285750" indent="-285750">
              <a:buFont typeface="Arial" pitchFamily="34" charset="0"/>
              <a:buChar char="•"/>
            </a:pPr>
            <a:r>
              <a:rPr lang="en-GB" dirty="0">
                <a:solidFill>
                  <a:prstClr val="black"/>
                </a:solidFill>
              </a:rPr>
              <a:t>After joining the Amateur Football Association and being banned from playing the top home opposition, all of whom were members of The Football Association, the team increased its touring of the world, popularising football.</a:t>
            </a:r>
          </a:p>
        </p:txBody>
      </p:sp>
      <p:pic>
        <p:nvPicPr>
          <p:cNvPr id="10" name="Picture 5" descr="England captain G.O. Smith was regarded by contemporaries as &quot;the first great centre forward&quot; despite his slight build, chronic asthma, and principled reluctance ever to head the ball.">
            <a:hlinkClick r:id="rId2" tooltip="England captain G.O. Smith was regarded by contemporaries as &quot;the first great centre forward&quot; despite his slight build, chronic asthma, and principled reluctance ever to head the bal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444" y="76200"/>
            <a:ext cx="1058656"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6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1545"/>
            <a:ext cx="8229600" cy="715962"/>
          </a:xfrm>
        </p:spPr>
        <p:txBody>
          <a:bodyPr>
            <a:normAutofit fontScale="90000"/>
          </a:bodyPr>
          <a:lstStyle/>
          <a:p>
            <a:pPr eaLnBrk="1" hangingPunct="1"/>
            <a:r>
              <a:rPr lang="en-GB" dirty="0" smtClean="0"/>
              <a:t>Corinthians</a:t>
            </a:r>
          </a:p>
        </p:txBody>
      </p:sp>
      <p:pic>
        <p:nvPicPr>
          <p:cNvPr id="6149" name="Picture 5" descr="England captain G.O. Smith was regarded by contemporaries as &quot;the first great centre forward&quot; despite his slight build, chronic asthma, and principled reluctance ever to head the ball.">
            <a:hlinkClick r:id="rId2" tooltip="England captain G.O. Smith was regarded by contemporaries as &quot;the first great centre forward&quot; despite his slight build, chronic asthma, and principled reluctance ever to head the bal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167062"/>
            <a:ext cx="2144746" cy="32418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2362200" y="3886200"/>
            <a:ext cx="5904180" cy="1477328"/>
          </a:xfrm>
          <a:prstGeom prst="rect">
            <a:avLst/>
          </a:prstGeom>
          <a:solidFill>
            <a:schemeClr val="bg1"/>
          </a:solidFill>
          <a:ln w="38100">
            <a:solidFill>
              <a:srgbClr val="000000"/>
            </a:solidFill>
          </a:ln>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i="1" dirty="0">
                <a:solidFill>
                  <a:prstClr val="black"/>
                </a:solidFill>
              </a:rPr>
              <a:t>‘The Corinthians of my day never trained, and I can say </a:t>
            </a:r>
          </a:p>
          <a:p>
            <a:pPr eaLnBrk="1" hangingPunct="1"/>
            <a:r>
              <a:rPr lang="en-GB" i="1" dirty="0">
                <a:solidFill>
                  <a:prstClr val="black"/>
                </a:solidFill>
              </a:rPr>
              <a:t>that the need of it was never felt. We were all fit, and I </a:t>
            </a:r>
          </a:p>
          <a:p>
            <a:pPr eaLnBrk="1" hangingPunct="1"/>
            <a:r>
              <a:rPr lang="en-GB" i="1" dirty="0">
                <a:solidFill>
                  <a:prstClr val="black"/>
                </a:solidFill>
              </a:rPr>
              <a:t>think could have played on for more than one and a half</a:t>
            </a:r>
          </a:p>
          <a:p>
            <a:pPr eaLnBrk="1" hangingPunct="1"/>
            <a:r>
              <a:rPr lang="en-GB" i="1" dirty="0">
                <a:solidFill>
                  <a:prstClr val="black"/>
                </a:solidFill>
              </a:rPr>
              <a:t>hours without being any the worse.’</a:t>
            </a:r>
          </a:p>
          <a:p>
            <a:pPr eaLnBrk="1" hangingPunct="1"/>
            <a:endParaRPr lang="en-GB" i="1" dirty="0">
              <a:solidFill>
                <a:prstClr val="black"/>
              </a:solidFill>
            </a:endParaRPr>
          </a:p>
        </p:txBody>
      </p:sp>
      <p:pic>
        <p:nvPicPr>
          <p:cNvPr id="6153" name="Picture 9" descr="CB Fry">
            <a:hlinkClick r:id="rId4" tooltip="CB Fry"/>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638" y="457200"/>
            <a:ext cx="1992312"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0"/>
          <p:cNvSpPr txBox="1">
            <a:spLocks noChangeArrowheads="1"/>
          </p:cNvSpPr>
          <p:nvPr/>
        </p:nvSpPr>
        <p:spPr bwMode="auto">
          <a:xfrm>
            <a:off x="3478078" y="858738"/>
            <a:ext cx="7173759" cy="230832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dirty="0">
                <a:solidFill>
                  <a:prstClr val="black"/>
                </a:solidFill>
              </a:rPr>
              <a:t>In 1891 when the penalty kick was introduced into the game a </a:t>
            </a:r>
          </a:p>
          <a:p>
            <a:pPr eaLnBrk="1" hangingPunct="1"/>
            <a:r>
              <a:rPr lang="en-GB" dirty="0">
                <a:solidFill>
                  <a:prstClr val="black"/>
                </a:solidFill>
              </a:rPr>
              <a:t>number of amateur clubs objected to it. </a:t>
            </a:r>
            <a:r>
              <a:rPr lang="en-GB" b="1" dirty="0">
                <a:solidFill>
                  <a:prstClr val="black"/>
                </a:solidFill>
              </a:rPr>
              <a:t>C.B. Fry</a:t>
            </a:r>
            <a:r>
              <a:rPr lang="en-GB" dirty="0">
                <a:solidFill>
                  <a:prstClr val="black"/>
                </a:solidFill>
              </a:rPr>
              <a:t> called the new law </a:t>
            </a:r>
          </a:p>
          <a:p>
            <a:pPr eaLnBrk="1" hangingPunct="1"/>
            <a:r>
              <a:rPr lang="en-GB" i="1" dirty="0">
                <a:solidFill>
                  <a:prstClr val="black"/>
                </a:solidFill>
              </a:rPr>
              <a:t>“a standing insult to sportsmen to have to play under a rule which </a:t>
            </a:r>
          </a:p>
          <a:p>
            <a:pPr eaLnBrk="1" hangingPunct="1"/>
            <a:r>
              <a:rPr lang="en-GB" i="1" dirty="0">
                <a:solidFill>
                  <a:prstClr val="black"/>
                </a:solidFill>
              </a:rPr>
              <a:t>assumes that players intend to trip, hack and push opponents and to</a:t>
            </a:r>
          </a:p>
          <a:p>
            <a:pPr eaLnBrk="1" hangingPunct="1"/>
            <a:r>
              <a:rPr lang="en-GB" i="1" dirty="0">
                <a:solidFill>
                  <a:prstClr val="black"/>
                </a:solidFill>
              </a:rPr>
              <a:t>behave like cads of the first kidney”. </a:t>
            </a:r>
          </a:p>
          <a:p>
            <a:pPr eaLnBrk="1" hangingPunct="1"/>
            <a:endParaRPr lang="en-GB" i="1" dirty="0">
              <a:solidFill>
                <a:prstClr val="black"/>
              </a:solidFill>
            </a:endParaRPr>
          </a:p>
          <a:p>
            <a:pPr eaLnBrk="1" hangingPunct="1"/>
            <a:r>
              <a:rPr lang="en-GB" i="1" dirty="0">
                <a:solidFill>
                  <a:prstClr val="black"/>
                </a:solidFill>
              </a:rPr>
              <a:t>Whenever the Corinthians were awarded a penalty, C.B. Fry would </a:t>
            </a:r>
          </a:p>
          <a:p>
            <a:pPr eaLnBrk="1" hangingPunct="1"/>
            <a:r>
              <a:rPr lang="en-GB" i="1" dirty="0">
                <a:solidFill>
                  <a:prstClr val="black"/>
                </a:solidFill>
              </a:rPr>
              <a:t>simply roll the ball to the keeper so that play could resume. </a:t>
            </a:r>
          </a:p>
        </p:txBody>
      </p:sp>
      <p:sp>
        <p:nvSpPr>
          <p:cNvPr id="6150" name="Rectangle 6"/>
          <p:cNvSpPr>
            <a:spLocks noChangeArrowheads="1"/>
          </p:cNvSpPr>
          <p:nvPr/>
        </p:nvSpPr>
        <p:spPr bwMode="auto">
          <a:xfrm>
            <a:off x="6495474" y="4917713"/>
            <a:ext cx="1371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dirty="0">
                <a:solidFill>
                  <a:prstClr val="black"/>
                </a:solidFill>
              </a:rPr>
              <a:t>G.O. Smith   </a:t>
            </a:r>
          </a:p>
        </p:txBody>
      </p:sp>
    </p:spTree>
    <p:extLst>
      <p:ext uri="{BB962C8B-B14F-4D97-AF65-F5344CB8AC3E}">
        <p14:creationId xmlns:p14="http://schemas.microsoft.com/office/powerpoint/2010/main" val="1286322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ox(in)">
                                      <p:cBhvr>
                                        <p:cTn id="7" dur="500"/>
                                        <p:tgtEl>
                                          <p:spTgt spid="6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checkerboard(across)">
                                      <p:cBhvr>
                                        <p:cTn id="12" dur="500"/>
                                        <p:tgtEl>
                                          <p:spTgt spid="6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box(in)">
                                      <p:cBhvr>
                                        <p:cTn id="17" dur="500"/>
                                        <p:tgtEl>
                                          <p:spTgt spid="6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diamond(in)">
                                      <p:cBhvr>
                                        <p:cTn id="22" dur="2000"/>
                                        <p:tgtEl>
                                          <p:spTgt spid="61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box(in)">
                                      <p:cBhvr>
                                        <p:cTn id="2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4" grpId="0" animBg="1"/>
      <p:bldP spid="61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92313" y="1"/>
            <a:ext cx="8229600" cy="620713"/>
          </a:xfrm>
        </p:spPr>
        <p:txBody>
          <a:bodyPr>
            <a:normAutofit fontScale="90000"/>
          </a:bodyPr>
          <a:lstStyle/>
          <a:p>
            <a:pPr eaLnBrk="1" hangingPunct="1"/>
            <a:r>
              <a:rPr lang="en-GB" sz="4000"/>
              <a:t>Are you a Corinthian?</a:t>
            </a:r>
          </a:p>
        </p:txBody>
      </p:sp>
      <p:pic>
        <p:nvPicPr>
          <p:cNvPr id="6147" name="Picture 3" descr="gmatches_feature_engvbral1970b"/>
          <p:cNvPicPr>
            <a:picLocks noChangeAspect="1" noChangeArrowheads="1"/>
          </p:cNvPicPr>
          <p:nvPr/>
        </p:nvPicPr>
        <p:blipFill>
          <a:blip r:embed="rId2">
            <a:extLst>
              <a:ext uri="{28A0092B-C50C-407E-A947-70E740481C1C}">
                <a14:useLocalDpi xmlns:a14="http://schemas.microsoft.com/office/drawing/2010/main" val="0"/>
              </a:ext>
            </a:extLst>
          </a:blip>
          <a:srcRect b="45470"/>
          <a:stretch>
            <a:fillRect/>
          </a:stretch>
        </p:blipFill>
        <p:spPr bwMode="auto">
          <a:xfrm>
            <a:off x="4724401" y="724478"/>
            <a:ext cx="2709302" cy="270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Grp="1" noChangeArrowheads="1"/>
          </p:cNvSpPr>
          <p:nvPr>
            <p:ph type="body" idx="1"/>
          </p:nvPr>
        </p:nvSpPr>
        <p:spPr>
          <a:xfrm>
            <a:off x="1905000" y="3641436"/>
            <a:ext cx="8229600" cy="2565400"/>
          </a:xfrm>
        </p:spPr>
        <p:txBody>
          <a:bodyPr>
            <a:noAutofit/>
          </a:bodyPr>
          <a:lstStyle/>
          <a:p>
            <a:pPr eaLnBrk="1" hangingPunct="1">
              <a:lnSpc>
                <a:spcPct val="80000"/>
              </a:lnSpc>
            </a:pPr>
            <a:r>
              <a:rPr lang="en-GB" sz="1800" dirty="0">
                <a:latin typeface="Arial" pitchFamily="34" charset="0"/>
                <a:cs typeface="Arial" pitchFamily="34" charset="0"/>
              </a:rPr>
              <a:t>“As I understand the breed he is one who has </a:t>
            </a:r>
            <a:r>
              <a:rPr lang="en-GB" sz="1800" b="1" dirty="0">
                <a:solidFill>
                  <a:srgbClr val="FF0000"/>
                </a:solidFill>
                <a:latin typeface="Arial" pitchFamily="34" charset="0"/>
                <a:cs typeface="Arial" pitchFamily="34" charset="0"/>
              </a:rPr>
              <a:t>not merely braced his muscles </a:t>
            </a:r>
            <a:r>
              <a:rPr lang="en-GB" sz="1800" dirty="0">
                <a:latin typeface="Arial" pitchFamily="34" charset="0"/>
                <a:cs typeface="Arial" pitchFamily="34" charset="0"/>
              </a:rPr>
              <a:t>and </a:t>
            </a:r>
            <a:r>
              <a:rPr lang="en-GB" sz="1800" b="1" dirty="0">
                <a:solidFill>
                  <a:srgbClr val="FF0000"/>
                </a:solidFill>
                <a:latin typeface="Arial" pitchFamily="34" charset="0"/>
                <a:cs typeface="Arial" pitchFamily="34" charset="0"/>
              </a:rPr>
              <a:t>developed his endurance </a:t>
            </a:r>
            <a:r>
              <a:rPr lang="en-GB" sz="1800" dirty="0">
                <a:latin typeface="Arial" pitchFamily="34" charset="0"/>
                <a:cs typeface="Arial" pitchFamily="34" charset="0"/>
              </a:rPr>
              <a:t>by the exercise of some great sport, but he has, in the pursuit of the exercise, learnt to: </a:t>
            </a:r>
          </a:p>
          <a:p>
            <a:pPr eaLnBrk="1" hangingPunct="1">
              <a:lnSpc>
                <a:spcPct val="80000"/>
              </a:lnSpc>
            </a:pPr>
            <a:r>
              <a:rPr lang="en-GB" sz="1800" dirty="0">
                <a:solidFill>
                  <a:srgbClr val="FF0000"/>
                </a:solidFill>
                <a:latin typeface="Arial" pitchFamily="34" charset="0"/>
                <a:cs typeface="Arial" pitchFamily="34" charset="0"/>
              </a:rPr>
              <a:t>control his anger</a:t>
            </a:r>
            <a:r>
              <a:rPr lang="en-GB" sz="1800" dirty="0">
                <a:latin typeface="Arial" pitchFamily="34" charset="0"/>
                <a:cs typeface="Arial" pitchFamily="34" charset="0"/>
              </a:rPr>
              <a:t>, </a:t>
            </a:r>
          </a:p>
          <a:p>
            <a:pPr eaLnBrk="1" hangingPunct="1">
              <a:lnSpc>
                <a:spcPct val="80000"/>
              </a:lnSpc>
            </a:pPr>
            <a:r>
              <a:rPr lang="en-GB" sz="1800" dirty="0">
                <a:latin typeface="Arial" pitchFamily="34" charset="0"/>
                <a:cs typeface="Arial" pitchFamily="34" charset="0"/>
              </a:rPr>
              <a:t>to </a:t>
            </a:r>
            <a:r>
              <a:rPr lang="en-GB" sz="1800" dirty="0">
                <a:solidFill>
                  <a:srgbClr val="FF0000"/>
                </a:solidFill>
                <a:latin typeface="Arial" pitchFamily="34" charset="0"/>
                <a:cs typeface="Arial" pitchFamily="34" charset="0"/>
              </a:rPr>
              <a:t>be considerate to his fellow men</a:t>
            </a:r>
            <a:r>
              <a:rPr lang="en-GB" sz="1800" dirty="0">
                <a:latin typeface="Arial" pitchFamily="34" charset="0"/>
                <a:cs typeface="Arial" pitchFamily="34" charset="0"/>
              </a:rPr>
              <a:t>, </a:t>
            </a:r>
          </a:p>
          <a:p>
            <a:pPr eaLnBrk="1" hangingPunct="1">
              <a:lnSpc>
                <a:spcPct val="80000"/>
              </a:lnSpc>
            </a:pPr>
            <a:r>
              <a:rPr lang="en-GB" sz="1800" dirty="0">
                <a:latin typeface="Arial" pitchFamily="34" charset="0"/>
                <a:cs typeface="Arial" pitchFamily="34" charset="0"/>
              </a:rPr>
              <a:t>to </a:t>
            </a:r>
            <a:r>
              <a:rPr lang="en-GB" sz="1800" dirty="0">
                <a:solidFill>
                  <a:srgbClr val="FF0000"/>
                </a:solidFill>
                <a:latin typeface="Arial" pitchFamily="34" charset="0"/>
                <a:cs typeface="Arial" pitchFamily="34" charset="0"/>
              </a:rPr>
              <a:t>take no mean advantage</a:t>
            </a:r>
            <a:r>
              <a:rPr lang="en-GB" sz="1800" dirty="0">
                <a:latin typeface="Arial" pitchFamily="34" charset="0"/>
                <a:cs typeface="Arial" pitchFamily="34" charset="0"/>
              </a:rPr>
              <a:t>,</a:t>
            </a:r>
          </a:p>
          <a:p>
            <a:pPr eaLnBrk="1" hangingPunct="1">
              <a:lnSpc>
                <a:spcPct val="80000"/>
              </a:lnSpc>
            </a:pPr>
            <a:r>
              <a:rPr lang="en-GB" sz="1800" dirty="0">
                <a:latin typeface="Arial" pitchFamily="34" charset="0"/>
                <a:cs typeface="Arial" pitchFamily="34" charset="0"/>
              </a:rPr>
              <a:t>to </a:t>
            </a:r>
            <a:r>
              <a:rPr lang="en-GB" sz="1800" dirty="0">
                <a:solidFill>
                  <a:srgbClr val="FF0000"/>
                </a:solidFill>
                <a:latin typeface="Arial" pitchFamily="34" charset="0"/>
                <a:cs typeface="Arial" pitchFamily="34" charset="0"/>
              </a:rPr>
              <a:t>resent as dishonour the very suspicion of trickery</a:t>
            </a:r>
            <a:r>
              <a:rPr lang="en-GB" sz="1800" dirty="0">
                <a:latin typeface="Arial" pitchFamily="34" charset="0"/>
                <a:cs typeface="Arial" pitchFamily="34" charset="0"/>
              </a:rPr>
              <a:t>, </a:t>
            </a:r>
          </a:p>
          <a:p>
            <a:pPr eaLnBrk="1" hangingPunct="1">
              <a:lnSpc>
                <a:spcPct val="80000"/>
              </a:lnSpc>
            </a:pPr>
            <a:r>
              <a:rPr lang="en-GB" sz="1800" dirty="0">
                <a:latin typeface="Arial" pitchFamily="34" charset="0"/>
                <a:cs typeface="Arial" pitchFamily="34" charset="0"/>
              </a:rPr>
              <a:t>to </a:t>
            </a:r>
            <a:r>
              <a:rPr lang="en-GB" sz="1800" dirty="0">
                <a:solidFill>
                  <a:srgbClr val="FF0000"/>
                </a:solidFill>
                <a:latin typeface="Arial" pitchFamily="34" charset="0"/>
                <a:cs typeface="Arial" pitchFamily="34" charset="0"/>
              </a:rPr>
              <a:t>bear aloft a cheerful countenance under disappointment</a:t>
            </a:r>
            <a:r>
              <a:rPr lang="en-GB" sz="1800" dirty="0">
                <a:latin typeface="Arial" pitchFamily="34" charset="0"/>
                <a:cs typeface="Arial" pitchFamily="34" charset="0"/>
              </a:rPr>
              <a:t>,</a:t>
            </a:r>
          </a:p>
          <a:p>
            <a:pPr eaLnBrk="1" hangingPunct="1">
              <a:lnSpc>
                <a:spcPct val="80000"/>
              </a:lnSpc>
            </a:pPr>
            <a:r>
              <a:rPr lang="en-GB" sz="1800" dirty="0">
                <a:latin typeface="Arial" pitchFamily="34" charset="0"/>
                <a:cs typeface="Arial" pitchFamily="34" charset="0"/>
              </a:rPr>
              <a:t>and </a:t>
            </a:r>
            <a:r>
              <a:rPr lang="en-GB" sz="1800" dirty="0">
                <a:solidFill>
                  <a:srgbClr val="FF0000"/>
                </a:solidFill>
                <a:latin typeface="Arial" pitchFamily="34" charset="0"/>
                <a:cs typeface="Arial" pitchFamily="34" charset="0"/>
              </a:rPr>
              <a:t>never to own himself defeated until the last breath is out of his body</a:t>
            </a:r>
            <a:r>
              <a:rPr lang="en-GB" sz="1800" dirty="0">
                <a:latin typeface="Arial" pitchFamily="34" charset="0"/>
                <a:cs typeface="Arial" pitchFamily="34" charset="0"/>
              </a:rPr>
              <a:t>.”</a:t>
            </a:r>
          </a:p>
          <a:p>
            <a:pPr eaLnBrk="1" hangingPunct="1">
              <a:lnSpc>
                <a:spcPct val="80000"/>
              </a:lnSpc>
            </a:pPr>
            <a:endParaRPr lang="en-GB" sz="1800" dirty="0">
              <a:latin typeface="Arial" pitchFamily="34" charset="0"/>
              <a:cs typeface="Arial" pitchFamily="34" charset="0"/>
            </a:endParaRPr>
          </a:p>
          <a:p>
            <a:pPr marL="0" indent="0">
              <a:lnSpc>
                <a:spcPct val="80000"/>
              </a:lnSpc>
              <a:buNone/>
            </a:pPr>
            <a:r>
              <a:rPr lang="en-GB" sz="1800" dirty="0">
                <a:latin typeface="Arial" pitchFamily="34" charset="0"/>
                <a:cs typeface="Arial" pitchFamily="34" charset="0"/>
              </a:rPr>
              <a:t>Pa Jackson, founder of the Corinthians Football Club</a:t>
            </a:r>
            <a:r>
              <a:rPr lang="en-GB" sz="1800" b="1" i="1" dirty="0"/>
              <a:t>.</a:t>
            </a:r>
            <a:r>
              <a:rPr lang="en-GB" sz="1800" i="1" dirty="0"/>
              <a:t> </a:t>
            </a:r>
          </a:p>
        </p:txBody>
      </p:sp>
    </p:spTree>
    <p:extLst>
      <p:ext uri="{BB962C8B-B14F-4D97-AF65-F5344CB8AC3E}">
        <p14:creationId xmlns:p14="http://schemas.microsoft.com/office/powerpoint/2010/main" val="2521332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dissolve">
                                      <p:cBhvr>
                                        <p:cTn id="12" dur="500"/>
                                        <p:tgtEl>
                                          <p:spTgt spid="102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10244">
                                            <p:txEl>
                                              <p:pRg st="1" end="1"/>
                                            </p:txEl>
                                          </p:spTgt>
                                        </p:tgtEl>
                                        <p:attrNameLst>
                                          <p:attrName>style.visibility</p:attrName>
                                        </p:attrNameLst>
                                      </p:cBhvr>
                                      <p:to>
                                        <p:strVal val="visible"/>
                                      </p:to>
                                    </p:set>
                                    <p:anim calcmode="lin" valueType="num">
                                      <p:cBhvr>
                                        <p:cTn id="17" dur="500" fill="hold"/>
                                        <p:tgtEl>
                                          <p:spTgt spid="1024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4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024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0244">
                                            <p:txEl>
                                              <p:pRg st="2" end="2"/>
                                            </p:txEl>
                                          </p:spTgt>
                                        </p:tgtEl>
                                        <p:attrNameLst>
                                          <p:attrName>style.visibility</p:attrName>
                                        </p:attrNameLst>
                                      </p:cBhvr>
                                      <p:to>
                                        <p:strVal val="visible"/>
                                      </p:to>
                                    </p:set>
                                    <p:anim calcmode="lin" valueType="num">
                                      <p:cBhvr>
                                        <p:cTn id="24" dur="500" fill="hold"/>
                                        <p:tgtEl>
                                          <p:spTgt spid="1024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24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024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10244">
                                            <p:txEl>
                                              <p:pRg st="3" end="3"/>
                                            </p:txEl>
                                          </p:spTgt>
                                        </p:tgtEl>
                                        <p:attrNameLst>
                                          <p:attrName>style.visibility</p:attrName>
                                        </p:attrNameLst>
                                      </p:cBhvr>
                                      <p:to>
                                        <p:strVal val="visible"/>
                                      </p:to>
                                    </p:set>
                                    <p:anim calcmode="lin" valueType="num">
                                      <p:cBhvr>
                                        <p:cTn id="31" dur="500" fill="hold"/>
                                        <p:tgtEl>
                                          <p:spTgt spid="1024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244">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024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10244">
                                            <p:txEl>
                                              <p:pRg st="4" end="4"/>
                                            </p:txEl>
                                          </p:spTgt>
                                        </p:tgtEl>
                                        <p:attrNameLst>
                                          <p:attrName>style.visibility</p:attrName>
                                        </p:attrNameLst>
                                      </p:cBhvr>
                                      <p:to>
                                        <p:strVal val="visible"/>
                                      </p:to>
                                    </p:set>
                                    <p:anim calcmode="lin" valueType="num">
                                      <p:cBhvr>
                                        <p:cTn id="38" dur="500" fill="hold"/>
                                        <p:tgtEl>
                                          <p:spTgt spid="10244">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44">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44">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nodeType="clickEffect">
                                  <p:stCondLst>
                                    <p:cond delay="0"/>
                                  </p:stCondLst>
                                  <p:childTnLst>
                                    <p:set>
                                      <p:cBhvr>
                                        <p:cTn id="44" dur="1" fill="hold">
                                          <p:stCondLst>
                                            <p:cond delay="0"/>
                                          </p:stCondLst>
                                        </p:cTn>
                                        <p:tgtEl>
                                          <p:spTgt spid="10244">
                                            <p:txEl>
                                              <p:pRg st="5" end="5"/>
                                            </p:txEl>
                                          </p:spTgt>
                                        </p:tgtEl>
                                        <p:attrNameLst>
                                          <p:attrName>style.visibility</p:attrName>
                                        </p:attrNameLst>
                                      </p:cBhvr>
                                      <p:to>
                                        <p:strVal val="visible"/>
                                      </p:to>
                                    </p:set>
                                    <p:anim calcmode="lin" valueType="num">
                                      <p:cBhvr>
                                        <p:cTn id="45" dur="500" fill="hold"/>
                                        <p:tgtEl>
                                          <p:spTgt spid="10244">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0244">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10244">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10244">
                                            <p:txEl>
                                              <p:pRg st="6" end="6"/>
                                            </p:txEl>
                                          </p:spTgt>
                                        </p:tgtEl>
                                        <p:attrNameLst>
                                          <p:attrName>style.visibility</p:attrName>
                                        </p:attrNameLst>
                                      </p:cBhvr>
                                      <p:to>
                                        <p:strVal val="visible"/>
                                      </p:to>
                                    </p:set>
                                    <p:anim calcmode="lin" valueType="num">
                                      <p:cBhvr>
                                        <p:cTn id="52" dur="500" fill="hold"/>
                                        <p:tgtEl>
                                          <p:spTgt spid="10244">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10244">
                                            <p:txEl>
                                              <p:pRg st="6" end="6"/>
                                            </p:txEl>
                                          </p:spTgt>
                                        </p:tgtEl>
                                        <p:attrNameLst>
                                          <p:attrName>ppt_h</p:attrName>
                                        </p:attrNameLst>
                                      </p:cBhvr>
                                      <p:tavLst>
                                        <p:tav tm="0">
                                          <p:val>
                                            <p:fltVal val="0"/>
                                          </p:val>
                                        </p:tav>
                                        <p:tav tm="100000">
                                          <p:val>
                                            <p:strVal val="#ppt_h"/>
                                          </p:val>
                                        </p:tav>
                                      </p:tavLst>
                                    </p:anim>
                                    <p:animEffect transition="in" filter="fade">
                                      <p:cBhvr>
                                        <p:cTn id="54" dur="500"/>
                                        <p:tgtEl>
                                          <p:spTgt spid="10244">
                                            <p:txEl>
                                              <p:pRg st="6" end="6"/>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10244">
                                            <p:txEl>
                                              <p:pRg st="8" end="8"/>
                                            </p:txEl>
                                          </p:spTgt>
                                        </p:tgtEl>
                                        <p:attrNameLst>
                                          <p:attrName>style.visibility</p:attrName>
                                        </p:attrNameLst>
                                      </p:cBhvr>
                                      <p:to>
                                        <p:strVal val="visible"/>
                                      </p:to>
                                    </p:set>
                                    <p:animEffect transition="in" filter="dissolve">
                                      <p:cBhvr>
                                        <p:cTn id="57" dur="500"/>
                                        <p:tgtEl>
                                          <p:spTgt spid="102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z="3600" b="1" u="sng">
                <a:solidFill>
                  <a:schemeClr val="accent2"/>
                </a:solidFill>
                <a:effectLst>
                  <a:outerShdw blurRad="38100" dist="38100" dir="2700000" algn="tl">
                    <a:srgbClr val="000000"/>
                  </a:outerShdw>
                </a:effectLst>
                <a:latin typeface="Comic Sans MS" pitchFamily="66" charset="0"/>
              </a:rPr>
              <a:t>Rational Sport</a:t>
            </a:r>
          </a:p>
        </p:txBody>
      </p:sp>
      <p:sp>
        <p:nvSpPr>
          <p:cNvPr id="12292" name="WordArt 4"/>
          <p:cNvSpPr>
            <a:spLocks noChangeArrowheads="1" noChangeShapeType="1" noTextEdit="1"/>
          </p:cNvSpPr>
          <p:nvPr/>
        </p:nvSpPr>
        <p:spPr bwMode="auto">
          <a:xfrm>
            <a:off x="2640014" y="1628776"/>
            <a:ext cx="3970337" cy="4525963"/>
          </a:xfrm>
          <a:prstGeom prst="rect">
            <a:avLst/>
          </a:prstGeom>
        </p:spPr>
        <p:txBody>
          <a:bodyPr wrap="none" fromWordArt="1">
            <a:prstTxWarp prst="textPlain">
              <a:avLst>
                <a:gd name="adj" fmla="val 50000"/>
              </a:avLst>
            </a:prstTxWarp>
          </a:bodyPr>
          <a:lstStyle/>
          <a:p>
            <a:pPr algn="ctr"/>
            <a:r>
              <a:rPr lang="en-GB" sz="8000" kern="10">
                <a:ln w="12700">
                  <a:solidFill>
                    <a:srgbClr val="333399"/>
                  </a:solidFill>
                  <a:round/>
                  <a:headEnd/>
                  <a:tailEnd/>
                </a:ln>
                <a:gradFill rotWithShape="1">
                  <a:gsLst>
                    <a:gs pos="0">
                      <a:srgbClr val="000080"/>
                    </a:gs>
                    <a:gs pos="100000">
                      <a:srgbClr val="66FF99"/>
                    </a:gs>
                  </a:gsLst>
                  <a:lin ang="5400000" scaled="1"/>
                </a:gradFill>
                <a:effectLst>
                  <a:outerShdw dist="35921" dir="2700000" sy="50000" kx="2115830" algn="bl" rotWithShape="0">
                    <a:srgbClr val="C0C0C0">
                      <a:alpha val="80000"/>
                    </a:srgbClr>
                  </a:outerShdw>
                </a:effectLst>
                <a:latin typeface="Arial Black"/>
              </a:rPr>
              <a:t>R</a:t>
            </a:r>
          </a:p>
        </p:txBody>
      </p:sp>
      <p:sp>
        <p:nvSpPr>
          <p:cNvPr id="12293" name="Rectangle 5"/>
          <p:cNvSpPr>
            <a:spLocks noChangeArrowheads="1"/>
          </p:cNvSpPr>
          <p:nvPr/>
        </p:nvSpPr>
        <p:spPr bwMode="auto">
          <a:xfrm>
            <a:off x="6672263" y="1773238"/>
            <a:ext cx="2952750"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800" b="1" dirty="0">
                <a:solidFill>
                  <a:srgbClr val="ED7D31"/>
                </a:solidFill>
              </a:rPr>
              <a:t>R</a:t>
            </a:r>
            <a:r>
              <a:rPr lang="en-GB" sz="2800" dirty="0">
                <a:solidFill>
                  <a:prstClr val="black"/>
                </a:solidFill>
              </a:rPr>
              <a:t>espectable</a:t>
            </a:r>
          </a:p>
          <a:p>
            <a:endParaRPr lang="en-GB" sz="2800" dirty="0">
              <a:solidFill>
                <a:prstClr val="black"/>
              </a:solidFill>
            </a:endParaRPr>
          </a:p>
          <a:p>
            <a:r>
              <a:rPr lang="en-GB" sz="2800" b="1" dirty="0">
                <a:solidFill>
                  <a:srgbClr val="ED7D31"/>
                </a:solidFill>
              </a:rPr>
              <a:t>R</a:t>
            </a:r>
            <a:r>
              <a:rPr lang="en-GB" sz="2800" dirty="0">
                <a:solidFill>
                  <a:prstClr val="black"/>
                </a:solidFill>
              </a:rPr>
              <a:t>egular</a:t>
            </a:r>
          </a:p>
          <a:p>
            <a:endParaRPr lang="en-GB" sz="2800" dirty="0">
              <a:solidFill>
                <a:prstClr val="black"/>
              </a:solidFill>
            </a:endParaRPr>
          </a:p>
          <a:p>
            <a:r>
              <a:rPr lang="en-GB" sz="2800" b="1" dirty="0">
                <a:solidFill>
                  <a:srgbClr val="ED7D31"/>
                </a:solidFill>
              </a:rPr>
              <a:t>R</a:t>
            </a:r>
            <a:r>
              <a:rPr lang="en-GB" sz="2800" dirty="0">
                <a:solidFill>
                  <a:prstClr val="black"/>
                </a:solidFill>
              </a:rPr>
              <a:t>ule based</a:t>
            </a:r>
          </a:p>
          <a:p>
            <a:endParaRPr lang="en-GB" sz="2800" dirty="0">
              <a:solidFill>
                <a:prstClr val="black"/>
              </a:solidFill>
            </a:endParaRPr>
          </a:p>
          <a:p>
            <a:r>
              <a:rPr lang="en-GB" sz="2800" b="1" dirty="0">
                <a:solidFill>
                  <a:srgbClr val="ED7D31"/>
                </a:solidFill>
              </a:rPr>
              <a:t>R</a:t>
            </a:r>
            <a:r>
              <a:rPr lang="en-GB" sz="2800" dirty="0">
                <a:solidFill>
                  <a:prstClr val="black"/>
                </a:solidFill>
              </a:rPr>
              <a:t>egional</a:t>
            </a:r>
          </a:p>
          <a:p>
            <a:endParaRPr lang="en-GB" sz="2800" dirty="0">
              <a:solidFill>
                <a:prstClr val="black"/>
              </a:solidFill>
            </a:endParaRPr>
          </a:p>
          <a:p>
            <a:r>
              <a:rPr lang="en-GB" sz="2800" b="1" dirty="0">
                <a:solidFill>
                  <a:srgbClr val="ED7D31"/>
                </a:solidFill>
              </a:rPr>
              <a:t>R</a:t>
            </a:r>
            <a:r>
              <a:rPr lang="en-GB" sz="2800" dirty="0">
                <a:solidFill>
                  <a:prstClr val="black"/>
                </a:solidFill>
              </a:rPr>
              <a:t>oles identified</a:t>
            </a:r>
          </a:p>
          <a:p>
            <a:pPr>
              <a:spcBef>
                <a:spcPct val="50000"/>
              </a:spcBef>
            </a:pPr>
            <a:endParaRPr lang="en-GB" sz="2800" dirty="0">
              <a:solidFill>
                <a:prstClr val="black"/>
              </a:solidFill>
            </a:endParaRPr>
          </a:p>
        </p:txBody>
      </p:sp>
      <p:sp>
        <p:nvSpPr>
          <p:cNvPr id="5" name="Title 1"/>
          <p:cNvSpPr txBox="1">
            <a:spLocks/>
          </p:cNvSpPr>
          <p:nvPr/>
        </p:nvSpPr>
        <p:spPr>
          <a:xfrm>
            <a:off x="10773573" y="72212"/>
            <a:ext cx="1295400" cy="1974302"/>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smtClean="0">
                <a:solidFill>
                  <a:prstClr val="white"/>
                </a:solidFill>
              </a:rPr>
              <a:t>4</a:t>
            </a:r>
            <a:r>
              <a:rPr lang="en-GB" dirty="0">
                <a:solidFill>
                  <a:prstClr val="white"/>
                </a:solidFill>
              </a:rPr>
              <a:t/>
            </a:r>
            <a:br>
              <a:rPr lang="en-GB" dirty="0">
                <a:solidFill>
                  <a:prstClr val="white"/>
                </a:solidFill>
              </a:rPr>
            </a:br>
            <a:r>
              <a:rPr lang="en-GB" sz="2400" dirty="0" smtClean="0">
                <a:solidFill>
                  <a:prstClr val="white"/>
                </a:solidFill>
              </a:rPr>
              <a:t>Sport &amp; Society</a:t>
            </a:r>
            <a:endParaRPr lang="en-GB" sz="2400" dirty="0">
              <a:solidFill>
                <a:prstClr val="white"/>
              </a:solidFill>
            </a:endParaRPr>
          </a:p>
        </p:txBody>
      </p:sp>
    </p:spTree>
    <p:extLst>
      <p:ext uri="{BB962C8B-B14F-4D97-AF65-F5344CB8AC3E}">
        <p14:creationId xmlns:p14="http://schemas.microsoft.com/office/powerpoint/2010/main" val="3932699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05601" y="2971800"/>
            <a:ext cx="3444631" cy="3886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p:cNvSpPr/>
          <p:nvPr/>
        </p:nvSpPr>
        <p:spPr>
          <a:xfrm>
            <a:off x="1905000" y="2667000"/>
            <a:ext cx="3429000" cy="4191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1981200" y="0"/>
            <a:ext cx="8229600" cy="868362"/>
          </a:xfrm>
        </p:spPr>
        <p:txBody>
          <a:bodyPr/>
          <a:lstStyle/>
          <a:p>
            <a:r>
              <a:rPr lang="en-GB" dirty="0" smtClean="0"/>
              <a:t>19</a:t>
            </a:r>
            <a:r>
              <a:rPr lang="en-GB" baseline="30000" dirty="0" smtClean="0"/>
              <a:t>th</a:t>
            </a:r>
            <a:r>
              <a:rPr lang="en-GB" dirty="0" smtClean="0"/>
              <a:t> century</a:t>
            </a:r>
            <a:endParaRPr lang="en-GB" dirty="0"/>
          </a:p>
        </p:txBody>
      </p:sp>
      <p:pic>
        <p:nvPicPr>
          <p:cNvPr id="2050" name="Picture 9" descr="Description: CB Fry">
            <a:hlinkClick r:id="rId2" tooltip="CB Fr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384" y="122739"/>
            <a:ext cx="152750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l_fi" descr="Description: http://boxscorenews.com/clients/sonahrsports/sc007ecb42.jpg"/>
          <p:cNvPicPr>
            <a:picLocks noChangeAspect="1" noChangeArrowheads="1"/>
          </p:cNvPicPr>
          <p:nvPr/>
        </p:nvPicPr>
        <p:blipFill>
          <a:blip r:embed="rId4">
            <a:extLst>
              <a:ext uri="{28A0092B-C50C-407E-A947-70E740481C1C}">
                <a14:useLocalDpi xmlns:a14="http://schemas.microsoft.com/office/drawing/2010/main" val="0"/>
              </a:ext>
            </a:extLst>
          </a:blip>
          <a:srcRect l="68031" b="2408"/>
          <a:stretch>
            <a:fillRect/>
          </a:stretch>
        </p:blipFill>
        <p:spPr bwMode="auto">
          <a:xfrm>
            <a:off x="7688118" y="77946"/>
            <a:ext cx="1371600" cy="26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48412" y="2376062"/>
            <a:ext cx="2514600" cy="369332"/>
          </a:xfrm>
          <a:prstGeom prst="rect">
            <a:avLst/>
          </a:prstGeom>
          <a:solidFill>
            <a:schemeClr val="bg1"/>
          </a:solidFill>
          <a:ln w="38100">
            <a:solidFill>
              <a:schemeClr val="tx1"/>
            </a:solidFill>
          </a:ln>
        </p:spPr>
        <p:txBody>
          <a:bodyPr wrap="square" rtlCol="0">
            <a:spAutoFit/>
          </a:bodyPr>
          <a:lstStyle/>
          <a:p>
            <a:pPr algn="ctr"/>
            <a:r>
              <a:rPr lang="en-GB" dirty="0">
                <a:solidFill>
                  <a:prstClr val="black"/>
                </a:solidFill>
              </a:rPr>
              <a:t>Amateur</a:t>
            </a:r>
          </a:p>
        </p:txBody>
      </p:sp>
      <p:sp>
        <p:nvSpPr>
          <p:cNvPr id="8" name="TextBox 7"/>
          <p:cNvSpPr txBox="1"/>
          <p:nvPr/>
        </p:nvSpPr>
        <p:spPr>
          <a:xfrm>
            <a:off x="7116618" y="2726084"/>
            <a:ext cx="2514600" cy="369332"/>
          </a:xfrm>
          <a:prstGeom prst="rect">
            <a:avLst/>
          </a:prstGeom>
          <a:solidFill>
            <a:schemeClr val="bg1"/>
          </a:solidFill>
          <a:ln w="38100">
            <a:solidFill>
              <a:schemeClr val="tx1"/>
            </a:solidFill>
          </a:ln>
        </p:spPr>
        <p:txBody>
          <a:bodyPr wrap="square" rtlCol="0">
            <a:spAutoFit/>
          </a:bodyPr>
          <a:lstStyle/>
          <a:p>
            <a:pPr algn="ctr"/>
            <a:r>
              <a:rPr lang="en-GB" dirty="0">
                <a:solidFill>
                  <a:prstClr val="black"/>
                </a:solidFill>
              </a:rPr>
              <a:t>Professional</a:t>
            </a:r>
          </a:p>
        </p:txBody>
      </p:sp>
      <p:sp>
        <p:nvSpPr>
          <p:cNvPr id="7" name="TextBox 6"/>
          <p:cNvSpPr txBox="1"/>
          <p:nvPr/>
        </p:nvSpPr>
        <p:spPr>
          <a:xfrm>
            <a:off x="1959781" y="2784803"/>
            <a:ext cx="3286990" cy="646331"/>
          </a:xfrm>
          <a:prstGeom prst="rect">
            <a:avLst/>
          </a:prstGeom>
          <a:noFill/>
        </p:spPr>
        <p:txBody>
          <a:bodyPr wrap="none" rtlCol="0">
            <a:spAutoFit/>
          </a:bodyPr>
          <a:lstStyle/>
          <a:p>
            <a:r>
              <a:rPr lang="en-GB" dirty="0">
                <a:solidFill>
                  <a:prstClr val="black"/>
                </a:solidFill>
              </a:rPr>
              <a:t>Given high status in 19</a:t>
            </a:r>
            <a:r>
              <a:rPr lang="en-GB" baseline="30000" dirty="0">
                <a:solidFill>
                  <a:prstClr val="black"/>
                </a:solidFill>
              </a:rPr>
              <a:t>th</a:t>
            </a:r>
            <a:r>
              <a:rPr lang="en-GB" dirty="0">
                <a:solidFill>
                  <a:prstClr val="black"/>
                </a:solidFill>
              </a:rPr>
              <a:t> Century </a:t>
            </a:r>
          </a:p>
          <a:p>
            <a:r>
              <a:rPr lang="en-GB" dirty="0">
                <a:solidFill>
                  <a:prstClr val="black"/>
                </a:solidFill>
              </a:rPr>
              <a:t>sport &amp; society</a:t>
            </a:r>
          </a:p>
        </p:txBody>
      </p:sp>
      <p:sp>
        <p:nvSpPr>
          <p:cNvPr id="12" name="TextBox 11"/>
          <p:cNvSpPr txBox="1"/>
          <p:nvPr/>
        </p:nvSpPr>
        <p:spPr>
          <a:xfrm>
            <a:off x="2193841" y="4439335"/>
            <a:ext cx="2954591" cy="646331"/>
          </a:xfrm>
          <a:prstGeom prst="rect">
            <a:avLst/>
          </a:prstGeom>
          <a:noFill/>
        </p:spPr>
        <p:txBody>
          <a:bodyPr wrap="none" rtlCol="0">
            <a:spAutoFit/>
          </a:bodyPr>
          <a:lstStyle/>
          <a:p>
            <a:r>
              <a:rPr lang="en-GB" dirty="0">
                <a:solidFill>
                  <a:srgbClr val="002060"/>
                </a:solidFill>
              </a:rPr>
              <a:t>Emerged from 1850s onward </a:t>
            </a:r>
          </a:p>
          <a:p>
            <a:r>
              <a:rPr lang="en-GB" dirty="0">
                <a:solidFill>
                  <a:srgbClr val="002060"/>
                </a:solidFill>
              </a:rPr>
              <a:t>(with onset of Victorianism)</a:t>
            </a:r>
          </a:p>
        </p:txBody>
      </p:sp>
      <p:sp>
        <p:nvSpPr>
          <p:cNvPr id="13" name="TextBox 12"/>
          <p:cNvSpPr txBox="1"/>
          <p:nvPr/>
        </p:nvSpPr>
        <p:spPr>
          <a:xfrm>
            <a:off x="2219241" y="5599165"/>
            <a:ext cx="2820067" cy="646331"/>
          </a:xfrm>
          <a:prstGeom prst="rect">
            <a:avLst/>
          </a:prstGeom>
          <a:noFill/>
        </p:spPr>
        <p:txBody>
          <a:bodyPr wrap="none" rtlCol="0">
            <a:spAutoFit/>
          </a:bodyPr>
          <a:lstStyle/>
          <a:p>
            <a:r>
              <a:rPr lang="en-GB" dirty="0">
                <a:solidFill>
                  <a:srgbClr val="002060"/>
                </a:solidFill>
              </a:rPr>
              <a:t>‘Gentlemanly’ behaviour</a:t>
            </a:r>
          </a:p>
          <a:p>
            <a:r>
              <a:rPr lang="en-GB" dirty="0">
                <a:solidFill>
                  <a:srgbClr val="002060"/>
                </a:solidFill>
              </a:rPr>
              <a:t>(Sportsmanship &amp; morality) </a:t>
            </a:r>
          </a:p>
        </p:txBody>
      </p:sp>
      <p:sp>
        <p:nvSpPr>
          <p:cNvPr id="14" name="TextBox 13"/>
          <p:cNvSpPr txBox="1"/>
          <p:nvPr/>
        </p:nvSpPr>
        <p:spPr>
          <a:xfrm>
            <a:off x="1600201" y="6218812"/>
            <a:ext cx="3810000" cy="646331"/>
          </a:xfrm>
          <a:prstGeom prst="rect">
            <a:avLst/>
          </a:prstGeom>
          <a:noFill/>
        </p:spPr>
        <p:txBody>
          <a:bodyPr wrap="square" rtlCol="0">
            <a:spAutoFit/>
          </a:bodyPr>
          <a:lstStyle/>
          <a:p>
            <a:pPr algn="ctr"/>
            <a:r>
              <a:rPr lang="en-GB" dirty="0">
                <a:solidFill>
                  <a:prstClr val="black"/>
                </a:solidFill>
              </a:rPr>
              <a:t>Taking part more important than winning/ games not taken seriously </a:t>
            </a:r>
          </a:p>
        </p:txBody>
      </p:sp>
      <p:sp>
        <p:nvSpPr>
          <p:cNvPr id="9" name="TextBox 8"/>
          <p:cNvSpPr txBox="1"/>
          <p:nvPr/>
        </p:nvSpPr>
        <p:spPr>
          <a:xfrm>
            <a:off x="1960495" y="4971366"/>
            <a:ext cx="3188649" cy="646331"/>
          </a:xfrm>
          <a:prstGeom prst="rect">
            <a:avLst/>
          </a:prstGeom>
          <a:noFill/>
        </p:spPr>
        <p:txBody>
          <a:bodyPr wrap="square" rtlCol="0">
            <a:spAutoFit/>
          </a:bodyPr>
          <a:lstStyle/>
          <a:p>
            <a:pPr algn="ctr"/>
            <a:r>
              <a:rPr lang="en-GB" dirty="0">
                <a:solidFill>
                  <a:srgbClr val="0070C0"/>
                </a:solidFill>
              </a:rPr>
              <a:t>Middle/upper class/Ex-public school/ Oxbridge background </a:t>
            </a:r>
          </a:p>
        </p:txBody>
      </p:sp>
      <p:sp>
        <p:nvSpPr>
          <p:cNvPr id="15" name="TextBox 14"/>
          <p:cNvSpPr txBox="1"/>
          <p:nvPr/>
        </p:nvSpPr>
        <p:spPr>
          <a:xfrm>
            <a:off x="6817064" y="3116259"/>
            <a:ext cx="3141822" cy="369332"/>
          </a:xfrm>
          <a:prstGeom prst="rect">
            <a:avLst/>
          </a:prstGeom>
          <a:noFill/>
        </p:spPr>
        <p:txBody>
          <a:bodyPr wrap="none" rtlCol="0">
            <a:spAutoFit/>
          </a:bodyPr>
          <a:lstStyle/>
          <a:p>
            <a:pPr algn="ctr"/>
            <a:r>
              <a:rPr lang="en-GB" dirty="0">
                <a:solidFill>
                  <a:srgbClr val="C00000"/>
                </a:solidFill>
              </a:rPr>
              <a:t>Given low status in 19</a:t>
            </a:r>
            <a:r>
              <a:rPr lang="en-GB" baseline="30000" dirty="0">
                <a:solidFill>
                  <a:srgbClr val="C00000"/>
                </a:solidFill>
              </a:rPr>
              <a:t>th</a:t>
            </a:r>
            <a:r>
              <a:rPr lang="en-GB" dirty="0">
                <a:solidFill>
                  <a:srgbClr val="C00000"/>
                </a:solidFill>
              </a:rPr>
              <a:t> century</a:t>
            </a:r>
          </a:p>
        </p:txBody>
      </p:sp>
      <p:sp>
        <p:nvSpPr>
          <p:cNvPr id="16" name="TextBox 15"/>
          <p:cNvSpPr txBox="1"/>
          <p:nvPr/>
        </p:nvSpPr>
        <p:spPr>
          <a:xfrm>
            <a:off x="7009804" y="3781242"/>
            <a:ext cx="2896883" cy="646331"/>
          </a:xfrm>
          <a:prstGeom prst="rect">
            <a:avLst/>
          </a:prstGeom>
          <a:noFill/>
        </p:spPr>
        <p:txBody>
          <a:bodyPr wrap="none" rtlCol="0">
            <a:spAutoFit/>
          </a:bodyPr>
          <a:lstStyle/>
          <a:p>
            <a:r>
              <a:rPr lang="en-GB" dirty="0">
                <a:solidFill>
                  <a:srgbClr val="FF0000"/>
                </a:solidFill>
              </a:rPr>
              <a:t>Slowly emerged through 20</a:t>
            </a:r>
            <a:r>
              <a:rPr lang="en-GB" baseline="30000" dirty="0">
                <a:solidFill>
                  <a:srgbClr val="FF0000"/>
                </a:solidFill>
              </a:rPr>
              <a:t>th</a:t>
            </a:r>
          </a:p>
          <a:p>
            <a:pPr algn="ctr"/>
            <a:r>
              <a:rPr lang="en-GB" dirty="0">
                <a:solidFill>
                  <a:srgbClr val="FF0000"/>
                </a:solidFill>
              </a:rPr>
              <a:t>Century   </a:t>
            </a:r>
          </a:p>
        </p:txBody>
      </p:sp>
      <p:sp>
        <p:nvSpPr>
          <p:cNvPr id="18" name="TextBox 17"/>
          <p:cNvSpPr txBox="1"/>
          <p:nvPr/>
        </p:nvSpPr>
        <p:spPr>
          <a:xfrm>
            <a:off x="7192546" y="5239551"/>
            <a:ext cx="2714141" cy="646331"/>
          </a:xfrm>
          <a:prstGeom prst="rect">
            <a:avLst/>
          </a:prstGeom>
          <a:noFill/>
        </p:spPr>
        <p:txBody>
          <a:bodyPr wrap="none" rtlCol="0">
            <a:spAutoFit/>
          </a:bodyPr>
          <a:lstStyle/>
          <a:p>
            <a:pPr algn="ctr"/>
            <a:r>
              <a:rPr lang="en-GB" dirty="0">
                <a:solidFill>
                  <a:srgbClr val="C00000"/>
                </a:solidFill>
              </a:rPr>
              <a:t>Foul play/ cheating to gain </a:t>
            </a:r>
          </a:p>
          <a:p>
            <a:pPr algn="ctr"/>
            <a:r>
              <a:rPr lang="en-GB" dirty="0">
                <a:solidFill>
                  <a:srgbClr val="C00000"/>
                </a:solidFill>
              </a:rPr>
              <a:t>an advantage </a:t>
            </a:r>
          </a:p>
        </p:txBody>
      </p:sp>
      <p:sp>
        <p:nvSpPr>
          <p:cNvPr id="19" name="TextBox 18"/>
          <p:cNvSpPr txBox="1"/>
          <p:nvPr/>
        </p:nvSpPr>
        <p:spPr>
          <a:xfrm>
            <a:off x="7376224" y="4378918"/>
            <a:ext cx="2023503" cy="369332"/>
          </a:xfrm>
          <a:prstGeom prst="rect">
            <a:avLst/>
          </a:prstGeom>
          <a:noFill/>
        </p:spPr>
        <p:txBody>
          <a:bodyPr wrap="none" rtlCol="0">
            <a:spAutoFit/>
          </a:bodyPr>
          <a:lstStyle/>
          <a:p>
            <a:pPr algn="ctr"/>
            <a:r>
              <a:rPr lang="en-GB" dirty="0">
                <a:solidFill>
                  <a:srgbClr val="F79646">
                    <a:lumMod val="75000"/>
                  </a:srgbClr>
                </a:solidFill>
              </a:rPr>
              <a:t>Win at all cost ethic</a:t>
            </a:r>
          </a:p>
        </p:txBody>
      </p:sp>
      <p:sp>
        <p:nvSpPr>
          <p:cNvPr id="20" name="Rectangle 19"/>
          <p:cNvSpPr/>
          <p:nvPr/>
        </p:nvSpPr>
        <p:spPr>
          <a:xfrm>
            <a:off x="6965995" y="4648201"/>
            <a:ext cx="3124200" cy="646331"/>
          </a:xfrm>
          <a:prstGeom prst="rect">
            <a:avLst/>
          </a:prstGeom>
        </p:spPr>
        <p:txBody>
          <a:bodyPr wrap="square">
            <a:spAutoFit/>
          </a:bodyPr>
          <a:lstStyle/>
          <a:p>
            <a:pPr algn="ctr"/>
            <a:r>
              <a:rPr lang="en-GB" dirty="0">
                <a:solidFill>
                  <a:srgbClr val="FF0000"/>
                </a:solidFill>
              </a:rPr>
              <a:t>Pressure to succeed to maintain lifestyle </a:t>
            </a:r>
          </a:p>
        </p:txBody>
      </p:sp>
      <p:sp>
        <p:nvSpPr>
          <p:cNvPr id="21" name="TextBox 20"/>
          <p:cNvSpPr txBox="1"/>
          <p:nvPr/>
        </p:nvSpPr>
        <p:spPr>
          <a:xfrm>
            <a:off x="2034569" y="4009586"/>
            <a:ext cx="3286989" cy="369332"/>
          </a:xfrm>
          <a:prstGeom prst="rect">
            <a:avLst/>
          </a:prstGeom>
          <a:noFill/>
        </p:spPr>
        <p:txBody>
          <a:bodyPr wrap="square" rtlCol="0">
            <a:spAutoFit/>
          </a:bodyPr>
          <a:lstStyle/>
          <a:p>
            <a:r>
              <a:rPr lang="en-GB" dirty="0">
                <a:solidFill>
                  <a:prstClr val="black"/>
                </a:solidFill>
              </a:rPr>
              <a:t>Best players in most sports</a:t>
            </a:r>
          </a:p>
        </p:txBody>
      </p:sp>
      <p:sp>
        <p:nvSpPr>
          <p:cNvPr id="22" name="TextBox 21"/>
          <p:cNvSpPr txBox="1"/>
          <p:nvPr/>
        </p:nvSpPr>
        <p:spPr>
          <a:xfrm>
            <a:off x="6766273" y="3431133"/>
            <a:ext cx="3323923" cy="369332"/>
          </a:xfrm>
          <a:prstGeom prst="rect">
            <a:avLst/>
          </a:prstGeom>
          <a:noFill/>
        </p:spPr>
        <p:txBody>
          <a:bodyPr wrap="none" rtlCol="0">
            <a:spAutoFit/>
          </a:bodyPr>
          <a:lstStyle/>
          <a:p>
            <a:r>
              <a:rPr lang="en-GB" dirty="0">
                <a:solidFill>
                  <a:prstClr val="black"/>
                </a:solidFill>
              </a:rPr>
              <a:t>Usually working class background</a:t>
            </a:r>
          </a:p>
        </p:txBody>
      </p:sp>
      <p:sp>
        <p:nvSpPr>
          <p:cNvPr id="24" name="TextBox 23"/>
          <p:cNvSpPr txBox="1"/>
          <p:nvPr/>
        </p:nvSpPr>
        <p:spPr>
          <a:xfrm>
            <a:off x="1905000" y="3342436"/>
            <a:ext cx="3429000" cy="646331"/>
          </a:xfrm>
          <a:prstGeom prst="rect">
            <a:avLst/>
          </a:prstGeom>
          <a:noFill/>
        </p:spPr>
        <p:txBody>
          <a:bodyPr wrap="square" rtlCol="0">
            <a:spAutoFit/>
          </a:bodyPr>
          <a:lstStyle/>
          <a:p>
            <a:r>
              <a:rPr lang="en-GB" dirty="0">
                <a:solidFill>
                  <a:prstClr val="black"/>
                </a:solidFill>
              </a:rPr>
              <a:t>Controlled sport/ excluded working class from amateur sports</a:t>
            </a:r>
          </a:p>
        </p:txBody>
      </p:sp>
      <p:sp>
        <p:nvSpPr>
          <p:cNvPr id="25" name="TextBox 24"/>
          <p:cNvSpPr txBox="1"/>
          <p:nvPr/>
        </p:nvSpPr>
        <p:spPr>
          <a:xfrm>
            <a:off x="6766273" y="5885882"/>
            <a:ext cx="3383959" cy="1200329"/>
          </a:xfrm>
          <a:prstGeom prst="rect">
            <a:avLst/>
          </a:prstGeom>
          <a:noFill/>
        </p:spPr>
        <p:txBody>
          <a:bodyPr wrap="square" rtlCol="0">
            <a:spAutoFit/>
          </a:bodyPr>
          <a:lstStyle/>
          <a:p>
            <a:pPr algn="ctr"/>
            <a:r>
              <a:rPr lang="en-GB" dirty="0">
                <a:solidFill>
                  <a:prstClr val="black"/>
                </a:solidFill>
              </a:rPr>
              <a:t>Had insufficient income/leisure time to play sport for love of it receiving no payment</a:t>
            </a:r>
          </a:p>
          <a:p>
            <a:r>
              <a:rPr lang="en-GB" dirty="0">
                <a:solidFill>
                  <a:prstClr val="black"/>
                </a:solidFill>
              </a:rPr>
              <a:t> </a:t>
            </a:r>
          </a:p>
        </p:txBody>
      </p:sp>
      <p:sp>
        <p:nvSpPr>
          <p:cNvPr id="29"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8</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100149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9" grpId="0"/>
      <p:bldP spid="15" grpId="0"/>
      <p:bldP spid="16" grpId="0"/>
      <p:bldP spid="18" grpId="0"/>
      <p:bldP spid="19" grpId="0"/>
      <p:bldP spid="20" grpId="0"/>
      <p:bldP spid="21" grpId="0"/>
      <p:bldP spid="22"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bdXATlSIf30/UC-NEQV2keI/AAAAAAAACfs/gE_4m1RgtNo/s640/MoFarah_1564829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174" y="3670603"/>
            <a:ext cx="4348564" cy="2896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381001"/>
            <a:ext cx="612668" cy="6186309"/>
          </a:xfrm>
          <a:prstGeom prst="rect">
            <a:avLst/>
          </a:prstGeom>
          <a:noFill/>
        </p:spPr>
        <p:txBody>
          <a:bodyPr wrap="none" rtlCol="0">
            <a:spAutoFit/>
          </a:bodyPr>
          <a:lstStyle/>
          <a:p>
            <a:r>
              <a:rPr lang="en-GB" sz="4400" b="1" dirty="0">
                <a:solidFill>
                  <a:srgbClr val="7030A0"/>
                </a:solidFill>
              </a:rPr>
              <a:t>S </a:t>
            </a:r>
          </a:p>
          <a:p>
            <a:endParaRPr lang="en-GB" sz="4400" b="1" dirty="0">
              <a:solidFill>
                <a:srgbClr val="7030A0"/>
              </a:solidFill>
            </a:endParaRPr>
          </a:p>
          <a:p>
            <a:r>
              <a:rPr lang="en-GB" sz="4400" b="1" dirty="0">
                <a:solidFill>
                  <a:srgbClr val="7030A0"/>
                </a:solidFill>
              </a:rPr>
              <a:t>P </a:t>
            </a:r>
          </a:p>
          <a:p>
            <a:endParaRPr lang="en-GB" sz="4400" b="1" dirty="0">
              <a:solidFill>
                <a:srgbClr val="7030A0"/>
              </a:solidFill>
            </a:endParaRPr>
          </a:p>
          <a:p>
            <a:r>
              <a:rPr lang="en-GB" sz="4400" b="1" dirty="0">
                <a:solidFill>
                  <a:srgbClr val="7030A0"/>
                </a:solidFill>
              </a:rPr>
              <a:t>O</a:t>
            </a:r>
          </a:p>
          <a:p>
            <a:endParaRPr lang="en-GB" sz="4400" b="1" dirty="0">
              <a:solidFill>
                <a:srgbClr val="7030A0"/>
              </a:solidFill>
            </a:endParaRPr>
          </a:p>
          <a:p>
            <a:r>
              <a:rPr lang="en-GB" sz="4400" b="1" dirty="0">
                <a:solidFill>
                  <a:srgbClr val="7030A0"/>
                </a:solidFill>
              </a:rPr>
              <a:t>R</a:t>
            </a:r>
          </a:p>
          <a:p>
            <a:endParaRPr lang="en-GB" sz="4400" b="1" dirty="0">
              <a:solidFill>
                <a:srgbClr val="7030A0"/>
              </a:solidFill>
            </a:endParaRPr>
          </a:p>
          <a:p>
            <a:r>
              <a:rPr lang="en-GB" sz="4400" b="1" dirty="0">
                <a:solidFill>
                  <a:srgbClr val="7030A0"/>
                </a:solidFill>
              </a:rPr>
              <a:t>T</a:t>
            </a:r>
          </a:p>
        </p:txBody>
      </p:sp>
      <p:pic>
        <p:nvPicPr>
          <p:cNvPr id="1028" name="Picture 4" descr="http://i.thisis.co.uk/2285/gallery/images/181658/2678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531" y="405276"/>
            <a:ext cx="4318219" cy="28677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8726" y="685801"/>
            <a:ext cx="3459409" cy="646331"/>
          </a:xfrm>
          <a:prstGeom prst="rect">
            <a:avLst/>
          </a:prstGeom>
          <a:noFill/>
        </p:spPr>
        <p:txBody>
          <a:bodyPr wrap="none" rtlCol="0">
            <a:spAutoFit/>
          </a:bodyPr>
          <a:lstStyle/>
          <a:p>
            <a:r>
              <a:rPr lang="en-GB" dirty="0"/>
              <a:t>ERIOUS / COMPETITIVE – </a:t>
            </a:r>
            <a:r>
              <a:rPr lang="en-GB" dirty="0" smtClean="0"/>
              <a:t>training/ </a:t>
            </a:r>
          </a:p>
          <a:p>
            <a:r>
              <a:rPr lang="en-GB" dirty="0" smtClean="0"/>
              <a:t>Commitment required</a:t>
            </a:r>
            <a:endParaRPr lang="en-GB" dirty="0"/>
          </a:p>
        </p:txBody>
      </p:sp>
      <p:sp>
        <p:nvSpPr>
          <p:cNvPr id="8" name="TextBox 7"/>
          <p:cNvSpPr txBox="1"/>
          <p:nvPr/>
        </p:nvSpPr>
        <p:spPr>
          <a:xfrm>
            <a:off x="1968186" y="2019281"/>
            <a:ext cx="3160865" cy="646331"/>
          </a:xfrm>
          <a:prstGeom prst="rect">
            <a:avLst/>
          </a:prstGeom>
          <a:noFill/>
        </p:spPr>
        <p:txBody>
          <a:bodyPr wrap="none" rtlCol="0">
            <a:spAutoFit/>
          </a:bodyPr>
          <a:lstStyle/>
          <a:p>
            <a:r>
              <a:rPr lang="en-GB" dirty="0"/>
              <a:t>ROWESS – HIGH SKILL LEVELS – </a:t>
            </a:r>
          </a:p>
          <a:p>
            <a:r>
              <a:rPr lang="en-GB" dirty="0"/>
              <a:t>particularly professionals</a:t>
            </a:r>
          </a:p>
        </p:txBody>
      </p:sp>
      <p:sp>
        <p:nvSpPr>
          <p:cNvPr id="9" name="TextBox 8"/>
          <p:cNvSpPr txBox="1"/>
          <p:nvPr/>
        </p:nvSpPr>
        <p:spPr>
          <a:xfrm>
            <a:off x="2166865" y="3347438"/>
            <a:ext cx="2922723" cy="646331"/>
          </a:xfrm>
          <a:prstGeom prst="rect">
            <a:avLst/>
          </a:prstGeom>
          <a:noFill/>
        </p:spPr>
        <p:txBody>
          <a:bodyPr wrap="none" rtlCol="0">
            <a:spAutoFit/>
          </a:bodyPr>
          <a:lstStyle/>
          <a:p>
            <a:r>
              <a:rPr lang="en-GB" dirty="0"/>
              <a:t>RGANISED – strict NGB rules/</a:t>
            </a:r>
          </a:p>
          <a:p>
            <a:r>
              <a:rPr lang="en-GB" dirty="0"/>
              <a:t>regulations </a:t>
            </a:r>
          </a:p>
        </p:txBody>
      </p:sp>
      <p:sp>
        <p:nvSpPr>
          <p:cNvPr id="10" name="TextBox 9"/>
          <p:cNvSpPr txBox="1"/>
          <p:nvPr/>
        </p:nvSpPr>
        <p:spPr>
          <a:xfrm>
            <a:off x="1982735" y="4657291"/>
            <a:ext cx="3957943" cy="923330"/>
          </a:xfrm>
          <a:prstGeom prst="rect">
            <a:avLst/>
          </a:prstGeom>
          <a:noFill/>
        </p:spPr>
        <p:txBody>
          <a:bodyPr wrap="none" rtlCol="0">
            <a:spAutoFit/>
          </a:bodyPr>
          <a:lstStyle/>
          <a:p>
            <a:r>
              <a:rPr lang="en-GB" dirty="0"/>
              <a:t>EWARDS – available for success </a:t>
            </a:r>
          </a:p>
          <a:p>
            <a:r>
              <a:rPr lang="en-GB" b="1" u="sng" dirty="0"/>
              <a:t>Extrinsic</a:t>
            </a:r>
            <a:r>
              <a:rPr lang="en-GB" dirty="0"/>
              <a:t> (prize-money for professionals)</a:t>
            </a:r>
          </a:p>
          <a:p>
            <a:r>
              <a:rPr lang="en-GB" dirty="0"/>
              <a:t> and </a:t>
            </a:r>
            <a:r>
              <a:rPr lang="en-GB" b="1" u="sng" dirty="0"/>
              <a:t>Intrinsic</a:t>
            </a:r>
            <a:r>
              <a:rPr lang="en-GB" dirty="0"/>
              <a:t> (satisfaction for amateurs) </a:t>
            </a:r>
          </a:p>
        </p:txBody>
      </p:sp>
      <p:sp>
        <p:nvSpPr>
          <p:cNvPr id="11" name="TextBox 10"/>
          <p:cNvSpPr txBox="1"/>
          <p:nvPr/>
        </p:nvSpPr>
        <p:spPr>
          <a:xfrm>
            <a:off x="1968185" y="6036556"/>
            <a:ext cx="3759812" cy="646331"/>
          </a:xfrm>
          <a:prstGeom prst="rect">
            <a:avLst/>
          </a:prstGeom>
          <a:noFill/>
        </p:spPr>
        <p:txBody>
          <a:bodyPr wrap="none" rtlCol="0">
            <a:spAutoFit/>
          </a:bodyPr>
          <a:lstStyle/>
          <a:p>
            <a:r>
              <a:rPr lang="en-GB" dirty="0"/>
              <a:t>IME &amp; SPACE RESTRICTIONS – apply to</a:t>
            </a:r>
          </a:p>
          <a:p>
            <a:r>
              <a:rPr lang="en-GB" dirty="0"/>
              <a:t>when/where </a:t>
            </a:r>
          </a:p>
        </p:txBody>
      </p:sp>
    </p:spTree>
    <p:extLst>
      <p:ext uri="{BB962C8B-B14F-4D97-AF65-F5344CB8AC3E}">
        <p14:creationId xmlns:p14="http://schemas.microsoft.com/office/powerpoint/2010/main" val="16728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6090" y="301103"/>
            <a:ext cx="11453282" cy="6395788"/>
          </a:xfrm>
          <a:prstGeom prst="rect">
            <a:avLst/>
          </a:prstGeom>
        </p:spPr>
      </p:pic>
      <p:sp>
        <p:nvSpPr>
          <p:cNvPr id="5" name="TextBox 4"/>
          <p:cNvSpPr txBox="1"/>
          <p:nvPr/>
        </p:nvSpPr>
        <p:spPr>
          <a:xfrm>
            <a:off x="209006" y="142563"/>
            <a:ext cx="777777" cy="369332"/>
          </a:xfrm>
          <a:prstGeom prst="rect">
            <a:avLst/>
          </a:prstGeom>
          <a:noFill/>
        </p:spPr>
        <p:txBody>
          <a:bodyPr wrap="none" rtlCol="0">
            <a:spAutoFit/>
          </a:bodyPr>
          <a:lstStyle/>
          <a:p>
            <a:r>
              <a:rPr lang="en-GB" dirty="0" smtClean="0"/>
              <a:t>Jan 12</a:t>
            </a:r>
            <a:endParaRPr lang="en-GB" dirty="0"/>
          </a:p>
        </p:txBody>
      </p:sp>
    </p:spTree>
    <p:extLst>
      <p:ext uri="{BB962C8B-B14F-4D97-AF65-F5344CB8AC3E}">
        <p14:creationId xmlns:p14="http://schemas.microsoft.com/office/powerpoint/2010/main" val="741131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65632"/>
            <a:ext cx="10972800" cy="787808"/>
          </a:xfrm>
        </p:spPr>
        <p:txBody>
          <a:bodyPr/>
          <a:lstStyle/>
          <a:p>
            <a:r>
              <a:rPr lang="en-GB" dirty="0" smtClean="0"/>
              <a:t>‘Be the Umpire’ - Mark scheme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84061396"/>
              </p:ext>
            </p:extLst>
          </p:nvPr>
        </p:nvGraphicFramePr>
        <p:xfrm>
          <a:off x="1114697" y="1041883"/>
          <a:ext cx="10249989" cy="5770880"/>
        </p:xfrm>
        <a:graphic>
          <a:graphicData uri="http://schemas.openxmlformats.org/drawingml/2006/table">
            <a:tbl>
              <a:tblPr firstRow="1" bandRow="1">
                <a:tableStyleId>{5C22544A-7EE6-4342-B048-85BDC9FD1C3A}</a:tableStyleId>
              </a:tblPr>
              <a:tblGrid>
                <a:gridCol w="4773566"/>
                <a:gridCol w="5476423"/>
              </a:tblGrid>
              <a:tr h="370840">
                <a:tc>
                  <a:txBody>
                    <a:bodyPr/>
                    <a:lstStyle/>
                    <a:p>
                      <a:r>
                        <a:rPr lang="en-GB" dirty="0" smtClean="0"/>
                        <a:t>Concept</a:t>
                      </a:r>
                      <a:r>
                        <a:rPr lang="en-GB" baseline="0" dirty="0" smtClean="0"/>
                        <a:t> of Sport (AO2)</a:t>
                      </a:r>
                      <a:endParaRPr lang="en-GB" dirty="0"/>
                    </a:p>
                  </a:txBody>
                  <a:tcPr>
                    <a:solidFill>
                      <a:schemeClr val="tx1"/>
                    </a:solidFill>
                  </a:tcPr>
                </a:tc>
                <a:tc>
                  <a:txBody>
                    <a:bodyPr/>
                    <a:lstStyle/>
                    <a:p>
                      <a:r>
                        <a:rPr lang="en-GB" dirty="0" smtClean="0"/>
                        <a:t>Explanation</a:t>
                      </a:r>
                      <a:r>
                        <a:rPr lang="en-GB" baseline="0" dirty="0" smtClean="0"/>
                        <a:t> of similarities with pre-industrial Real Tennis (AO3)</a:t>
                      </a:r>
                      <a:endParaRPr lang="en-GB" dirty="0"/>
                    </a:p>
                  </a:txBody>
                  <a:tcPr>
                    <a:solidFill>
                      <a:schemeClr val="tx1"/>
                    </a:solidFill>
                  </a:tcPr>
                </a:tc>
              </a:tr>
              <a:tr h="370840">
                <a:tc>
                  <a:txBody>
                    <a:bodyPr/>
                    <a:lstStyle/>
                    <a:p>
                      <a:r>
                        <a:rPr lang="en-GB" dirty="0" smtClean="0"/>
                        <a:t>A. Competitive/ leagues/ fixtures/objective to win/ serious</a:t>
                      </a:r>
                      <a:r>
                        <a:rPr lang="en-GB" baseline="0" dirty="0" smtClean="0"/>
                        <a:t> end product</a:t>
                      </a:r>
                      <a:endParaRPr lang="en-GB" dirty="0"/>
                    </a:p>
                  </a:txBody>
                  <a:tcPr/>
                </a:tc>
                <a:tc>
                  <a:txBody>
                    <a:bodyPr/>
                    <a:lstStyle/>
                    <a:p>
                      <a:r>
                        <a:rPr lang="en-GB" dirty="0" smtClean="0"/>
                        <a:t>I. Winning</a:t>
                      </a:r>
                      <a:r>
                        <a:rPr lang="en-GB" baseline="0" dirty="0" smtClean="0"/>
                        <a:t> was i</a:t>
                      </a:r>
                      <a:r>
                        <a:rPr lang="en-GB" dirty="0" smtClean="0"/>
                        <a:t>mportant</a:t>
                      </a:r>
                      <a:r>
                        <a:rPr lang="en-GB" baseline="0" dirty="0" smtClean="0"/>
                        <a:t> to decide status in social order/ wagers</a:t>
                      </a:r>
                      <a:endParaRPr lang="en-GB" dirty="0"/>
                    </a:p>
                  </a:txBody>
                  <a:tcPr/>
                </a:tc>
              </a:tr>
              <a:tr h="370840">
                <a:tc>
                  <a:txBody>
                    <a:bodyPr/>
                    <a:lstStyle/>
                    <a:p>
                      <a:r>
                        <a:rPr lang="en-GB" dirty="0" smtClean="0"/>
                        <a:t>B. Tactical/strategic elements</a:t>
                      </a:r>
                      <a:endParaRPr lang="en-GB" dirty="0"/>
                    </a:p>
                  </a:txBody>
                  <a:tcPr/>
                </a:tc>
                <a:tc>
                  <a:txBody>
                    <a:bodyPr/>
                    <a:lstStyle/>
                    <a:p>
                      <a:r>
                        <a:rPr lang="en-GB" dirty="0" smtClean="0"/>
                        <a:t>J. Considerable</a:t>
                      </a:r>
                      <a:r>
                        <a:rPr lang="en-GB" baseline="0" dirty="0" smtClean="0"/>
                        <a:t> number of game strategies </a:t>
                      </a:r>
                      <a:endParaRPr lang="en-GB" dirty="0"/>
                    </a:p>
                  </a:txBody>
                  <a:tcPr/>
                </a:tc>
              </a:tr>
              <a:tr h="370840">
                <a:tc>
                  <a:txBody>
                    <a:bodyPr/>
                    <a:lstStyle/>
                    <a:p>
                      <a:r>
                        <a:rPr lang="en-GB" dirty="0" smtClean="0"/>
                        <a:t>C. Well defined rules/time limit/boundaries/ number of players/ kit</a:t>
                      </a:r>
                      <a:endParaRPr lang="en-GB" dirty="0"/>
                    </a:p>
                  </a:txBody>
                  <a:tcPr/>
                </a:tc>
                <a:tc>
                  <a:txBody>
                    <a:bodyPr/>
                    <a:lstStyle/>
                    <a:p>
                      <a:r>
                        <a:rPr lang="en-GB" dirty="0" smtClean="0"/>
                        <a:t>K. Fixed territorial limits of play/ never more than a partner game/ purpose built courts/complex rules/sophisticated</a:t>
                      </a:r>
                      <a:r>
                        <a:rPr lang="en-GB" baseline="0" dirty="0" smtClean="0"/>
                        <a:t> scoring system/equipment</a:t>
                      </a:r>
                      <a:endParaRPr lang="en-GB" dirty="0"/>
                    </a:p>
                  </a:txBody>
                  <a:tcPr/>
                </a:tc>
              </a:tr>
              <a:tr h="370840">
                <a:tc>
                  <a:txBody>
                    <a:bodyPr/>
                    <a:lstStyle/>
                    <a:p>
                      <a:r>
                        <a:rPr lang="en-GB" dirty="0" smtClean="0"/>
                        <a:t>D. Organised/ officials/ NGB/ clubs/</a:t>
                      </a:r>
                      <a:r>
                        <a:rPr lang="en-GB" baseline="0" dirty="0" smtClean="0"/>
                        <a:t> structured</a:t>
                      </a:r>
                      <a:endParaRPr lang="en-GB" dirty="0"/>
                    </a:p>
                  </a:txBody>
                  <a:tcPr/>
                </a:tc>
                <a:tc>
                  <a:txBody>
                    <a:bodyPr/>
                    <a:lstStyle/>
                    <a:p>
                      <a:r>
                        <a:rPr lang="en-GB" dirty="0" smtClean="0"/>
                        <a:t>L. Control dictated by regulations/ National formal organisation/ International rules</a:t>
                      </a:r>
                      <a:endParaRPr lang="en-GB" dirty="0"/>
                    </a:p>
                  </a:txBody>
                  <a:tcPr/>
                </a:tc>
              </a:tr>
              <a:tr h="370840">
                <a:tc>
                  <a:txBody>
                    <a:bodyPr/>
                    <a:lstStyle/>
                    <a:p>
                      <a:r>
                        <a:rPr lang="en-GB" dirty="0" smtClean="0"/>
                        <a:t>E. Can involve rewards (intrinsic or extrinsic)</a:t>
                      </a:r>
                      <a:endParaRPr lang="en-GB" dirty="0"/>
                    </a:p>
                  </a:txBody>
                  <a:tcPr/>
                </a:tc>
                <a:tc>
                  <a:txBody>
                    <a:bodyPr/>
                    <a:lstStyle/>
                    <a:p>
                      <a:r>
                        <a:rPr lang="en-GB" dirty="0" smtClean="0"/>
                        <a:t>M. Wagers/prize</a:t>
                      </a:r>
                      <a:r>
                        <a:rPr lang="en-GB" baseline="0" dirty="0" smtClean="0"/>
                        <a:t> money/status OR for the games own sake</a:t>
                      </a:r>
                      <a:endParaRPr lang="en-GB" dirty="0"/>
                    </a:p>
                  </a:txBody>
                  <a:tcPr/>
                </a:tc>
              </a:tr>
              <a:tr h="370840">
                <a:tc>
                  <a:txBody>
                    <a:bodyPr/>
                    <a:lstStyle/>
                    <a:p>
                      <a:r>
                        <a:rPr lang="en-GB" dirty="0" smtClean="0"/>
                        <a:t>F. Skilful</a:t>
                      </a:r>
                      <a:r>
                        <a:rPr lang="en-GB" baseline="0" dirty="0" smtClean="0"/>
                        <a:t> </a:t>
                      </a:r>
                      <a:endParaRPr lang="en-GB" dirty="0"/>
                    </a:p>
                  </a:txBody>
                  <a:tcPr/>
                </a:tc>
                <a:tc>
                  <a:txBody>
                    <a:bodyPr/>
                    <a:lstStyle/>
                    <a:p>
                      <a:r>
                        <a:rPr lang="en-GB" dirty="0" smtClean="0"/>
                        <a:t>N. Skill more significant than force/ </a:t>
                      </a:r>
                      <a:endParaRPr lang="en-GB" dirty="0"/>
                    </a:p>
                  </a:txBody>
                  <a:tcPr/>
                </a:tc>
              </a:tr>
              <a:tr h="370840">
                <a:tc>
                  <a:txBody>
                    <a:bodyPr/>
                    <a:lstStyle/>
                    <a:p>
                      <a:r>
                        <a:rPr lang="en-GB" dirty="0" smtClean="0"/>
                        <a:t>G. Can be amateur and professional</a:t>
                      </a:r>
                      <a:endParaRPr lang="en-GB" dirty="0"/>
                    </a:p>
                  </a:txBody>
                  <a:tcPr/>
                </a:tc>
                <a:tc>
                  <a:txBody>
                    <a:bodyPr/>
                    <a:lstStyle/>
                    <a:p>
                      <a:r>
                        <a:rPr lang="en-GB" dirty="0" smtClean="0"/>
                        <a:t>O. Real Tennis mostly amateur</a:t>
                      </a:r>
                      <a:r>
                        <a:rPr lang="en-GB" baseline="0" dirty="0" smtClean="0"/>
                        <a:t>/ aristocracy un-paid/ A few professional players</a:t>
                      </a:r>
                      <a:endParaRPr lang="en-GB" dirty="0"/>
                    </a:p>
                  </a:txBody>
                  <a:tcPr/>
                </a:tc>
              </a:tr>
              <a:tr h="370840">
                <a:tc>
                  <a:txBody>
                    <a:bodyPr/>
                    <a:lstStyle/>
                    <a:p>
                      <a:r>
                        <a:rPr lang="en-GB" dirty="0" smtClean="0"/>
                        <a:t>H. Involves coaching/ training/commitment</a:t>
                      </a:r>
                      <a:endParaRPr lang="en-GB" dirty="0"/>
                    </a:p>
                  </a:txBody>
                  <a:tcPr/>
                </a:tc>
                <a:tc>
                  <a:txBody>
                    <a:bodyPr/>
                    <a:lstStyle/>
                    <a:p>
                      <a:r>
                        <a:rPr lang="en-GB" dirty="0" smtClean="0"/>
                        <a:t>P. Coaching</a:t>
                      </a:r>
                      <a:r>
                        <a:rPr lang="en-GB" baseline="0" dirty="0" smtClean="0"/>
                        <a:t>/regular practice for upper class males at public school or university/played by nobles who had lots of time to practice</a:t>
                      </a:r>
                      <a:endParaRPr lang="en-GB" dirty="0"/>
                    </a:p>
                  </a:txBody>
                  <a:tcPr/>
                </a:tc>
              </a:tr>
            </a:tbl>
          </a:graphicData>
        </a:graphic>
      </p:graphicFrame>
    </p:spTree>
    <p:extLst>
      <p:ext uri="{BB962C8B-B14F-4D97-AF65-F5344CB8AC3E}">
        <p14:creationId xmlns:p14="http://schemas.microsoft.com/office/powerpoint/2010/main" val="3271784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252" y="274864"/>
            <a:ext cx="10777811" cy="6341335"/>
          </a:xfrm>
          <a:prstGeom prst="rect">
            <a:avLst/>
          </a:prstGeom>
        </p:spPr>
      </p:pic>
    </p:spTree>
    <p:extLst>
      <p:ext uri="{BB962C8B-B14F-4D97-AF65-F5344CB8AC3E}">
        <p14:creationId xmlns:p14="http://schemas.microsoft.com/office/powerpoint/2010/main" val="614016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78297" y="679269"/>
            <a:ext cx="6613265" cy="4526143"/>
          </a:xfrm>
          <a:prstGeom prst="rect">
            <a:avLst/>
          </a:prstGeom>
        </p:spPr>
      </p:pic>
    </p:spTree>
    <p:extLst>
      <p:ext uri="{BB962C8B-B14F-4D97-AF65-F5344CB8AC3E}">
        <p14:creationId xmlns:p14="http://schemas.microsoft.com/office/powerpoint/2010/main" val="775445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7100" y="481012"/>
            <a:ext cx="5257800" cy="5895975"/>
          </a:xfrm>
          <a:prstGeom prst="rect">
            <a:avLst/>
          </a:prstGeom>
        </p:spPr>
      </p:pic>
    </p:spTree>
    <p:extLst>
      <p:ext uri="{BB962C8B-B14F-4D97-AF65-F5344CB8AC3E}">
        <p14:creationId xmlns:p14="http://schemas.microsoft.com/office/powerpoint/2010/main" val="2541249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08038"/>
          </a:xfrm>
        </p:spPr>
        <p:txBody>
          <a:bodyPr/>
          <a:lstStyle/>
          <a:p>
            <a:r>
              <a:rPr lang="en-GB" dirty="0" smtClean="0"/>
              <a:t>Peer-marked test</a:t>
            </a:r>
            <a:endParaRPr lang="en-GB" dirty="0"/>
          </a:p>
        </p:txBody>
      </p:sp>
      <p:sp>
        <p:nvSpPr>
          <p:cNvPr id="3" name="Content Placeholder 2"/>
          <p:cNvSpPr>
            <a:spLocks noGrp="1"/>
          </p:cNvSpPr>
          <p:nvPr>
            <p:ph idx="1"/>
          </p:nvPr>
        </p:nvSpPr>
        <p:spPr>
          <a:xfrm>
            <a:off x="1676400" y="1409700"/>
            <a:ext cx="8991600" cy="4525963"/>
          </a:xfrm>
        </p:spPr>
        <p:txBody>
          <a:bodyPr>
            <a:normAutofit/>
          </a:bodyPr>
          <a:lstStyle/>
          <a:p>
            <a:pPr marL="0" indent="0">
              <a:buNone/>
            </a:pPr>
            <a:r>
              <a:rPr lang="en-GB" dirty="0" smtClean="0"/>
              <a:t>1. </a:t>
            </a:r>
            <a:r>
              <a:rPr lang="en-GB" b="1" dirty="0" smtClean="0">
                <a:solidFill>
                  <a:srgbClr val="FF0000"/>
                </a:solidFill>
              </a:rPr>
              <a:t>Give reasons for </a:t>
            </a:r>
            <a:r>
              <a:rPr lang="en-GB" dirty="0" smtClean="0"/>
              <a:t>the </a:t>
            </a:r>
            <a:r>
              <a:rPr lang="en-GB" b="1" dirty="0">
                <a:solidFill>
                  <a:srgbClr val="00B050"/>
                </a:solidFill>
              </a:rPr>
              <a:t>emergence of </a:t>
            </a:r>
            <a:r>
              <a:rPr lang="en-GB" b="1" dirty="0">
                <a:solidFill>
                  <a:srgbClr val="0070C0"/>
                </a:solidFill>
              </a:rPr>
              <a:t>mass spectator sport</a:t>
            </a:r>
            <a:r>
              <a:rPr lang="en-GB" dirty="0"/>
              <a:t> </a:t>
            </a:r>
            <a:r>
              <a:rPr lang="en-GB" b="1" dirty="0" smtClean="0">
                <a:solidFill>
                  <a:srgbClr val="0070C0"/>
                </a:solidFill>
              </a:rPr>
              <a:t>in 19</a:t>
            </a:r>
            <a:r>
              <a:rPr lang="en-GB" b="1" baseline="30000" dirty="0" smtClean="0">
                <a:solidFill>
                  <a:srgbClr val="0070C0"/>
                </a:solidFill>
              </a:rPr>
              <a:t>th</a:t>
            </a:r>
            <a:r>
              <a:rPr lang="en-GB" b="1" dirty="0" smtClean="0">
                <a:solidFill>
                  <a:srgbClr val="0070C0"/>
                </a:solidFill>
              </a:rPr>
              <a:t> Century Britain </a:t>
            </a:r>
            <a:r>
              <a:rPr lang="en-GB" dirty="0" smtClean="0"/>
              <a:t>and </a:t>
            </a:r>
            <a:r>
              <a:rPr lang="en-GB" b="1" dirty="0" smtClean="0">
                <a:solidFill>
                  <a:srgbClr val="FF0000"/>
                </a:solidFill>
              </a:rPr>
              <a:t>use an example to show</a:t>
            </a:r>
            <a:r>
              <a:rPr lang="en-GB" dirty="0" smtClean="0"/>
              <a:t> how this </a:t>
            </a:r>
            <a:r>
              <a:rPr lang="en-GB" dirty="0"/>
              <a:t>can be still seen in the current day sporting </a:t>
            </a:r>
            <a:r>
              <a:rPr lang="en-GB" dirty="0" smtClean="0"/>
              <a:t>arena. [4]</a:t>
            </a:r>
            <a:endParaRPr lang="en-GB" dirty="0"/>
          </a:p>
          <a:p>
            <a:pPr marL="0" indent="0">
              <a:buNone/>
            </a:pPr>
            <a:r>
              <a:rPr lang="en-GB" dirty="0" smtClean="0"/>
              <a:t>2. </a:t>
            </a:r>
            <a:r>
              <a:rPr lang="en-GB" b="1" dirty="0" smtClean="0">
                <a:solidFill>
                  <a:srgbClr val="FF0000"/>
                </a:solidFill>
              </a:rPr>
              <a:t>Compare</a:t>
            </a:r>
            <a:r>
              <a:rPr lang="en-GB" dirty="0" smtClean="0"/>
              <a:t> the </a:t>
            </a:r>
            <a:r>
              <a:rPr lang="en-GB" b="1" dirty="0" smtClean="0">
                <a:solidFill>
                  <a:srgbClr val="00B050"/>
                </a:solidFill>
              </a:rPr>
              <a:t>19</a:t>
            </a:r>
            <a:r>
              <a:rPr lang="en-GB" b="1" baseline="30000" dirty="0" smtClean="0">
                <a:solidFill>
                  <a:srgbClr val="00B050"/>
                </a:solidFill>
              </a:rPr>
              <a:t>th</a:t>
            </a:r>
            <a:r>
              <a:rPr lang="en-GB" b="1" dirty="0" smtClean="0">
                <a:solidFill>
                  <a:srgbClr val="00B050"/>
                </a:solidFill>
              </a:rPr>
              <a:t> century view </a:t>
            </a:r>
            <a:r>
              <a:rPr lang="en-GB" dirty="0" smtClean="0"/>
              <a:t>of the </a:t>
            </a:r>
            <a:r>
              <a:rPr lang="en-GB" b="1" dirty="0" smtClean="0">
                <a:solidFill>
                  <a:srgbClr val="0070C0"/>
                </a:solidFill>
              </a:rPr>
              <a:t>professional </a:t>
            </a:r>
            <a:r>
              <a:rPr lang="en-GB" dirty="0" smtClean="0"/>
              <a:t>sports performer when </a:t>
            </a:r>
            <a:r>
              <a:rPr lang="en-GB" dirty="0"/>
              <a:t>compared with the </a:t>
            </a:r>
            <a:r>
              <a:rPr lang="en-GB" b="1" dirty="0">
                <a:solidFill>
                  <a:srgbClr val="00B050"/>
                </a:solidFill>
              </a:rPr>
              <a:t>current </a:t>
            </a:r>
            <a:r>
              <a:rPr lang="en-GB" b="1" dirty="0" smtClean="0">
                <a:solidFill>
                  <a:srgbClr val="00B050"/>
                </a:solidFill>
              </a:rPr>
              <a:t>viewpoint. </a:t>
            </a:r>
            <a:r>
              <a:rPr lang="en-GB" b="1" dirty="0" smtClean="0">
                <a:solidFill>
                  <a:srgbClr val="FF0000"/>
                </a:solidFill>
              </a:rPr>
              <a:t>Give reasons for </a:t>
            </a:r>
            <a:r>
              <a:rPr lang="en-GB" dirty="0" smtClean="0"/>
              <a:t>the </a:t>
            </a:r>
            <a:r>
              <a:rPr lang="en-GB" b="1" dirty="0" smtClean="0">
                <a:solidFill>
                  <a:srgbClr val="00B050"/>
                </a:solidFill>
              </a:rPr>
              <a:t>change</a:t>
            </a:r>
            <a:r>
              <a:rPr lang="en-GB" dirty="0" smtClean="0"/>
              <a:t> from the </a:t>
            </a:r>
            <a:r>
              <a:rPr lang="en-GB" b="1" dirty="0" smtClean="0">
                <a:solidFill>
                  <a:srgbClr val="0070C0"/>
                </a:solidFill>
              </a:rPr>
              <a:t>historical viewpoint to the present day</a:t>
            </a:r>
            <a:r>
              <a:rPr lang="en-GB" dirty="0" smtClean="0"/>
              <a:t>. [3]</a:t>
            </a:r>
            <a:endParaRPr lang="en-GB" dirty="0"/>
          </a:p>
          <a:p>
            <a:endParaRPr lang="en-GB" dirty="0"/>
          </a:p>
        </p:txBody>
      </p:sp>
      <p:sp>
        <p:nvSpPr>
          <p:cNvPr id="4" name="Title 1"/>
          <p:cNvSpPr txBox="1">
            <a:spLocks/>
          </p:cNvSpPr>
          <p:nvPr/>
        </p:nvSpPr>
        <p:spPr>
          <a:xfrm>
            <a:off x="9588998" y="1"/>
            <a:ext cx="1089642"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9</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6898608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09"/>
            <a:ext cx="8229600" cy="487362"/>
          </a:xfrm>
        </p:spPr>
        <p:txBody>
          <a:bodyPr>
            <a:normAutofit fontScale="90000"/>
          </a:bodyPr>
          <a:lstStyle/>
          <a:p>
            <a:r>
              <a:rPr lang="en-GB" dirty="0" smtClean="0"/>
              <a:t>Marks</a:t>
            </a:r>
            <a:endParaRPr lang="en-GB" dirty="0"/>
          </a:p>
        </p:txBody>
      </p:sp>
      <p:sp>
        <p:nvSpPr>
          <p:cNvPr id="3" name="Content Placeholder 2"/>
          <p:cNvSpPr>
            <a:spLocks noGrp="1"/>
          </p:cNvSpPr>
          <p:nvPr>
            <p:ph idx="1"/>
          </p:nvPr>
        </p:nvSpPr>
        <p:spPr>
          <a:xfrm>
            <a:off x="1600200" y="457200"/>
            <a:ext cx="8991600" cy="6324600"/>
          </a:xfrm>
        </p:spPr>
        <p:txBody>
          <a:bodyPr>
            <a:normAutofit fontScale="92500"/>
          </a:bodyPr>
          <a:lstStyle/>
          <a:p>
            <a:pPr marL="514350" indent="-514350">
              <a:buAutoNum type="arabicPeriod"/>
            </a:pPr>
            <a:r>
              <a:rPr lang="en-GB" dirty="0" smtClean="0"/>
              <a:t>3 Reasons for emergence of mass spectator sport from:  (max 3 marks)</a:t>
            </a:r>
          </a:p>
          <a:p>
            <a:pPr marL="514350" indent="-514350">
              <a:buAutoNum type="arabicPeriod"/>
            </a:pPr>
            <a:endParaRPr lang="en-GB" dirty="0" smtClean="0"/>
          </a:p>
          <a:p>
            <a:pPr marL="514350" indent="-514350">
              <a:buAutoNum type="arabicPeriod"/>
            </a:pPr>
            <a:endParaRPr lang="en-GB" dirty="0"/>
          </a:p>
          <a:p>
            <a:pPr marL="514350" indent="-514350">
              <a:buAutoNum type="arabicPeriod"/>
            </a:pPr>
            <a:endParaRPr lang="en-GB" dirty="0" smtClean="0"/>
          </a:p>
          <a:p>
            <a:pPr marL="514350" indent="-514350">
              <a:buAutoNum type="arabicPeriod"/>
            </a:pPr>
            <a:endParaRPr lang="en-GB" dirty="0"/>
          </a:p>
          <a:p>
            <a:pPr marL="514350" indent="-514350">
              <a:buAutoNum type="arabicPeriod"/>
            </a:pPr>
            <a:endParaRPr lang="en-GB" dirty="0" smtClean="0"/>
          </a:p>
          <a:p>
            <a:pPr marL="514350" indent="-514350">
              <a:buAutoNum type="arabicPeriod"/>
            </a:pPr>
            <a:endParaRPr lang="en-GB" dirty="0"/>
          </a:p>
          <a:p>
            <a:pPr marL="514350" indent="-514350">
              <a:buAutoNum type="arabicPeriod"/>
            </a:pPr>
            <a:endParaRPr lang="en-GB" dirty="0" smtClean="0"/>
          </a:p>
          <a:p>
            <a:pPr marL="514350" indent="-514350">
              <a:buAutoNum type="arabicPeriod"/>
            </a:pPr>
            <a:endParaRPr lang="en-GB" dirty="0"/>
          </a:p>
          <a:p>
            <a:pPr marL="0" indent="0">
              <a:buNone/>
            </a:pPr>
            <a:r>
              <a:rPr lang="en-GB" sz="2400" dirty="0"/>
              <a:t>1 Mark for relevant example showing popularity today </a:t>
            </a:r>
          </a:p>
          <a:p>
            <a:r>
              <a:rPr lang="en-GB" sz="2400" dirty="0"/>
              <a:t>e.g. large attendances at Olympics/Public interest/TV viewing figures</a:t>
            </a:r>
          </a:p>
        </p:txBody>
      </p:sp>
      <p:graphicFrame>
        <p:nvGraphicFramePr>
          <p:cNvPr id="4" name="Table 3"/>
          <p:cNvGraphicFramePr>
            <a:graphicFrameLocks noGrp="1"/>
          </p:cNvGraphicFramePr>
          <p:nvPr>
            <p:extLst/>
          </p:nvPr>
        </p:nvGraphicFramePr>
        <p:xfrm>
          <a:off x="1676400" y="1524000"/>
          <a:ext cx="8839200" cy="4003040"/>
        </p:xfrm>
        <a:graphic>
          <a:graphicData uri="http://schemas.openxmlformats.org/drawingml/2006/table">
            <a:tbl>
              <a:tblPr firstRow="1" bandRow="1">
                <a:tableStyleId>{5C22544A-7EE6-4342-B048-85BDC9FD1C3A}</a:tableStyleId>
              </a:tblPr>
              <a:tblGrid>
                <a:gridCol w="2362200"/>
                <a:gridCol w="6477000"/>
              </a:tblGrid>
              <a:tr h="370840">
                <a:tc>
                  <a:txBody>
                    <a:bodyPr/>
                    <a:lstStyle/>
                    <a:p>
                      <a:r>
                        <a:rPr lang="en-GB" sz="1400" dirty="0" smtClean="0"/>
                        <a:t>Factor </a:t>
                      </a:r>
                      <a:endParaRPr lang="en-GB" sz="1400" dirty="0"/>
                    </a:p>
                  </a:txBody>
                  <a:tcPr/>
                </a:tc>
                <a:tc>
                  <a:txBody>
                    <a:bodyPr/>
                    <a:lstStyle/>
                    <a:p>
                      <a:endParaRPr lang="en-GB" sz="1400" dirty="0"/>
                    </a:p>
                  </a:txBody>
                  <a:tcPr/>
                </a:tc>
              </a:tr>
              <a:tr h="370840">
                <a:tc>
                  <a:txBody>
                    <a:bodyPr/>
                    <a:lstStyle/>
                    <a:p>
                      <a:r>
                        <a:rPr lang="en-GB" sz="1400" dirty="0" smtClean="0"/>
                        <a:t>A.</a:t>
                      </a:r>
                      <a:r>
                        <a:rPr lang="en-GB" sz="1400" baseline="0" dirty="0" smtClean="0"/>
                        <a:t> Exclusion</a:t>
                      </a:r>
                      <a:endParaRPr lang="en-GB" sz="1400" dirty="0"/>
                    </a:p>
                  </a:txBody>
                  <a:tcPr/>
                </a:tc>
                <a:tc>
                  <a:txBody>
                    <a:bodyPr/>
                    <a:lstStyle/>
                    <a:p>
                      <a:r>
                        <a:rPr lang="en-GB" sz="1400" dirty="0" smtClean="0"/>
                        <a:t>Working classes</a:t>
                      </a:r>
                      <a:r>
                        <a:rPr lang="en-GB" sz="1400" baseline="0" dirty="0" smtClean="0"/>
                        <a:t> excluded from participating in most sports/ exclusion clauses in Athletics, Rowing, Swimming/ Middle class ownership of Tennis clubs</a:t>
                      </a:r>
                      <a:endParaRPr lang="en-GB" sz="1400" dirty="0"/>
                    </a:p>
                  </a:txBody>
                  <a:tcPr/>
                </a:tc>
              </a:tr>
              <a:tr h="370840">
                <a:tc>
                  <a:txBody>
                    <a:bodyPr/>
                    <a:lstStyle/>
                    <a:p>
                      <a:r>
                        <a:rPr lang="en-GB" sz="1400" dirty="0" smtClean="0"/>
                        <a:t>B. Cost</a:t>
                      </a:r>
                      <a:endParaRPr lang="en-GB" sz="1400" dirty="0"/>
                    </a:p>
                  </a:txBody>
                  <a:tcPr/>
                </a:tc>
                <a:tc>
                  <a:txBody>
                    <a:bodyPr/>
                    <a:lstStyle/>
                    <a:p>
                      <a:r>
                        <a:rPr lang="en-GB" sz="1400" dirty="0" smtClean="0"/>
                        <a:t>Affordable/</a:t>
                      </a:r>
                      <a:r>
                        <a:rPr lang="en-GB" sz="1400" baseline="0" dirty="0" smtClean="0"/>
                        <a:t> Cheap for working classes</a:t>
                      </a:r>
                      <a:endParaRPr lang="en-GB" sz="1400" dirty="0"/>
                    </a:p>
                  </a:txBody>
                  <a:tcPr/>
                </a:tc>
              </a:tr>
              <a:tr h="370840">
                <a:tc>
                  <a:txBody>
                    <a:bodyPr/>
                    <a:lstStyle/>
                    <a:p>
                      <a:r>
                        <a:rPr lang="en-GB" sz="1400" dirty="0" smtClean="0"/>
                        <a:t>C. Railways </a:t>
                      </a:r>
                      <a:endParaRPr lang="en-GB" sz="1400" dirty="0"/>
                    </a:p>
                  </a:txBody>
                  <a:tcPr/>
                </a:tc>
                <a:tc>
                  <a:txBody>
                    <a:bodyPr/>
                    <a:lstStyle/>
                    <a:p>
                      <a:r>
                        <a:rPr lang="en-GB" sz="1400" dirty="0" smtClean="0"/>
                        <a:t>Developing rail network</a:t>
                      </a:r>
                      <a:r>
                        <a:rPr lang="en-GB" sz="1400" baseline="0" dirty="0" smtClean="0"/>
                        <a:t> allowed availability/ affordability of transport to ‘away’ games</a:t>
                      </a:r>
                      <a:endParaRPr lang="en-GB" sz="1400" dirty="0"/>
                    </a:p>
                  </a:txBody>
                  <a:tcPr/>
                </a:tc>
              </a:tr>
              <a:tr h="370840">
                <a:tc>
                  <a:txBody>
                    <a:bodyPr/>
                    <a:lstStyle/>
                    <a:p>
                      <a:r>
                        <a:rPr lang="en-GB" sz="1400" dirty="0" smtClean="0"/>
                        <a:t>D. Saturday</a:t>
                      </a:r>
                      <a:r>
                        <a:rPr lang="en-GB" sz="1400" baseline="0" dirty="0" smtClean="0"/>
                        <a:t> afternoons</a:t>
                      </a:r>
                      <a:endParaRPr lang="en-GB" sz="1400" dirty="0"/>
                    </a:p>
                  </a:txBody>
                  <a:tcPr/>
                </a:tc>
                <a:tc>
                  <a:txBody>
                    <a:bodyPr/>
                    <a:lstStyle/>
                    <a:p>
                      <a:r>
                        <a:rPr lang="en-GB" sz="1400" dirty="0" smtClean="0"/>
                        <a:t>Working classes had</a:t>
                      </a:r>
                      <a:r>
                        <a:rPr lang="en-GB" sz="1400" baseline="0" dirty="0" smtClean="0"/>
                        <a:t> Saturday afternoons off / half day closing/ time to support their local team</a:t>
                      </a:r>
                      <a:endParaRPr lang="en-GB" sz="1400" dirty="0"/>
                    </a:p>
                  </a:txBody>
                  <a:tcPr/>
                </a:tc>
              </a:tr>
              <a:tr h="370840">
                <a:tc>
                  <a:txBody>
                    <a:bodyPr/>
                    <a:lstStyle/>
                    <a:p>
                      <a:r>
                        <a:rPr lang="en-GB" sz="1400" dirty="0" smtClean="0"/>
                        <a:t>E. Sense</a:t>
                      </a:r>
                      <a:r>
                        <a:rPr lang="en-GB" sz="1400" baseline="0" dirty="0" smtClean="0"/>
                        <a:t> of</a:t>
                      </a:r>
                      <a:r>
                        <a:rPr lang="en-GB" sz="1400" dirty="0" smtClean="0"/>
                        <a:t> Community</a:t>
                      </a:r>
                      <a:endParaRPr lang="en-GB" sz="1400" dirty="0"/>
                    </a:p>
                  </a:txBody>
                  <a:tcPr/>
                </a:tc>
                <a:tc>
                  <a:txBody>
                    <a:bodyPr/>
                    <a:lstStyle/>
                    <a:p>
                      <a:r>
                        <a:rPr lang="en-GB" sz="1400" dirty="0" smtClean="0"/>
                        <a:t>Local pride/community spirit</a:t>
                      </a:r>
                      <a:r>
                        <a:rPr lang="en-GB" sz="1400" baseline="0" dirty="0" smtClean="0"/>
                        <a:t> developed in supporting local team</a:t>
                      </a:r>
                      <a:endParaRPr lang="en-GB" sz="1400" dirty="0"/>
                    </a:p>
                  </a:txBody>
                  <a:tcPr/>
                </a:tc>
              </a:tr>
              <a:tr h="370840">
                <a:tc>
                  <a:txBody>
                    <a:bodyPr/>
                    <a:lstStyle/>
                    <a:p>
                      <a:r>
                        <a:rPr lang="en-GB" sz="1400" dirty="0" smtClean="0"/>
                        <a:t>F. Industrial patronage</a:t>
                      </a:r>
                      <a:endParaRPr lang="en-GB" sz="1400" dirty="0"/>
                    </a:p>
                  </a:txBody>
                  <a:tcPr/>
                </a:tc>
                <a:tc>
                  <a:txBody>
                    <a:bodyPr/>
                    <a:lstStyle/>
                    <a:p>
                      <a:r>
                        <a:rPr lang="en-GB" sz="1400" dirty="0" smtClean="0"/>
                        <a:t>Factory</a:t>
                      </a:r>
                      <a:r>
                        <a:rPr lang="en-GB" sz="1400" baseline="0" dirty="0" smtClean="0"/>
                        <a:t> owners formed teams/ e.g. Arsenal</a:t>
                      </a:r>
                    </a:p>
                  </a:txBody>
                  <a:tcPr/>
                </a:tc>
              </a:tr>
              <a:tr h="370840">
                <a:tc>
                  <a:txBody>
                    <a:bodyPr/>
                    <a:lstStyle/>
                    <a:p>
                      <a:r>
                        <a:rPr lang="en-GB" sz="1400" dirty="0" smtClean="0"/>
                        <a:t>G. Role</a:t>
                      </a:r>
                      <a:r>
                        <a:rPr lang="en-GB" sz="1400" baseline="0" dirty="0" smtClean="0"/>
                        <a:t> models</a:t>
                      </a:r>
                      <a:endParaRPr lang="en-GB" sz="1400" dirty="0"/>
                    </a:p>
                  </a:txBody>
                  <a:tcPr/>
                </a:tc>
                <a:tc>
                  <a:txBody>
                    <a:bodyPr/>
                    <a:lstStyle/>
                    <a:p>
                      <a:r>
                        <a:rPr lang="en-GB" sz="1400" baseline="0" dirty="0" smtClean="0"/>
                        <a:t>Working class ‘heroes’ created </a:t>
                      </a:r>
                    </a:p>
                  </a:txBody>
                  <a:tcPr/>
                </a:tc>
              </a:tr>
              <a:tr h="370840">
                <a:tc>
                  <a:txBody>
                    <a:bodyPr/>
                    <a:lstStyle/>
                    <a:p>
                      <a:r>
                        <a:rPr lang="en-GB" sz="1400" dirty="0" smtClean="0"/>
                        <a:t>H. Media</a:t>
                      </a:r>
                      <a:endParaRPr lang="en-GB" sz="1400" dirty="0"/>
                    </a:p>
                  </a:txBody>
                  <a:tcPr/>
                </a:tc>
                <a:tc>
                  <a:txBody>
                    <a:bodyPr/>
                    <a:lstStyle/>
                    <a:p>
                      <a:r>
                        <a:rPr lang="en-GB" sz="1400" baseline="0" dirty="0" smtClean="0"/>
                        <a:t>Media/ Newspapers/ Promotion/Publicised events/ created interest</a:t>
                      </a:r>
                    </a:p>
                  </a:txBody>
                  <a:tcPr/>
                </a:tc>
              </a:tr>
              <a:tr h="370840">
                <a:tc>
                  <a:txBody>
                    <a:bodyPr/>
                    <a:lstStyle/>
                    <a:p>
                      <a:r>
                        <a:rPr lang="en-GB" sz="1400" dirty="0" smtClean="0"/>
                        <a:t>I. Role of NGBs</a:t>
                      </a:r>
                      <a:r>
                        <a:rPr lang="en-GB" sz="1400" baseline="0" dirty="0" smtClean="0"/>
                        <a:t> </a:t>
                      </a:r>
                      <a:endParaRPr lang="en-GB" sz="1400" dirty="0"/>
                    </a:p>
                  </a:txBody>
                  <a:tcPr/>
                </a:tc>
                <a:tc>
                  <a:txBody>
                    <a:bodyPr/>
                    <a:lstStyle/>
                    <a:p>
                      <a:r>
                        <a:rPr lang="en-GB" sz="1400" baseline="0" dirty="0" smtClean="0"/>
                        <a:t>Created more leagues/fixtures/ e.g. FA formed 1863</a:t>
                      </a:r>
                    </a:p>
                  </a:txBody>
                  <a:tcPr/>
                </a:tc>
              </a:tr>
            </a:tbl>
          </a:graphicData>
        </a:graphic>
      </p:graphicFrame>
    </p:spTree>
    <p:extLst>
      <p:ext uri="{BB962C8B-B14F-4D97-AF65-F5344CB8AC3E}">
        <p14:creationId xmlns:p14="http://schemas.microsoft.com/office/powerpoint/2010/main" val="54991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GB" dirty="0" smtClean="0"/>
              <a:t>3 Marks in total: </a:t>
            </a:r>
            <a:endParaRPr lang="en-GB" dirty="0"/>
          </a:p>
        </p:txBody>
      </p:sp>
      <p:graphicFrame>
        <p:nvGraphicFramePr>
          <p:cNvPr id="4" name="Table 3"/>
          <p:cNvGraphicFramePr>
            <a:graphicFrameLocks noGrp="1"/>
          </p:cNvGraphicFramePr>
          <p:nvPr>
            <p:extLst/>
          </p:nvPr>
        </p:nvGraphicFramePr>
        <p:xfrm>
          <a:off x="1752600" y="1324651"/>
          <a:ext cx="8686800" cy="3114040"/>
        </p:xfrm>
        <a:graphic>
          <a:graphicData uri="http://schemas.openxmlformats.org/drawingml/2006/table">
            <a:tbl>
              <a:tblPr firstRow="1" bandRow="1">
                <a:tableStyleId>{5C22544A-7EE6-4342-B048-85BDC9FD1C3A}</a:tableStyleId>
              </a:tblPr>
              <a:tblGrid>
                <a:gridCol w="3581400"/>
                <a:gridCol w="1371600"/>
                <a:gridCol w="3733800"/>
              </a:tblGrid>
              <a:tr h="370840">
                <a:tc>
                  <a:txBody>
                    <a:bodyPr/>
                    <a:lstStyle/>
                    <a:p>
                      <a:r>
                        <a:rPr lang="en-GB" dirty="0" smtClean="0"/>
                        <a:t>19</a:t>
                      </a:r>
                      <a:r>
                        <a:rPr lang="en-GB" baseline="30000" dirty="0" smtClean="0"/>
                        <a:t>th</a:t>
                      </a:r>
                      <a:r>
                        <a:rPr lang="en-GB" dirty="0" smtClean="0"/>
                        <a:t> century view</a:t>
                      </a:r>
                      <a:endParaRPr lang="en-GB" dirty="0"/>
                    </a:p>
                  </a:txBody>
                  <a:tcPr/>
                </a:tc>
                <a:tc>
                  <a:txBody>
                    <a:bodyPr/>
                    <a:lstStyle/>
                    <a:p>
                      <a:r>
                        <a:rPr lang="en-GB" dirty="0" smtClean="0"/>
                        <a:t>Whereas…</a:t>
                      </a:r>
                      <a:endParaRPr lang="en-GB" dirty="0"/>
                    </a:p>
                  </a:txBody>
                  <a:tcPr/>
                </a:tc>
                <a:tc>
                  <a:txBody>
                    <a:bodyPr/>
                    <a:lstStyle/>
                    <a:p>
                      <a:r>
                        <a:rPr lang="en-GB" dirty="0" smtClean="0"/>
                        <a:t>Current day</a:t>
                      </a:r>
                      <a:endParaRPr lang="en-GB" dirty="0"/>
                    </a:p>
                  </a:txBody>
                  <a:tcPr/>
                </a:tc>
              </a:tr>
              <a:tr h="370840">
                <a:tc>
                  <a:txBody>
                    <a:bodyPr/>
                    <a:lstStyle/>
                    <a:p>
                      <a:endParaRPr lang="en-GB" dirty="0" smtClean="0"/>
                    </a:p>
                    <a:p>
                      <a:endParaRPr lang="en-GB" dirty="0" smtClean="0"/>
                    </a:p>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smtClean="0"/>
                    </a:p>
                    <a:p>
                      <a:endParaRPr lang="en-GB" dirty="0" smtClean="0"/>
                    </a:p>
                    <a:p>
                      <a:endParaRPr lang="en-GB" dirty="0"/>
                    </a:p>
                  </a:txBody>
                  <a:tcPr/>
                </a:tc>
                <a:tc>
                  <a:txBody>
                    <a:bodyPr/>
                    <a:lstStyle/>
                    <a:p>
                      <a:endParaRPr lang="en-GB"/>
                    </a:p>
                  </a:txBody>
                  <a:tcPr/>
                </a:tc>
                <a:tc>
                  <a:txBody>
                    <a:bodyPr/>
                    <a:lstStyle/>
                    <a:p>
                      <a:endParaRPr lang="en-GB" dirty="0"/>
                    </a:p>
                  </a:txBody>
                  <a:tcPr/>
                </a:tc>
              </a:tr>
              <a:tr h="370840">
                <a:tc>
                  <a:txBody>
                    <a:bodyPr/>
                    <a:lstStyle/>
                    <a:p>
                      <a:endParaRPr lang="en-GB" dirty="0" smtClean="0"/>
                    </a:p>
                    <a:p>
                      <a:endParaRPr lang="en-GB" dirty="0" smtClean="0"/>
                    </a:p>
                    <a:p>
                      <a:endParaRPr lang="en-GB" dirty="0"/>
                    </a:p>
                  </a:txBody>
                  <a:tcPr/>
                </a:tc>
                <a:tc>
                  <a:txBody>
                    <a:bodyPr/>
                    <a:lstStyle/>
                    <a:p>
                      <a:endParaRPr lang="en-GB" dirty="0" smtClean="0"/>
                    </a:p>
                    <a:p>
                      <a:endParaRPr lang="en-GB" dirty="0"/>
                    </a:p>
                  </a:txBody>
                  <a:tcPr/>
                </a:tc>
                <a:tc>
                  <a:txBody>
                    <a:bodyPr/>
                    <a:lstStyle/>
                    <a:p>
                      <a:endParaRPr lang="en-GB" dirty="0"/>
                    </a:p>
                  </a:txBody>
                  <a:tcPr/>
                </a:tc>
              </a:tr>
            </a:tbl>
          </a:graphicData>
        </a:graphic>
      </p:graphicFrame>
      <p:sp>
        <p:nvSpPr>
          <p:cNvPr id="5" name="TextBox 4"/>
          <p:cNvSpPr txBox="1"/>
          <p:nvPr/>
        </p:nvSpPr>
        <p:spPr>
          <a:xfrm>
            <a:off x="4267200" y="878875"/>
            <a:ext cx="3422412" cy="369332"/>
          </a:xfrm>
          <a:prstGeom prst="rect">
            <a:avLst/>
          </a:prstGeom>
          <a:noFill/>
        </p:spPr>
        <p:txBody>
          <a:bodyPr wrap="none" rtlCol="0">
            <a:spAutoFit/>
          </a:bodyPr>
          <a:lstStyle/>
          <a:p>
            <a:r>
              <a:rPr lang="en-GB" dirty="0">
                <a:solidFill>
                  <a:prstClr val="black"/>
                </a:solidFill>
              </a:rPr>
              <a:t>Max 2 marks for comparison from:</a:t>
            </a:r>
          </a:p>
        </p:txBody>
      </p:sp>
      <p:sp>
        <p:nvSpPr>
          <p:cNvPr id="6" name="TextBox 5"/>
          <p:cNvSpPr txBox="1"/>
          <p:nvPr/>
        </p:nvSpPr>
        <p:spPr>
          <a:xfrm>
            <a:off x="2161308" y="6091030"/>
            <a:ext cx="8077200" cy="646331"/>
          </a:xfrm>
          <a:prstGeom prst="rect">
            <a:avLst/>
          </a:prstGeom>
          <a:noFill/>
        </p:spPr>
        <p:txBody>
          <a:bodyPr wrap="square" rtlCol="0">
            <a:spAutoFit/>
          </a:bodyPr>
          <a:lstStyle/>
          <a:p>
            <a:r>
              <a:rPr lang="en-GB" dirty="0">
                <a:solidFill>
                  <a:prstClr val="black"/>
                </a:solidFill>
              </a:rPr>
              <a:t>E. Very large rewards for professionals (via media/sponsorship </a:t>
            </a:r>
            <a:r>
              <a:rPr lang="en-GB" dirty="0" err="1">
                <a:solidFill>
                  <a:prstClr val="black"/>
                </a:solidFill>
              </a:rPr>
              <a:t>eg</a:t>
            </a:r>
            <a:r>
              <a:rPr lang="en-GB" dirty="0">
                <a:solidFill>
                  <a:prstClr val="black"/>
                </a:solidFill>
              </a:rPr>
              <a:t> footballers) </a:t>
            </a:r>
          </a:p>
          <a:p>
            <a:pPr marL="342900" indent="-342900">
              <a:buFontTx/>
              <a:buAutoNum type="alphaUcPeriod"/>
            </a:pPr>
            <a:endParaRPr lang="en-GB" dirty="0">
              <a:solidFill>
                <a:prstClr val="black"/>
              </a:solidFill>
            </a:endParaRPr>
          </a:p>
        </p:txBody>
      </p:sp>
      <p:sp>
        <p:nvSpPr>
          <p:cNvPr id="3" name="Rectangle 2"/>
          <p:cNvSpPr/>
          <p:nvPr/>
        </p:nvSpPr>
        <p:spPr>
          <a:xfrm>
            <a:off x="1752600" y="1837915"/>
            <a:ext cx="3505200" cy="646331"/>
          </a:xfrm>
          <a:prstGeom prst="rect">
            <a:avLst/>
          </a:prstGeom>
        </p:spPr>
        <p:txBody>
          <a:bodyPr wrap="square">
            <a:spAutoFit/>
          </a:bodyPr>
          <a:lstStyle/>
          <a:p>
            <a:r>
              <a:rPr lang="en-GB" dirty="0">
                <a:solidFill>
                  <a:prstClr val="black"/>
                </a:solidFill>
              </a:rPr>
              <a:t>Professionals given Low status/ amateurs often better players</a:t>
            </a:r>
          </a:p>
        </p:txBody>
      </p:sp>
      <p:sp>
        <p:nvSpPr>
          <p:cNvPr id="7" name="Rectangle 6"/>
          <p:cNvSpPr/>
          <p:nvPr/>
        </p:nvSpPr>
        <p:spPr>
          <a:xfrm>
            <a:off x="6717146" y="1837914"/>
            <a:ext cx="3034805" cy="369332"/>
          </a:xfrm>
          <a:prstGeom prst="rect">
            <a:avLst/>
          </a:prstGeom>
        </p:spPr>
        <p:txBody>
          <a:bodyPr wrap="none">
            <a:spAutoFit/>
          </a:bodyPr>
          <a:lstStyle/>
          <a:p>
            <a:r>
              <a:rPr lang="en-GB" dirty="0">
                <a:solidFill>
                  <a:prstClr val="black"/>
                </a:solidFill>
              </a:rPr>
              <a:t>Professionals given high status</a:t>
            </a:r>
          </a:p>
        </p:txBody>
      </p:sp>
      <p:sp>
        <p:nvSpPr>
          <p:cNvPr id="8" name="Rectangle 7"/>
          <p:cNvSpPr/>
          <p:nvPr/>
        </p:nvSpPr>
        <p:spPr>
          <a:xfrm>
            <a:off x="1752600" y="2654212"/>
            <a:ext cx="4572000" cy="646331"/>
          </a:xfrm>
          <a:prstGeom prst="rect">
            <a:avLst/>
          </a:prstGeom>
        </p:spPr>
        <p:txBody>
          <a:bodyPr>
            <a:spAutoFit/>
          </a:bodyPr>
          <a:lstStyle/>
          <a:p>
            <a:r>
              <a:rPr lang="en-GB" dirty="0">
                <a:solidFill>
                  <a:prstClr val="black"/>
                </a:solidFill>
              </a:rPr>
              <a:t>Professionals associated with cheating/gamesmanship</a:t>
            </a:r>
          </a:p>
        </p:txBody>
      </p:sp>
      <p:sp>
        <p:nvSpPr>
          <p:cNvPr id="9" name="Rectangle 8"/>
          <p:cNvSpPr/>
          <p:nvPr/>
        </p:nvSpPr>
        <p:spPr>
          <a:xfrm>
            <a:off x="6719456" y="2654213"/>
            <a:ext cx="3567545" cy="646331"/>
          </a:xfrm>
          <a:prstGeom prst="rect">
            <a:avLst/>
          </a:prstGeom>
        </p:spPr>
        <p:txBody>
          <a:bodyPr wrap="square">
            <a:spAutoFit/>
          </a:bodyPr>
          <a:lstStyle/>
          <a:p>
            <a:r>
              <a:rPr lang="en-GB" dirty="0">
                <a:solidFill>
                  <a:prstClr val="black"/>
                </a:solidFill>
              </a:rPr>
              <a:t>Praised for high skill level/ success/positive role models</a:t>
            </a:r>
          </a:p>
        </p:txBody>
      </p:sp>
      <p:sp>
        <p:nvSpPr>
          <p:cNvPr id="10" name="Rectangle 9"/>
          <p:cNvSpPr/>
          <p:nvPr/>
        </p:nvSpPr>
        <p:spPr>
          <a:xfrm>
            <a:off x="1780309" y="3638760"/>
            <a:ext cx="2623860" cy="369332"/>
          </a:xfrm>
          <a:prstGeom prst="rect">
            <a:avLst/>
          </a:prstGeom>
        </p:spPr>
        <p:txBody>
          <a:bodyPr wrap="none">
            <a:spAutoFit/>
          </a:bodyPr>
          <a:lstStyle/>
          <a:p>
            <a:r>
              <a:rPr lang="en-GB" dirty="0">
                <a:solidFill>
                  <a:prstClr val="black"/>
                </a:solidFill>
              </a:rPr>
              <a:t>Working class background</a:t>
            </a:r>
          </a:p>
        </p:txBody>
      </p:sp>
      <p:sp>
        <p:nvSpPr>
          <p:cNvPr id="11" name="Rectangle 10"/>
          <p:cNvSpPr/>
          <p:nvPr/>
        </p:nvSpPr>
        <p:spPr>
          <a:xfrm>
            <a:off x="6733309" y="3657478"/>
            <a:ext cx="3170420" cy="369332"/>
          </a:xfrm>
          <a:prstGeom prst="rect">
            <a:avLst/>
          </a:prstGeom>
        </p:spPr>
        <p:txBody>
          <a:bodyPr wrap="none">
            <a:spAutoFit/>
          </a:bodyPr>
          <a:lstStyle/>
          <a:p>
            <a:r>
              <a:rPr lang="en-GB" dirty="0">
                <a:solidFill>
                  <a:prstClr val="black"/>
                </a:solidFill>
              </a:rPr>
              <a:t>Elite performers from all classes</a:t>
            </a:r>
          </a:p>
        </p:txBody>
      </p:sp>
      <p:sp>
        <p:nvSpPr>
          <p:cNvPr id="12" name="Rectangle 11"/>
          <p:cNvSpPr/>
          <p:nvPr/>
        </p:nvSpPr>
        <p:spPr>
          <a:xfrm>
            <a:off x="2068945" y="4419600"/>
            <a:ext cx="3047822" cy="369332"/>
          </a:xfrm>
          <a:prstGeom prst="rect">
            <a:avLst/>
          </a:prstGeom>
        </p:spPr>
        <p:txBody>
          <a:bodyPr wrap="none">
            <a:spAutoFit/>
          </a:bodyPr>
          <a:lstStyle/>
          <a:p>
            <a:r>
              <a:rPr lang="en-GB" dirty="0">
                <a:solidFill>
                  <a:prstClr val="black"/>
                </a:solidFill>
              </a:rPr>
              <a:t>Max 2 marks for reasons from:</a:t>
            </a:r>
          </a:p>
        </p:txBody>
      </p:sp>
      <p:sp>
        <p:nvSpPr>
          <p:cNvPr id="13" name="Rectangle 12"/>
          <p:cNvSpPr/>
          <p:nvPr/>
        </p:nvSpPr>
        <p:spPr>
          <a:xfrm>
            <a:off x="2161309" y="4724400"/>
            <a:ext cx="7439891" cy="369332"/>
          </a:xfrm>
          <a:prstGeom prst="rect">
            <a:avLst/>
          </a:prstGeom>
        </p:spPr>
        <p:txBody>
          <a:bodyPr wrap="square">
            <a:spAutoFit/>
          </a:bodyPr>
          <a:lstStyle/>
          <a:p>
            <a:r>
              <a:rPr lang="en-GB" dirty="0">
                <a:solidFill>
                  <a:prstClr val="black"/>
                </a:solidFill>
              </a:rPr>
              <a:t>A. More egalitarian society today/less exclusion/class distinction</a:t>
            </a:r>
          </a:p>
        </p:txBody>
      </p:sp>
      <p:sp>
        <p:nvSpPr>
          <p:cNvPr id="14" name="Rectangle 13"/>
          <p:cNvSpPr/>
          <p:nvPr/>
        </p:nvSpPr>
        <p:spPr>
          <a:xfrm>
            <a:off x="2147454" y="5029200"/>
            <a:ext cx="6996546" cy="369332"/>
          </a:xfrm>
          <a:prstGeom prst="rect">
            <a:avLst/>
          </a:prstGeom>
        </p:spPr>
        <p:txBody>
          <a:bodyPr wrap="square">
            <a:spAutoFit/>
          </a:bodyPr>
          <a:lstStyle/>
          <a:p>
            <a:r>
              <a:rPr lang="en-GB" dirty="0">
                <a:solidFill>
                  <a:prstClr val="black"/>
                </a:solidFill>
              </a:rPr>
              <a:t>B. People now respected for their talents/efforts in reaching the top</a:t>
            </a:r>
          </a:p>
        </p:txBody>
      </p:sp>
      <p:sp>
        <p:nvSpPr>
          <p:cNvPr id="15" name="Rectangle 14"/>
          <p:cNvSpPr/>
          <p:nvPr/>
        </p:nvSpPr>
        <p:spPr>
          <a:xfrm>
            <a:off x="2161309" y="5398533"/>
            <a:ext cx="7142789" cy="646331"/>
          </a:xfrm>
          <a:prstGeom prst="rect">
            <a:avLst/>
          </a:prstGeom>
        </p:spPr>
        <p:txBody>
          <a:bodyPr wrap="none">
            <a:spAutoFit/>
          </a:bodyPr>
          <a:lstStyle/>
          <a:p>
            <a:r>
              <a:rPr lang="en-GB" dirty="0">
                <a:solidFill>
                  <a:prstClr val="black"/>
                </a:solidFill>
              </a:rPr>
              <a:t>C. Professionals have more time to train /higher standards of performance</a:t>
            </a:r>
          </a:p>
          <a:p>
            <a:endParaRPr lang="en-GB" dirty="0">
              <a:solidFill>
                <a:prstClr val="black"/>
              </a:solidFill>
            </a:endParaRPr>
          </a:p>
        </p:txBody>
      </p:sp>
      <p:sp>
        <p:nvSpPr>
          <p:cNvPr id="16" name="Rectangle 15"/>
          <p:cNvSpPr/>
          <p:nvPr/>
        </p:nvSpPr>
        <p:spPr>
          <a:xfrm>
            <a:off x="2161309" y="5721697"/>
            <a:ext cx="6982691" cy="369332"/>
          </a:xfrm>
          <a:prstGeom prst="rect">
            <a:avLst/>
          </a:prstGeom>
        </p:spPr>
        <p:txBody>
          <a:bodyPr wrap="square">
            <a:spAutoFit/>
          </a:bodyPr>
          <a:lstStyle/>
          <a:p>
            <a:r>
              <a:rPr lang="en-GB" dirty="0">
                <a:solidFill>
                  <a:prstClr val="black"/>
                </a:solidFill>
              </a:rPr>
              <a:t>D. More media coverage/role models/celebrity status</a:t>
            </a:r>
          </a:p>
        </p:txBody>
      </p:sp>
      <p:pic>
        <p:nvPicPr>
          <p:cNvPr id="17" name="il_fi" descr="Description: http://boxscorenews.com/clients/sonahrsports/sc007ecb42.jpg"/>
          <p:cNvPicPr>
            <a:picLocks noChangeAspect="1" noChangeArrowheads="1"/>
          </p:cNvPicPr>
          <p:nvPr/>
        </p:nvPicPr>
        <p:blipFill>
          <a:blip r:embed="rId2" cstate="print">
            <a:extLst>
              <a:ext uri="{28A0092B-C50C-407E-A947-70E740481C1C}">
                <a14:useLocalDpi xmlns:a14="http://schemas.microsoft.com/office/drawing/2010/main" val="0"/>
              </a:ext>
            </a:extLst>
          </a:blip>
          <a:srcRect l="68031" b="2408"/>
          <a:stretch>
            <a:fillRect/>
          </a:stretch>
        </p:blipFill>
        <p:spPr bwMode="auto">
          <a:xfrm>
            <a:off x="3071458" y="76201"/>
            <a:ext cx="646507" cy="124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l_fi" descr="Description: http://upload.wikimedia.org/wikipedia/commons/thumb/2/21/WikiBex.jpg/220px-WikiB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1" y="125759"/>
            <a:ext cx="748299" cy="112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1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9" grpId="0"/>
      <p:bldP spid="10" grpId="0"/>
      <p:bldP spid="11"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0" y="2888806"/>
            <a:ext cx="7848600" cy="2585323"/>
          </a:xfrm>
          <a:prstGeom prst="rect">
            <a:avLst/>
          </a:prstGeom>
        </p:spPr>
        <p:txBody>
          <a:bodyPr wrap="square">
            <a:spAutoFit/>
          </a:bodyPr>
          <a:lstStyle/>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a:p>
            <a:r>
              <a:rPr lang="en-GB" dirty="0">
                <a:solidFill>
                  <a:prstClr val="black"/>
                </a:solidFill>
              </a:rPr>
              <a:t> </a:t>
            </a:r>
          </a:p>
        </p:txBody>
      </p:sp>
      <p:sp>
        <p:nvSpPr>
          <p:cNvPr id="3" name="Rectangle 2"/>
          <p:cNvSpPr/>
          <p:nvPr/>
        </p:nvSpPr>
        <p:spPr>
          <a:xfrm>
            <a:off x="1701841" y="304800"/>
            <a:ext cx="3733800" cy="1138773"/>
          </a:xfrm>
          <a:prstGeom prst="rect">
            <a:avLst/>
          </a:prstGeom>
        </p:spPr>
        <p:txBody>
          <a:bodyPr wrap="square">
            <a:spAutoFit/>
          </a:bodyPr>
          <a:lstStyle/>
          <a:p>
            <a:r>
              <a:rPr lang="en-GB" sz="3200" b="1" dirty="0">
                <a:solidFill>
                  <a:prstClr val="black"/>
                </a:solidFill>
              </a:rPr>
              <a:t>R</a:t>
            </a:r>
            <a:r>
              <a:rPr lang="en-GB" b="1" dirty="0">
                <a:solidFill>
                  <a:prstClr val="black"/>
                </a:solidFill>
              </a:rPr>
              <a:t>ules/ Codification/ administration</a:t>
            </a:r>
            <a:r>
              <a:rPr lang="en-GB" dirty="0">
                <a:solidFill>
                  <a:prstClr val="black"/>
                </a:solidFill>
              </a:rPr>
              <a:t> – </a:t>
            </a:r>
            <a:r>
              <a:rPr lang="en-GB" dirty="0">
                <a:solidFill>
                  <a:srgbClr val="7030A0"/>
                </a:solidFill>
              </a:rPr>
              <a:t>business and administration skills &amp; ex-public schoolboy influence</a:t>
            </a:r>
          </a:p>
        </p:txBody>
      </p:sp>
      <p:sp>
        <p:nvSpPr>
          <p:cNvPr id="4" name="Rectangle 3"/>
          <p:cNvSpPr/>
          <p:nvPr/>
        </p:nvSpPr>
        <p:spPr>
          <a:xfrm>
            <a:off x="1690119" y="3005600"/>
            <a:ext cx="3881429" cy="861774"/>
          </a:xfrm>
          <a:prstGeom prst="rect">
            <a:avLst/>
          </a:prstGeom>
        </p:spPr>
        <p:txBody>
          <a:bodyPr wrap="square">
            <a:spAutoFit/>
          </a:bodyPr>
          <a:lstStyle/>
          <a:p>
            <a:r>
              <a:rPr lang="en-GB" sz="3200" b="1" dirty="0">
                <a:solidFill>
                  <a:prstClr val="black"/>
                </a:solidFill>
              </a:rPr>
              <a:t>I</a:t>
            </a:r>
            <a:r>
              <a:rPr lang="en-GB" b="1" dirty="0">
                <a:solidFill>
                  <a:prstClr val="black"/>
                </a:solidFill>
              </a:rPr>
              <a:t>nternational/ National/ Regional</a:t>
            </a:r>
            <a:r>
              <a:rPr lang="en-GB" dirty="0">
                <a:solidFill>
                  <a:prstClr val="black"/>
                </a:solidFill>
              </a:rPr>
              <a:t>– </a:t>
            </a:r>
            <a:r>
              <a:rPr lang="en-GB" dirty="0">
                <a:solidFill>
                  <a:srgbClr val="7030A0"/>
                </a:solidFill>
              </a:rPr>
              <a:t>improved transport</a:t>
            </a:r>
          </a:p>
        </p:txBody>
      </p:sp>
      <p:sp>
        <p:nvSpPr>
          <p:cNvPr id="5" name="Rectangle 4"/>
          <p:cNvSpPr/>
          <p:nvPr/>
        </p:nvSpPr>
        <p:spPr>
          <a:xfrm>
            <a:off x="1651863" y="1354153"/>
            <a:ext cx="4088048" cy="861774"/>
          </a:xfrm>
          <a:prstGeom prst="rect">
            <a:avLst/>
          </a:prstGeom>
        </p:spPr>
        <p:txBody>
          <a:bodyPr wrap="square">
            <a:spAutoFit/>
          </a:bodyPr>
          <a:lstStyle/>
          <a:p>
            <a:r>
              <a:rPr lang="en-GB" sz="3200" b="1" dirty="0">
                <a:solidFill>
                  <a:prstClr val="black"/>
                </a:solidFill>
              </a:rPr>
              <a:t>R</a:t>
            </a:r>
            <a:r>
              <a:rPr lang="en-GB" b="1" dirty="0">
                <a:solidFill>
                  <a:prstClr val="black"/>
                </a:solidFill>
              </a:rPr>
              <a:t>espectable</a:t>
            </a:r>
            <a:r>
              <a:rPr lang="en-GB" dirty="0">
                <a:solidFill>
                  <a:prstClr val="black"/>
                </a:solidFill>
              </a:rPr>
              <a:t> – </a:t>
            </a:r>
            <a:r>
              <a:rPr lang="en-GB" dirty="0">
                <a:solidFill>
                  <a:srgbClr val="7030A0"/>
                </a:solidFill>
              </a:rPr>
              <a:t>middle-class influence / law and order</a:t>
            </a:r>
          </a:p>
        </p:txBody>
      </p:sp>
      <p:sp>
        <p:nvSpPr>
          <p:cNvPr id="6" name="Rectangle 5"/>
          <p:cNvSpPr/>
          <p:nvPr/>
        </p:nvSpPr>
        <p:spPr>
          <a:xfrm>
            <a:off x="1690118" y="2242474"/>
            <a:ext cx="4011538" cy="861774"/>
          </a:xfrm>
          <a:prstGeom prst="rect">
            <a:avLst/>
          </a:prstGeom>
        </p:spPr>
        <p:txBody>
          <a:bodyPr wrap="square">
            <a:spAutoFit/>
          </a:bodyPr>
          <a:lstStyle/>
          <a:p>
            <a:r>
              <a:rPr lang="en-GB" sz="3200" b="1" dirty="0">
                <a:solidFill>
                  <a:prstClr val="black"/>
                </a:solidFill>
              </a:rPr>
              <a:t>R</a:t>
            </a:r>
            <a:r>
              <a:rPr lang="en-GB" b="1" dirty="0">
                <a:solidFill>
                  <a:prstClr val="black"/>
                </a:solidFill>
              </a:rPr>
              <a:t>egular</a:t>
            </a:r>
            <a:r>
              <a:rPr lang="en-GB" dirty="0">
                <a:solidFill>
                  <a:prstClr val="black"/>
                </a:solidFill>
              </a:rPr>
              <a:t> – </a:t>
            </a:r>
            <a:r>
              <a:rPr lang="en-GB" dirty="0">
                <a:solidFill>
                  <a:srgbClr val="7030A0"/>
                </a:solidFill>
              </a:rPr>
              <a:t>increased free time and improved transport</a:t>
            </a:r>
          </a:p>
        </p:txBody>
      </p:sp>
      <p:sp>
        <p:nvSpPr>
          <p:cNvPr id="7" name="Rectangle 6"/>
          <p:cNvSpPr/>
          <p:nvPr/>
        </p:nvSpPr>
        <p:spPr>
          <a:xfrm>
            <a:off x="1669449" y="3928930"/>
            <a:ext cx="3682667" cy="861774"/>
          </a:xfrm>
          <a:prstGeom prst="rect">
            <a:avLst/>
          </a:prstGeom>
        </p:spPr>
        <p:txBody>
          <a:bodyPr wrap="square">
            <a:spAutoFit/>
          </a:bodyPr>
          <a:lstStyle/>
          <a:p>
            <a:r>
              <a:rPr lang="en-GB" sz="3200" b="1" dirty="0">
                <a:solidFill>
                  <a:prstClr val="black"/>
                </a:solidFill>
              </a:rPr>
              <a:t>C</a:t>
            </a:r>
            <a:r>
              <a:rPr lang="en-GB" b="1" dirty="0">
                <a:solidFill>
                  <a:prstClr val="black"/>
                </a:solidFill>
              </a:rPr>
              <a:t>ontrol of gambling</a:t>
            </a:r>
            <a:r>
              <a:rPr lang="en-GB" dirty="0">
                <a:solidFill>
                  <a:prstClr val="black"/>
                </a:solidFill>
              </a:rPr>
              <a:t> – </a:t>
            </a:r>
            <a:r>
              <a:rPr lang="en-GB" dirty="0">
                <a:solidFill>
                  <a:srgbClr val="7030A0"/>
                </a:solidFill>
              </a:rPr>
              <a:t>increased law and order</a:t>
            </a:r>
          </a:p>
        </p:txBody>
      </p:sp>
      <p:sp>
        <p:nvSpPr>
          <p:cNvPr id="8" name="Rectangle 7"/>
          <p:cNvSpPr/>
          <p:nvPr/>
        </p:nvSpPr>
        <p:spPr>
          <a:xfrm>
            <a:off x="1669448" y="4953000"/>
            <a:ext cx="3647498" cy="861774"/>
          </a:xfrm>
          <a:prstGeom prst="rect">
            <a:avLst/>
          </a:prstGeom>
        </p:spPr>
        <p:txBody>
          <a:bodyPr wrap="square">
            <a:spAutoFit/>
          </a:bodyPr>
          <a:lstStyle/>
          <a:p>
            <a:r>
              <a:rPr lang="en-GB" sz="3200" b="1" dirty="0">
                <a:solidFill>
                  <a:prstClr val="black"/>
                </a:solidFill>
              </a:rPr>
              <a:t>E</a:t>
            </a:r>
            <a:r>
              <a:rPr lang="en-GB" b="1" dirty="0">
                <a:solidFill>
                  <a:prstClr val="black"/>
                </a:solidFill>
              </a:rPr>
              <a:t>xclusive/ elitist</a:t>
            </a:r>
            <a:r>
              <a:rPr lang="en-GB" dirty="0">
                <a:solidFill>
                  <a:prstClr val="black"/>
                </a:solidFill>
              </a:rPr>
              <a:t> – </a:t>
            </a:r>
            <a:r>
              <a:rPr lang="en-GB" dirty="0">
                <a:solidFill>
                  <a:srgbClr val="7030A0"/>
                </a:solidFill>
              </a:rPr>
              <a:t>social class and gender discrimination</a:t>
            </a:r>
          </a:p>
        </p:txBody>
      </p:sp>
      <p:sp>
        <p:nvSpPr>
          <p:cNvPr id="9" name="Rectangle 8"/>
          <p:cNvSpPr/>
          <p:nvPr/>
        </p:nvSpPr>
        <p:spPr>
          <a:xfrm>
            <a:off x="6495161" y="3359544"/>
            <a:ext cx="3452446" cy="1138773"/>
          </a:xfrm>
          <a:prstGeom prst="rect">
            <a:avLst/>
          </a:prstGeom>
        </p:spPr>
        <p:txBody>
          <a:bodyPr wrap="square">
            <a:spAutoFit/>
          </a:bodyPr>
          <a:lstStyle/>
          <a:p>
            <a:r>
              <a:rPr lang="en-GB" sz="3200" b="1" dirty="0">
                <a:solidFill>
                  <a:prstClr val="black"/>
                </a:solidFill>
              </a:rPr>
              <a:t>F</a:t>
            </a:r>
            <a:r>
              <a:rPr lang="en-GB" b="1" dirty="0">
                <a:solidFill>
                  <a:prstClr val="black"/>
                </a:solidFill>
              </a:rPr>
              <a:t>acilities were purpose-built facilities</a:t>
            </a:r>
            <a:r>
              <a:rPr lang="en-GB" dirty="0">
                <a:solidFill>
                  <a:prstClr val="black"/>
                </a:solidFill>
              </a:rPr>
              <a:t> – </a:t>
            </a:r>
            <a:r>
              <a:rPr lang="en-GB" dirty="0">
                <a:solidFill>
                  <a:srgbClr val="7030A0"/>
                </a:solidFill>
              </a:rPr>
              <a:t>technological advancement</a:t>
            </a:r>
          </a:p>
        </p:txBody>
      </p:sp>
      <p:sp>
        <p:nvSpPr>
          <p:cNvPr id="10" name="Rectangle 9"/>
          <p:cNvSpPr/>
          <p:nvPr/>
        </p:nvSpPr>
        <p:spPr>
          <a:xfrm>
            <a:off x="6295868" y="1660689"/>
            <a:ext cx="2819400" cy="861774"/>
          </a:xfrm>
          <a:prstGeom prst="rect">
            <a:avLst/>
          </a:prstGeom>
        </p:spPr>
        <p:txBody>
          <a:bodyPr wrap="square">
            <a:spAutoFit/>
          </a:bodyPr>
          <a:lstStyle/>
          <a:p>
            <a:r>
              <a:rPr lang="en-GB" sz="3200" b="1" dirty="0">
                <a:solidFill>
                  <a:prstClr val="black"/>
                </a:solidFill>
              </a:rPr>
              <a:t>U</a:t>
            </a:r>
            <a:r>
              <a:rPr lang="en-GB" b="1" dirty="0">
                <a:solidFill>
                  <a:prstClr val="black"/>
                </a:solidFill>
              </a:rPr>
              <a:t>rban/ sub-urban</a:t>
            </a:r>
            <a:r>
              <a:rPr lang="en-GB" dirty="0">
                <a:solidFill>
                  <a:prstClr val="black"/>
                </a:solidFill>
              </a:rPr>
              <a:t> – </a:t>
            </a:r>
            <a:r>
              <a:rPr lang="en-GB" dirty="0">
                <a:solidFill>
                  <a:srgbClr val="7030A0"/>
                </a:solidFill>
              </a:rPr>
              <a:t>the revolutions</a:t>
            </a:r>
          </a:p>
        </p:txBody>
      </p:sp>
      <p:sp>
        <p:nvSpPr>
          <p:cNvPr id="11" name="Rectangle 10"/>
          <p:cNvSpPr/>
          <p:nvPr/>
        </p:nvSpPr>
        <p:spPr>
          <a:xfrm>
            <a:off x="6096000" y="902751"/>
            <a:ext cx="3429000" cy="861774"/>
          </a:xfrm>
          <a:prstGeom prst="rect">
            <a:avLst/>
          </a:prstGeom>
        </p:spPr>
        <p:txBody>
          <a:bodyPr wrap="square">
            <a:spAutoFit/>
          </a:bodyPr>
          <a:lstStyle/>
          <a:p>
            <a:r>
              <a:rPr lang="en-GB" sz="3200" b="1" dirty="0">
                <a:solidFill>
                  <a:prstClr val="black"/>
                </a:solidFill>
              </a:rPr>
              <a:t>P</a:t>
            </a:r>
            <a:r>
              <a:rPr lang="en-GB" b="1" dirty="0">
                <a:solidFill>
                  <a:prstClr val="black"/>
                </a:solidFill>
              </a:rPr>
              <a:t>rofessionalism /Amateurism</a:t>
            </a:r>
            <a:r>
              <a:rPr lang="en-GB" dirty="0">
                <a:solidFill>
                  <a:prstClr val="black"/>
                </a:solidFill>
              </a:rPr>
              <a:t>– </a:t>
            </a:r>
            <a:r>
              <a:rPr lang="en-GB" dirty="0">
                <a:solidFill>
                  <a:srgbClr val="7030A0"/>
                </a:solidFill>
              </a:rPr>
              <a:t>class structure/ spectatorism</a:t>
            </a:r>
          </a:p>
        </p:txBody>
      </p:sp>
      <p:sp>
        <p:nvSpPr>
          <p:cNvPr id="12" name="Rectangle 11"/>
          <p:cNvSpPr/>
          <p:nvPr/>
        </p:nvSpPr>
        <p:spPr>
          <a:xfrm>
            <a:off x="6400801" y="2457918"/>
            <a:ext cx="2609537" cy="861774"/>
          </a:xfrm>
          <a:prstGeom prst="rect">
            <a:avLst/>
          </a:prstGeom>
        </p:spPr>
        <p:txBody>
          <a:bodyPr wrap="square">
            <a:spAutoFit/>
          </a:bodyPr>
          <a:lstStyle/>
          <a:p>
            <a:r>
              <a:rPr lang="en-GB" sz="3200" b="1" dirty="0">
                <a:solidFill>
                  <a:prstClr val="black"/>
                </a:solidFill>
              </a:rPr>
              <a:t>F</a:t>
            </a:r>
            <a:r>
              <a:rPr lang="en-GB" b="1" dirty="0">
                <a:solidFill>
                  <a:prstClr val="black"/>
                </a:solidFill>
              </a:rPr>
              <a:t>air play</a:t>
            </a:r>
            <a:r>
              <a:rPr lang="en-GB" dirty="0">
                <a:solidFill>
                  <a:prstClr val="black"/>
                </a:solidFill>
              </a:rPr>
              <a:t> – </a:t>
            </a:r>
            <a:r>
              <a:rPr lang="en-GB" dirty="0">
                <a:solidFill>
                  <a:srgbClr val="7030A0"/>
                </a:solidFill>
              </a:rPr>
              <a:t>public school influence</a:t>
            </a:r>
          </a:p>
        </p:txBody>
      </p:sp>
      <p:pic>
        <p:nvPicPr>
          <p:cNvPr id="1026" name="Picture 2" descr="http://www.lordkinnaird.com/uploads/3/3/6/0/3360867/2038078.jpg?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88202"/>
            <a:ext cx="3810001" cy="20884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50868" y="6488668"/>
            <a:ext cx="2955104" cy="369332"/>
          </a:xfrm>
          <a:prstGeom prst="rect">
            <a:avLst/>
          </a:prstGeom>
          <a:noFill/>
        </p:spPr>
        <p:txBody>
          <a:bodyPr wrap="none" rtlCol="0">
            <a:spAutoFit/>
          </a:bodyPr>
          <a:lstStyle/>
          <a:p>
            <a:r>
              <a:rPr lang="en-GB" dirty="0">
                <a:solidFill>
                  <a:prstClr val="black"/>
                </a:solidFill>
              </a:rPr>
              <a:t>Scotland Football team 1870s</a:t>
            </a:r>
          </a:p>
        </p:txBody>
      </p:sp>
      <p:sp>
        <p:nvSpPr>
          <p:cNvPr id="16" name="Title 1"/>
          <p:cNvSpPr txBox="1">
            <a:spLocks/>
          </p:cNvSpPr>
          <p:nvPr/>
        </p:nvSpPr>
        <p:spPr>
          <a:xfrm>
            <a:off x="10730792" y="169336"/>
            <a:ext cx="1295400" cy="1854773"/>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smtClean="0">
                <a:solidFill>
                  <a:prstClr val="white"/>
                </a:solidFill>
              </a:rPr>
              <a:t>4</a:t>
            </a:r>
            <a:r>
              <a:rPr lang="en-GB" dirty="0">
                <a:solidFill>
                  <a:prstClr val="white"/>
                </a:solidFill>
              </a:rPr>
              <a:t/>
            </a:r>
            <a:br>
              <a:rPr lang="en-GB" dirty="0">
                <a:solidFill>
                  <a:prstClr val="white"/>
                </a:solidFill>
              </a:rPr>
            </a:br>
            <a:r>
              <a:rPr lang="en-GB" sz="2400" dirty="0" smtClean="0">
                <a:solidFill>
                  <a:prstClr val="white"/>
                </a:solidFill>
              </a:rPr>
              <a:t>Sport &amp; Society</a:t>
            </a:r>
            <a:endParaRPr lang="en-GB" sz="2400" dirty="0">
              <a:solidFill>
                <a:prstClr val="white"/>
              </a:solidFill>
            </a:endParaRPr>
          </a:p>
        </p:txBody>
      </p:sp>
    </p:spTree>
    <p:extLst>
      <p:ext uri="{BB962C8B-B14F-4D97-AF65-F5344CB8AC3E}">
        <p14:creationId xmlns:p14="http://schemas.microsoft.com/office/powerpoint/2010/main" val="10169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6125"/>
          <a:stretch/>
        </p:blipFill>
        <p:spPr>
          <a:xfrm>
            <a:off x="1175762" y="2510326"/>
            <a:ext cx="10090399" cy="4040696"/>
          </a:xfrm>
          <a:prstGeom prst="rect">
            <a:avLst/>
          </a:prstGeom>
        </p:spPr>
      </p:pic>
      <p:pic>
        <p:nvPicPr>
          <p:cNvPr id="3" name="Picture 2"/>
          <p:cNvPicPr>
            <a:picLocks noChangeAspect="1"/>
          </p:cNvPicPr>
          <p:nvPr/>
        </p:nvPicPr>
        <p:blipFill rotWithShape="1">
          <a:blip r:embed="rId2"/>
          <a:srcRect b="72503"/>
          <a:stretch/>
        </p:blipFill>
        <p:spPr>
          <a:xfrm>
            <a:off x="509660" y="239487"/>
            <a:ext cx="11422602" cy="1702524"/>
          </a:xfrm>
          <a:prstGeom prst="rect">
            <a:avLst/>
          </a:prstGeom>
        </p:spPr>
      </p:pic>
    </p:spTree>
    <p:extLst>
      <p:ext uri="{BB962C8B-B14F-4D97-AF65-F5344CB8AC3E}">
        <p14:creationId xmlns:p14="http://schemas.microsoft.com/office/powerpoint/2010/main" val="27134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spn.co.uk/PICTURES/CMS/6000/606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786" y="2209801"/>
            <a:ext cx="2243271" cy="2831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66561" y="5041406"/>
            <a:ext cx="4129719" cy="1295399"/>
          </a:xfrm>
          <a:ln w="98425">
            <a:solidFill>
              <a:schemeClr val="tx1"/>
            </a:solidFill>
          </a:ln>
        </p:spPr>
        <p:txBody>
          <a:bodyPr/>
          <a:lstStyle/>
          <a:p>
            <a:r>
              <a:rPr lang="en-GB" dirty="0" smtClean="0"/>
              <a:t>Sportsmanship </a:t>
            </a:r>
            <a:endParaRPr lang="en-GB" dirty="0"/>
          </a:p>
        </p:txBody>
      </p:sp>
      <p:sp>
        <p:nvSpPr>
          <p:cNvPr id="6" name="Title 1"/>
          <p:cNvSpPr txBox="1">
            <a:spLocks/>
          </p:cNvSpPr>
          <p:nvPr/>
        </p:nvSpPr>
        <p:spPr>
          <a:xfrm>
            <a:off x="6218846" y="5486400"/>
            <a:ext cx="4129719" cy="1295400"/>
          </a:xfrm>
          <a:prstGeom prst="rect">
            <a:avLst/>
          </a:prstGeom>
          <a:ln w="9842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prstClr val="black"/>
                </a:solidFill>
              </a:rPr>
              <a:t>Gamesmanship </a:t>
            </a:r>
          </a:p>
        </p:txBody>
      </p:sp>
      <p:sp>
        <p:nvSpPr>
          <p:cNvPr id="7" name="Content Placeholder 2"/>
          <p:cNvSpPr>
            <a:spLocks noGrp="1"/>
          </p:cNvSpPr>
          <p:nvPr>
            <p:ph idx="1"/>
          </p:nvPr>
        </p:nvSpPr>
        <p:spPr>
          <a:xfrm>
            <a:off x="6447445" y="4186015"/>
            <a:ext cx="3672519" cy="1295400"/>
          </a:xfrm>
        </p:spPr>
        <p:txBody>
          <a:bodyPr>
            <a:normAutofit fontScale="62500" lnSpcReduction="20000"/>
          </a:bodyPr>
          <a:lstStyle/>
          <a:p>
            <a:r>
              <a:rPr lang="en-GB" dirty="0" smtClean="0"/>
              <a:t>attempting to gain an </a:t>
            </a:r>
            <a:r>
              <a:rPr lang="en-GB" dirty="0"/>
              <a:t>advantage by </a:t>
            </a:r>
            <a:r>
              <a:rPr lang="en-GB" b="1" dirty="0"/>
              <a:t>stretching the rules to their “absolute limit</a:t>
            </a:r>
            <a:r>
              <a:rPr lang="en-GB" b="1" dirty="0" smtClean="0"/>
              <a:t>”</a:t>
            </a:r>
          </a:p>
          <a:p>
            <a:r>
              <a:rPr lang="en-GB" dirty="0" smtClean="0"/>
              <a:t>  </a:t>
            </a:r>
            <a:r>
              <a:rPr lang="en-GB" dirty="0"/>
              <a:t>(</a:t>
            </a:r>
            <a:r>
              <a:rPr lang="en-GB" dirty="0" err="1"/>
              <a:t>Eg</a:t>
            </a:r>
            <a:r>
              <a:rPr lang="en-GB" dirty="0"/>
              <a:t> time wasting in football)</a:t>
            </a:r>
          </a:p>
          <a:p>
            <a:endParaRPr lang="en-GB" dirty="0"/>
          </a:p>
        </p:txBody>
      </p:sp>
      <p:sp>
        <p:nvSpPr>
          <p:cNvPr id="3" name="Rectangle 2"/>
          <p:cNvSpPr/>
          <p:nvPr/>
        </p:nvSpPr>
        <p:spPr>
          <a:xfrm>
            <a:off x="1645420" y="228600"/>
            <a:ext cx="4572000" cy="1754326"/>
          </a:xfrm>
          <a:prstGeom prst="rect">
            <a:avLst/>
          </a:prstGeom>
        </p:spPr>
        <p:txBody>
          <a:bodyPr>
            <a:spAutoFit/>
          </a:bodyPr>
          <a:lstStyle/>
          <a:p>
            <a:pPr marL="285750" indent="-285750">
              <a:buFont typeface="Arial" pitchFamily="34" charset="0"/>
              <a:buChar char="•"/>
            </a:pPr>
            <a:r>
              <a:rPr lang="en-GB" dirty="0">
                <a:solidFill>
                  <a:prstClr val="black"/>
                </a:solidFill>
              </a:rPr>
              <a:t>Conforming to the written rules &amp; unwritten rules (etiquette)</a:t>
            </a:r>
          </a:p>
          <a:p>
            <a:pPr marL="285750" indent="-285750">
              <a:buFont typeface="Arial" pitchFamily="34" charset="0"/>
              <a:buChar char="•"/>
            </a:pPr>
            <a:r>
              <a:rPr lang="en-GB" dirty="0">
                <a:solidFill>
                  <a:prstClr val="black"/>
                </a:solidFill>
              </a:rPr>
              <a:t>Part of the Olympic ideal</a:t>
            </a:r>
          </a:p>
          <a:p>
            <a:pPr marL="285750" indent="-285750">
              <a:buFont typeface="Arial" pitchFamily="34" charset="0"/>
              <a:buChar char="•"/>
            </a:pPr>
            <a:r>
              <a:rPr lang="en-GB" dirty="0">
                <a:solidFill>
                  <a:prstClr val="black"/>
                </a:solidFill>
              </a:rPr>
              <a:t>Involves a ‘spirit of </a:t>
            </a:r>
            <a:r>
              <a:rPr lang="en-GB" b="1" dirty="0">
                <a:solidFill>
                  <a:prstClr val="black"/>
                </a:solidFill>
              </a:rPr>
              <a:t>fair play’</a:t>
            </a:r>
            <a:r>
              <a:rPr lang="en-GB" dirty="0">
                <a:solidFill>
                  <a:prstClr val="black"/>
                </a:solidFill>
              </a:rPr>
              <a:t>, </a:t>
            </a:r>
          </a:p>
          <a:p>
            <a:pPr marL="285750" indent="-285750">
              <a:buFont typeface="Arial" pitchFamily="34" charset="0"/>
              <a:buChar char="•"/>
            </a:pPr>
            <a:r>
              <a:rPr lang="en-GB" dirty="0">
                <a:solidFill>
                  <a:prstClr val="black"/>
                </a:solidFill>
              </a:rPr>
              <a:t>Some sports still have a very strong association with sportsmanship e.g. Golf</a:t>
            </a:r>
          </a:p>
        </p:txBody>
      </p:sp>
      <p:sp>
        <p:nvSpPr>
          <p:cNvPr id="4" name="Rectangle 3"/>
          <p:cNvSpPr/>
          <p:nvPr/>
        </p:nvSpPr>
        <p:spPr>
          <a:xfrm>
            <a:off x="5803307" y="76200"/>
            <a:ext cx="4808059" cy="3970318"/>
          </a:xfrm>
          <a:prstGeom prst="rect">
            <a:avLst/>
          </a:prstGeom>
        </p:spPr>
        <p:txBody>
          <a:bodyPr wrap="square">
            <a:spAutoFit/>
          </a:bodyPr>
          <a:lstStyle/>
          <a:p>
            <a:pPr marL="285750" indent="-285750">
              <a:buFont typeface="Arial" pitchFamily="34" charset="0"/>
              <a:buChar char="•"/>
            </a:pPr>
            <a:r>
              <a:rPr lang="en-GB" dirty="0">
                <a:solidFill>
                  <a:prstClr val="black"/>
                </a:solidFill>
              </a:rPr>
              <a:t>New Zealand's 2003 Test match v Wales. </a:t>
            </a:r>
          </a:p>
          <a:p>
            <a:pPr marL="285750" indent="-285750">
              <a:buFont typeface="Arial" pitchFamily="34" charset="0"/>
              <a:buChar char="•"/>
            </a:pPr>
            <a:r>
              <a:rPr lang="en-GB" dirty="0">
                <a:solidFill>
                  <a:prstClr val="black"/>
                </a:solidFill>
              </a:rPr>
              <a:t>Wales’ captain Colin </a:t>
            </a:r>
            <a:r>
              <a:rPr lang="en-GB" dirty="0" err="1">
                <a:solidFill>
                  <a:prstClr val="black"/>
                </a:solidFill>
              </a:rPr>
              <a:t>Charvis</a:t>
            </a:r>
            <a:r>
              <a:rPr lang="en-GB" dirty="0">
                <a:solidFill>
                  <a:prstClr val="black"/>
                </a:solidFill>
              </a:rPr>
              <a:t> made a dart for the try-line only to be knocked out cold from the impact of a tackle. </a:t>
            </a:r>
          </a:p>
          <a:p>
            <a:pPr marL="285750" indent="-285750">
              <a:buFont typeface="Arial" pitchFamily="34" charset="0"/>
              <a:buChar char="•"/>
            </a:pPr>
            <a:r>
              <a:rPr lang="en-GB" dirty="0">
                <a:solidFill>
                  <a:prstClr val="black"/>
                </a:solidFill>
              </a:rPr>
              <a:t>As the home side swept forward on a counter-attack, lay lifeless. </a:t>
            </a:r>
          </a:p>
          <a:p>
            <a:pPr marL="285750" indent="-285750">
              <a:buFont typeface="Arial" pitchFamily="34" charset="0"/>
              <a:buChar char="•"/>
            </a:pPr>
            <a:r>
              <a:rPr lang="en-GB" dirty="0" err="1">
                <a:solidFill>
                  <a:prstClr val="black"/>
                </a:solidFill>
              </a:rPr>
              <a:t>Umaga</a:t>
            </a:r>
            <a:r>
              <a:rPr lang="en-GB" dirty="0">
                <a:solidFill>
                  <a:prstClr val="black"/>
                </a:solidFill>
              </a:rPr>
              <a:t>, recognising the seriousness of his opponent's state, left his place in an attacking move and ran to the aid of the stricken </a:t>
            </a:r>
            <a:r>
              <a:rPr lang="en-GB" dirty="0" err="1">
                <a:solidFill>
                  <a:prstClr val="black"/>
                </a:solidFill>
              </a:rPr>
              <a:t>Charvis</a:t>
            </a:r>
            <a:r>
              <a:rPr lang="en-GB" dirty="0">
                <a:solidFill>
                  <a:prstClr val="black"/>
                </a:solidFill>
              </a:rPr>
              <a:t>, removing his gum-shield before placing him in the recovery position. </a:t>
            </a:r>
          </a:p>
          <a:p>
            <a:pPr marL="285750" indent="-285750">
              <a:buFont typeface="Arial" pitchFamily="34" charset="0"/>
              <a:buChar char="•"/>
            </a:pPr>
            <a:r>
              <a:rPr lang="en-GB" dirty="0" err="1">
                <a:solidFill>
                  <a:prstClr val="black"/>
                </a:solidFill>
              </a:rPr>
              <a:t>Umaga</a:t>
            </a:r>
            <a:r>
              <a:rPr lang="en-GB" dirty="0">
                <a:solidFill>
                  <a:prstClr val="black"/>
                </a:solidFill>
              </a:rPr>
              <a:t> received the Pierre de Coubertin medal - becoming the first New Zealander to win the award. </a:t>
            </a:r>
          </a:p>
        </p:txBody>
      </p:sp>
    </p:spTree>
    <p:extLst>
      <p:ext uri="{BB962C8B-B14F-4D97-AF65-F5344CB8AC3E}">
        <p14:creationId xmlns:p14="http://schemas.microsoft.com/office/powerpoint/2010/main" val="405739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assessment 1 Marks</a:t>
            </a:r>
            <a:endParaRPr lang="en-GB" dirty="0"/>
          </a:p>
        </p:txBody>
      </p:sp>
      <p:sp>
        <p:nvSpPr>
          <p:cNvPr id="4" name="Rectangle 3"/>
          <p:cNvSpPr/>
          <p:nvPr/>
        </p:nvSpPr>
        <p:spPr>
          <a:xfrm>
            <a:off x="949235" y="1656796"/>
            <a:ext cx="10276114" cy="39792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Sport and society and technology in sport</a:t>
            </a: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Which one of the following National Governing Bodies was formed in 1863?</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[1 mark]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Marks for this question: AO1 = 1</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Which one of the following was played in pre-industrial society?</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[1 mark]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Marks for this question: AO1 = 1</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91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500"/>
                                        <p:tgtEl>
                                          <p:spTgt spid="4">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assessment 1 Marks</a:t>
            </a:r>
            <a:endParaRPr lang="en-GB" dirty="0"/>
          </a:p>
        </p:txBody>
      </p:sp>
      <p:sp>
        <p:nvSpPr>
          <p:cNvPr id="3" name="Rectangle 2"/>
          <p:cNvSpPr/>
          <p:nvPr/>
        </p:nvSpPr>
        <p:spPr>
          <a:xfrm>
            <a:off x="731520" y="1595020"/>
            <a:ext cx="9884229" cy="5164747"/>
          </a:xfrm>
          <a:prstGeom prst="rect">
            <a:avLst/>
          </a:prstGeom>
        </p:spPr>
        <p:txBody>
          <a:bodyPr wrap="square">
            <a:spAutoFit/>
          </a:bodyPr>
          <a:lstStyle/>
          <a:p>
            <a:pPr lvl="0">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3. Explain </a:t>
            </a:r>
            <a:r>
              <a:rPr lang="en-GB" dirty="0">
                <a:latin typeface="Calibri" panose="020F0502020204030204" pitchFamily="34" charset="0"/>
                <a:ea typeface="Calibri" panose="020F0502020204030204" pitchFamily="34" charset="0"/>
                <a:cs typeface="Times New Roman" panose="02020603050405020304" pitchFamily="18" charset="0"/>
              </a:rPr>
              <a:t>two characteristics of pre-industrial football.</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[4 marks]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Marks for this question: AO1 = 2 and AO2 = 2</a:t>
            </a:r>
          </a:p>
          <a:p>
            <a:pPr marL="342900" lvl="0" indent="-342900">
              <a:lnSpc>
                <a:spcPct val="107000"/>
              </a:lnSpc>
              <a:spcAft>
                <a:spcPts val="0"/>
              </a:spcAft>
              <a:buFont typeface="+mj-lt"/>
              <a:buAutoNum type="alphaUcPeriod"/>
            </a:pPr>
            <a:r>
              <a:rPr lang="en-GB" dirty="0">
                <a:latin typeface="Calibri" panose="020F0502020204030204" pitchFamily="34" charset="0"/>
                <a:ea typeface="Calibri" panose="020F0502020204030204" pitchFamily="34" charset="0"/>
                <a:cs typeface="Times New Roman" panose="02020603050405020304" pitchFamily="18" charset="0"/>
              </a:rPr>
              <a:t>Played occasionally/holy days (1) B. because no other time available to play sport (1)</a:t>
            </a:r>
          </a:p>
          <a:p>
            <a:pPr marL="342900" lvl="0" indent="-342900">
              <a:lnSpc>
                <a:spcPct val="107000"/>
              </a:lnSpc>
              <a:spcAft>
                <a:spcPts val="0"/>
              </a:spcAft>
              <a:buFont typeface="+mj-lt"/>
              <a:buAutoNum type="alphaUcPeriod" startAt="3"/>
            </a:pPr>
            <a:r>
              <a:rPr lang="en-GB" dirty="0">
                <a:latin typeface="Calibri" panose="020F0502020204030204" pitchFamily="34" charset="0"/>
                <a:ea typeface="Calibri" panose="020F0502020204030204" pitchFamily="34" charset="0"/>
                <a:cs typeface="Times New Roman" panose="02020603050405020304" pitchFamily="18" charset="0"/>
              </a:rPr>
              <a:t>No clear division of labour/little strategy (1) D. as not yet rationalised (1)</a:t>
            </a:r>
          </a:p>
          <a:p>
            <a:pPr marL="342900" lvl="0" indent="-342900">
              <a:lnSpc>
                <a:spcPct val="107000"/>
              </a:lnSpc>
              <a:spcAft>
                <a:spcPts val="0"/>
              </a:spcAft>
              <a:buFont typeface="+mj-lt"/>
              <a:buAutoNum type="alphaUcPeriod" startAt="5"/>
            </a:pPr>
            <a:r>
              <a:rPr lang="en-GB" dirty="0">
                <a:latin typeface="Calibri" panose="020F0502020204030204" pitchFamily="34" charset="0"/>
                <a:ea typeface="Calibri" panose="020F0502020204030204" pitchFamily="34" charset="0"/>
                <a:cs typeface="Times New Roman" panose="02020603050405020304" pitchFamily="18" charset="0"/>
              </a:rPr>
              <a:t>No pitch/common land between villages used (1) F. because minimal equipment and facilities available (1)</a:t>
            </a:r>
          </a:p>
          <a:p>
            <a:pPr marL="342900" lvl="0" indent="-342900">
              <a:lnSpc>
                <a:spcPct val="107000"/>
              </a:lnSpc>
              <a:spcAft>
                <a:spcPts val="800"/>
              </a:spcAft>
              <a:buFont typeface="+mj-lt"/>
              <a:buAutoNum type="alphaUcPeriod" startAt="7"/>
            </a:pPr>
            <a:r>
              <a:rPr lang="en-GB" dirty="0">
                <a:latin typeface="Calibri" panose="020F0502020204030204" pitchFamily="34" charset="0"/>
                <a:ea typeface="Calibri" panose="020F0502020204030204" pitchFamily="34" charset="0"/>
                <a:cs typeface="Times New Roman" panose="02020603050405020304" pitchFamily="18" charset="0"/>
              </a:rPr>
              <a:t>Locally based (1) H. as poor transport/communication (</a:t>
            </a:r>
            <a:r>
              <a:rPr lang="en-GB" dirty="0" smtClean="0">
                <a:latin typeface="Calibri" panose="020F0502020204030204" pitchFamily="34" charset="0"/>
                <a:ea typeface="Calibri" panose="020F0502020204030204" pitchFamily="34" charset="0"/>
                <a:cs typeface="Times New Roman" panose="02020603050405020304" pitchFamily="18" charset="0"/>
              </a:rPr>
              <a:t>1)</a:t>
            </a:r>
          </a:p>
          <a:p>
            <a:pPr marL="400050" lvl="0" indent="-400050">
              <a:lnSpc>
                <a:spcPct val="107000"/>
              </a:lnSpc>
              <a:spcAft>
                <a:spcPts val="800"/>
              </a:spcAft>
              <a:buAutoNum type="romanUcPeriod"/>
            </a:pPr>
            <a:r>
              <a:rPr lang="en-GB" dirty="0" smtClean="0">
                <a:latin typeface="Calibri" panose="020F0502020204030204" pitchFamily="34" charset="0"/>
                <a:ea typeface="Calibri" panose="020F0502020204030204" pitchFamily="34" charset="0"/>
                <a:cs typeface="Times New Roman" panose="02020603050405020304" pitchFamily="18" charset="0"/>
              </a:rPr>
              <a:t>Simple/unwritten </a:t>
            </a:r>
            <a:r>
              <a:rPr lang="en-GB" dirty="0">
                <a:latin typeface="Calibri" panose="020F0502020204030204" pitchFamily="34" charset="0"/>
                <a:ea typeface="Calibri" panose="020F0502020204030204" pitchFamily="34" charset="0"/>
                <a:cs typeface="Times New Roman" panose="02020603050405020304" pitchFamily="18" charset="0"/>
              </a:rPr>
              <a:t>rules [1] J. Due to widespread </a:t>
            </a:r>
            <a:r>
              <a:rPr lang="en-GB" dirty="0" smtClean="0">
                <a:latin typeface="Calibri" panose="020F0502020204030204" pitchFamily="34" charset="0"/>
                <a:ea typeface="Calibri" panose="020F0502020204030204" pitchFamily="34" charset="0"/>
                <a:cs typeface="Times New Roman" panose="02020603050405020304" pitchFamily="18" charset="0"/>
              </a:rPr>
              <a:t>illiteracy</a:t>
            </a:r>
          </a:p>
          <a:p>
            <a:pPr lvl="0">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K</a:t>
            </a:r>
            <a:r>
              <a:rPr lang="en-GB" dirty="0">
                <a:latin typeface="Calibri" panose="020F0502020204030204" pitchFamily="34" charset="0"/>
                <a:ea typeface="Calibri" panose="020F0502020204030204" pitchFamily="34" charset="0"/>
                <a:cs typeface="Times New Roman" panose="02020603050405020304" pitchFamily="18" charset="0"/>
              </a:rPr>
              <a:t>. Violent/unskilled/brute force [1] L. Due to harsh society/ </a:t>
            </a:r>
            <a:r>
              <a:rPr lang="en-GB" dirty="0" smtClean="0">
                <a:latin typeface="Calibri" panose="020F0502020204030204" pitchFamily="34" charset="0"/>
                <a:ea typeface="Calibri" panose="020F0502020204030204" pitchFamily="34" charset="0"/>
                <a:cs typeface="Times New Roman" panose="02020603050405020304" pitchFamily="18" charset="0"/>
              </a:rPr>
              <a:t>uncivilised</a:t>
            </a:r>
          </a:p>
          <a:p>
            <a:pPr lvl="0">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M</a:t>
            </a:r>
            <a:r>
              <a:rPr lang="en-GB" dirty="0">
                <a:latin typeface="Calibri" panose="020F0502020204030204" pitchFamily="34" charset="0"/>
                <a:ea typeface="Calibri" panose="020F0502020204030204" pitchFamily="34" charset="0"/>
                <a:cs typeface="Times New Roman" panose="02020603050405020304" pitchFamily="18" charset="0"/>
              </a:rPr>
              <a:t>. Lower class males/ no upper class/ uppers as patrons [1] N. Due to feudal system/ class division </a:t>
            </a:r>
          </a:p>
          <a:p>
            <a:pPr marL="22860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Accept other relevant characteristics of pre-industrial football.</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Maximum 4 marks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4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assessment 1 Marks</a:t>
            </a:r>
            <a:endParaRPr lang="en-GB" dirty="0"/>
          </a:p>
        </p:txBody>
      </p:sp>
      <p:sp>
        <p:nvSpPr>
          <p:cNvPr id="4" name="Rectangle 3"/>
          <p:cNvSpPr/>
          <p:nvPr/>
        </p:nvSpPr>
        <p:spPr>
          <a:xfrm>
            <a:off x="452846" y="1550795"/>
            <a:ext cx="11408228" cy="3876702"/>
          </a:xfrm>
          <a:prstGeom prst="rect">
            <a:avLst/>
          </a:prstGeom>
        </p:spPr>
        <p:txBody>
          <a:bodyPr wrap="square">
            <a:spAutoFit/>
          </a:bodyPr>
          <a:lstStyle/>
          <a:p>
            <a:pPr lvl="0">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4. Explain </a:t>
            </a:r>
            <a:r>
              <a:rPr lang="en-GB" dirty="0">
                <a:latin typeface="Calibri" panose="020F0502020204030204" pitchFamily="34" charset="0"/>
                <a:ea typeface="Calibri" panose="020F0502020204030204" pitchFamily="34" charset="0"/>
                <a:cs typeface="Times New Roman" panose="02020603050405020304" pitchFamily="18" charset="0"/>
              </a:rPr>
              <a:t>how the church encouraged the post-industrial game of football.</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[2 marks]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Marks for this question: AO1 = 1 and AO3 = 1</a:t>
            </a:r>
          </a:p>
          <a:p>
            <a:pPr marL="342900" lvl="0" indent="-342900">
              <a:lnSpc>
                <a:spcPct val="107000"/>
              </a:lnSpc>
              <a:spcAft>
                <a:spcPts val="800"/>
              </a:spcAft>
              <a:buFont typeface="+mj-lt"/>
              <a:buAutoNum type="alphaUcPeriod"/>
            </a:pPr>
            <a:r>
              <a:rPr lang="en-GB" dirty="0">
                <a:latin typeface="Calibri" panose="020F0502020204030204" pitchFamily="34" charset="0"/>
                <a:ea typeface="Calibri" panose="020F0502020204030204" pitchFamily="34" charset="0"/>
                <a:cs typeface="Times New Roman" panose="02020603050405020304" pitchFamily="18" charset="0"/>
              </a:rPr>
              <a:t>Gave facilities such as church land and halls (1) B. therefore providing a place for people to play (1</a:t>
            </a:r>
            <a:r>
              <a:rPr lang="en-GB" dirty="0" smtClean="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C. Established </a:t>
            </a:r>
            <a:r>
              <a:rPr lang="en-GB" dirty="0">
                <a:latin typeface="Calibri" panose="020F0502020204030204" pitchFamily="34" charset="0"/>
                <a:ea typeface="Calibri" panose="020F0502020204030204" pitchFamily="34" charset="0"/>
                <a:cs typeface="Times New Roman" panose="02020603050405020304" pitchFamily="18" charset="0"/>
              </a:rPr>
              <a:t>social activities to increase opportunity to play (1), D.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Sunday school teams like Aston Villa (1)</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 Clergy were ‘old boys’ of public schools (1) F. who encouraged parishioners to play football (1)</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G. They established youth sections of the church (1),H.  </a:t>
            </a:r>
            <a:r>
              <a:rPr lang="en-GB" dirty="0" err="1">
                <a:latin typeface="Calibri" panose="020F0502020204030204" pitchFamily="34" charset="0"/>
                <a:ea typeface="Calibri" panose="020F0502020204030204" pitchFamily="34" charset="0"/>
                <a:cs typeface="Times New Roman" panose="02020603050405020304" pitchFamily="18" charset="0"/>
              </a:rPr>
              <a:t>eg</a:t>
            </a:r>
            <a:r>
              <a:rPr lang="en-GB" dirty="0">
                <a:latin typeface="Calibri" panose="020F0502020204030204" pitchFamily="34" charset="0"/>
                <a:ea typeface="Calibri" panose="020F0502020204030204" pitchFamily="34" charset="0"/>
                <a:cs typeface="Times New Roman" panose="02020603050405020304" pitchFamily="18" charset="0"/>
              </a:rPr>
              <a:t> Boys Brigade/Scouts/Muscular Christianity which encouraged parishioners to play football (1)</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Accept other relevant explanations of how the church encouraged the post-industrial game of football.</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Maximum 2 marks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03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assessment 1 Marks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27887664"/>
              </p:ext>
            </p:extLst>
          </p:nvPr>
        </p:nvGraphicFramePr>
        <p:xfrm>
          <a:off x="1994263" y="2278720"/>
          <a:ext cx="7410994" cy="4235290"/>
        </p:xfrm>
        <a:graphic>
          <a:graphicData uri="http://schemas.openxmlformats.org/drawingml/2006/table">
            <a:tbl>
              <a:tblPr firstRow="1" firstCol="1" bandRow="1">
                <a:tableStyleId>{5C22544A-7EE6-4342-B048-85BDC9FD1C3A}</a:tableStyleId>
              </a:tblPr>
              <a:tblGrid>
                <a:gridCol w="1744247"/>
                <a:gridCol w="5666747"/>
              </a:tblGrid>
              <a:tr h="420674">
                <a:tc>
                  <a:txBody>
                    <a:bodyPr/>
                    <a:lstStyle/>
                    <a:p>
                      <a:pPr>
                        <a:lnSpc>
                          <a:spcPct val="107000"/>
                        </a:lnSpc>
                        <a:spcAft>
                          <a:spcPts val="0"/>
                        </a:spcAft>
                      </a:pPr>
                      <a:r>
                        <a:rPr lang="en-GB" sz="1100" dirty="0">
                          <a:effectLst/>
                        </a:rPr>
                        <a:t>Process of rationalisation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Explained with reference to football in 19</a:t>
                      </a:r>
                      <a:r>
                        <a:rPr lang="en-GB" sz="1100" baseline="30000">
                          <a:effectLst/>
                        </a:rPr>
                        <a:t>th</a:t>
                      </a:r>
                      <a:r>
                        <a:rPr lang="en-GB" sz="1100">
                          <a:effectLst/>
                        </a:rPr>
                        <a:t> century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50865">
                <a:tc>
                  <a:txBody>
                    <a:bodyPr/>
                    <a:lstStyle/>
                    <a:p>
                      <a:pPr marL="342900" lvl="0" indent="-342900">
                        <a:lnSpc>
                          <a:spcPct val="107000"/>
                        </a:lnSpc>
                        <a:spcAft>
                          <a:spcPts val="0"/>
                        </a:spcAft>
                        <a:buFont typeface="+mj-lt"/>
                        <a:buAutoNum type="alphaUcPeriod"/>
                      </a:pPr>
                      <a:r>
                        <a:rPr lang="en-GB" sz="1100">
                          <a:effectLst/>
                        </a:rPr>
                        <a:t>Played regularly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mj-lt"/>
                        <a:buNone/>
                      </a:pPr>
                      <a:r>
                        <a:rPr lang="en-GB" sz="1100" dirty="0" smtClean="0">
                          <a:effectLst/>
                        </a:rPr>
                        <a:t>B.</a:t>
                      </a:r>
                      <a:r>
                        <a:rPr lang="en-GB" sz="1100" baseline="0" dirty="0" smtClean="0">
                          <a:effectLst/>
                        </a:rPr>
                        <a:t> </a:t>
                      </a:r>
                      <a:r>
                        <a:rPr lang="en-GB" sz="1100" dirty="0" smtClean="0">
                          <a:effectLst/>
                        </a:rPr>
                        <a:t>       Matches </a:t>
                      </a:r>
                      <a:r>
                        <a:rPr lang="en-GB" sz="1100" dirty="0">
                          <a:effectLst/>
                        </a:rPr>
                        <a:t>often (usually every Saturday afternoon)/Professional sides trained as well/High number of fixtures/ National competitions e.g</a:t>
                      </a:r>
                      <a:r>
                        <a:rPr lang="en-GB" sz="1100" dirty="0" smtClean="0">
                          <a:effectLst/>
                        </a:rPr>
                        <a:t>. the </a:t>
                      </a:r>
                      <a:r>
                        <a:rPr lang="en-GB" sz="1100" dirty="0">
                          <a:effectLst/>
                        </a:rPr>
                        <a:t>Football league, F.A. Cup/ England v Scotland internationals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0674">
                <a:tc>
                  <a:txBody>
                    <a:bodyPr/>
                    <a:lstStyle/>
                    <a:p>
                      <a:pPr marL="0" lvl="0" indent="0">
                        <a:lnSpc>
                          <a:spcPct val="107000"/>
                        </a:lnSpc>
                        <a:spcAft>
                          <a:spcPts val="0"/>
                        </a:spcAft>
                        <a:buFont typeface="+mj-lt"/>
                        <a:buNone/>
                      </a:pPr>
                      <a:r>
                        <a:rPr lang="en-GB" sz="1100" dirty="0" smtClean="0">
                          <a:effectLst/>
                        </a:rPr>
                        <a:t>C.</a:t>
                      </a:r>
                      <a:r>
                        <a:rPr lang="en-GB" sz="1100" baseline="0" dirty="0" smtClean="0">
                          <a:effectLst/>
                        </a:rPr>
                        <a:t> </a:t>
                      </a:r>
                      <a:r>
                        <a:rPr lang="en-GB" sz="1100" dirty="0" smtClean="0">
                          <a:effectLst/>
                        </a:rPr>
                        <a:t>      Written </a:t>
                      </a:r>
                      <a:r>
                        <a:rPr lang="en-GB" sz="1100" dirty="0">
                          <a:effectLst/>
                        </a:rPr>
                        <a:t>rules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mj-lt"/>
                        <a:buNone/>
                      </a:pPr>
                      <a:r>
                        <a:rPr lang="en-GB" sz="1100" dirty="0" smtClean="0">
                          <a:effectLst/>
                        </a:rPr>
                        <a:t>D.       Cambridge </a:t>
                      </a:r>
                      <a:r>
                        <a:rPr lang="en-GB" sz="1100" dirty="0">
                          <a:effectLst/>
                        </a:rPr>
                        <a:t>University rules established in 1840s/ Codification by FA / FA formed 1863/ ex-public schoolboy influence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5769">
                <a:tc>
                  <a:txBody>
                    <a:bodyPr/>
                    <a:lstStyle/>
                    <a:p>
                      <a:pPr marL="0" lvl="0" indent="0">
                        <a:lnSpc>
                          <a:spcPct val="107000"/>
                        </a:lnSpc>
                        <a:spcAft>
                          <a:spcPts val="0"/>
                        </a:spcAft>
                        <a:buFont typeface="+mj-lt"/>
                        <a:buNone/>
                      </a:pPr>
                      <a:r>
                        <a:rPr lang="en-GB" sz="1100" dirty="0" smtClean="0">
                          <a:effectLst/>
                        </a:rPr>
                        <a:t>E.</a:t>
                      </a:r>
                      <a:r>
                        <a:rPr lang="en-GB" sz="1100" baseline="0" dirty="0" smtClean="0">
                          <a:effectLst/>
                        </a:rPr>
                        <a:t> </a:t>
                      </a:r>
                      <a:r>
                        <a:rPr lang="en-GB" sz="1100" dirty="0" smtClean="0">
                          <a:effectLst/>
                        </a:rPr>
                        <a:t>     Standards </a:t>
                      </a:r>
                      <a:r>
                        <a:rPr lang="en-GB" sz="1100" dirty="0">
                          <a:effectLst/>
                        </a:rPr>
                        <a:t>of behaviour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mj-lt"/>
                        <a:buNone/>
                      </a:pPr>
                      <a:r>
                        <a:rPr lang="en-GB" sz="1100" dirty="0" smtClean="0">
                          <a:effectLst/>
                        </a:rPr>
                        <a:t>F.</a:t>
                      </a:r>
                      <a:r>
                        <a:rPr lang="en-GB" sz="1100" baseline="0" dirty="0" smtClean="0">
                          <a:effectLst/>
                        </a:rPr>
                        <a:t> </a:t>
                      </a:r>
                      <a:r>
                        <a:rPr lang="en-GB" sz="1100" dirty="0" smtClean="0">
                          <a:effectLst/>
                        </a:rPr>
                        <a:t>       Sportsmanship </a:t>
                      </a:r>
                      <a:r>
                        <a:rPr lang="en-GB" sz="1100" dirty="0">
                          <a:effectLst/>
                        </a:rPr>
                        <a:t>valued/ especially at amateur teams e.g. Corinthians/ violence punished/ rules ensured fair play/ civilised/ etiquette e.g. shaking hands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35769">
                <a:tc>
                  <a:txBody>
                    <a:bodyPr/>
                    <a:lstStyle/>
                    <a:p>
                      <a:pPr marL="0" lvl="0" indent="0">
                        <a:lnSpc>
                          <a:spcPct val="107000"/>
                        </a:lnSpc>
                        <a:spcAft>
                          <a:spcPts val="0"/>
                        </a:spcAft>
                        <a:buFont typeface="+mj-lt"/>
                        <a:buNone/>
                      </a:pPr>
                      <a:r>
                        <a:rPr lang="en-GB" sz="1100" dirty="0" smtClean="0">
                          <a:effectLst/>
                        </a:rPr>
                        <a:t>G.</a:t>
                      </a:r>
                      <a:r>
                        <a:rPr lang="en-GB" sz="1100" baseline="0" dirty="0" smtClean="0">
                          <a:effectLst/>
                        </a:rPr>
                        <a:t> </a:t>
                      </a:r>
                      <a:r>
                        <a:rPr lang="en-GB" sz="1100" dirty="0" smtClean="0">
                          <a:effectLst/>
                        </a:rPr>
                        <a:t>     Highly </a:t>
                      </a:r>
                      <a:r>
                        <a:rPr lang="en-GB" sz="1100" dirty="0">
                          <a:effectLst/>
                        </a:rPr>
                        <a:t>structured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mj-lt"/>
                        <a:buNone/>
                      </a:pPr>
                      <a:r>
                        <a:rPr lang="en-GB" sz="1100" dirty="0" smtClean="0">
                          <a:effectLst/>
                        </a:rPr>
                        <a:t>H.       Administration </a:t>
                      </a:r>
                      <a:r>
                        <a:rPr lang="en-GB" sz="1100" dirty="0">
                          <a:effectLst/>
                        </a:rPr>
                        <a:t>by FA/ set times/ no. of players limited to 11/set pitch dimensions/referees/kits/colours to differentiate teams/ equipment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0674">
                <a:tc>
                  <a:txBody>
                    <a:bodyPr/>
                    <a:lstStyle/>
                    <a:p>
                      <a:pPr marL="0" lvl="0" indent="0">
                        <a:lnSpc>
                          <a:spcPct val="107000"/>
                        </a:lnSpc>
                        <a:spcAft>
                          <a:spcPts val="0"/>
                        </a:spcAft>
                        <a:buFont typeface="+mj-lt"/>
                        <a:buNone/>
                      </a:pPr>
                      <a:r>
                        <a:rPr lang="en-GB" sz="1100" dirty="0" smtClean="0">
                          <a:effectLst/>
                        </a:rPr>
                        <a:t>I.</a:t>
                      </a:r>
                      <a:r>
                        <a:rPr lang="en-GB" sz="1100" baseline="0" dirty="0" smtClean="0">
                          <a:effectLst/>
                        </a:rPr>
                        <a:t> </a:t>
                      </a:r>
                      <a:r>
                        <a:rPr lang="en-GB" sz="1100" dirty="0" smtClean="0">
                          <a:effectLst/>
                        </a:rPr>
                        <a:t>      Skill </a:t>
                      </a:r>
                      <a:r>
                        <a:rPr lang="en-GB" sz="1100" dirty="0">
                          <a:effectLst/>
                        </a:rPr>
                        <a:t>based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mj-lt"/>
                        <a:buNone/>
                      </a:pPr>
                      <a:r>
                        <a:rPr lang="en-GB" sz="1100" dirty="0" smtClean="0">
                          <a:effectLst/>
                        </a:rPr>
                        <a:t>J.</a:t>
                      </a:r>
                      <a:r>
                        <a:rPr lang="en-GB" sz="1100" baseline="0" dirty="0" smtClean="0">
                          <a:effectLst/>
                        </a:rPr>
                        <a:t> </a:t>
                      </a:r>
                      <a:r>
                        <a:rPr lang="en-GB" sz="1100" dirty="0" smtClean="0">
                          <a:effectLst/>
                        </a:rPr>
                        <a:t>       Professionals </a:t>
                      </a:r>
                      <a:r>
                        <a:rPr lang="en-GB" sz="1100" dirty="0">
                          <a:effectLst/>
                        </a:rPr>
                        <a:t>training to refine skills/ Coaching for public school boys/ deploying tactics/complex formations tried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50865">
                <a:tc>
                  <a:txBody>
                    <a:bodyPr/>
                    <a:lstStyle/>
                    <a:p>
                      <a:pPr marL="0" lvl="0" indent="0">
                        <a:lnSpc>
                          <a:spcPct val="107000"/>
                        </a:lnSpc>
                        <a:spcAft>
                          <a:spcPts val="0"/>
                        </a:spcAft>
                        <a:buFont typeface="+mj-lt"/>
                        <a:buNone/>
                      </a:pPr>
                      <a:r>
                        <a:rPr lang="en-GB" sz="1100" dirty="0" smtClean="0">
                          <a:effectLst/>
                        </a:rPr>
                        <a:t>K.</a:t>
                      </a:r>
                      <a:r>
                        <a:rPr lang="en-GB" sz="1100" baseline="0" dirty="0" smtClean="0">
                          <a:effectLst/>
                        </a:rPr>
                        <a:t> </a:t>
                      </a:r>
                      <a:r>
                        <a:rPr lang="en-GB" sz="1100" dirty="0" smtClean="0">
                          <a:effectLst/>
                        </a:rPr>
                        <a:t>       Spectators </a:t>
                      </a:r>
                      <a:r>
                        <a:rPr lang="en-GB" sz="1100" dirty="0">
                          <a:effectLst/>
                        </a:rPr>
                        <a:t>as well as participants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mj-lt"/>
                        <a:buNone/>
                      </a:pPr>
                      <a:r>
                        <a:rPr lang="en-GB" sz="1100" dirty="0" smtClean="0">
                          <a:effectLst/>
                        </a:rPr>
                        <a:t>L.        Attracted </a:t>
                      </a:r>
                      <a:r>
                        <a:rPr lang="en-GB" sz="1100" dirty="0">
                          <a:effectLst/>
                        </a:rPr>
                        <a:t>huge audiences/ emergence as ‘the people’s game’/ large stadia/football important to local community pride/limited chance to play due to lack of space/cheap to watch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609600" y="1417638"/>
            <a:ext cx="541311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reference to football, explain what is meant by the rationalisation of recreation. </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Accept explanations of different points if relevant. </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marks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0989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assessment 1 Marks</a:t>
            </a:r>
            <a:endParaRPr lang="en-GB" dirty="0"/>
          </a:p>
        </p:txBody>
      </p:sp>
      <p:sp>
        <p:nvSpPr>
          <p:cNvPr id="3" name="Rectangle 2"/>
          <p:cNvSpPr/>
          <p:nvPr/>
        </p:nvSpPr>
        <p:spPr>
          <a:xfrm>
            <a:off x="783771" y="1752836"/>
            <a:ext cx="8325394" cy="3158557"/>
          </a:xfrm>
          <a:prstGeom prst="rect">
            <a:avLst/>
          </a:prstGeom>
        </p:spPr>
        <p:txBody>
          <a:bodyPr wrap="square">
            <a:spAutoFit/>
          </a:bodyPr>
          <a:lstStyle/>
          <a:p>
            <a:pPr marL="342900" lvl="0" indent="-342900">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Define the term muscular Christianity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u="sng" dirty="0">
                <a:latin typeface="Calibri" panose="020F0502020204030204" pitchFamily="34" charset="0"/>
                <a:ea typeface="Calibri" panose="020F0502020204030204" pitchFamily="34" charset="0"/>
                <a:cs typeface="Times New Roman" panose="02020603050405020304" pitchFamily="18" charset="0"/>
              </a:rPr>
              <a:t>Award two marks for two of the following: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dirty="0">
                <a:latin typeface="Calibri" panose="020F0502020204030204" pitchFamily="34" charset="0"/>
                <a:ea typeface="Calibri" panose="020F0502020204030204" pitchFamily="34" charset="0"/>
                <a:cs typeface="Times New Roman" panose="02020603050405020304" pitchFamily="18" charset="0"/>
              </a:rPr>
              <a:t>Combination of manliness and godliness/ strong body and strong soul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dirty="0">
                <a:latin typeface="Calibri" panose="020F0502020204030204" pitchFamily="34" charset="0"/>
                <a:ea typeface="Calibri" panose="020F0502020204030204" pitchFamily="34" charset="0"/>
                <a:cs typeface="Times New Roman" panose="02020603050405020304" pitchFamily="18" charset="0"/>
              </a:rPr>
              <a:t>Development of strong body/soul/play hard but fair/protect those weaker than you</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dirty="0">
                <a:latin typeface="Calibri" panose="020F0502020204030204" pitchFamily="34" charset="0"/>
                <a:ea typeface="Calibri" panose="020F0502020204030204" pitchFamily="34" charset="0"/>
                <a:cs typeface="Times New Roman" panose="02020603050405020304" pitchFamily="18" charset="0"/>
              </a:rPr>
              <a:t>Sport encouraged for the glory of god/not for its own sake or for any extrinsic values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dirty="0">
                <a:latin typeface="Calibri" panose="020F0502020204030204" pitchFamily="34" charset="0"/>
                <a:ea typeface="Calibri" panose="020F0502020204030204" pitchFamily="34" charset="0"/>
                <a:cs typeface="Times New Roman" panose="02020603050405020304" pitchFamily="18" charset="0"/>
              </a:rPr>
              <a:t>The idea became popular in the late 19</a:t>
            </a:r>
            <a:r>
              <a:rPr lang="en-GB" baseline="30000" dirty="0">
                <a:latin typeface="Calibri" panose="020F0502020204030204" pitchFamily="34" charset="0"/>
                <a:ea typeface="Calibri" panose="020F0502020204030204" pitchFamily="34" charset="0"/>
                <a:cs typeface="Times New Roman" panose="02020603050405020304" pitchFamily="18" charset="0"/>
              </a:rPr>
              <a:t>th</a:t>
            </a:r>
            <a:r>
              <a:rPr lang="en-GB" dirty="0">
                <a:latin typeface="Calibri" panose="020F0502020204030204" pitchFamily="34" charset="0"/>
                <a:ea typeface="Calibri" panose="020F0502020204030204" pitchFamily="34" charset="0"/>
                <a:cs typeface="Times New Roman" panose="02020603050405020304" pitchFamily="18" charset="0"/>
              </a:rPr>
              <a:t> century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2 Marks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29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 assessment 1 Marks</a:t>
            </a:r>
            <a:endParaRPr lang="en-GB" dirty="0"/>
          </a:p>
        </p:txBody>
      </p:sp>
      <p:sp>
        <p:nvSpPr>
          <p:cNvPr id="4" name="Rectangle 3"/>
          <p:cNvSpPr/>
          <p:nvPr/>
        </p:nvSpPr>
        <p:spPr>
          <a:xfrm>
            <a:off x="609599" y="1508457"/>
            <a:ext cx="11173097" cy="4047647"/>
          </a:xfrm>
          <a:prstGeom prst="rect">
            <a:avLst/>
          </a:prstGeom>
        </p:spPr>
        <p:txBody>
          <a:bodyPr wrap="square">
            <a:spAutoFit/>
          </a:bodyPr>
          <a:lstStyle/>
          <a:p>
            <a:pPr marL="342900" lvl="0" indent="-342900">
              <a:lnSpc>
                <a:spcPct val="107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Suggest reasons why real tennis remained exclusive to the upper classes.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u="sng" dirty="0">
                <a:latin typeface="Arial" panose="020B0604020202020204" pitchFamily="34" charset="0"/>
                <a:ea typeface="Calibri" panose="020F0502020204030204" pitchFamily="34" charset="0"/>
                <a:cs typeface="Times New Roman" panose="02020603050405020304" pitchFamily="18" charset="0"/>
              </a:rPr>
              <a:t>High levels of skill required </a:t>
            </a:r>
            <a:r>
              <a:rPr lang="en-GB" dirty="0">
                <a:latin typeface="Arial" panose="020B0604020202020204" pitchFamily="34" charset="0"/>
                <a:ea typeface="Calibri" panose="020F0502020204030204" pitchFamily="34" charset="0"/>
                <a:cs typeface="Times New Roman" panose="02020603050405020304" pitchFamily="18" charset="0"/>
              </a:rPr>
              <a:t>– upper classes received coaching/practiced at public school/university/ lower class had little free time or energy to practice skills /free time on holy days only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u="sng" dirty="0">
                <a:latin typeface="Arial" panose="020B0604020202020204" pitchFamily="34" charset="0"/>
                <a:ea typeface="Calibri" panose="020F0502020204030204" pitchFamily="34" charset="0"/>
                <a:cs typeface="Times New Roman" panose="02020603050405020304" pitchFamily="18" charset="0"/>
              </a:rPr>
              <a:t>Tradition </a:t>
            </a:r>
            <a:r>
              <a:rPr lang="en-GB" dirty="0">
                <a:latin typeface="Arial" panose="020B0604020202020204" pitchFamily="34" charset="0"/>
                <a:ea typeface="Calibri" panose="020F0502020204030204" pitchFamily="34" charset="0"/>
                <a:cs typeface="Times New Roman" panose="02020603050405020304" pitchFamily="18" charset="0"/>
              </a:rPr>
              <a:t>- brought over from France where it was a nobles’ game/important for upper class status within social order/ court control/punishments if lesser people played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u="sng" dirty="0">
                <a:latin typeface="Arial" panose="020B0604020202020204" pitchFamily="34" charset="0"/>
                <a:ea typeface="Calibri" panose="020F0502020204030204" pitchFamily="34" charset="0"/>
                <a:cs typeface="Times New Roman" panose="02020603050405020304" pitchFamily="18" charset="0"/>
              </a:rPr>
              <a:t>Complex rules </a:t>
            </a:r>
            <a:r>
              <a:rPr lang="en-GB" dirty="0">
                <a:latin typeface="Arial" panose="020B0604020202020204" pitchFamily="34" charset="0"/>
                <a:ea typeface="Calibri" panose="020F0502020204030204" pitchFamily="34" charset="0"/>
                <a:cs typeface="Times New Roman" panose="02020603050405020304" pitchFamily="18" charset="0"/>
              </a:rPr>
              <a:t>- Lower class illiterate/unable to follow very sophisticated rules/ real tennis had its own language which lower class did not understand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u="sng" dirty="0">
                <a:latin typeface="Arial" panose="020B0604020202020204" pitchFamily="34" charset="0"/>
                <a:ea typeface="Calibri" panose="020F0502020204030204" pitchFamily="34" charset="0"/>
                <a:cs typeface="Times New Roman" panose="02020603050405020304" pitchFamily="18" charset="0"/>
              </a:rPr>
              <a:t>Purpose built courts </a:t>
            </a:r>
            <a:r>
              <a:rPr lang="en-GB" dirty="0">
                <a:latin typeface="Arial" panose="020B0604020202020204" pitchFamily="34" charset="0"/>
                <a:ea typeface="Calibri" panose="020F0502020204030204" pitchFamily="34" charset="0"/>
                <a:cs typeface="Times New Roman" panose="02020603050405020304" pitchFamily="18" charset="0"/>
              </a:rPr>
              <a:t>– highly sophisticated </a:t>
            </a:r>
            <a:r>
              <a:rPr lang="en-GB" dirty="0" smtClean="0">
                <a:latin typeface="Arial" panose="020B0604020202020204" pitchFamily="34" charset="0"/>
                <a:ea typeface="Calibri" panose="020F0502020204030204" pitchFamily="34" charset="0"/>
                <a:cs typeface="Times New Roman" panose="02020603050405020304" pitchFamily="18" charset="0"/>
              </a:rPr>
              <a:t>not </a:t>
            </a:r>
            <a:r>
              <a:rPr lang="en-GB" dirty="0">
                <a:latin typeface="Arial" panose="020B0604020202020204" pitchFamily="34" charset="0"/>
                <a:ea typeface="Calibri" panose="020F0502020204030204" pitchFamily="34" charset="0"/>
                <a:cs typeface="Times New Roman" panose="02020603050405020304" pitchFamily="18" charset="0"/>
              </a:rPr>
              <a:t>able to access/afford purpose-built facilities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UcPeriod"/>
            </a:pPr>
            <a:r>
              <a:rPr lang="en-GB" u="sng" dirty="0">
                <a:latin typeface="Arial" panose="020B0604020202020204" pitchFamily="34" charset="0"/>
                <a:ea typeface="Calibri" panose="020F0502020204030204" pitchFamily="34" charset="0"/>
                <a:cs typeface="Times New Roman" panose="02020603050405020304" pitchFamily="18" charset="0"/>
              </a:rPr>
              <a:t>Etiquette </a:t>
            </a:r>
            <a:r>
              <a:rPr lang="en-GB" dirty="0">
                <a:latin typeface="Arial" panose="020B0604020202020204" pitchFamily="34" charset="0"/>
                <a:ea typeface="Calibri" panose="020F0502020204030204" pitchFamily="34" charset="0"/>
                <a:cs typeface="Times New Roman" panose="02020603050405020304" pitchFamily="18" charset="0"/>
              </a:rPr>
              <a:t>- designed for the nobility/lower class did not have/know the appropriate etiquette/behaviour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UcPeriod"/>
            </a:pPr>
            <a:r>
              <a:rPr lang="en-GB" u="sng" dirty="0">
                <a:latin typeface="Arial" panose="020B0604020202020204" pitchFamily="34" charset="0"/>
                <a:ea typeface="Calibri" panose="020F0502020204030204" pitchFamily="34" charset="0"/>
                <a:cs typeface="Times New Roman" panose="02020603050405020304" pitchFamily="18" charset="0"/>
              </a:rPr>
              <a:t>Specialist equipment </a:t>
            </a:r>
            <a:r>
              <a:rPr lang="en-GB" dirty="0">
                <a:latin typeface="Arial" panose="020B0604020202020204" pitchFamily="34" charset="0"/>
                <a:ea typeface="Calibri" panose="020F0502020204030204" pitchFamily="34" charset="0"/>
                <a:cs typeface="Times New Roman" panose="02020603050405020304" pitchFamily="18" charset="0"/>
              </a:rPr>
              <a:t>- Lower class had limited access to/ could not afford specialist equipment used/ lower class did not have the appropriate dress code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4 marks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5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0137"/>
            <a:ext cx="10972800" cy="1143000"/>
          </a:xfrm>
        </p:spPr>
        <p:txBody>
          <a:bodyPr/>
          <a:lstStyle/>
          <a:p>
            <a:r>
              <a:rPr lang="en-GB" dirty="0" smtClean="0"/>
              <a:t>Benchmark assessment 1 Marks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74372060"/>
              </p:ext>
            </p:extLst>
          </p:nvPr>
        </p:nvGraphicFramePr>
        <p:xfrm>
          <a:off x="231500" y="1445814"/>
          <a:ext cx="11107060" cy="5100909"/>
        </p:xfrm>
        <a:graphic>
          <a:graphicData uri="http://schemas.openxmlformats.org/drawingml/2006/table">
            <a:tbl>
              <a:tblPr firstRow="1" firstCol="1" bandRow="1">
                <a:tableStyleId>{5C22544A-7EE6-4342-B048-85BDC9FD1C3A}</a:tableStyleId>
              </a:tblPr>
              <a:tblGrid>
                <a:gridCol w="4022806"/>
                <a:gridCol w="7084254"/>
              </a:tblGrid>
              <a:tr h="321479">
                <a:tc>
                  <a:txBody>
                    <a:bodyPr/>
                    <a:lstStyle/>
                    <a:p>
                      <a:pPr>
                        <a:lnSpc>
                          <a:spcPct val="107000"/>
                        </a:lnSpc>
                        <a:spcAft>
                          <a:spcPts val="0"/>
                        </a:spcAft>
                      </a:pPr>
                      <a:r>
                        <a:rPr lang="en-GB" sz="1400" dirty="0">
                          <a:effectLst/>
                        </a:rPr>
                        <a:t>Ex-public schoolboy roles outline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Explain their influence upon working class leisure opportunities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1479">
                <a:tc>
                  <a:txBody>
                    <a:bodyPr/>
                    <a:lstStyle/>
                    <a:p>
                      <a:pPr marL="0" lvl="0" indent="0">
                        <a:lnSpc>
                          <a:spcPct val="107000"/>
                        </a:lnSpc>
                        <a:spcAft>
                          <a:spcPts val="0"/>
                        </a:spcAft>
                        <a:buFont typeface="+mj-lt"/>
                        <a:buNone/>
                      </a:pPr>
                      <a:r>
                        <a:rPr lang="en-GB" sz="2000" dirty="0" smtClean="0">
                          <a:effectLst/>
                        </a:rPr>
                        <a:t>A. Teachers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1479">
                <a:tc>
                  <a:txBody>
                    <a:bodyPr/>
                    <a:lstStyle/>
                    <a:p>
                      <a:pPr marL="0" lvl="0" indent="0">
                        <a:lnSpc>
                          <a:spcPct val="107000"/>
                        </a:lnSpc>
                        <a:spcAft>
                          <a:spcPts val="0"/>
                        </a:spcAft>
                        <a:buFont typeface="+mj-lt"/>
                        <a:buNone/>
                      </a:pPr>
                      <a:r>
                        <a:rPr lang="en-GB" sz="2000" dirty="0" smtClean="0">
                          <a:effectLst/>
                        </a:rPr>
                        <a:t>B. Officers </a:t>
                      </a:r>
                      <a:r>
                        <a:rPr lang="en-GB" sz="2000" dirty="0">
                          <a:effectLst/>
                        </a:rPr>
                        <a:t>in Army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8401">
                <a:tc>
                  <a:txBody>
                    <a:bodyPr/>
                    <a:lstStyle/>
                    <a:p>
                      <a:pPr marL="0" lvl="0" indent="0">
                        <a:lnSpc>
                          <a:spcPct val="107000"/>
                        </a:lnSpc>
                        <a:spcAft>
                          <a:spcPts val="0"/>
                        </a:spcAft>
                        <a:buFont typeface="+mj-lt"/>
                        <a:buNone/>
                      </a:pPr>
                      <a:r>
                        <a:rPr lang="en-GB" sz="2000" dirty="0" smtClean="0">
                          <a:effectLst/>
                        </a:rPr>
                        <a:t>C. Philanthropists</a:t>
                      </a:r>
                      <a:r>
                        <a:rPr lang="en-GB" sz="2000" dirty="0">
                          <a:effectLst/>
                        </a:rPr>
                        <a:t>/ politicians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85913">
                <a:tc>
                  <a:txBody>
                    <a:bodyPr/>
                    <a:lstStyle/>
                    <a:p>
                      <a:pPr marL="0" lvl="0" indent="0">
                        <a:lnSpc>
                          <a:spcPct val="107000"/>
                        </a:lnSpc>
                        <a:spcAft>
                          <a:spcPts val="0"/>
                        </a:spcAft>
                        <a:buFont typeface="+mj-lt"/>
                        <a:buNone/>
                      </a:pPr>
                      <a:r>
                        <a:rPr lang="en-GB" sz="2000" dirty="0" smtClean="0">
                          <a:effectLst/>
                        </a:rPr>
                        <a:t>D. Vicars/Clergy/Church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64436">
                <a:tc>
                  <a:txBody>
                    <a:bodyPr/>
                    <a:lstStyle/>
                    <a:p>
                      <a:pPr marL="0" lvl="0" indent="0">
                        <a:lnSpc>
                          <a:spcPct val="107000"/>
                        </a:lnSpc>
                        <a:spcAft>
                          <a:spcPts val="0"/>
                        </a:spcAft>
                        <a:buFont typeface="+mj-lt"/>
                        <a:buNone/>
                      </a:pPr>
                      <a:r>
                        <a:rPr lang="en-GB" sz="2000" dirty="0" smtClean="0">
                          <a:effectLst/>
                        </a:rPr>
                        <a:t>E. Industrialists</a:t>
                      </a:r>
                      <a:r>
                        <a:rPr lang="en-GB" sz="2000" dirty="0">
                          <a:effectLst/>
                        </a:rPr>
                        <a:t>/ factory owners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1479">
                <a:tc>
                  <a:txBody>
                    <a:bodyPr/>
                    <a:lstStyle/>
                    <a:p>
                      <a:pPr marL="0" lvl="0" indent="0">
                        <a:lnSpc>
                          <a:spcPct val="107000"/>
                        </a:lnSpc>
                        <a:spcAft>
                          <a:spcPts val="0"/>
                        </a:spcAft>
                        <a:buFont typeface="+mj-lt"/>
                        <a:buNone/>
                      </a:pPr>
                      <a:r>
                        <a:rPr lang="en-GB" sz="2000" dirty="0" smtClean="0">
                          <a:effectLst/>
                        </a:rPr>
                        <a:t>F. ‘Blues</a:t>
                      </a:r>
                      <a:r>
                        <a:rPr lang="en-GB" sz="2000" dirty="0">
                          <a:effectLst/>
                        </a:rPr>
                        <a:t>’ / University old boys network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1479">
                <a:tc>
                  <a:txBody>
                    <a:bodyPr/>
                    <a:lstStyle/>
                    <a:p>
                      <a:pPr marL="0" lvl="0" indent="0">
                        <a:lnSpc>
                          <a:spcPct val="107000"/>
                        </a:lnSpc>
                        <a:spcAft>
                          <a:spcPts val="0"/>
                        </a:spcAft>
                        <a:buFont typeface="+mj-lt"/>
                        <a:buNone/>
                      </a:pPr>
                      <a:r>
                        <a:rPr lang="en-GB" sz="2000" dirty="0" smtClean="0">
                          <a:effectLst/>
                        </a:rPr>
                        <a:t>G. Formed </a:t>
                      </a:r>
                      <a:r>
                        <a:rPr lang="en-GB" sz="2000" dirty="0">
                          <a:effectLst/>
                        </a:rPr>
                        <a:t>NGBs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231500" y="10604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Outline the roles taken up by the ex-public school boys in 19</a:t>
            </a:r>
            <a:r>
              <a:rPr kumimoji="0" lang="en-GB" altLang="en-US" sz="11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century society and explain their influence upon improving leisure opportunities for the working classes. [8]</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4225324" y="2039354"/>
            <a:ext cx="5831405" cy="388696"/>
          </a:xfrm>
          <a:prstGeom prst="rect">
            <a:avLst/>
          </a:prstGeom>
        </p:spPr>
        <p:txBody>
          <a:bodyPr wrap="none">
            <a:spAutoFit/>
          </a:bodyPr>
          <a:lstStyle/>
          <a:p>
            <a:pPr>
              <a:lnSpc>
                <a:spcPct val="107000"/>
              </a:lnSpc>
              <a:spcAft>
                <a:spcPts val="0"/>
              </a:spcAft>
            </a:pPr>
            <a:r>
              <a:rPr lang="en-GB" dirty="0"/>
              <a:t>H. Used games to increase the morale and fitness of soldiers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225324" y="2411530"/>
            <a:ext cx="7933509" cy="981423"/>
          </a:xfrm>
          <a:prstGeom prst="rect">
            <a:avLst/>
          </a:prstGeom>
        </p:spPr>
        <p:txBody>
          <a:bodyPr wrap="square">
            <a:spAutoFit/>
          </a:bodyPr>
          <a:lstStyle/>
          <a:p>
            <a:pPr>
              <a:lnSpc>
                <a:spcPct val="107000"/>
              </a:lnSpc>
              <a:spcAft>
                <a:spcPts val="0"/>
              </a:spcAft>
            </a:pPr>
            <a:r>
              <a:rPr lang="en-GB" dirty="0"/>
              <a:t>I. Social reform/Factory acts/ reduced working hours/free time to watch</a:t>
            </a:r>
            <a:r>
              <a:rPr lang="en-GB" dirty="0" smtClean="0"/>
              <a:t>/ </a:t>
            </a:r>
          </a:p>
          <a:p>
            <a:pPr>
              <a:lnSpc>
                <a:spcPct val="107000"/>
              </a:lnSpc>
              <a:spcAft>
                <a:spcPts val="0"/>
              </a:spcAft>
            </a:pPr>
            <a:r>
              <a:rPr lang="en-GB" dirty="0" smtClean="0"/>
              <a:t>improved </a:t>
            </a:r>
            <a:r>
              <a:rPr lang="en-GB" dirty="0"/>
              <a:t>working conditions/Saturday/Wednesday afternoons</a:t>
            </a:r>
          </a:p>
          <a:p>
            <a:pPr>
              <a:lnSpc>
                <a:spcPct val="107000"/>
              </a:lnSpc>
              <a:spcAft>
                <a:spcPts val="0"/>
              </a:spcAft>
            </a:pPr>
            <a:r>
              <a:rPr lang="en-GB" dirty="0"/>
              <a:t>J. Public provision of facilities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225324" y="3291678"/>
            <a:ext cx="6939063" cy="1277786"/>
          </a:xfrm>
          <a:prstGeom prst="rect">
            <a:avLst/>
          </a:prstGeom>
        </p:spPr>
        <p:txBody>
          <a:bodyPr wrap="square">
            <a:spAutoFit/>
          </a:bodyPr>
          <a:lstStyle/>
          <a:p>
            <a:pPr>
              <a:lnSpc>
                <a:spcPct val="107000"/>
              </a:lnSpc>
              <a:spcAft>
                <a:spcPts val="0"/>
              </a:spcAft>
            </a:pPr>
            <a:r>
              <a:rPr lang="en-GB" dirty="0"/>
              <a:t>K. Muscular Christianity – acceptance of sports played to glorify God</a:t>
            </a:r>
          </a:p>
          <a:p>
            <a:pPr>
              <a:lnSpc>
                <a:spcPct val="107000"/>
              </a:lnSpc>
              <a:spcAft>
                <a:spcPts val="0"/>
              </a:spcAft>
            </a:pPr>
            <a:r>
              <a:rPr lang="en-GB" dirty="0"/>
              <a:t>L. Church/parish teams e.g. Aston Villa FC</a:t>
            </a:r>
          </a:p>
          <a:p>
            <a:pPr>
              <a:lnSpc>
                <a:spcPct val="107000"/>
              </a:lnSpc>
              <a:spcAft>
                <a:spcPts val="0"/>
              </a:spcAft>
            </a:pPr>
            <a:r>
              <a:rPr lang="en-GB" dirty="0"/>
              <a:t>M. Youth clubs and sections formed e.g. YMCA, Boys brigade</a:t>
            </a:r>
          </a:p>
          <a:p>
            <a:pPr>
              <a:lnSpc>
                <a:spcPct val="107000"/>
              </a:lnSpc>
              <a:spcAft>
                <a:spcPts val="0"/>
              </a:spcAft>
            </a:pPr>
            <a:r>
              <a:rPr lang="en-GB" dirty="0"/>
              <a:t>N. Allowed Church land/halls to be used for sport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225324" y="4616716"/>
            <a:ext cx="7322242" cy="981423"/>
          </a:xfrm>
          <a:prstGeom prst="rect">
            <a:avLst/>
          </a:prstGeom>
        </p:spPr>
        <p:txBody>
          <a:bodyPr wrap="square">
            <a:spAutoFit/>
          </a:bodyPr>
          <a:lstStyle/>
          <a:p>
            <a:pPr>
              <a:lnSpc>
                <a:spcPct val="107000"/>
              </a:lnSpc>
              <a:spcAft>
                <a:spcPts val="0"/>
              </a:spcAft>
            </a:pPr>
            <a:r>
              <a:rPr lang="en-GB" dirty="0"/>
              <a:t>O. Set up factory teams/access to professional sport/broken-time payments</a:t>
            </a:r>
          </a:p>
          <a:p>
            <a:pPr>
              <a:lnSpc>
                <a:spcPct val="107000"/>
              </a:lnSpc>
              <a:spcAft>
                <a:spcPts val="0"/>
              </a:spcAft>
            </a:pPr>
            <a:r>
              <a:rPr lang="en-GB" dirty="0"/>
              <a:t>P. Facilities/trips/excursions </a:t>
            </a:r>
          </a:p>
          <a:p>
            <a:pPr>
              <a:lnSpc>
                <a:spcPct val="107000"/>
              </a:lnSpc>
              <a:spcAft>
                <a:spcPts val="0"/>
              </a:spcAft>
            </a:pPr>
            <a:r>
              <a:rPr lang="en-GB" dirty="0"/>
              <a:t>Q. Used sport to improve discipline/fitness/health of workforce</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225324" y="5586148"/>
            <a:ext cx="3277820" cy="388696"/>
          </a:xfrm>
          <a:prstGeom prst="rect">
            <a:avLst/>
          </a:prstGeom>
        </p:spPr>
        <p:txBody>
          <a:bodyPr wrap="none">
            <a:spAutoFit/>
          </a:bodyPr>
          <a:lstStyle/>
          <a:p>
            <a:pPr>
              <a:lnSpc>
                <a:spcPct val="107000"/>
              </a:lnSpc>
              <a:spcAft>
                <a:spcPts val="0"/>
              </a:spcAft>
            </a:pPr>
            <a:r>
              <a:rPr lang="en-GB" dirty="0"/>
              <a:t>R. Led to the codification of rules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225323" y="6131016"/>
            <a:ext cx="7487705" cy="355803"/>
          </a:xfrm>
          <a:prstGeom prst="rect">
            <a:avLst/>
          </a:prstGeom>
        </p:spPr>
        <p:txBody>
          <a:bodyPr wrap="square">
            <a:spAutoFit/>
          </a:bodyPr>
          <a:lstStyle/>
          <a:p>
            <a:pPr>
              <a:lnSpc>
                <a:spcPct val="107000"/>
              </a:lnSpc>
              <a:spcAft>
                <a:spcPts val="0"/>
              </a:spcAft>
            </a:pPr>
            <a:r>
              <a:rPr lang="en-GB" sz="1600" dirty="0"/>
              <a:t>S. Led to the formation of leagues and competitions for the working class to play in</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6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5156639"/>
            <a:ext cx="4572000" cy="600164"/>
          </a:xfrm>
          <a:prstGeom prst="rect">
            <a:avLst/>
          </a:prstGeom>
        </p:spPr>
        <p:txBody>
          <a:bodyPr>
            <a:spAutoFit/>
          </a:bodyPr>
          <a:lstStyle/>
          <a:p>
            <a:r>
              <a:rPr lang="en-GB" sz="1100" dirty="0">
                <a:solidFill>
                  <a:srgbClr val="000000"/>
                </a:solidFill>
                <a:latin typeface="Arial" panose="020B0604020202020204" pitchFamily="34" charset="0"/>
              </a:rPr>
              <a:t>		</a:t>
            </a:r>
            <a:r>
              <a:rPr lang="en-GB" sz="1100" b="1" dirty="0">
                <a:solidFill>
                  <a:srgbClr val="000000"/>
                </a:solidFill>
                <a:latin typeface="Arial" panose="020B0604020202020204" pitchFamily="34" charset="0"/>
              </a:rPr>
              <a:t> </a:t>
            </a:r>
            <a:r>
              <a:rPr lang="en-GB" sz="1100" dirty="0">
                <a:solidFill>
                  <a:srgbClr val="000000"/>
                </a:solidFill>
                <a:latin typeface="Arial" panose="020B0604020202020204" pitchFamily="34" charset="0"/>
              </a:rPr>
              <a:t>	</a:t>
            </a:r>
          </a:p>
          <a:p>
            <a:pPr algn="ctr"/>
            <a:r>
              <a:rPr lang="en-GB" sz="1100" dirty="0">
                <a:solidFill>
                  <a:srgbClr val="000000"/>
                </a:solidFill>
                <a:latin typeface="Arial" panose="020B0604020202020204" pitchFamily="34"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1110833489"/>
              </p:ext>
            </p:extLst>
          </p:nvPr>
        </p:nvGraphicFramePr>
        <p:xfrm>
          <a:off x="1828800" y="1066800"/>
          <a:ext cx="8534400" cy="5679440"/>
        </p:xfrm>
        <a:graphic>
          <a:graphicData uri="http://schemas.openxmlformats.org/drawingml/2006/table">
            <a:tbl>
              <a:tblPr firstRow="1" bandRow="1">
                <a:tableStyleId>{5C22544A-7EE6-4342-B048-85BDC9FD1C3A}</a:tableStyleId>
              </a:tblPr>
              <a:tblGrid>
                <a:gridCol w="685800"/>
                <a:gridCol w="762000"/>
                <a:gridCol w="7086600"/>
              </a:tblGrid>
              <a:tr h="370840">
                <a:tc>
                  <a:txBody>
                    <a:bodyPr/>
                    <a:lstStyle/>
                    <a:p>
                      <a:r>
                        <a:rPr lang="en-GB" sz="1200" b="1" dirty="0" smtClean="0">
                          <a:solidFill>
                            <a:schemeClr val="bg1"/>
                          </a:solidFill>
                          <a:latin typeface="Arial" panose="020B0604020202020204" pitchFamily="34" charset="0"/>
                          <a:cs typeface="Arial" panose="020B0604020202020204" pitchFamily="34" charset="0"/>
                        </a:rPr>
                        <a:t>Level </a:t>
                      </a:r>
                      <a:endParaRPr lang="en-GB" sz="12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r>
                        <a:rPr lang="en-GB" sz="1200" b="1" dirty="0" smtClean="0">
                          <a:solidFill>
                            <a:schemeClr val="bg1"/>
                          </a:solidFill>
                          <a:latin typeface="Arial" panose="020B0604020202020204" pitchFamily="34" charset="0"/>
                          <a:cs typeface="Arial" panose="020B0604020202020204" pitchFamily="34" charset="0"/>
                        </a:rPr>
                        <a:t>Marks </a:t>
                      </a:r>
                      <a:endParaRPr lang="en-GB" sz="1200" dirty="0">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r>
                        <a:rPr lang="en-GB" sz="1200" b="1" dirty="0" smtClean="0">
                          <a:solidFill>
                            <a:schemeClr val="bg1"/>
                          </a:solidFill>
                          <a:latin typeface="Arial" panose="020B0604020202020204" pitchFamily="34" charset="0"/>
                          <a:cs typeface="Arial" panose="020B0604020202020204" pitchFamily="34" charset="0"/>
                        </a:rPr>
                        <a:t>Description</a:t>
                      </a:r>
                      <a:endParaRPr lang="en-GB" sz="1200" dirty="0">
                        <a:solidFill>
                          <a:schemeClr val="bg1"/>
                        </a:solidFill>
                        <a:latin typeface="Arial" panose="020B0604020202020204" pitchFamily="34" charset="0"/>
                        <a:cs typeface="Arial" panose="020B0604020202020204" pitchFamily="34" charset="0"/>
                      </a:endParaRPr>
                    </a:p>
                  </a:txBody>
                  <a:tcPr>
                    <a:solidFill>
                      <a:schemeClr val="tx1"/>
                    </a:solidFill>
                  </a:tcPr>
                </a:tc>
              </a:tr>
              <a:tr h="370840">
                <a:tc>
                  <a:txBody>
                    <a:bodyPr/>
                    <a:lstStyle/>
                    <a:p>
                      <a:r>
                        <a:rPr lang="en-GB" sz="1200" dirty="0" smtClean="0">
                          <a:solidFill>
                            <a:srgbClr val="000000"/>
                          </a:solidFill>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a:txBody>
                  <a:tcPr>
                    <a:noFill/>
                  </a:tcPr>
                </a:tc>
                <a:tc>
                  <a:txBody>
                    <a:bodyPr/>
                    <a:lstStyle/>
                    <a:p>
                      <a:r>
                        <a:rPr lang="en-GB" sz="1200" dirty="0" smtClean="0">
                          <a:solidFill>
                            <a:srgbClr val="000000"/>
                          </a:solidFill>
                          <a:latin typeface="Arial" panose="020B0604020202020204" pitchFamily="34" charset="0"/>
                          <a:cs typeface="Arial" panose="020B0604020202020204" pitchFamily="34" charset="0"/>
                        </a:rPr>
                        <a:t>7-8 </a:t>
                      </a:r>
                      <a:endParaRPr lang="en-GB" sz="1200" dirty="0">
                        <a:latin typeface="Arial" panose="020B0604020202020204" pitchFamily="34" charset="0"/>
                        <a:cs typeface="Arial" panose="020B0604020202020204" pitchFamily="34" charset="0"/>
                      </a:endParaRPr>
                    </a:p>
                  </a:txBody>
                  <a:tcPr>
                    <a:noFill/>
                  </a:tcPr>
                </a:tc>
                <a:tc>
                  <a:txBody>
                    <a:bodyPr/>
                    <a:lstStyle/>
                    <a:p>
                      <a:pPr algn="l"/>
                      <a:r>
                        <a:rPr lang="en-GB" sz="1200" dirty="0" smtClean="0">
                          <a:solidFill>
                            <a:srgbClr val="000000"/>
                          </a:solidFill>
                          <a:latin typeface="Arial" panose="020B0604020202020204" pitchFamily="34" charset="0"/>
                          <a:cs typeface="Arial" panose="020B0604020202020204" pitchFamily="34" charset="0"/>
                        </a:rPr>
                        <a:t>Knowledge of</a:t>
                      </a:r>
                      <a:r>
                        <a:rPr lang="en-GB" sz="1200" baseline="0" dirty="0" smtClean="0">
                          <a:solidFill>
                            <a:srgbClr val="000000"/>
                          </a:solidFill>
                          <a:latin typeface="Arial" panose="020B0604020202020204" pitchFamily="34" charset="0"/>
                          <a:cs typeface="Arial" panose="020B0604020202020204" pitchFamily="34" charset="0"/>
                        </a:rPr>
                        <a:t> relevant roles of ex-public schoolboys is </a:t>
                      </a:r>
                      <a:r>
                        <a:rPr lang="en-GB" sz="1200" dirty="0" smtClean="0">
                          <a:solidFill>
                            <a:srgbClr val="000000"/>
                          </a:solidFill>
                          <a:latin typeface="Arial" panose="020B0604020202020204" pitchFamily="34" charset="0"/>
                          <a:cs typeface="Arial" panose="020B0604020202020204" pitchFamily="34" charset="0"/>
                        </a:rPr>
                        <a:t>consistently accurate and well detailed. </a:t>
                      </a:r>
                    </a:p>
                    <a:p>
                      <a:pPr algn="l"/>
                      <a:r>
                        <a:rPr lang="en-GB" sz="1200" dirty="0" smtClean="0">
                          <a:solidFill>
                            <a:srgbClr val="000000"/>
                          </a:solidFill>
                          <a:latin typeface="Arial" panose="020B0604020202020204" pitchFamily="34" charset="0"/>
                          <a:cs typeface="Arial" panose="020B0604020202020204" pitchFamily="34" charset="0"/>
                        </a:rPr>
                        <a:t>Application of breadth or depth of knowledge is clearly evident. </a:t>
                      </a:r>
                    </a:p>
                    <a:p>
                      <a:pPr algn="l"/>
                      <a:r>
                        <a:rPr lang="en-GB" sz="1200" dirty="0" smtClean="0">
                          <a:solidFill>
                            <a:srgbClr val="000000"/>
                          </a:solidFill>
                          <a:latin typeface="Arial" panose="020B0604020202020204" pitchFamily="34" charset="0"/>
                          <a:cs typeface="Arial" panose="020B0604020202020204" pitchFamily="34" charset="0"/>
                        </a:rPr>
                        <a:t>Reasoning is coherently and consistently made between relevant roles</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and their impact</a:t>
                      </a:r>
                      <a:r>
                        <a:rPr lang="en-GB" sz="1200" baseline="0" dirty="0" smtClean="0">
                          <a:solidFill>
                            <a:srgbClr val="000000"/>
                          </a:solidFill>
                          <a:latin typeface="Arial" panose="020B0604020202020204" pitchFamily="34" charset="0"/>
                          <a:cs typeface="Arial" panose="020B0604020202020204" pitchFamily="34" charset="0"/>
                        </a:rPr>
                        <a:t> upon improving working class leisure opportunities. </a:t>
                      </a:r>
                      <a:endParaRPr lang="en-GB" sz="1200" dirty="0" smtClean="0">
                        <a:solidFill>
                          <a:srgbClr val="000000"/>
                        </a:solidFill>
                        <a:latin typeface="Arial" panose="020B0604020202020204" pitchFamily="34" charset="0"/>
                        <a:cs typeface="Arial" panose="020B0604020202020204" pitchFamily="34" charset="0"/>
                      </a:endParaRPr>
                    </a:p>
                    <a:p>
                      <a:pPr algn="l"/>
                      <a:r>
                        <a:rPr lang="en-GB" sz="1200" dirty="0" smtClean="0">
                          <a:solidFill>
                            <a:srgbClr val="000000"/>
                          </a:solidFill>
                          <a:latin typeface="Arial" panose="020B0604020202020204" pitchFamily="34" charset="0"/>
                          <a:cs typeface="Arial" panose="020B0604020202020204" pitchFamily="34" charset="0"/>
                        </a:rPr>
                        <a:t>Relevant terminology is consistently used. </a:t>
                      </a:r>
                    </a:p>
                    <a:p>
                      <a:pPr algn="l"/>
                      <a:r>
                        <a:rPr lang="en-GB" sz="1200" dirty="0" smtClean="0">
                          <a:solidFill>
                            <a:srgbClr val="000000"/>
                          </a:solidFill>
                          <a:latin typeface="Arial" panose="020B0604020202020204" pitchFamily="34" charset="0"/>
                          <a:cs typeface="Arial" panose="020B0604020202020204" pitchFamily="34" charset="0"/>
                        </a:rPr>
                        <a:t>The answer almost always demonstrates substantiated reasoning, clarity, structure and focus. 	</a:t>
                      </a:r>
                    </a:p>
                  </a:txBody>
                  <a:tcPr>
                    <a:noFill/>
                  </a:tcPr>
                </a:tc>
              </a:tr>
              <a:tr h="370840">
                <a:tc>
                  <a:txBody>
                    <a:bodyPr/>
                    <a:lstStyle/>
                    <a:p>
                      <a:r>
                        <a:rPr lang="en-GB" sz="1200" dirty="0" smtClean="0">
                          <a:solidFill>
                            <a:srgbClr val="000000"/>
                          </a:solidFill>
                          <a:latin typeface="Arial" panose="020B0604020202020204" pitchFamily="34" charset="0"/>
                          <a:cs typeface="Arial" panose="020B0604020202020204" pitchFamily="34" charset="0"/>
                        </a:rPr>
                        <a:t>3 </a:t>
                      </a:r>
                      <a:endParaRPr lang="en-GB" sz="1200" dirty="0">
                        <a:latin typeface="Arial" panose="020B0604020202020204" pitchFamily="34" charset="0"/>
                        <a:cs typeface="Arial" panose="020B0604020202020204" pitchFamily="34" charset="0"/>
                      </a:endParaRPr>
                    </a:p>
                  </a:txBody>
                  <a:tcPr>
                    <a:noFill/>
                  </a:tcPr>
                </a:tc>
                <a:tc>
                  <a:txBody>
                    <a:bodyPr/>
                    <a:lstStyle/>
                    <a:p>
                      <a:r>
                        <a:rPr lang="en-GB" sz="1200" dirty="0" smtClean="0">
                          <a:solidFill>
                            <a:srgbClr val="000000"/>
                          </a:solidFill>
                          <a:latin typeface="Arial" panose="020B0604020202020204" pitchFamily="34" charset="0"/>
                          <a:cs typeface="Arial" panose="020B0604020202020204" pitchFamily="34" charset="0"/>
                        </a:rPr>
                        <a:t>5-6 </a:t>
                      </a:r>
                      <a:endParaRPr lang="en-GB" sz="1200" dirty="0">
                        <a:latin typeface="Arial" panose="020B0604020202020204" pitchFamily="34" charset="0"/>
                        <a:cs typeface="Arial" panose="020B0604020202020204" pitchFamily="34" charset="0"/>
                      </a:endParaRPr>
                    </a:p>
                  </a:txBody>
                  <a:tcPr>
                    <a:noFill/>
                  </a:tcPr>
                </a:tc>
                <a:tc>
                  <a:txBody>
                    <a:bodyPr/>
                    <a:lstStyle/>
                    <a:p>
                      <a:pPr algn="l"/>
                      <a:r>
                        <a:rPr lang="en-GB" sz="1200" dirty="0" smtClean="0">
                          <a:solidFill>
                            <a:srgbClr val="000000"/>
                          </a:solidFill>
                          <a:latin typeface="Arial" panose="020B0604020202020204" pitchFamily="34" charset="0"/>
                          <a:cs typeface="Arial" panose="020B0604020202020204" pitchFamily="34" charset="0"/>
                        </a:rPr>
                        <a:t>Knowledge of</a:t>
                      </a:r>
                      <a:r>
                        <a:rPr lang="en-GB" sz="1200" baseline="0" dirty="0" smtClean="0">
                          <a:solidFill>
                            <a:srgbClr val="000000"/>
                          </a:solidFill>
                          <a:latin typeface="Arial" panose="020B0604020202020204" pitchFamily="34" charset="0"/>
                          <a:cs typeface="Arial" panose="020B0604020202020204" pitchFamily="34" charset="0"/>
                        </a:rPr>
                        <a:t> relevant roles of ex-public schoolboys </a:t>
                      </a:r>
                      <a:r>
                        <a:rPr lang="en-GB" sz="1200" dirty="0" smtClean="0">
                          <a:solidFill>
                            <a:srgbClr val="000000"/>
                          </a:solidFill>
                          <a:latin typeface="Arial" panose="020B0604020202020204" pitchFamily="34" charset="0"/>
                          <a:cs typeface="Arial" panose="020B0604020202020204" pitchFamily="34" charset="0"/>
                        </a:rPr>
                        <a:t>is usually accurate and detailed. </a:t>
                      </a:r>
                    </a:p>
                    <a:p>
                      <a:pPr algn="l"/>
                      <a:r>
                        <a:rPr lang="en-GB" sz="1200" dirty="0" smtClean="0">
                          <a:solidFill>
                            <a:srgbClr val="000000"/>
                          </a:solidFill>
                          <a:latin typeface="Arial" panose="020B0604020202020204" pitchFamily="34" charset="0"/>
                          <a:cs typeface="Arial" panose="020B0604020202020204" pitchFamily="34" charset="0"/>
                        </a:rPr>
                        <a:t>Application of breadth or depth of knowledge is often evident. </a:t>
                      </a:r>
                    </a:p>
                    <a:p>
                      <a:pPr algn="l"/>
                      <a:r>
                        <a:rPr lang="en-GB" sz="1200" dirty="0" smtClean="0">
                          <a:solidFill>
                            <a:srgbClr val="000000"/>
                          </a:solidFill>
                          <a:latin typeface="Arial" panose="020B0604020202020204" pitchFamily="34" charset="0"/>
                          <a:cs typeface="Arial" panose="020B0604020202020204" pitchFamily="34" charset="0"/>
                        </a:rPr>
                        <a:t>Reasoning is often made between relevant ex-public</a:t>
                      </a:r>
                      <a:r>
                        <a:rPr lang="en-GB" sz="1200" baseline="0" dirty="0" smtClean="0">
                          <a:solidFill>
                            <a:srgbClr val="000000"/>
                          </a:solidFill>
                          <a:latin typeface="Arial" panose="020B0604020202020204" pitchFamily="34" charset="0"/>
                          <a:cs typeface="Arial" panose="020B0604020202020204" pitchFamily="34" charset="0"/>
                        </a:rPr>
                        <a:t> school boy roles </a:t>
                      </a:r>
                      <a:r>
                        <a:rPr lang="en-GB" sz="1200" dirty="0" smtClean="0">
                          <a:solidFill>
                            <a:srgbClr val="000000"/>
                          </a:solidFill>
                          <a:latin typeface="Arial" panose="020B0604020202020204" pitchFamily="34" charset="0"/>
                          <a:cs typeface="Arial" panose="020B0604020202020204" pitchFamily="34" charset="0"/>
                        </a:rPr>
                        <a:t>and their impact </a:t>
                      </a:r>
                      <a:r>
                        <a:rPr lang="en-GB" sz="1200" baseline="0" dirty="0" smtClean="0">
                          <a:solidFill>
                            <a:srgbClr val="000000"/>
                          </a:solidFill>
                          <a:latin typeface="Arial" panose="020B0604020202020204" pitchFamily="34" charset="0"/>
                          <a:cs typeface="Arial" panose="020B0604020202020204" pitchFamily="34" charset="0"/>
                        </a:rPr>
                        <a:t>upon working class leisure opportunities.</a:t>
                      </a:r>
                    </a:p>
                    <a:p>
                      <a:pPr algn="l"/>
                      <a:r>
                        <a:rPr lang="en-GB" sz="1200" dirty="0" smtClean="0">
                          <a:solidFill>
                            <a:srgbClr val="000000"/>
                          </a:solidFill>
                          <a:latin typeface="Arial" panose="020B0604020202020204" pitchFamily="34" charset="0"/>
                          <a:cs typeface="Arial" panose="020B0604020202020204" pitchFamily="34" charset="0"/>
                        </a:rPr>
                        <a:t>Relevant terminology is often used. </a:t>
                      </a:r>
                    </a:p>
                    <a:p>
                      <a:pPr algn="l"/>
                      <a:r>
                        <a:rPr lang="en-GB" sz="1200" dirty="0" smtClean="0">
                          <a:solidFill>
                            <a:srgbClr val="000000"/>
                          </a:solidFill>
                          <a:latin typeface="Arial" panose="020B0604020202020204" pitchFamily="34" charset="0"/>
                          <a:cs typeface="Arial" panose="020B0604020202020204" pitchFamily="34" charset="0"/>
                        </a:rPr>
                        <a:t>The answer usually demonstrates substantiated reasoning, clarity, structure and focus. </a:t>
                      </a:r>
                    </a:p>
                  </a:txBody>
                  <a:tcPr>
                    <a:noFill/>
                  </a:tcPr>
                </a:tc>
              </a:tr>
              <a:tr h="370840">
                <a:tc>
                  <a:txBody>
                    <a:bodyPr/>
                    <a:lstStyle/>
                    <a:p>
                      <a:r>
                        <a:rPr lang="en-GB" sz="1200" dirty="0" smtClean="0">
                          <a:solidFill>
                            <a:srgbClr val="000000"/>
                          </a:solidFill>
                          <a:latin typeface="Arial" panose="020B0604020202020204" pitchFamily="34" charset="0"/>
                          <a:cs typeface="Arial" panose="020B0604020202020204" pitchFamily="34" charset="0"/>
                        </a:rPr>
                        <a:t>2 </a:t>
                      </a:r>
                      <a:endParaRPr lang="en-GB" sz="1200" dirty="0">
                        <a:latin typeface="Arial" panose="020B0604020202020204" pitchFamily="34" charset="0"/>
                        <a:cs typeface="Arial" panose="020B0604020202020204" pitchFamily="34" charset="0"/>
                      </a:endParaRPr>
                    </a:p>
                  </a:txBody>
                  <a:tcPr>
                    <a:noFill/>
                  </a:tcPr>
                </a:tc>
                <a:tc>
                  <a:txBody>
                    <a:bodyPr/>
                    <a:lstStyle/>
                    <a:p>
                      <a:r>
                        <a:rPr lang="en-GB" sz="1200" dirty="0" smtClean="0">
                          <a:solidFill>
                            <a:srgbClr val="000000"/>
                          </a:solidFill>
                          <a:latin typeface="Arial" panose="020B0604020202020204" pitchFamily="34" charset="0"/>
                          <a:cs typeface="Arial" panose="020B0604020202020204" pitchFamily="34" charset="0"/>
                        </a:rPr>
                        <a:t>3-4 </a:t>
                      </a:r>
                      <a:endParaRPr lang="en-GB" sz="1200" dirty="0">
                        <a:latin typeface="Arial" panose="020B0604020202020204" pitchFamily="34" charset="0"/>
                        <a:cs typeface="Arial" panose="020B0604020202020204" pitchFamily="34" charset="0"/>
                      </a:endParaRPr>
                    </a:p>
                  </a:txBody>
                  <a:tcPr>
                    <a:noFill/>
                  </a:tcPr>
                </a:tc>
                <a:tc>
                  <a:txBody>
                    <a:bodyPr/>
                    <a:lstStyle/>
                    <a:p>
                      <a:pPr algn="l"/>
                      <a:r>
                        <a:rPr lang="en-GB" sz="1200" dirty="0" smtClean="0">
                          <a:solidFill>
                            <a:srgbClr val="000000"/>
                          </a:solidFill>
                          <a:latin typeface="Arial" panose="020B0604020202020204" pitchFamily="34" charset="0"/>
                          <a:cs typeface="Arial" panose="020B0604020202020204" pitchFamily="34" charset="0"/>
                        </a:rPr>
                        <a:t>Knowledge of</a:t>
                      </a:r>
                      <a:r>
                        <a:rPr lang="en-GB" sz="1200" baseline="0" dirty="0" smtClean="0">
                          <a:solidFill>
                            <a:srgbClr val="000000"/>
                          </a:solidFill>
                          <a:latin typeface="Arial" panose="020B0604020202020204" pitchFamily="34" charset="0"/>
                          <a:cs typeface="Arial" panose="020B0604020202020204" pitchFamily="34" charset="0"/>
                        </a:rPr>
                        <a:t> relevant roles of ex-public schoolboys </a:t>
                      </a:r>
                      <a:r>
                        <a:rPr lang="en-GB" sz="1200" dirty="0" smtClean="0">
                          <a:solidFill>
                            <a:srgbClr val="000000"/>
                          </a:solidFill>
                          <a:latin typeface="Arial" panose="020B0604020202020204" pitchFamily="34" charset="0"/>
                          <a:cs typeface="Arial" panose="020B0604020202020204" pitchFamily="34" charset="0"/>
                        </a:rPr>
                        <a:t>is sometimes accurate with some detail. </a:t>
                      </a:r>
                    </a:p>
                    <a:p>
                      <a:pPr algn="l"/>
                      <a:r>
                        <a:rPr lang="en-GB" sz="1200" dirty="0" smtClean="0">
                          <a:solidFill>
                            <a:srgbClr val="000000"/>
                          </a:solidFill>
                          <a:latin typeface="Arial" panose="020B0604020202020204" pitchFamily="34" charset="0"/>
                          <a:cs typeface="Arial" panose="020B0604020202020204" pitchFamily="34" charset="0"/>
                        </a:rPr>
                        <a:t>Application of breadth or depth of knowledge is sometimes evident.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anose="020B0604020202020204" pitchFamily="34" charset="0"/>
                          <a:cs typeface="Arial" panose="020B0604020202020204" pitchFamily="34" charset="0"/>
                        </a:rPr>
                        <a:t>Reasoning is sometimes made between relevant roles and their impact </a:t>
                      </a:r>
                      <a:r>
                        <a:rPr lang="en-GB" sz="1200" baseline="0" dirty="0" smtClean="0">
                          <a:solidFill>
                            <a:srgbClr val="000000"/>
                          </a:solidFill>
                          <a:latin typeface="Arial" panose="020B0604020202020204" pitchFamily="34" charset="0"/>
                          <a:cs typeface="Arial" panose="020B0604020202020204" pitchFamily="34" charset="0"/>
                        </a:rPr>
                        <a:t>upon working class leisure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anose="020B0604020202020204" pitchFamily="34" charset="0"/>
                          <a:cs typeface="Arial" panose="020B0604020202020204" pitchFamily="34" charset="0"/>
                        </a:rPr>
                        <a:t>Relevant terminology is sometimes used. </a:t>
                      </a:r>
                    </a:p>
                    <a:p>
                      <a:pPr algn="l"/>
                      <a:r>
                        <a:rPr lang="en-GB" sz="1200" dirty="0" smtClean="0">
                          <a:solidFill>
                            <a:srgbClr val="000000"/>
                          </a:solidFill>
                          <a:latin typeface="Arial" panose="020B0604020202020204" pitchFamily="34" charset="0"/>
                          <a:cs typeface="Arial" panose="020B0604020202020204" pitchFamily="34" charset="0"/>
                        </a:rPr>
                        <a:t>The answer occasionally demonstrates substantiated reasoning, but may lack clarity, structure and focus. 	</a:t>
                      </a:r>
                    </a:p>
                  </a:txBody>
                  <a:tcPr>
                    <a:noFill/>
                  </a:tcPr>
                </a:tc>
              </a:tr>
              <a:tr h="370840">
                <a:tc>
                  <a:txBody>
                    <a:bodyPr/>
                    <a:lstStyle/>
                    <a:p>
                      <a:r>
                        <a:rPr lang="en-GB" sz="1200" dirty="0" smtClean="0">
                          <a:solidFill>
                            <a:srgbClr val="000000"/>
                          </a:solidFill>
                          <a:latin typeface="Arial" panose="020B0604020202020204" pitchFamily="34" charset="0"/>
                          <a:cs typeface="Arial" panose="020B0604020202020204" pitchFamily="34" charset="0"/>
                        </a:rPr>
                        <a:t>1 </a:t>
                      </a:r>
                      <a:endParaRPr lang="en-GB" sz="1200" dirty="0">
                        <a:latin typeface="Arial" panose="020B0604020202020204" pitchFamily="34" charset="0"/>
                        <a:cs typeface="Arial" panose="020B0604020202020204" pitchFamily="34" charset="0"/>
                      </a:endParaRPr>
                    </a:p>
                  </a:txBody>
                  <a:tcPr>
                    <a:noFill/>
                  </a:tcPr>
                </a:tc>
                <a:tc>
                  <a:txBody>
                    <a:bodyPr/>
                    <a:lstStyle/>
                    <a:p>
                      <a:r>
                        <a:rPr lang="en-GB" sz="1200" dirty="0" smtClean="0">
                          <a:solidFill>
                            <a:srgbClr val="000000"/>
                          </a:solidFill>
                          <a:latin typeface="Arial" panose="020B0604020202020204" pitchFamily="34" charset="0"/>
                          <a:cs typeface="Arial" panose="020B0604020202020204" pitchFamily="34" charset="0"/>
                        </a:rPr>
                        <a:t>1-2 </a:t>
                      </a:r>
                      <a:endParaRPr lang="en-GB" sz="1200" dirty="0">
                        <a:latin typeface="Arial" panose="020B0604020202020204" pitchFamily="34" charset="0"/>
                        <a:cs typeface="Arial" panose="020B0604020202020204" pitchFamily="34" charset="0"/>
                      </a:endParaRPr>
                    </a:p>
                  </a:txBody>
                  <a:tcPr>
                    <a:noFill/>
                  </a:tcPr>
                </a:tc>
                <a:tc>
                  <a:txBody>
                    <a:bodyPr/>
                    <a:lstStyle/>
                    <a:p>
                      <a:pPr algn="l"/>
                      <a:r>
                        <a:rPr lang="en-GB" sz="1200" dirty="0" smtClean="0">
                          <a:solidFill>
                            <a:srgbClr val="000000"/>
                          </a:solidFill>
                          <a:latin typeface="Arial" panose="020B0604020202020204" pitchFamily="34" charset="0"/>
                          <a:cs typeface="Arial" panose="020B0604020202020204" pitchFamily="34" charset="0"/>
                        </a:rPr>
                        <a:t>Knowledge of</a:t>
                      </a:r>
                      <a:r>
                        <a:rPr lang="en-GB" sz="1200" baseline="0" dirty="0" smtClean="0">
                          <a:solidFill>
                            <a:srgbClr val="000000"/>
                          </a:solidFill>
                          <a:latin typeface="Arial" panose="020B0604020202020204" pitchFamily="34" charset="0"/>
                          <a:cs typeface="Arial" panose="020B0604020202020204" pitchFamily="34" charset="0"/>
                        </a:rPr>
                        <a:t> relevant roles of ex-public schoolboys </a:t>
                      </a:r>
                      <a:r>
                        <a:rPr lang="en-GB" sz="1200" dirty="0" smtClean="0">
                          <a:solidFill>
                            <a:srgbClr val="000000"/>
                          </a:solidFill>
                          <a:latin typeface="Arial" panose="020B0604020202020204" pitchFamily="34" charset="0"/>
                          <a:cs typeface="Arial" panose="020B0604020202020204" pitchFamily="34" charset="0"/>
                        </a:rPr>
                        <a:t>may be limited. </a:t>
                      </a:r>
                    </a:p>
                    <a:p>
                      <a:pPr algn="l"/>
                      <a:r>
                        <a:rPr lang="en-GB" sz="1200" dirty="0" smtClean="0">
                          <a:solidFill>
                            <a:srgbClr val="000000"/>
                          </a:solidFill>
                          <a:latin typeface="Arial" panose="020B0604020202020204" pitchFamily="34" charset="0"/>
                          <a:cs typeface="Arial" panose="020B0604020202020204" pitchFamily="34" charset="0"/>
                        </a:rPr>
                        <a:t>Application of breadth or depth of knowledge may be limited or not evident. </a:t>
                      </a:r>
                    </a:p>
                    <a:p>
                      <a:pPr algn="l"/>
                      <a:r>
                        <a:rPr lang="en-GB" sz="1200" dirty="0" smtClean="0">
                          <a:solidFill>
                            <a:srgbClr val="000000"/>
                          </a:solidFill>
                          <a:latin typeface="Arial" panose="020B0604020202020204" pitchFamily="34" charset="0"/>
                          <a:cs typeface="Arial" panose="020B0604020202020204" pitchFamily="34" charset="0"/>
                        </a:rPr>
                        <a:t>There may be little or no reasoning</a:t>
                      </a:r>
                      <a:r>
                        <a:rPr lang="en-GB" sz="1200" baseline="0" dirty="0" smtClean="0">
                          <a:solidFill>
                            <a:srgbClr val="000000"/>
                          </a:solidFill>
                          <a:latin typeface="Arial" panose="020B0604020202020204" pitchFamily="34" charset="0"/>
                          <a:cs typeface="Arial" panose="020B0604020202020204" pitchFamily="34" charset="0"/>
                        </a:rPr>
                        <a:t> </a:t>
                      </a:r>
                      <a:r>
                        <a:rPr lang="en-GB" sz="1200" dirty="0" smtClean="0">
                          <a:solidFill>
                            <a:srgbClr val="000000"/>
                          </a:solidFill>
                          <a:latin typeface="Arial" panose="020B0604020202020204" pitchFamily="34" charset="0"/>
                          <a:cs typeface="Arial" panose="020B0604020202020204" pitchFamily="34" charset="0"/>
                        </a:rPr>
                        <a:t>between relevant roles and their impact </a:t>
                      </a:r>
                      <a:r>
                        <a:rPr lang="en-GB" sz="1200" baseline="0" dirty="0" smtClean="0">
                          <a:solidFill>
                            <a:srgbClr val="000000"/>
                          </a:solidFill>
                          <a:latin typeface="Arial" panose="020B0604020202020204" pitchFamily="34" charset="0"/>
                          <a:cs typeface="Arial" panose="020B0604020202020204" pitchFamily="34" charset="0"/>
                        </a:rPr>
                        <a:t>upon working class leisure opportunities. </a:t>
                      </a:r>
                    </a:p>
                    <a:p>
                      <a:pPr algn="l"/>
                      <a:r>
                        <a:rPr lang="en-GB" sz="1200" dirty="0" smtClean="0">
                          <a:solidFill>
                            <a:srgbClr val="000000"/>
                          </a:solidFill>
                          <a:latin typeface="Arial" panose="020B0604020202020204" pitchFamily="34" charset="0"/>
                          <a:cs typeface="Arial" panose="020B0604020202020204" pitchFamily="34" charset="0"/>
                        </a:rPr>
                        <a:t>Relevant terminology is occasionally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 panose="020B0604020202020204" pitchFamily="34" charset="0"/>
                          <a:cs typeface="Arial" panose="020B0604020202020204" pitchFamily="34" charset="0"/>
                        </a:rPr>
                        <a:t>The answer may lack substantiated </a:t>
                      </a: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reasoning, clarity, structure and focus. </a:t>
                      </a:r>
                    </a:p>
                  </a:txBody>
                  <a:tcPr>
                    <a:noFill/>
                  </a:tcPr>
                </a:tc>
              </a:tr>
              <a:tr h="370840">
                <a:tc>
                  <a:txBody>
                    <a:bodyPr/>
                    <a:lstStyle/>
                    <a:p>
                      <a:endParaRPr lang="en-GB" sz="1200" dirty="0">
                        <a:latin typeface="Arial" panose="020B0604020202020204" pitchFamily="34" charset="0"/>
                        <a:cs typeface="Arial" panose="020B0604020202020204" pitchFamily="34" charset="0"/>
                      </a:endParaRPr>
                    </a:p>
                  </a:txBody>
                  <a:tcPr>
                    <a:noFill/>
                  </a:tcPr>
                </a:tc>
                <a:tc>
                  <a:txBody>
                    <a:bodyPr/>
                    <a:lstStyle/>
                    <a:p>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Arial" panose="020B0604020202020204" pitchFamily="34" charset="0"/>
                          <a:ea typeface="+mn-ea"/>
                          <a:cs typeface="Arial" panose="020B0604020202020204" pitchFamily="34" charset="0"/>
                        </a:rPr>
                        <a:t>No relevant content. 	</a:t>
                      </a:r>
                    </a:p>
                  </a:txBody>
                  <a:tcPr>
                    <a:noFill/>
                  </a:tcPr>
                </a:tc>
              </a:tr>
            </a:tbl>
          </a:graphicData>
        </a:graphic>
      </p:graphicFrame>
      <p:sp>
        <p:nvSpPr>
          <p:cNvPr id="4" name="Rectangle 3"/>
          <p:cNvSpPr/>
          <p:nvPr/>
        </p:nvSpPr>
        <p:spPr>
          <a:xfrm>
            <a:off x="1828800" y="143470"/>
            <a:ext cx="8686800" cy="646331"/>
          </a:xfrm>
          <a:prstGeom prst="rect">
            <a:avLst/>
          </a:prstGeom>
        </p:spPr>
        <p:txBody>
          <a:bodyPr wrap="square">
            <a:spAutoFit/>
          </a:bodyPr>
          <a:lstStyle/>
          <a:p>
            <a:r>
              <a:rPr lang="en-GB" altLang="en-US" dirty="0">
                <a:latin typeface="Calibri" panose="020F0502020204030204" pitchFamily="34" charset="0"/>
                <a:ea typeface="Calibri" panose="020F0502020204030204" pitchFamily="34" charset="0"/>
                <a:cs typeface="Times New Roman" panose="02020603050405020304" pitchFamily="18" charset="0"/>
              </a:rPr>
              <a:t>Outline the roles taken up by the ex-public school boys in 19</a:t>
            </a:r>
            <a:r>
              <a:rPr lang="en-GB" alt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GB" altLang="en-US" dirty="0">
                <a:latin typeface="Calibri" panose="020F0502020204030204" pitchFamily="34" charset="0"/>
                <a:ea typeface="Calibri" panose="020F0502020204030204" pitchFamily="34" charset="0"/>
                <a:cs typeface="Times New Roman" panose="02020603050405020304" pitchFamily="18" charset="0"/>
              </a:rPr>
              <a:t> century society and explain their influence upon improving leisure opportunities for the working classes. [</a:t>
            </a:r>
            <a:r>
              <a:rPr lang="en-GB" altLang="en-US" dirty="0" smtClean="0">
                <a:latin typeface="Calibri" panose="020F0502020204030204" pitchFamily="34" charset="0"/>
                <a:ea typeface="Calibri" panose="020F0502020204030204" pitchFamily="34" charset="0"/>
                <a:cs typeface="Times New Roman" panose="02020603050405020304" pitchFamily="18" charset="0"/>
              </a:rPr>
              <a:t>8]</a:t>
            </a:r>
            <a:endParaRPr lang="en-GB" dirty="0"/>
          </a:p>
        </p:txBody>
      </p:sp>
    </p:spTree>
    <p:extLst>
      <p:ext uri="{BB962C8B-B14F-4D97-AF65-F5344CB8AC3E}">
        <p14:creationId xmlns:p14="http://schemas.microsoft.com/office/powerpoint/2010/main" val="4186861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6600" y="792849"/>
            <a:ext cx="6629400" cy="5552907"/>
          </a:xfrm>
          <a:prstGeom prst="rect">
            <a:avLst/>
          </a:prstGeom>
        </p:spPr>
      </p:pic>
      <p:pic>
        <p:nvPicPr>
          <p:cNvPr id="5" name="Picture 4"/>
          <p:cNvPicPr>
            <a:picLocks noChangeAspect="1"/>
          </p:cNvPicPr>
          <p:nvPr/>
        </p:nvPicPr>
        <p:blipFill>
          <a:blip r:embed="rId3"/>
          <a:stretch>
            <a:fillRect/>
          </a:stretch>
        </p:blipFill>
        <p:spPr>
          <a:xfrm>
            <a:off x="1429438" y="-48473"/>
            <a:ext cx="1713124" cy="1682642"/>
          </a:xfrm>
          <a:prstGeom prst="rect">
            <a:avLst/>
          </a:prstGeom>
        </p:spPr>
      </p:pic>
      <p:sp>
        <p:nvSpPr>
          <p:cNvPr id="6" name="Title 1"/>
          <p:cNvSpPr txBox="1">
            <a:spLocks/>
          </p:cNvSpPr>
          <p:nvPr/>
        </p:nvSpPr>
        <p:spPr>
          <a:xfrm>
            <a:off x="10730792" y="169336"/>
            <a:ext cx="1295400" cy="1854773"/>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smtClean="0">
                <a:solidFill>
                  <a:prstClr val="white"/>
                </a:solidFill>
              </a:rPr>
              <a:t>4</a:t>
            </a:r>
            <a:r>
              <a:rPr lang="en-GB" dirty="0">
                <a:solidFill>
                  <a:prstClr val="white"/>
                </a:solidFill>
              </a:rPr>
              <a:t/>
            </a:r>
            <a:br>
              <a:rPr lang="en-GB" dirty="0">
                <a:solidFill>
                  <a:prstClr val="white"/>
                </a:solidFill>
              </a:rPr>
            </a:br>
            <a:r>
              <a:rPr lang="en-GB" sz="2400" dirty="0" smtClean="0">
                <a:solidFill>
                  <a:prstClr val="white"/>
                </a:solidFill>
              </a:rPr>
              <a:t>Sport &amp; Society</a:t>
            </a:r>
            <a:endParaRPr lang="en-GB" sz="2400" dirty="0">
              <a:solidFill>
                <a:prstClr val="white"/>
              </a:solidFill>
            </a:endParaRPr>
          </a:p>
        </p:txBody>
      </p:sp>
    </p:spTree>
    <p:extLst>
      <p:ext uri="{BB962C8B-B14F-4D97-AF65-F5344CB8AC3E}">
        <p14:creationId xmlns:p14="http://schemas.microsoft.com/office/powerpoint/2010/main" val="1415756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950" y="18362"/>
            <a:ext cx="1404651" cy="819839"/>
          </a:xfrm>
        </p:spPr>
        <p:txBody>
          <a:bodyPr>
            <a:normAutofit fontScale="90000"/>
          </a:bodyPr>
          <a:lstStyle/>
          <a:p>
            <a:r>
              <a:rPr lang="en-GB" dirty="0" smtClean="0"/>
              <a:t>June 2012</a:t>
            </a:r>
            <a:endParaRPr lang="en-GB" dirty="0"/>
          </a:p>
        </p:txBody>
      </p:sp>
      <p:pic>
        <p:nvPicPr>
          <p:cNvPr id="4" name="Picture 3"/>
          <p:cNvPicPr>
            <a:picLocks noChangeAspect="1"/>
          </p:cNvPicPr>
          <p:nvPr/>
        </p:nvPicPr>
        <p:blipFill>
          <a:blip r:embed="rId2"/>
          <a:stretch>
            <a:fillRect/>
          </a:stretch>
        </p:blipFill>
        <p:spPr>
          <a:xfrm>
            <a:off x="3048001" y="829938"/>
            <a:ext cx="7413125" cy="5716513"/>
          </a:xfrm>
          <a:prstGeom prst="rect">
            <a:avLst/>
          </a:prstGeom>
        </p:spPr>
      </p:pic>
      <p:sp>
        <p:nvSpPr>
          <p:cNvPr id="5" name="Title 1"/>
          <p:cNvSpPr txBox="1">
            <a:spLocks/>
          </p:cNvSpPr>
          <p:nvPr/>
        </p:nvSpPr>
        <p:spPr>
          <a:xfrm>
            <a:off x="10730792" y="169336"/>
            <a:ext cx="1295400" cy="1854773"/>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smtClean="0">
                <a:solidFill>
                  <a:prstClr val="white"/>
                </a:solidFill>
              </a:rPr>
              <a:t>4</a:t>
            </a:r>
            <a:r>
              <a:rPr lang="en-GB" dirty="0">
                <a:solidFill>
                  <a:prstClr val="white"/>
                </a:solidFill>
              </a:rPr>
              <a:t/>
            </a:r>
            <a:br>
              <a:rPr lang="en-GB" dirty="0">
                <a:solidFill>
                  <a:prstClr val="white"/>
                </a:solidFill>
              </a:rPr>
            </a:br>
            <a:r>
              <a:rPr lang="en-GB" sz="2400" dirty="0" smtClean="0">
                <a:solidFill>
                  <a:prstClr val="white"/>
                </a:solidFill>
              </a:rPr>
              <a:t>Sport &amp; Society</a:t>
            </a:r>
            <a:endParaRPr lang="en-GB" sz="2400" dirty="0">
              <a:solidFill>
                <a:prstClr val="white"/>
              </a:solidFill>
            </a:endParaRPr>
          </a:p>
        </p:txBody>
      </p:sp>
    </p:spTree>
    <p:extLst>
      <p:ext uri="{BB962C8B-B14F-4D97-AF65-F5344CB8AC3E}">
        <p14:creationId xmlns:p14="http://schemas.microsoft.com/office/powerpoint/2010/main" val="223961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8972" y="1122226"/>
            <a:ext cx="6430334" cy="4502776"/>
          </a:xfrm>
          <a:prstGeom prst="rect">
            <a:avLst/>
          </a:prstGeom>
        </p:spPr>
      </p:pic>
      <p:sp>
        <p:nvSpPr>
          <p:cNvPr id="5" name="Rectangle 4"/>
          <p:cNvSpPr/>
          <p:nvPr/>
        </p:nvSpPr>
        <p:spPr>
          <a:xfrm>
            <a:off x="391886" y="0"/>
            <a:ext cx="8247017" cy="646331"/>
          </a:xfrm>
          <a:prstGeom prst="rect">
            <a:avLst/>
          </a:prstGeom>
        </p:spPr>
        <p:txBody>
          <a:bodyPr wrap="square">
            <a:spAutoFit/>
          </a:bodyPr>
          <a:lstStyle/>
          <a:p>
            <a:r>
              <a:rPr lang="en-GB" b="1" dirty="0">
                <a:latin typeface="Arial-BoldMT"/>
              </a:rPr>
              <a:t>Figure 5 </a:t>
            </a:r>
            <a:r>
              <a:rPr lang="en-GB" dirty="0">
                <a:latin typeface="ArialMT"/>
              </a:rPr>
              <a:t>shows a football match between England and Scotland at the Oval in</a:t>
            </a:r>
          </a:p>
          <a:p>
            <a:r>
              <a:rPr lang="en-GB" dirty="0">
                <a:latin typeface="ArialMT"/>
              </a:rPr>
              <a:t>1875. It is an example of ’rational recreation’.</a:t>
            </a:r>
            <a:endParaRPr lang="en-GB" dirty="0"/>
          </a:p>
        </p:txBody>
      </p:sp>
      <p:sp>
        <p:nvSpPr>
          <p:cNvPr id="6" name="Rectangle 5"/>
          <p:cNvSpPr/>
          <p:nvPr/>
        </p:nvSpPr>
        <p:spPr>
          <a:xfrm>
            <a:off x="7280366" y="418959"/>
            <a:ext cx="4615543" cy="5909310"/>
          </a:xfrm>
          <a:prstGeom prst="rect">
            <a:avLst/>
          </a:prstGeom>
        </p:spPr>
        <p:txBody>
          <a:bodyPr wrap="square">
            <a:spAutoFit/>
          </a:bodyPr>
          <a:lstStyle/>
          <a:p>
            <a:r>
              <a:rPr lang="en-GB" b="1" dirty="0">
                <a:latin typeface="Arial" panose="020B0604020202020204" pitchFamily="34" charset="0"/>
              </a:rPr>
              <a:t>5 (a) </a:t>
            </a:r>
            <a:r>
              <a:rPr lang="en-GB" dirty="0">
                <a:latin typeface="Arial" panose="020B0604020202020204" pitchFamily="34" charset="0"/>
              </a:rPr>
              <a:t>Using </a:t>
            </a:r>
            <a:r>
              <a:rPr lang="en-GB" b="1" dirty="0">
                <a:latin typeface="Arial" panose="020B0604020202020204" pitchFamily="34" charset="0"/>
              </a:rPr>
              <a:t>Figure 5 </a:t>
            </a:r>
            <a:r>
              <a:rPr lang="en-GB" dirty="0">
                <a:latin typeface="Arial" panose="020B0604020202020204" pitchFamily="34" charset="0"/>
              </a:rPr>
              <a:t>and your own knowledge, outline the characteristics of </a:t>
            </a:r>
            <a:r>
              <a:rPr lang="en-GB" dirty="0" smtClean="0">
                <a:latin typeface="Arial" panose="020B0604020202020204" pitchFamily="34" charset="0"/>
              </a:rPr>
              <a:t>rational recreation</a:t>
            </a:r>
            <a:r>
              <a:rPr lang="en-GB" dirty="0">
                <a:latin typeface="Arial" panose="020B0604020202020204" pitchFamily="34" charset="0"/>
              </a:rPr>
              <a:t>. </a:t>
            </a:r>
            <a:r>
              <a:rPr lang="en-GB" i="1" dirty="0">
                <a:latin typeface="Arial" panose="020B0604020202020204" pitchFamily="34" charset="0"/>
              </a:rPr>
              <a:t>(4 marks)</a:t>
            </a:r>
          </a:p>
          <a:p>
            <a:r>
              <a:rPr lang="en-GB" i="1" dirty="0">
                <a:latin typeface="Arial" panose="020B0604020202020204" pitchFamily="34" charset="0"/>
              </a:rPr>
              <a:t>4 marks for 4 of:</a:t>
            </a:r>
          </a:p>
          <a:p>
            <a:r>
              <a:rPr lang="en-GB" i="1" dirty="0">
                <a:latin typeface="Arial" panose="020B0604020202020204" pitchFamily="34" charset="0"/>
              </a:rPr>
              <a:t>A. Played regularly/free time/middle &amp;</a:t>
            </a:r>
          </a:p>
          <a:p>
            <a:r>
              <a:rPr lang="en-GB" i="1" dirty="0">
                <a:latin typeface="Arial" panose="020B0604020202020204" pitchFamily="34" charset="0"/>
              </a:rPr>
              <a:t>upper classes/boys in school;</a:t>
            </a:r>
          </a:p>
          <a:p>
            <a:r>
              <a:rPr lang="en-GB" i="1" dirty="0">
                <a:latin typeface="Arial" panose="020B0604020202020204" pitchFamily="34" charset="0"/>
              </a:rPr>
              <a:t>B. Complex, written rules/number of</a:t>
            </a:r>
          </a:p>
          <a:p>
            <a:r>
              <a:rPr lang="en-GB" i="1" dirty="0">
                <a:latin typeface="Arial" panose="020B0604020202020204" pitchFamily="34" charset="0"/>
              </a:rPr>
              <a:t>players/boundaries/time</a:t>
            </a:r>
          </a:p>
          <a:p>
            <a:r>
              <a:rPr lang="en-GB" i="1" dirty="0">
                <a:latin typeface="Arial" panose="020B0604020202020204" pitchFamily="34" charset="0"/>
              </a:rPr>
              <a:t>C. Highly structured/administrative/</a:t>
            </a:r>
          </a:p>
          <a:p>
            <a:r>
              <a:rPr lang="en-GB" i="1" dirty="0">
                <a:latin typeface="Arial" panose="020B0604020202020204" pitchFamily="34" charset="0"/>
              </a:rPr>
              <a:t>NGBs/levels of competition;</a:t>
            </a:r>
          </a:p>
          <a:p>
            <a:r>
              <a:rPr lang="en-GB" i="1" dirty="0">
                <a:latin typeface="Arial" panose="020B0604020202020204" pitchFamily="34" charset="0"/>
              </a:rPr>
              <a:t>D. Teams are wearing kit/division of</a:t>
            </a:r>
          </a:p>
          <a:p>
            <a:r>
              <a:rPr lang="en-GB" i="1" dirty="0">
                <a:latin typeface="Arial" panose="020B0604020202020204" pitchFamily="34" charset="0"/>
              </a:rPr>
              <a:t>labour/positional roles/strategies/</a:t>
            </a:r>
          </a:p>
          <a:p>
            <a:r>
              <a:rPr lang="en-GB" i="1" dirty="0">
                <a:latin typeface="Arial" panose="020B0604020202020204" pitchFamily="34" charset="0"/>
              </a:rPr>
              <a:t>tactics;</a:t>
            </a:r>
          </a:p>
          <a:p>
            <a:r>
              <a:rPr lang="en-GB" i="1" dirty="0">
                <a:latin typeface="Arial" panose="020B0604020202020204" pitchFamily="34" charset="0"/>
              </a:rPr>
              <a:t>E. Technological aspects such as</a:t>
            </a:r>
          </a:p>
          <a:p>
            <a:r>
              <a:rPr lang="en-GB" i="1" dirty="0">
                <a:latin typeface="Arial" panose="020B0604020202020204" pitchFamily="34" charset="0"/>
              </a:rPr>
              <a:t>ball/goal posts/equipment;</a:t>
            </a:r>
          </a:p>
          <a:p>
            <a:r>
              <a:rPr lang="en-GB" i="1" dirty="0">
                <a:latin typeface="Arial" panose="020B0604020202020204" pitchFamily="34" charset="0"/>
              </a:rPr>
              <a:t>F. Skills based;</a:t>
            </a:r>
          </a:p>
          <a:p>
            <a:r>
              <a:rPr lang="en-GB" i="1" dirty="0">
                <a:latin typeface="Arial" panose="020B0604020202020204" pitchFamily="34" charset="0"/>
              </a:rPr>
              <a:t>G. Moral values/etiquette/code of</a:t>
            </a:r>
          </a:p>
          <a:p>
            <a:r>
              <a:rPr lang="en-GB" i="1" dirty="0">
                <a:latin typeface="Arial" panose="020B0604020202020204" pitchFamily="34" charset="0"/>
              </a:rPr>
              <a:t>conduct;</a:t>
            </a:r>
          </a:p>
          <a:p>
            <a:r>
              <a:rPr lang="en-GB" i="1" dirty="0">
                <a:latin typeface="Arial" panose="020B0604020202020204" pitchFamily="34" charset="0"/>
              </a:rPr>
              <a:t>H. Spectator development;</a:t>
            </a:r>
          </a:p>
          <a:p>
            <a:r>
              <a:rPr lang="en-GB" i="1" dirty="0">
                <a:latin typeface="Arial" panose="020B0604020202020204" pitchFamily="34" charset="0"/>
              </a:rPr>
              <a:t>I. Officials;</a:t>
            </a:r>
          </a:p>
          <a:p>
            <a:r>
              <a:rPr lang="en-GB" i="1" dirty="0">
                <a:latin typeface="Arial" panose="020B0604020202020204" pitchFamily="34" charset="0"/>
              </a:rPr>
              <a:t>J. Urban development.</a:t>
            </a:r>
            <a:endParaRPr lang="en-GB" dirty="0"/>
          </a:p>
        </p:txBody>
      </p:sp>
    </p:spTree>
    <p:extLst>
      <p:ext uri="{BB962C8B-B14F-4D97-AF65-F5344CB8AC3E}">
        <p14:creationId xmlns:p14="http://schemas.microsoft.com/office/powerpoint/2010/main" val="35664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500"/>
                                        <p:tgtEl>
                                          <p:spTgt spid="6">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Effect transition="in" filter="fade">
                                      <p:cBhvr>
                                        <p:cTn id="48" dur="500"/>
                                        <p:tgtEl>
                                          <p:spTgt spid="6">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11" end="11"/>
                                            </p:txEl>
                                          </p:spTgt>
                                        </p:tgtEl>
                                        <p:attrNameLst>
                                          <p:attrName>style.visibility</p:attrName>
                                        </p:attrNameLst>
                                      </p:cBhvr>
                                      <p:to>
                                        <p:strVal val="visible"/>
                                      </p:to>
                                    </p:set>
                                    <p:animEffect transition="in" filter="fade">
                                      <p:cBhvr>
                                        <p:cTn id="53" dur="500"/>
                                        <p:tgtEl>
                                          <p:spTgt spid="6">
                                            <p:txEl>
                                              <p:pRg st="11" end="1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6">
                                            <p:txEl>
                                              <p:pRg st="12" end="12"/>
                                            </p:txEl>
                                          </p:spTgt>
                                        </p:tgtEl>
                                        <p:attrNameLst>
                                          <p:attrName>style.visibility</p:attrName>
                                        </p:attrNameLst>
                                      </p:cBhvr>
                                      <p:to>
                                        <p:strVal val="visible"/>
                                      </p:to>
                                    </p:set>
                                    <p:animEffect transition="in" filter="fade">
                                      <p:cBhvr>
                                        <p:cTn id="56" dur="500"/>
                                        <p:tgtEl>
                                          <p:spTgt spid="6">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3" end="13"/>
                                            </p:txEl>
                                          </p:spTgt>
                                        </p:tgtEl>
                                        <p:attrNameLst>
                                          <p:attrName>style.visibility</p:attrName>
                                        </p:attrNameLst>
                                      </p:cBhvr>
                                      <p:to>
                                        <p:strVal val="visible"/>
                                      </p:to>
                                    </p:set>
                                    <p:animEffect transition="in" filter="fade">
                                      <p:cBhvr>
                                        <p:cTn id="61" dur="500"/>
                                        <p:tgtEl>
                                          <p:spTgt spid="6">
                                            <p:txEl>
                                              <p:pRg st="13" end="1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14" end="14"/>
                                            </p:txEl>
                                          </p:spTgt>
                                        </p:tgtEl>
                                        <p:attrNameLst>
                                          <p:attrName>style.visibility</p:attrName>
                                        </p:attrNameLst>
                                      </p:cBhvr>
                                      <p:to>
                                        <p:strVal val="visible"/>
                                      </p:to>
                                    </p:set>
                                    <p:animEffect transition="in" filter="fade">
                                      <p:cBhvr>
                                        <p:cTn id="66" dur="500"/>
                                        <p:tgtEl>
                                          <p:spTgt spid="6">
                                            <p:txEl>
                                              <p:pRg st="14" end="1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15" end="15"/>
                                            </p:txEl>
                                          </p:spTgt>
                                        </p:tgtEl>
                                        <p:attrNameLst>
                                          <p:attrName>style.visibility</p:attrName>
                                        </p:attrNameLst>
                                      </p:cBhvr>
                                      <p:to>
                                        <p:strVal val="visible"/>
                                      </p:to>
                                    </p:set>
                                    <p:animEffect transition="in" filter="fade">
                                      <p:cBhvr>
                                        <p:cTn id="69" dur="500"/>
                                        <p:tgtEl>
                                          <p:spTgt spid="6">
                                            <p:txEl>
                                              <p:pRg st="15" end="1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
                                            <p:txEl>
                                              <p:pRg st="16" end="16"/>
                                            </p:txEl>
                                          </p:spTgt>
                                        </p:tgtEl>
                                        <p:attrNameLst>
                                          <p:attrName>style.visibility</p:attrName>
                                        </p:attrNameLst>
                                      </p:cBhvr>
                                      <p:to>
                                        <p:strVal val="visible"/>
                                      </p:to>
                                    </p:set>
                                    <p:animEffect transition="in" filter="fade">
                                      <p:cBhvr>
                                        <p:cTn id="74" dur="500"/>
                                        <p:tgtEl>
                                          <p:spTgt spid="6">
                                            <p:txEl>
                                              <p:pRg st="16" end="1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xEl>
                                              <p:pRg st="17" end="17"/>
                                            </p:txEl>
                                          </p:spTgt>
                                        </p:tgtEl>
                                        <p:attrNameLst>
                                          <p:attrName>style.visibility</p:attrName>
                                        </p:attrNameLst>
                                      </p:cBhvr>
                                      <p:to>
                                        <p:strVal val="visible"/>
                                      </p:to>
                                    </p:set>
                                    <p:animEffect transition="in" filter="fade">
                                      <p:cBhvr>
                                        <p:cTn id="79" dur="500"/>
                                        <p:tgtEl>
                                          <p:spTgt spid="6">
                                            <p:txEl>
                                              <p:pRg st="17" end="1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
                                            <p:txEl>
                                              <p:pRg st="18" end="18"/>
                                            </p:txEl>
                                          </p:spTgt>
                                        </p:tgtEl>
                                        <p:attrNameLst>
                                          <p:attrName>style.visibility</p:attrName>
                                        </p:attrNameLst>
                                      </p:cBhvr>
                                      <p:to>
                                        <p:strVal val="visible"/>
                                      </p:to>
                                    </p:set>
                                    <p:animEffect transition="in" filter="fade">
                                      <p:cBhvr>
                                        <p:cTn id="84"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468" y="336096"/>
            <a:ext cx="4119155" cy="6030443"/>
          </a:xfrm>
          <a:prstGeom prst="rect">
            <a:avLst/>
          </a:prstGeom>
        </p:spPr>
      </p:pic>
    </p:spTree>
    <p:extLst>
      <p:ext uri="{BB962C8B-B14F-4D97-AF65-F5344CB8AC3E}">
        <p14:creationId xmlns:p14="http://schemas.microsoft.com/office/powerpoint/2010/main" val="532610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45809" y="2743200"/>
            <a:ext cx="2241598" cy="2308324"/>
          </a:xfrm>
          <a:prstGeom prst="rect">
            <a:avLst/>
          </a:prstGeom>
          <a:ln>
            <a:solidFill>
              <a:schemeClr val="accent1">
                <a:shade val="50000"/>
              </a:schemeClr>
            </a:solidFill>
          </a:ln>
        </p:spPr>
        <p:txBody>
          <a:bodyPr wrap="square">
            <a:spAutoFit/>
          </a:bodyPr>
          <a:lstStyle/>
          <a:p>
            <a:r>
              <a:rPr lang="en-GB" b="1" dirty="0">
                <a:solidFill>
                  <a:prstClr val="black"/>
                </a:solidFill>
              </a:rPr>
              <a:t>Lack of time to play</a:t>
            </a:r>
            <a:r>
              <a:rPr lang="en-GB" dirty="0">
                <a:solidFill>
                  <a:prstClr val="black"/>
                </a:solidFill>
              </a:rPr>
              <a:t>12 hour days Machines controlled long periods of time at work as they had to be kept running to earn money/profit</a:t>
            </a:r>
            <a:endParaRPr lang="en-GB" sz="1600" dirty="0">
              <a:solidFill>
                <a:prstClr val="black"/>
              </a:solidFill>
              <a:latin typeface="Arial"/>
              <a:ea typeface="Times New Roman"/>
              <a:cs typeface="Times New Roman"/>
            </a:endParaRPr>
          </a:p>
          <a:p>
            <a:endParaRPr lang="en-GB" dirty="0">
              <a:solidFill>
                <a:prstClr val="black"/>
              </a:solidFill>
            </a:endParaRPr>
          </a:p>
        </p:txBody>
      </p:sp>
      <p:sp>
        <p:nvSpPr>
          <p:cNvPr id="3" name="TextBox 2"/>
          <p:cNvSpPr txBox="1"/>
          <p:nvPr/>
        </p:nvSpPr>
        <p:spPr>
          <a:xfrm>
            <a:off x="4866623" y="3464772"/>
            <a:ext cx="2216102" cy="1754326"/>
          </a:xfrm>
          <a:prstGeom prst="rect">
            <a:avLst/>
          </a:prstGeom>
          <a:solidFill>
            <a:schemeClr val="tx1"/>
          </a:solidFill>
        </p:spPr>
        <p:txBody>
          <a:bodyPr wrap="square" rtlCol="0">
            <a:spAutoFit/>
          </a:bodyPr>
          <a:lstStyle/>
          <a:p>
            <a:pPr algn="ctr"/>
            <a:r>
              <a:rPr lang="en-GB" dirty="0">
                <a:solidFill>
                  <a:prstClr val="white"/>
                </a:solidFill>
              </a:rPr>
              <a:t>Negative effects of industrial urbanization process on sports and games playing in early part of 19</a:t>
            </a:r>
            <a:r>
              <a:rPr lang="en-GB" baseline="30000" dirty="0">
                <a:solidFill>
                  <a:prstClr val="white"/>
                </a:solidFill>
              </a:rPr>
              <a:t>th</a:t>
            </a:r>
            <a:r>
              <a:rPr lang="en-GB" dirty="0">
                <a:solidFill>
                  <a:prstClr val="white"/>
                </a:solidFill>
              </a:rPr>
              <a:t> century</a:t>
            </a:r>
          </a:p>
        </p:txBody>
      </p:sp>
      <p:sp>
        <p:nvSpPr>
          <p:cNvPr id="4" name="Rectangle 3"/>
          <p:cNvSpPr/>
          <p:nvPr/>
        </p:nvSpPr>
        <p:spPr>
          <a:xfrm>
            <a:off x="2518712" y="2743200"/>
            <a:ext cx="1396632" cy="923330"/>
          </a:xfrm>
          <a:prstGeom prst="rect">
            <a:avLst/>
          </a:prstGeom>
          <a:ln>
            <a:solidFill>
              <a:schemeClr val="accent1">
                <a:shade val="50000"/>
              </a:schemeClr>
            </a:solidFill>
          </a:ln>
        </p:spPr>
        <p:txBody>
          <a:bodyPr wrap="square">
            <a:spAutoFit/>
          </a:bodyPr>
          <a:lstStyle/>
          <a:p>
            <a:r>
              <a:rPr lang="en-GB" dirty="0">
                <a:solidFill>
                  <a:prstClr val="black"/>
                </a:solidFill>
              </a:rPr>
              <a:t>loss of space/over crowding</a:t>
            </a:r>
          </a:p>
        </p:txBody>
      </p:sp>
      <p:sp>
        <p:nvSpPr>
          <p:cNvPr id="5" name="Rectangle 4"/>
          <p:cNvSpPr/>
          <p:nvPr/>
        </p:nvSpPr>
        <p:spPr>
          <a:xfrm>
            <a:off x="7696200" y="5380172"/>
            <a:ext cx="1949402" cy="923330"/>
          </a:xfrm>
          <a:prstGeom prst="rect">
            <a:avLst/>
          </a:prstGeom>
          <a:noFill/>
          <a:ln>
            <a:solidFill>
              <a:schemeClr val="tx1"/>
            </a:solidFill>
          </a:ln>
        </p:spPr>
        <p:txBody>
          <a:bodyPr wrap="square">
            <a:spAutoFit/>
          </a:bodyPr>
          <a:lstStyle/>
          <a:p>
            <a:r>
              <a:rPr lang="en-GB" b="1" dirty="0">
                <a:solidFill>
                  <a:prstClr val="black"/>
                </a:solidFill>
              </a:rPr>
              <a:t>Lack of disposable income no money to play </a:t>
            </a:r>
            <a:endParaRPr lang="en-GB" dirty="0">
              <a:solidFill>
                <a:prstClr val="black"/>
              </a:solidFill>
            </a:endParaRPr>
          </a:p>
        </p:txBody>
      </p:sp>
      <p:sp>
        <p:nvSpPr>
          <p:cNvPr id="6" name="Rectangle 5"/>
          <p:cNvSpPr/>
          <p:nvPr/>
        </p:nvSpPr>
        <p:spPr>
          <a:xfrm>
            <a:off x="4635935" y="6087323"/>
            <a:ext cx="2133600" cy="646331"/>
          </a:xfrm>
          <a:prstGeom prst="rect">
            <a:avLst/>
          </a:prstGeom>
          <a:ln>
            <a:solidFill>
              <a:schemeClr val="accent1">
                <a:shade val="50000"/>
              </a:schemeClr>
            </a:solidFill>
          </a:ln>
        </p:spPr>
        <p:txBody>
          <a:bodyPr wrap="square">
            <a:spAutoFit/>
          </a:bodyPr>
          <a:lstStyle/>
          <a:p>
            <a:r>
              <a:rPr lang="en-GB" dirty="0">
                <a:solidFill>
                  <a:prstClr val="black"/>
                </a:solidFill>
              </a:rPr>
              <a:t>Poor health/ little energy to play</a:t>
            </a:r>
          </a:p>
        </p:txBody>
      </p:sp>
      <p:sp>
        <p:nvSpPr>
          <p:cNvPr id="7" name="Rectangle 6"/>
          <p:cNvSpPr/>
          <p:nvPr/>
        </p:nvSpPr>
        <p:spPr>
          <a:xfrm>
            <a:off x="2024144" y="5377909"/>
            <a:ext cx="2471656" cy="923330"/>
          </a:xfrm>
          <a:prstGeom prst="rect">
            <a:avLst/>
          </a:prstGeom>
          <a:ln>
            <a:solidFill>
              <a:schemeClr val="accent1">
                <a:shade val="50000"/>
              </a:schemeClr>
            </a:solidFill>
          </a:ln>
        </p:spPr>
        <p:txBody>
          <a:bodyPr wrap="square">
            <a:spAutoFit/>
          </a:bodyPr>
          <a:lstStyle/>
          <a:p>
            <a:r>
              <a:rPr lang="en-GB" b="1" dirty="0">
                <a:solidFill>
                  <a:prstClr val="black"/>
                </a:solidFill>
              </a:rPr>
              <a:t>Loss of rights</a:t>
            </a:r>
            <a:r>
              <a:rPr lang="en-GB" dirty="0">
                <a:solidFill>
                  <a:prstClr val="black"/>
                </a:solidFill>
              </a:rPr>
              <a:t> No longer allowed to play mob games/blood sports  </a:t>
            </a:r>
          </a:p>
        </p:txBody>
      </p:sp>
      <p:sp>
        <p:nvSpPr>
          <p:cNvPr id="9" name="Rectangle 8"/>
          <p:cNvSpPr/>
          <p:nvPr/>
        </p:nvSpPr>
        <p:spPr>
          <a:xfrm>
            <a:off x="1719344" y="228601"/>
            <a:ext cx="4572000" cy="2031325"/>
          </a:xfrm>
          <a:prstGeom prst="rect">
            <a:avLst/>
          </a:prstGeom>
          <a:solidFill>
            <a:schemeClr val="accent5">
              <a:lumMod val="40000"/>
              <a:lumOff val="60000"/>
            </a:schemeClr>
          </a:solidFill>
        </p:spPr>
        <p:txBody>
          <a:bodyPr>
            <a:spAutoFit/>
          </a:bodyPr>
          <a:lstStyle/>
          <a:p>
            <a:r>
              <a:rPr lang="en-GB" dirty="0">
                <a:solidFill>
                  <a:prstClr val="black"/>
                </a:solidFill>
              </a:rPr>
              <a:t>The </a:t>
            </a:r>
            <a:r>
              <a:rPr lang="en-GB" b="1" dirty="0">
                <a:solidFill>
                  <a:prstClr val="black"/>
                </a:solidFill>
              </a:rPr>
              <a:t>Industrial Revolution</a:t>
            </a:r>
            <a:r>
              <a:rPr lang="en-GB" dirty="0">
                <a:solidFill>
                  <a:prstClr val="black"/>
                </a:solidFill>
              </a:rPr>
              <a:t> was a period from 1750 to 1850 where manual labour was exchanged for mechanisation in agriculture, manufacturing, mining, transportation, and technology. This had a profound effect on the social, economic and cultural conditions of the times.</a:t>
            </a:r>
          </a:p>
        </p:txBody>
      </p:sp>
      <p:sp>
        <p:nvSpPr>
          <p:cNvPr id="10" name="Rectangle 9"/>
          <p:cNvSpPr/>
          <p:nvPr/>
        </p:nvSpPr>
        <p:spPr>
          <a:xfrm>
            <a:off x="6459909" y="152400"/>
            <a:ext cx="2971800" cy="2308324"/>
          </a:xfrm>
          <a:prstGeom prst="rect">
            <a:avLst/>
          </a:prstGeom>
          <a:solidFill>
            <a:schemeClr val="accent5">
              <a:lumMod val="40000"/>
              <a:lumOff val="60000"/>
            </a:schemeClr>
          </a:solidFill>
        </p:spPr>
        <p:txBody>
          <a:bodyPr wrap="square">
            <a:spAutoFit/>
          </a:bodyPr>
          <a:lstStyle/>
          <a:p>
            <a:r>
              <a:rPr lang="en-GB" b="1" dirty="0">
                <a:solidFill>
                  <a:prstClr val="black"/>
                </a:solidFill>
              </a:rPr>
              <a:t>Urbanisation</a:t>
            </a:r>
            <a:r>
              <a:rPr lang="en-GB" dirty="0">
                <a:solidFill>
                  <a:prstClr val="black"/>
                </a:solidFill>
              </a:rPr>
              <a:t> = growth of urban areas (cities, towns, suburbs) as a result of rural migration. As large numbers of manual workers were replaced by machines they were forced to move to urban areas for work. </a:t>
            </a:r>
          </a:p>
        </p:txBody>
      </p:sp>
      <p:cxnSp>
        <p:nvCxnSpPr>
          <p:cNvPr id="12" name="Straight Arrow Connector 11"/>
          <p:cNvCxnSpPr/>
          <p:nvPr/>
        </p:nvCxnSpPr>
        <p:spPr>
          <a:xfrm flipH="1" flipV="1">
            <a:off x="4005344" y="3505200"/>
            <a:ext cx="1023856" cy="3921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94561" y="4882783"/>
            <a:ext cx="672062" cy="33695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867401" y="5113488"/>
            <a:ext cx="1" cy="8301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82726" y="4882784"/>
            <a:ext cx="842075" cy="36485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010401" y="3369510"/>
            <a:ext cx="758125" cy="52785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9319242" y="63503"/>
            <a:ext cx="1295400" cy="1409699"/>
          </a:xfrm>
          <a:prstGeom prst="rect">
            <a:avLst/>
          </a:prstGeom>
          <a:solidFill>
            <a:schemeClr val="tx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prstClr val="white"/>
                </a:solidFill>
              </a:rPr>
              <a:t>6</a:t>
            </a:r>
            <a:r>
              <a:rPr lang="en-GB" dirty="0">
                <a:solidFill>
                  <a:prstClr val="white"/>
                </a:solidFill>
              </a:rPr>
              <a:t/>
            </a:r>
            <a:br>
              <a:rPr lang="en-GB" dirty="0">
                <a:solidFill>
                  <a:prstClr val="white"/>
                </a:solidFill>
              </a:rPr>
            </a:br>
            <a:r>
              <a:rPr lang="en-GB" sz="2400" dirty="0">
                <a:solidFill>
                  <a:prstClr val="white"/>
                </a:solidFill>
              </a:rPr>
              <a:t>Issues</a:t>
            </a:r>
          </a:p>
        </p:txBody>
      </p:sp>
    </p:spTree>
    <p:extLst>
      <p:ext uri="{BB962C8B-B14F-4D97-AF65-F5344CB8AC3E}">
        <p14:creationId xmlns:p14="http://schemas.microsoft.com/office/powerpoint/2010/main" val="42214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4410</Words>
  <Application>Microsoft Office PowerPoint</Application>
  <PresentationFormat>Widescreen</PresentationFormat>
  <Paragraphs>672</Paragraphs>
  <Slides>49</Slides>
  <Notes>0</Notes>
  <HiddenSlides>0</HiddenSlides>
  <MMClips>0</MMClips>
  <ScaleCrop>false</ScaleCrop>
  <HeadingPairs>
    <vt:vector size="6" baseType="variant">
      <vt:variant>
        <vt:lpstr>Fonts Used</vt:lpstr>
      </vt:variant>
      <vt:variant>
        <vt:i4>8</vt:i4>
      </vt:variant>
      <vt:variant>
        <vt:lpstr>Theme</vt:lpstr>
      </vt:variant>
      <vt:variant>
        <vt:i4>30</vt:i4>
      </vt:variant>
      <vt:variant>
        <vt:lpstr>Slide Titles</vt:lpstr>
      </vt:variant>
      <vt:variant>
        <vt:i4>49</vt:i4>
      </vt:variant>
    </vt:vector>
  </HeadingPairs>
  <TitlesOfParts>
    <vt:vector size="87" baseType="lpstr">
      <vt:lpstr>Arial</vt:lpstr>
      <vt:lpstr>Arial Black</vt:lpstr>
      <vt:lpstr>Arial-BoldMT</vt:lpstr>
      <vt:lpstr>ArialMT</vt:lpstr>
      <vt:lpstr>Calibri</vt:lpstr>
      <vt:lpstr>Calibri Light</vt:lpstr>
      <vt:lpstr>Comic Sans MS</vt:lpstr>
      <vt:lpstr>Times New Roman</vt:lpstr>
      <vt:lpstr>Office Theme</vt:lpstr>
      <vt:lpstr>1_Office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26_Office Theme</vt:lpstr>
      <vt:lpstr>27_Office Theme</vt:lpstr>
      <vt:lpstr>28_Office Theme</vt:lpstr>
      <vt:lpstr>36_Office Theme</vt:lpstr>
      <vt:lpstr>37_Office Theme</vt:lpstr>
      <vt:lpstr>39_Office Theme</vt:lpstr>
      <vt:lpstr>Part 2: Industrial Society</vt:lpstr>
      <vt:lpstr>Why were games rationalised in  the 19th Century? </vt:lpstr>
      <vt:lpstr>Rational Sport</vt:lpstr>
      <vt:lpstr>PowerPoint Presentation</vt:lpstr>
      <vt:lpstr>PowerPoint Presentation</vt:lpstr>
      <vt:lpstr>June 2012</vt:lpstr>
      <vt:lpstr>PowerPoint Presentation</vt:lpstr>
      <vt:lpstr>PowerPoint Presentation</vt:lpstr>
      <vt:lpstr>PowerPoint Presentation</vt:lpstr>
      <vt:lpstr>PowerPoint Presentation</vt:lpstr>
      <vt:lpstr>What the working class had lost</vt:lpstr>
      <vt:lpstr>19th Century Industrialisation had a positive impact on working class recreational opportunities. Discuss. [14 marks]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Peer-marked test</vt:lpstr>
      <vt:lpstr>Marks</vt:lpstr>
      <vt:lpstr>Marks</vt:lpstr>
      <vt:lpstr>Football as popular spectator sport 4 marks from: </vt:lpstr>
      <vt:lpstr>In what ways can the emergence of mass spectator sport still be seen today?</vt:lpstr>
      <vt:lpstr>PowerPoint Presentation</vt:lpstr>
      <vt:lpstr>PowerPoint Presentation</vt:lpstr>
      <vt:lpstr>Prep/Homework focus:  Corinthians Fact sheet</vt:lpstr>
      <vt:lpstr>Corinthians</vt:lpstr>
      <vt:lpstr>Are you a Corinthian?</vt:lpstr>
      <vt:lpstr>19th century</vt:lpstr>
      <vt:lpstr>PowerPoint Presentation</vt:lpstr>
      <vt:lpstr>PowerPoint Presentation</vt:lpstr>
      <vt:lpstr>‘Be the Umpire’ - Mark scheme </vt:lpstr>
      <vt:lpstr>PowerPoint Presentation</vt:lpstr>
      <vt:lpstr>PowerPoint Presentation</vt:lpstr>
      <vt:lpstr>PowerPoint Presentation</vt:lpstr>
      <vt:lpstr>Peer-marked test</vt:lpstr>
      <vt:lpstr>Marks</vt:lpstr>
      <vt:lpstr>3 Marks in total: </vt:lpstr>
      <vt:lpstr>PowerPoint Presentation</vt:lpstr>
      <vt:lpstr>Sportsmanship </vt:lpstr>
      <vt:lpstr>Benchmark assessment 1 Marks</vt:lpstr>
      <vt:lpstr>Benchmark assessment 1 Marks</vt:lpstr>
      <vt:lpstr>Benchmark assessment 1 Marks</vt:lpstr>
      <vt:lpstr>Benchmark assessment 1 Marks</vt:lpstr>
      <vt:lpstr>Benchmark assessment 1 Marks</vt:lpstr>
      <vt:lpstr>Benchmark assessment 1 Marks</vt:lpstr>
      <vt:lpstr>Benchmark assessment 1 Marks</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Broad</dc:creator>
  <cp:lastModifiedBy>Kevin Broad</cp:lastModifiedBy>
  <cp:revision>27</cp:revision>
  <dcterms:created xsi:type="dcterms:W3CDTF">2016-09-26T10:35:18Z</dcterms:created>
  <dcterms:modified xsi:type="dcterms:W3CDTF">2017-11-20T10:19:23Z</dcterms:modified>
</cp:coreProperties>
</file>