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Lst>
  <p:sldIdLst>
    <p:sldId id="256" r:id="rId10"/>
    <p:sldId id="261" r:id="rId11"/>
    <p:sldId id="260" r:id="rId12"/>
    <p:sldId id="259" r:id="rId13"/>
    <p:sldId id="265" r:id="rId14"/>
    <p:sldId id="266" r:id="rId15"/>
    <p:sldId id="267" r:id="rId16"/>
    <p:sldId id="258" r:id="rId17"/>
    <p:sldId id="262" r:id="rId18"/>
    <p:sldId id="268" r:id="rId19"/>
    <p:sldId id="269" r:id="rId20"/>
    <p:sldId id="270" r:id="rId21"/>
    <p:sldId id="272" r:id="rId22"/>
    <p:sldId id="273" r:id="rId23"/>
    <p:sldId id="274" r:id="rId24"/>
    <p:sldId id="263" r:id="rId25"/>
    <p:sldId id="264" r:id="rId26"/>
    <p:sldId id="27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E156FCB-E5C0-4C8E-889D-39342250BFC1}" type="datetimeFigureOut">
              <a:rPr lang="en-GB" smtClean="0"/>
              <a:t>12/01/2018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2367ED-5409-4252-9054-F3495ADE9F00}" type="slidenum">
              <a:rPr lang="en-GB" smtClean="0"/>
              <a:t>‹#›</a:t>
            </a:fld>
            <a:endParaRPr lang="en-GB"/>
          </a:p>
        </p:txBody>
      </p:sp>
    </p:spTree>
    <p:extLst>
      <p:ext uri="{BB962C8B-B14F-4D97-AF65-F5344CB8AC3E}">
        <p14:creationId xmlns:p14="http://schemas.microsoft.com/office/powerpoint/2010/main" val="1799817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156FCB-E5C0-4C8E-889D-39342250BFC1}" type="datetimeFigureOut">
              <a:rPr lang="en-GB" smtClean="0"/>
              <a:t>12/01/2018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2367ED-5409-4252-9054-F3495ADE9F00}" type="slidenum">
              <a:rPr lang="en-GB" smtClean="0"/>
              <a:t>‹#›</a:t>
            </a:fld>
            <a:endParaRPr lang="en-GB"/>
          </a:p>
        </p:txBody>
      </p:sp>
    </p:spTree>
    <p:extLst>
      <p:ext uri="{BB962C8B-B14F-4D97-AF65-F5344CB8AC3E}">
        <p14:creationId xmlns:p14="http://schemas.microsoft.com/office/powerpoint/2010/main" val="2185982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156FCB-E5C0-4C8E-889D-39342250BFC1}" type="datetimeFigureOut">
              <a:rPr lang="en-GB" smtClean="0"/>
              <a:t>12/01/2018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2367ED-5409-4252-9054-F3495ADE9F00}" type="slidenum">
              <a:rPr lang="en-GB" smtClean="0"/>
              <a:t>‹#›</a:t>
            </a:fld>
            <a:endParaRPr lang="en-GB"/>
          </a:p>
        </p:txBody>
      </p:sp>
    </p:spTree>
    <p:extLst>
      <p:ext uri="{BB962C8B-B14F-4D97-AF65-F5344CB8AC3E}">
        <p14:creationId xmlns:p14="http://schemas.microsoft.com/office/powerpoint/2010/main" val="3442020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358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523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766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4490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243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358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818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8699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156FCB-E5C0-4C8E-889D-39342250BFC1}" type="datetimeFigureOut">
              <a:rPr lang="en-GB" smtClean="0"/>
              <a:t>12/01/2018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2367ED-5409-4252-9054-F3495ADE9F00}" type="slidenum">
              <a:rPr lang="en-GB" smtClean="0"/>
              <a:t>‹#›</a:t>
            </a:fld>
            <a:endParaRPr lang="en-GB"/>
          </a:p>
        </p:txBody>
      </p:sp>
    </p:spTree>
    <p:extLst>
      <p:ext uri="{BB962C8B-B14F-4D97-AF65-F5344CB8AC3E}">
        <p14:creationId xmlns:p14="http://schemas.microsoft.com/office/powerpoint/2010/main" val="3397090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856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876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622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8743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000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324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883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4105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7999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7091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156FCB-E5C0-4C8E-889D-39342250BFC1}" type="datetimeFigureOut">
              <a:rPr lang="en-GB" smtClean="0"/>
              <a:t>12/01/2018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2367ED-5409-4252-9054-F3495ADE9F00}" type="slidenum">
              <a:rPr lang="en-GB" smtClean="0"/>
              <a:t>‹#›</a:t>
            </a:fld>
            <a:endParaRPr lang="en-GB"/>
          </a:p>
        </p:txBody>
      </p:sp>
    </p:spTree>
    <p:extLst>
      <p:ext uri="{BB962C8B-B14F-4D97-AF65-F5344CB8AC3E}">
        <p14:creationId xmlns:p14="http://schemas.microsoft.com/office/powerpoint/2010/main" val="9037965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99771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10440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0528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9818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2908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0717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90682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48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10070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240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E156FCB-E5C0-4C8E-889D-39342250BFC1}" type="datetimeFigureOut">
              <a:rPr lang="en-GB" smtClean="0"/>
              <a:t>12/01/2018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2367ED-5409-4252-9054-F3495ADE9F00}" type="slidenum">
              <a:rPr lang="en-GB" smtClean="0"/>
              <a:t>‹#›</a:t>
            </a:fld>
            <a:endParaRPr lang="en-GB"/>
          </a:p>
        </p:txBody>
      </p:sp>
    </p:spTree>
    <p:extLst>
      <p:ext uri="{BB962C8B-B14F-4D97-AF65-F5344CB8AC3E}">
        <p14:creationId xmlns:p14="http://schemas.microsoft.com/office/powerpoint/2010/main" val="19963374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6143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5036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0032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5001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9102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4414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9612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6830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469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7611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E156FCB-E5C0-4C8E-889D-39342250BFC1}" type="datetimeFigureOut">
              <a:rPr lang="en-GB" smtClean="0"/>
              <a:t>12/01/2018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2367ED-5409-4252-9054-F3495ADE9F00}" type="slidenum">
              <a:rPr lang="en-GB" smtClean="0"/>
              <a:t>‹#›</a:t>
            </a:fld>
            <a:endParaRPr lang="en-GB"/>
          </a:p>
        </p:txBody>
      </p:sp>
    </p:spTree>
    <p:extLst>
      <p:ext uri="{BB962C8B-B14F-4D97-AF65-F5344CB8AC3E}">
        <p14:creationId xmlns:p14="http://schemas.microsoft.com/office/powerpoint/2010/main" val="7569459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8549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33469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40137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1649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5195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3703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3967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33843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0582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097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E156FCB-E5C0-4C8E-889D-39342250BFC1}" type="datetimeFigureOut">
              <a:rPr lang="en-GB" smtClean="0"/>
              <a:t>12/01/2018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2367ED-5409-4252-9054-F3495ADE9F00}" type="slidenum">
              <a:rPr lang="en-GB" smtClean="0"/>
              <a:t>‹#›</a:t>
            </a:fld>
            <a:endParaRPr lang="en-GB"/>
          </a:p>
        </p:txBody>
      </p:sp>
    </p:spTree>
    <p:extLst>
      <p:ext uri="{BB962C8B-B14F-4D97-AF65-F5344CB8AC3E}">
        <p14:creationId xmlns:p14="http://schemas.microsoft.com/office/powerpoint/2010/main" val="26403972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6243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6057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9156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1115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1210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7190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68011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57679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1889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41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56FCB-E5C0-4C8E-889D-39342250BFC1}" type="datetimeFigureOut">
              <a:rPr lang="en-GB" smtClean="0"/>
              <a:t>12/01/2018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2367ED-5409-4252-9054-F3495ADE9F00}" type="slidenum">
              <a:rPr lang="en-GB" smtClean="0"/>
              <a:t>‹#›</a:t>
            </a:fld>
            <a:endParaRPr lang="en-GB"/>
          </a:p>
        </p:txBody>
      </p:sp>
    </p:spTree>
    <p:extLst>
      <p:ext uri="{BB962C8B-B14F-4D97-AF65-F5344CB8AC3E}">
        <p14:creationId xmlns:p14="http://schemas.microsoft.com/office/powerpoint/2010/main" val="36687488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0857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7591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3560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985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1266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8995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249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1294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4091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913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156FCB-E5C0-4C8E-889D-39342250BFC1}" type="datetimeFigureOut">
              <a:rPr lang="en-GB" smtClean="0"/>
              <a:t>12/01/2018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2367ED-5409-4252-9054-F3495ADE9F00}" type="slidenum">
              <a:rPr lang="en-GB" smtClean="0"/>
              <a:t>‹#›</a:t>
            </a:fld>
            <a:endParaRPr lang="en-GB"/>
          </a:p>
        </p:txBody>
      </p:sp>
    </p:spTree>
    <p:extLst>
      <p:ext uri="{BB962C8B-B14F-4D97-AF65-F5344CB8AC3E}">
        <p14:creationId xmlns:p14="http://schemas.microsoft.com/office/powerpoint/2010/main" val="41442348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9346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4263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60260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0215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14120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4437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33677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0950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811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789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156FCB-E5C0-4C8E-889D-39342250BFC1}" type="datetimeFigureOut">
              <a:rPr lang="en-GB" smtClean="0"/>
              <a:t>12/01/2018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2367ED-5409-4252-9054-F3495ADE9F00}" type="slidenum">
              <a:rPr lang="en-GB" smtClean="0"/>
              <a:t>‹#›</a:t>
            </a:fld>
            <a:endParaRPr lang="en-GB"/>
          </a:p>
        </p:txBody>
      </p:sp>
    </p:spTree>
    <p:extLst>
      <p:ext uri="{BB962C8B-B14F-4D97-AF65-F5344CB8AC3E}">
        <p14:creationId xmlns:p14="http://schemas.microsoft.com/office/powerpoint/2010/main" val="38244631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8874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80275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71950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041144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3787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03590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09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3121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5092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380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56FCB-E5C0-4C8E-889D-39342250BFC1}" type="datetimeFigureOut">
              <a:rPr lang="en-GB" smtClean="0"/>
              <a:t>12/01/2018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2367ED-5409-4252-9054-F3495ADE9F00}" type="slidenum">
              <a:rPr lang="en-GB" smtClean="0"/>
              <a:t>‹#›</a:t>
            </a:fld>
            <a:endParaRPr lang="en-GB"/>
          </a:p>
        </p:txBody>
      </p:sp>
    </p:spTree>
    <p:extLst>
      <p:ext uri="{BB962C8B-B14F-4D97-AF65-F5344CB8AC3E}">
        <p14:creationId xmlns:p14="http://schemas.microsoft.com/office/powerpoint/2010/main" val="2808331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2887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37209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0551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7315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81250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26146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13260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864189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j5TpSj3_Ggg" TargetMode="External"/><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http://z.about.com/d/sportsmedicine/1/G/z/7/Clive_Rose_Getty.jpg" TargetMode="External"/><Relationship Id="rId2" Type="http://schemas.openxmlformats.org/officeDocument/2006/relationships/image" Target="../media/image12.jpeg"/><Relationship Id="rId1" Type="http://schemas.openxmlformats.org/officeDocument/2006/relationships/slideLayout" Target="../slideLayouts/slideLayout68.xml"/><Relationship Id="rId4" Type="http://schemas.openxmlformats.org/officeDocument/2006/relationships/hyperlink" Target="http://www.youtube.com/watch?v=-VIi0deVWGo"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8.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OsRKIEWLjr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2387600"/>
          </a:xfrm>
        </p:spPr>
        <p:txBody>
          <a:bodyPr/>
          <a:lstStyle/>
          <a:p>
            <a:r>
              <a:rPr lang="en-GB" b="1" dirty="0" smtClean="0"/>
              <a:t>Sports Injuries</a:t>
            </a:r>
            <a:endParaRPr lang="en-GB" b="1" dirty="0"/>
          </a:p>
        </p:txBody>
      </p:sp>
    </p:spTree>
    <p:extLst>
      <p:ext uri="{BB962C8B-B14F-4D97-AF65-F5344CB8AC3E}">
        <p14:creationId xmlns:p14="http://schemas.microsoft.com/office/powerpoint/2010/main" val="3807110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rc_mi" descr="Image result for hyperbaric chamber"/>
          <p:cNvPicPr>
            <a:picLocks noChangeAspect="1" noChangeArrowheads="1"/>
          </p:cNvPicPr>
          <p:nvPr/>
        </p:nvPicPr>
        <p:blipFill>
          <a:blip r:embed="rId2">
            <a:extLst>
              <a:ext uri="{28A0092B-C50C-407E-A947-70E740481C1C}">
                <a14:useLocalDpi xmlns:a14="http://schemas.microsoft.com/office/drawing/2010/main" val="0"/>
              </a:ext>
            </a:extLst>
          </a:blip>
          <a:srcRect r="-291" b="13004"/>
          <a:stretch>
            <a:fillRect/>
          </a:stretch>
        </p:blipFill>
        <p:spPr bwMode="auto">
          <a:xfrm>
            <a:off x="4565865" y="3905693"/>
            <a:ext cx="2886207" cy="2244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692561" y="785428"/>
            <a:ext cx="4173415" cy="3416320"/>
          </a:xfrm>
          <a:prstGeom prst="rect">
            <a:avLst/>
          </a:prstGeom>
          <a:noFill/>
          <a:ln>
            <a:solidFill>
              <a:schemeClr val="accent1"/>
            </a:solidFill>
          </a:ln>
        </p:spPr>
        <p:txBody>
          <a:bodyPr wrap="square" rtlCol="0">
            <a:spAutoFit/>
          </a:bodyPr>
          <a:lstStyle/>
          <a:p>
            <a:r>
              <a:rPr lang="en-GB" sz="3600" b="1" dirty="0">
                <a:solidFill>
                  <a:prstClr val="black"/>
                </a:solidFill>
              </a:rPr>
              <a:t>How does it work?</a:t>
            </a:r>
          </a:p>
          <a:p>
            <a:endParaRPr lang="en-GB" dirty="0">
              <a:solidFill>
                <a:prstClr val="black"/>
              </a:solidFill>
            </a:endParaRPr>
          </a:p>
          <a:p>
            <a:r>
              <a:rPr lang="en-GB" dirty="0">
                <a:solidFill>
                  <a:prstClr val="black"/>
                </a:solidFill>
              </a:rPr>
              <a:t>The chamber is pressurised</a:t>
            </a:r>
          </a:p>
          <a:p>
            <a:endParaRPr lang="en-GB" dirty="0">
              <a:solidFill>
                <a:prstClr val="black"/>
              </a:solidFill>
            </a:endParaRPr>
          </a:p>
          <a:p>
            <a:r>
              <a:rPr lang="en-GB" dirty="0">
                <a:solidFill>
                  <a:prstClr val="black"/>
                </a:solidFill>
              </a:rPr>
              <a:t>This increases the amount of O2 that can be breathed in</a:t>
            </a:r>
          </a:p>
          <a:p>
            <a:endParaRPr lang="en-GB" dirty="0">
              <a:solidFill>
                <a:prstClr val="black"/>
              </a:solidFill>
            </a:endParaRPr>
          </a:p>
          <a:p>
            <a:r>
              <a:rPr lang="en-GB" dirty="0">
                <a:solidFill>
                  <a:prstClr val="black"/>
                </a:solidFill>
              </a:rPr>
              <a:t>Haemoglobin is fully saturated with O2</a:t>
            </a:r>
          </a:p>
          <a:p>
            <a:endParaRPr lang="en-GB" dirty="0">
              <a:solidFill>
                <a:prstClr val="black"/>
              </a:solidFill>
            </a:endParaRPr>
          </a:p>
          <a:p>
            <a:r>
              <a:rPr lang="en-GB" dirty="0">
                <a:solidFill>
                  <a:prstClr val="black"/>
                </a:solidFill>
              </a:rPr>
              <a:t>More oxygen can be diffused to injured area </a:t>
            </a:r>
          </a:p>
        </p:txBody>
      </p:sp>
      <p:sp>
        <p:nvSpPr>
          <p:cNvPr id="8" name="TextBox 7"/>
          <p:cNvSpPr txBox="1"/>
          <p:nvPr/>
        </p:nvSpPr>
        <p:spPr>
          <a:xfrm>
            <a:off x="7133603" y="914400"/>
            <a:ext cx="3276601" cy="2862322"/>
          </a:xfrm>
          <a:prstGeom prst="rect">
            <a:avLst/>
          </a:prstGeom>
          <a:noFill/>
          <a:ln>
            <a:solidFill>
              <a:schemeClr val="accent1"/>
            </a:solidFill>
          </a:ln>
        </p:spPr>
        <p:txBody>
          <a:bodyPr wrap="square" rtlCol="0">
            <a:spAutoFit/>
          </a:bodyPr>
          <a:lstStyle/>
          <a:p>
            <a:r>
              <a:rPr lang="en-GB" sz="3600" b="1" dirty="0">
                <a:solidFill>
                  <a:prstClr val="black"/>
                </a:solidFill>
              </a:rPr>
              <a:t>Effects?</a:t>
            </a:r>
          </a:p>
          <a:p>
            <a:endParaRPr lang="en-GB" b="1" dirty="0">
              <a:solidFill>
                <a:prstClr val="black"/>
              </a:solidFill>
            </a:endParaRPr>
          </a:p>
          <a:p>
            <a:r>
              <a:rPr lang="en-GB" dirty="0">
                <a:solidFill>
                  <a:prstClr val="black"/>
                </a:solidFill>
              </a:rPr>
              <a:t>Reduces swelling </a:t>
            </a:r>
          </a:p>
          <a:p>
            <a:endParaRPr lang="en-GB" dirty="0">
              <a:solidFill>
                <a:prstClr val="black"/>
              </a:solidFill>
            </a:endParaRPr>
          </a:p>
          <a:p>
            <a:r>
              <a:rPr lang="en-GB" dirty="0">
                <a:solidFill>
                  <a:prstClr val="black"/>
                </a:solidFill>
              </a:rPr>
              <a:t>Formation of new blood cells</a:t>
            </a:r>
          </a:p>
          <a:p>
            <a:endParaRPr lang="en-GB" dirty="0">
              <a:solidFill>
                <a:prstClr val="black"/>
              </a:solidFill>
            </a:endParaRPr>
          </a:p>
          <a:p>
            <a:r>
              <a:rPr lang="en-GB" dirty="0">
                <a:solidFill>
                  <a:prstClr val="black"/>
                </a:solidFill>
              </a:rPr>
              <a:t>Increases white cell activity at injured site</a:t>
            </a:r>
          </a:p>
          <a:p>
            <a:endParaRPr lang="en-GB" b="1" dirty="0">
              <a:solidFill>
                <a:prstClr val="black"/>
              </a:solidFill>
            </a:endParaRPr>
          </a:p>
        </p:txBody>
      </p:sp>
      <p:sp>
        <p:nvSpPr>
          <p:cNvPr id="6" name="TextBox 5"/>
          <p:cNvSpPr txBox="1"/>
          <p:nvPr/>
        </p:nvSpPr>
        <p:spPr>
          <a:xfrm>
            <a:off x="3429001" y="15988"/>
            <a:ext cx="5159939" cy="769441"/>
          </a:xfrm>
          <a:prstGeom prst="rect">
            <a:avLst/>
          </a:prstGeom>
          <a:noFill/>
        </p:spPr>
        <p:txBody>
          <a:bodyPr wrap="none" rtlCol="0">
            <a:spAutoFit/>
          </a:bodyPr>
          <a:lstStyle/>
          <a:p>
            <a:r>
              <a:rPr lang="en-GB" sz="4400" b="1" dirty="0">
                <a:solidFill>
                  <a:prstClr val="black"/>
                </a:solidFill>
              </a:rPr>
              <a:t>Hyperbaric chambers</a:t>
            </a:r>
          </a:p>
        </p:txBody>
      </p:sp>
      <p:sp>
        <p:nvSpPr>
          <p:cNvPr id="10" name="Rectangle 9"/>
          <p:cNvSpPr/>
          <p:nvPr/>
        </p:nvSpPr>
        <p:spPr>
          <a:xfrm>
            <a:off x="3574942" y="6358034"/>
            <a:ext cx="4868055" cy="369332"/>
          </a:xfrm>
          <a:prstGeom prst="rect">
            <a:avLst/>
          </a:prstGeom>
        </p:spPr>
        <p:txBody>
          <a:bodyPr wrap="square">
            <a:spAutoFit/>
          </a:bodyPr>
          <a:lstStyle/>
          <a:p>
            <a:r>
              <a:rPr lang="en-GB" dirty="0">
                <a:solidFill>
                  <a:prstClr val="black"/>
                </a:solidFill>
                <a:hlinkClick r:id="rId3"/>
              </a:rPr>
              <a:t>http://www.youtube.com/watch?v=j5TpSj3_Ggg</a:t>
            </a:r>
            <a:r>
              <a:rPr lang="en-GB" dirty="0">
                <a:solidFill>
                  <a:prstClr val="black"/>
                </a:solidFill>
              </a:rPr>
              <a:t> </a:t>
            </a:r>
          </a:p>
        </p:txBody>
      </p:sp>
    </p:spTree>
    <p:extLst>
      <p:ext uri="{BB962C8B-B14F-4D97-AF65-F5344CB8AC3E}">
        <p14:creationId xmlns:p14="http://schemas.microsoft.com/office/powerpoint/2010/main" val="329485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183" y="0"/>
            <a:ext cx="10972800" cy="731520"/>
          </a:xfrm>
        </p:spPr>
        <p:txBody>
          <a:bodyPr>
            <a:normAutofit fontScale="90000"/>
          </a:bodyPr>
          <a:lstStyle/>
          <a:p>
            <a:r>
              <a:rPr lang="en-GB" b="1" dirty="0" smtClean="0"/>
              <a:t>Hydrotherapy</a:t>
            </a:r>
            <a:endParaRPr lang="en-GB" b="1" dirty="0"/>
          </a:p>
        </p:txBody>
      </p:sp>
      <p:pic>
        <p:nvPicPr>
          <p:cNvPr id="3074" name="irc_mi" descr="Image result for hydrotherapy rehabili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191" y="1901644"/>
            <a:ext cx="4320234" cy="287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20812" y="1901644"/>
            <a:ext cx="4173415" cy="3416320"/>
          </a:xfrm>
          <a:prstGeom prst="rect">
            <a:avLst/>
          </a:prstGeom>
          <a:noFill/>
          <a:ln>
            <a:solidFill>
              <a:schemeClr val="accent1"/>
            </a:solidFill>
          </a:ln>
        </p:spPr>
        <p:txBody>
          <a:bodyPr wrap="square" rtlCol="0">
            <a:spAutoFit/>
          </a:bodyPr>
          <a:lstStyle/>
          <a:p>
            <a:r>
              <a:rPr lang="en-GB" sz="3600" b="1" dirty="0">
                <a:solidFill>
                  <a:prstClr val="black"/>
                </a:solidFill>
              </a:rPr>
              <a:t>How does it work?</a:t>
            </a:r>
          </a:p>
          <a:p>
            <a:endParaRPr lang="en-GB" dirty="0">
              <a:solidFill>
                <a:prstClr val="black"/>
              </a:solidFill>
            </a:endParaRPr>
          </a:p>
          <a:p>
            <a:r>
              <a:rPr lang="en-GB" dirty="0" smtClean="0">
                <a:solidFill>
                  <a:prstClr val="black"/>
                </a:solidFill>
              </a:rPr>
              <a:t>Takes place in warm water to aid circulation</a:t>
            </a:r>
          </a:p>
          <a:p>
            <a:endParaRPr lang="en-GB" dirty="0" smtClean="0">
              <a:solidFill>
                <a:prstClr val="black"/>
              </a:solidFill>
            </a:endParaRPr>
          </a:p>
          <a:p>
            <a:r>
              <a:rPr lang="en-GB" dirty="0" smtClean="0">
                <a:solidFill>
                  <a:prstClr val="black"/>
                </a:solidFill>
              </a:rPr>
              <a:t>Squats, lunges, walking and running in water</a:t>
            </a:r>
          </a:p>
          <a:p>
            <a:endParaRPr lang="en-GB" dirty="0" smtClean="0">
              <a:solidFill>
                <a:prstClr val="black"/>
              </a:solidFill>
            </a:endParaRPr>
          </a:p>
          <a:p>
            <a:r>
              <a:rPr lang="en-GB" dirty="0" smtClean="0">
                <a:solidFill>
                  <a:prstClr val="black"/>
                </a:solidFill>
              </a:rPr>
              <a:t>Buoyancy of water supports body weight</a:t>
            </a:r>
          </a:p>
          <a:p>
            <a:endParaRPr lang="en-GB" dirty="0" smtClean="0">
              <a:solidFill>
                <a:prstClr val="black"/>
              </a:solidFill>
            </a:endParaRPr>
          </a:p>
          <a:p>
            <a:r>
              <a:rPr lang="en-GB" dirty="0" smtClean="0">
                <a:solidFill>
                  <a:prstClr val="black"/>
                </a:solidFill>
              </a:rPr>
              <a:t>Reduces load and impact on joints</a:t>
            </a:r>
            <a:endParaRPr lang="en-GB" dirty="0">
              <a:solidFill>
                <a:prstClr val="black"/>
              </a:solidFill>
            </a:endParaRPr>
          </a:p>
        </p:txBody>
      </p:sp>
      <p:sp>
        <p:nvSpPr>
          <p:cNvPr id="6" name="TextBox 5"/>
          <p:cNvSpPr txBox="1"/>
          <p:nvPr/>
        </p:nvSpPr>
        <p:spPr>
          <a:xfrm>
            <a:off x="8683729" y="1885884"/>
            <a:ext cx="3276601" cy="3970318"/>
          </a:xfrm>
          <a:prstGeom prst="rect">
            <a:avLst/>
          </a:prstGeom>
          <a:noFill/>
          <a:ln>
            <a:solidFill>
              <a:schemeClr val="accent1"/>
            </a:solidFill>
          </a:ln>
        </p:spPr>
        <p:txBody>
          <a:bodyPr wrap="square" rtlCol="0">
            <a:spAutoFit/>
          </a:bodyPr>
          <a:lstStyle/>
          <a:p>
            <a:r>
              <a:rPr lang="en-GB" sz="3600" b="1" dirty="0">
                <a:solidFill>
                  <a:prstClr val="black"/>
                </a:solidFill>
              </a:rPr>
              <a:t>Effects?</a:t>
            </a:r>
          </a:p>
          <a:p>
            <a:endParaRPr lang="en-GB" b="1" dirty="0">
              <a:solidFill>
                <a:prstClr val="black"/>
              </a:solidFill>
            </a:endParaRPr>
          </a:p>
          <a:p>
            <a:r>
              <a:rPr lang="en-GB" b="1" dirty="0" smtClean="0">
                <a:solidFill>
                  <a:prstClr val="black"/>
                </a:solidFill>
              </a:rPr>
              <a:t>Exercising against the resistance allows for gradual strengthening of the injured area.</a:t>
            </a:r>
          </a:p>
          <a:p>
            <a:endParaRPr lang="en-GB" b="1" dirty="0" smtClean="0">
              <a:solidFill>
                <a:prstClr val="black"/>
              </a:solidFill>
            </a:endParaRPr>
          </a:p>
          <a:p>
            <a:r>
              <a:rPr lang="en-GB" b="1" dirty="0" smtClean="0">
                <a:solidFill>
                  <a:prstClr val="black"/>
                </a:solidFill>
              </a:rPr>
              <a:t>Allows more movement than is permitted on land</a:t>
            </a:r>
          </a:p>
          <a:p>
            <a:r>
              <a:rPr lang="en-GB" b="1" dirty="0" smtClean="0">
                <a:solidFill>
                  <a:prstClr val="black"/>
                </a:solidFill>
              </a:rPr>
              <a:t> </a:t>
            </a:r>
          </a:p>
          <a:p>
            <a:r>
              <a:rPr lang="en-GB" b="1" dirty="0" smtClean="0">
                <a:solidFill>
                  <a:prstClr val="black"/>
                </a:solidFill>
              </a:rPr>
              <a:t>Improves blood circulation, relieves pain and relaxes muscles. </a:t>
            </a:r>
            <a:endParaRPr lang="en-GB" b="1" dirty="0">
              <a:solidFill>
                <a:prstClr val="black"/>
              </a:solidFill>
            </a:endParaRPr>
          </a:p>
          <a:p>
            <a:endParaRPr lang="en-GB" b="1" dirty="0">
              <a:solidFill>
                <a:prstClr val="black"/>
              </a:solidFill>
            </a:endParaRPr>
          </a:p>
        </p:txBody>
      </p:sp>
    </p:spTree>
    <p:extLst>
      <p:ext uri="{BB962C8B-B14F-4D97-AF65-F5344CB8AC3E}">
        <p14:creationId xmlns:p14="http://schemas.microsoft.com/office/powerpoint/2010/main" val="4701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199476" y="990601"/>
            <a:ext cx="3276601" cy="2585323"/>
          </a:xfrm>
          <a:prstGeom prst="rect">
            <a:avLst/>
          </a:prstGeom>
          <a:noFill/>
          <a:ln>
            <a:solidFill>
              <a:schemeClr val="accent1"/>
            </a:solidFill>
          </a:ln>
        </p:spPr>
        <p:txBody>
          <a:bodyPr wrap="square" rtlCol="0">
            <a:spAutoFit/>
          </a:bodyPr>
          <a:lstStyle/>
          <a:p>
            <a:r>
              <a:rPr lang="en-GB" sz="3600" b="1" dirty="0">
                <a:solidFill>
                  <a:prstClr val="black"/>
                </a:solidFill>
              </a:rPr>
              <a:t>Effects?</a:t>
            </a:r>
          </a:p>
          <a:p>
            <a:r>
              <a:rPr lang="en-GB" dirty="0">
                <a:solidFill>
                  <a:prstClr val="black"/>
                </a:solidFill>
              </a:rPr>
              <a:t>Aids in removal (‘flushing out’) of lactic acid from muscles</a:t>
            </a:r>
          </a:p>
          <a:p>
            <a:endParaRPr lang="en-GB" dirty="0">
              <a:solidFill>
                <a:prstClr val="black"/>
              </a:solidFill>
            </a:endParaRPr>
          </a:p>
          <a:p>
            <a:r>
              <a:rPr lang="en-GB" dirty="0">
                <a:solidFill>
                  <a:prstClr val="black"/>
                </a:solidFill>
              </a:rPr>
              <a:t>Reducing soreness (DOMS)</a:t>
            </a:r>
          </a:p>
          <a:p>
            <a:endParaRPr lang="en-GB" dirty="0">
              <a:solidFill>
                <a:prstClr val="black"/>
              </a:solidFill>
            </a:endParaRPr>
          </a:p>
          <a:p>
            <a:r>
              <a:rPr lang="en-GB" dirty="0">
                <a:solidFill>
                  <a:prstClr val="black"/>
                </a:solidFill>
              </a:rPr>
              <a:t>Can be unpleasant at the time</a:t>
            </a:r>
            <a:endParaRPr lang="en-GB" b="1" dirty="0">
              <a:solidFill>
                <a:prstClr val="black"/>
              </a:solidFill>
            </a:endParaRPr>
          </a:p>
          <a:p>
            <a:endParaRPr lang="en-GB" b="1" dirty="0">
              <a:solidFill>
                <a:prstClr val="black"/>
              </a:solidFill>
            </a:endParaRPr>
          </a:p>
        </p:txBody>
      </p:sp>
      <p:sp>
        <p:nvSpPr>
          <p:cNvPr id="5" name="TextBox 4"/>
          <p:cNvSpPr txBox="1"/>
          <p:nvPr/>
        </p:nvSpPr>
        <p:spPr>
          <a:xfrm>
            <a:off x="1671741" y="762001"/>
            <a:ext cx="4648200" cy="4524315"/>
          </a:xfrm>
          <a:prstGeom prst="rect">
            <a:avLst/>
          </a:prstGeom>
          <a:noFill/>
          <a:ln>
            <a:solidFill>
              <a:schemeClr val="accent1"/>
            </a:solidFill>
          </a:ln>
        </p:spPr>
        <p:txBody>
          <a:bodyPr wrap="square" rtlCol="0">
            <a:spAutoFit/>
          </a:bodyPr>
          <a:lstStyle/>
          <a:p>
            <a:r>
              <a:rPr lang="en-GB" sz="3600" b="1" dirty="0">
                <a:solidFill>
                  <a:prstClr val="black"/>
                </a:solidFill>
              </a:rPr>
              <a:t>How does it work?</a:t>
            </a:r>
          </a:p>
          <a:p>
            <a:endParaRPr lang="en-GB" dirty="0">
              <a:solidFill>
                <a:prstClr val="black"/>
              </a:solidFill>
            </a:endParaRPr>
          </a:p>
          <a:p>
            <a:r>
              <a:rPr lang="en-GB" dirty="0">
                <a:solidFill>
                  <a:prstClr val="black"/>
                </a:solidFill>
              </a:rPr>
              <a:t>After high intensity/ impact work</a:t>
            </a:r>
          </a:p>
          <a:p>
            <a:endParaRPr lang="en-GB" dirty="0">
              <a:solidFill>
                <a:prstClr val="black"/>
              </a:solidFill>
            </a:endParaRPr>
          </a:p>
          <a:p>
            <a:r>
              <a:rPr lang="en-GB" dirty="0">
                <a:solidFill>
                  <a:prstClr val="black"/>
                </a:solidFill>
              </a:rPr>
              <a:t>Done for 5 – 10 minutes -usually broken up into ‘hot and cold’ sessions (2 mins ‘hot’ followed by 1 min in cold bath)</a:t>
            </a:r>
          </a:p>
          <a:p>
            <a:endParaRPr lang="en-GB" dirty="0">
              <a:solidFill>
                <a:prstClr val="black"/>
              </a:solidFill>
            </a:endParaRPr>
          </a:p>
          <a:p>
            <a:r>
              <a:rPr lang="en-GB" dirty="0">
                <a:solidFill>
                  <a:prstClr val="black"/>
                </a:solidFill>
              </a:rPr>
              <a:t>Cold water causes the </a:t>
            </a:r>
            <a:r>
              <a:rPr lang="en-GB" b="1" dirty="0">
                <a:solidFill>
                  <a:prstClr val="black"/>
                </a:solidFill>
              </a:rPr>
              <a:t>blood vessels </a:t>
            </a:r>
            <a:r>
              <a:rPr lang="en-GB" dirty="0">
                <a:solidFill>
                  <a:prstClr val="black"/>
                </a:solidFill>
              </a:rPr>
              <a:t>to </a:t>
            </a:r>
            <a:r>
              <a:rPr lang="en-GB" b="1" dirty="0">
                <a:solidFill>
                  <a:prstClr val="black"/>
                </a:solidFill>
              </a:rPr>
              <a:t>constrict</a:t>
            </a:r>
            <a:r>
              <a:rPr lang="en-GB" dirty="0">
                <a:solidFill>
                  <a:prstClr val="black"/>
                </a:solidFill>
              </a:rPr>
              <a:t> and this drains the blood out of the legs </a:t>
            </a:r>
          </a:p>
          <a:p>
            <a:endParaRPr lang="en-GB" dirty="0">
              <a:solidFill>
                <a:prstClr val="black"/>
              </a:solidFill>
            </a:endParaRPr>
          </a:p>
          <a:p>
            <a:r>
              <a:rPr lang="en-GB" dirty="0">
                <a:solidFill>
                  <a:prstClr val="black"/>
                </a:solidFill>
              </a:rPr>
              <a:t>On leaving the bath, muscles fill up with new oxygenated blood helping the cells function better</a:t>
            </a:r>
          </a:p>
        </p:txBody>
      </p:sp>
      <p:sp>
        <p:nvSpPr>
          <p:cNvPr id="2" name="Title 1"/>
          <p:cNvSpPr>
            <a:spLocks noGrp="1"/>
          </p:cNvSpPr>
          <p:nvPr>
            <p:ph type="title"/>
          </p:nvPr>
        </p:nvSpPr>
        <p:spPr>
          <a:xfrm>
            <a:off x="1981200" y="20652"/>
            <a:ext cx="8229600" cy="741348"/>
          </a:xfrm>
        </p:spPr>
        <p:txBody>
          <a:bodyPr>
            <a:normAutofit fontScale="90000"/>
          </a:bodyPr>
          <a:lstStyle/>
          <a:p>
            <a:r>
              <a:rPr lang="en-GB" b="1" dirty="0" smtClean="0">
                <a:latin typeface="Arial" pitchFamily="34" charset="0"/>
                <a:cs typeface="Arial" pitchFamily="34" charset="0"/>
              </a:rPr>
              <a:t>Ice baths</a:t>
            </a:r>
            <a:endParaRPr lang="en-GB" b="1" dirty="0">
              <a:latin typeface="Arial" pitchFamily="34" charset="0"/>
              <a:cs typeface="Arial" pitchFamily="34" charset="0"/>
            </a:endParaRPr>
          </a:p>
        </p:txBody>
      </p:sp>
      <p:pic>
        <p:nvPicPr>
          <p:cNvPr id="3074" name="Picture 2" descr="http://z.about.com/d/sportsmedicine/1/G/z/7/Clive_Rose_Getty.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017327" y="3276601"/>
            <a:ext cx="2725536"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747941" y="5791200"/>
            <a:ext cx="5567259" cy="369332"/>
          </a:xfrm>
          <a:prstGeom prst="rect">
            <a:avLst/>
          </a:prstGeom>
        </p:spPr>
        <p:txBody>
          <a:bodyPr wrap="square">
            <a:spAutoFit/>
          </a:bodyPr>
          <a:lstStyle/>
          <a:p>
            <a:r>
              <a:rPr lang="en-GB" dirty="0">
                <a:solidFill>
                  <a:prstClr val="black"/>
                </a:solidFill>
                <a:hlinkClick r:id="rId4"/>
              </a:rPr>
              <a:t>http://www.youtube.com/watch?v=-VIi0deVWGo</a:t>
            </a:r>
            <a:r>
              <a:rPr lang="en-GB" dirty="0">
                <a:solidFill>
                  <a:prstClr val="black"/>
                </a:solidFill>
              </a:rPr>
              <a:t> </a:t>
            </a:r>
          </a:p>
        </p:txBody>
      </p:sp>
    </p:spTree>
    <p:extLst>
      <p:ext uri="{BB962C8B-B14F-4D97-AF65-F5344CB8AC3E}">
        <p14:creationId xmlns:p14="http://schemas.microsoft.com/office/powerpoint/2010/main" val="189627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474" y="174172"/>
            <a:ext cx="10972800" cy="731520"/>
          </a:xfrm>
        </p:spPr>
        <p:txBody>
          <a:bodyPr>
            <a:normAutofit fontScale="90000"/>
          </a:bodyPr>
          <a:lstStyle/>
          <a:p>
            <a:r>
              <a:rPr lang="en-GB" b="1" dirty="0" smtClean="0"/>
              <a:t>Compression garments</a:t>
            </a:r>
            <a:endParaRPr lang="en-GB" b="1" dirty="0"/>
          </a:p>
        </p:txBody>
      </p:sp>
      <p:sp>
        <p:nvSpPr>
          <p:cNvPr id="5" name="TextBox 4"/>
          <p:cNvSpPr txBox="1"/>
          <p:nvPr/>
        </p:nvSpPr>
        <p:spPr>
          <a:xfrm>
            <a:off x="203395" y="2065589"/>
            <a:ext cx="4173415" cy="2308324"/>
          </a:xfrm>
          <a:prstGeom prst="rect">
            <a:avLst/>
          </a:prstGeom>
          <a:noFill/>
          <a:ln>
            <a:solidFill>
              <a:schemeClr val="accent1"/>
            </a:solidFill>
          </a:ln>
        </p:spPr>
        <p:txBody>
          <a:bodyPr wrap="square" rtlCol="0">
            <a:spAutoFit/>
          </a:bodyPr>
          <a:lstStyle/>
          <a:p>
            <a:r>
              <a:rPr lang="en-GB" sz="3600" b="1" dirty="0">
                <a:solidFill>
                  <a:prstClr val="black"/>
                </a:solidFill>
              </a:rPr>
              <a:t>How does it work?</a:t>
            </a:r>
          </a:p>
          <a:p>
            <a:endParaRPr lang="en-GB" dirty="0">
              <a:solidFill>
                <a:prstClr val="black"/>
              </a:solidFill>
            </a:endParaRPr>
          </a:p>
          <a:p>
            <a:r>
              <a:rPr lang="en-GB" dirty="0" smtClean="0">
                <a:solidFill>
                  <a:prstClr val="black"/>
                </a:solidFill>
              </a:rPr>
              <a:t>Medical grade compression garments worn</a:t>
            </a:r>
          </a:p>
          <a:p>
            <a:endParaRPr lang="en-GB" dirty="0">
              <a:solidFill>
                <a:prstClr val="black"/>
              </a:solidFill>
            </a:endParaRPr>
          </a:p>
          <a:p>
            <a:r>
              <a:rPr lang="en-GB" dirty="0" smtClean="0">
                <a:solidFill>
                  <a:prstClr val="black"/>
                </a:solidFill>
              </a:rPr>
              <a:t>Apply external pressure to squeeze muscles and blood vessels during exercise</a:t>
            </a:r>
            <a:endParaRPr lang="en-GB" dirty="0">
              <a:solidFill>
                <a:prstClr val="black"/>
              </a:solidFill>
            </a:endParaRPr>
          </a:p>
        </p:txBody>
      </p:sp>
      <p:sp>
        <p:nvSpPr>
          <p:cNvPr id="6" name="TextBox 5"/>
          <p:cNvSpPr txBox="1"/>
          <p:nvPr/>
        </p:nvSpPr>
        <p:spPr>
          <a:xfrm>
            <a:off x="8744689" y="2065589"/>
            <a:ext cx="3276601" cy="2862322"/>
          </a:xfrm>
          <a:prstGeom prst="rect">
            <a:avLst/>
          </a:prstGeom>
          <a:noFill/>
          <a:ln>
            <a:solidFill>
              <a:schemeClr val="accent1"/>
            </a:solidFill>
          </a:ln>
        </p:spPr>
        <p:txBody>
          <a:bodyPr wrap="square" rtlCol="0">
            <a:spAutoFit/>
          </a:bodyPr>
          <a:lstStyle/>
          <a:p>
            <a:r>
              <a:rPr lang="en-GB" sz="3600" b="1" dirty="0">
                <a:solidFill>
                  <a:prstClr val="black"/>
                </a:solidFill>
              </a:rPr>
              <a:t>Effects?</a:t>
            </a:r>
          </a:p>
          <a:p>
            <a:endParaRPr lang="en-GB" b="1" dirty="0">
              <a:solidFill>
                <a:prstClr val="black"/>
              </a:solidFill>
            </a:endParaRPr>
          </a:p>
          <a:p>
            <a:r>
              <a:rPr lang="en-GB" dirty="0" smtClean="0">
                <a:solidFill>
                  <a:prstClr val="black"/>
                </a:solidFill>
              </a:rPr>
              <a:t>Improve blood circulation – assist venous blood flow</a:t>
            </a:r>
          </a:p>
          <a:p>
            <a:endParaRPr lang="en-GB" dirty="0">
              <a:solidFill>
                <a:prstClr val="black"/>
              </a:solidFill>
            </a:endParaRPr>
          </a:p>
          <a:p>
            <a:r>
              <a:rPr lang="en-GB" dirty="0" smtClean="0">
                <a:solidFill>
                  <a:prstClr val="black"/>
                </a:solidFill>
              </a:rPr>
              <a:t>Assists blood lactate removal</a:t>
            </a:r>
          </a:p>
          <a:p>
            <a:endParaRPr lang="en-GB" dirty="0" smtClean="0">
              <a:solidFill>
                <a:prstClr val="black"/>
              </a:solidFill>
            </a:endParaRPr>
          </a:p>
          <a:p>
            <a:r>
              <a:rPr lang="en-GB" dirty="0" smtClean="0">
                <a:solidFill>
                  <a:prstClr val="black"/>
                </a:solidFill>
              </a:rPr>
              <a:t>Reduce DOMS</a:t>
            </a:r>
            <a:endParaRPr lang="en-GB" dirty="0">
              <a:solidFill>
                <a:prstClr val="black"/>
              </a:solidFill>
            </a:endParaRPr>
          </a:p>
          <a:p>
            <a:r>
              <a:rPr lang="en-GB" dirty="0" smtClean="0">
                <a:solidFill>
                  <a:prstClr val="black"/>
                </a:solidFill>
              </a:rPr>
              <a:t> </a:t>
            </a:r>
            <a:endParaRPr lang="en-GB" dirty="0">
              <a:solidFill>
                <a:prstClr val="black"/>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0019" t="8078" r="10207" b="12147"/>
          <a:stretch/>
        </p:blipFill>
        <p:spPr>
          <a:xfrm>
            <a:off x="4572001" y="1780766"/>
            <a:ext cx="3701142" cy="3701143"/>
          </a:xfrm>
          <a:prstGeom prst="rect">
            <a:avLst/>
          </a:prstGeom>
        </p:spPr>
      </p:pic>
    </p:spTree>
    <p:extLst>
      <p:ext uri="{BB962C8B-B14F-4D97-AF65-F5344CB8AC3E}">
        <p14:creationId xmlns:p14="http://schemas.microsoft.com/office/powerpoint/2010/main" val="329487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Massage &amp; Foam Rolling</a:t>
            </a:r>
            <a:endParaRPr lang="en-GB" dirty="0"/>
          </a:p>
        </p:txBody>
      </p:sp>
      <p:sp>
        <p:nvSpPr>
          <p:cNvPr id="3" name="Content Placeholder 2"/>
          <p:cNvSpPr>
            <a:spLocks noGrp="1"/>
          </p:cNvSpPr>
          <p:nvPr>
            <p:ph idx="1"/>
          </p:nvPr>
        </p:nvSpPr>
        <p:spPr>
          <a:xfrm>
            <a:off x="609600" y="1965145"/>
            <a:ext cx="6287589" cy="4525963"/>
          </a:xfrm>
        </p:spPr>
        <p:txBody>
          <a:bodyPr>
            <a:normAutofit fontScale="92500" lnSpcReduction="10000"/>
          </a:bodyPr>
          <a:lstStyle/>
          <a:p>
            <a:pPr marL="514350" indent="-514350">
              <a:buAutoNum type="arabicPeriod"/>
            </a:pPr>
            <a:r>
              <a:rPr lang="en-GB" dirty="0" smtClean="0"/>
              <a:t>Release tension &amp; tightness in the muscle (myofascial release) so improves joint mobility</a:t>
            </a:r>
          </a:p>
          <a:p>
            <a:pPr marL="514350" indent="-514350">
              <a:buAutoNum type="arabicPeriod"/>
            </a:pPr>
            <a:r>
              <a:rPr lang="en-GB" dirty="0" smtClean="0"/>
              <a:t>Speed up removal of waste products like lactic acid</a:t>
            </a:r>
          </a:p>
          <a:p>
            <a:pPr marL="514350" indent="-514350">
              <a:buAutoNum type="arabicPeriod"/>
            </a:pPr>
            <a:r>
              <a:rPr lang="en-GB" dirty="0" smtClean="0"/>
              <a:t>Breaks down scar tissue caused by tissue damage </a:t>
            </a:r>
          </a:p>
          <a:p>
            <a:pPr marL="514350" indent="-514350">
              <a:buAutoNum type="arabicPeriod"/>
            </a:pPr>
            <a:r>
              <a:rPr lang="en-GB" dirty="0" smtClean="0"/>
              <a:t>Increased blood flow speeds up delivery of nutrients for repair of tissues</a:t>
            </a:r>
          </a:p>
          <a:p>
            <a:pPr marL="514350" indent="-514350">
              <a:buAutoNum type="arabicPeriod"/>
            </a:pPr>
            <a:endParaRPr lang="en-GB" dirty="0"/>
          </a:p>
        </p:txBody>
      </p:sp>
      <p:pic>
        <p:nvPicPr>
          <p:cNvPr id="3074" name="irc_mi" descr="Image result for instructions for calf foam ro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0316" y="247672"/>
            <a:ext cx="2758313" cy="1561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irc_mi" descr="Image result for sports mass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15892"/>
            <a:ext cx="251460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7889556" y="2611347"/>
            <a:ext cx="3362325" cy="2314575"/>
          </a:xfrm>
          <a:prstGeom prst="rect">
            <a:avLst/>
          </a:prstGeom>
        </p:spPr>
      </p:pic>
      <p:sp>
        <p:nvSpPr>
          <p:cNvPr id="5" name="Rectangle 4"/>
          <p:cNvSpPr/>
          <p:nvPr/>
        </p:nvSpPr>
        <p:spPr>
          <a:xfrm>
            <a:off x="7576473" y="4925922"/>
            <a:ext cx="4171527" cy="369332"/>
          </a:xfrm>
          <a:prstGeom prst="rect">
            <a:avLst/>
          </a:prstGeom>
        </p:spPr>
        <p:txBody>
          <a:bodyPr wrap="none">
            <a:spAutoFit/>
          </a:bodyPr>
          <a:lstStyle/>
          <a:p>
            <a:r>
              <a:rPr lang="en-GB" dirty="0">
                <a:solidFill>
                  <a:srgbClr val="DD4B39"/>
                </a:solidFill>
              </a:rPr>
              <a:t>F</a:t>
            </a:r>
            <a:r>
              <a:rPr lang="en-GB" dirty="0" smtClean="0">
                <a:solidFill>
                  <a:srgbClr val="DD4B39"/>
                </a:solidFill>
              </a:rPr>
              <a:t>ascia </a:t>
            </a:r>
            <a:r>
              <a:rPr lang="en-GB" dirty="0">
                <a:solidFill>
                  <a:srgbClr val="DD4B39"/>
                </a:solidFill>
              </a:rPr>
              <a:t>connecting individual muscle fibres.</a:t>
            </a:r>
            <a:endParaRPr lang="en-GB" dirty="0"/>
          </a:p>
        </p:txBody>
      </p:sp>
    </p:spTree>
    <p:extLst>
      <p:ext uri="{BB962C8B-B14F-4D97-AF65-F5344CB8AC3E}">
        <p14:creationId xmlns:p14="http://schemas.microsoft.com/office/powerpoint/2010/main" val="198768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960438"/>
          </a:xfrm>
        </p:spPr>
        <p:txBody>
          <a:bodyPr>
            <a:normAutofit fontScale="90000"/>
          </a:bodyPr>
          <a:lstStyle/>
          <a:p>
            <a:r>
              <a:rPr lang="en-GB" b="1" dirty="0" smtClean="0"/>
              <a:t>DOMS</a:t>
            </a:r>
            <a:r>
              <a:rPr lang="en-GB" dirty="0" smtClean="0"/>
              <a:t/>
            </a:r>
            <a:br>
              <a:rPr lang="en-GB" dirty="0" smtClean="0"/>
            </a:br>
            <a:r>
              <a:rPr lang="en-GB" dirty="0" smtClean="0"/>
              <a:t>(Delayed Onset of Muscle Soreness)</a:t>
            </a:r>
            <a:endParaRPr lang="en-GB" dirty="0"/>
          </a:p>
        </p:txBody>
      </p:sp>
      <p:sp>
        <p:nvSpPr>
          <p:cNvPr id="3" name="Content Placeholder 2"/>
          <p:cNvSpPr>
            <a:spLocks noGrp="1"/>
          </p:cNvSpPr>
          <p:nvPr>
            <p:ph idx="1"/>
          </p:nvPr>
        </p:nvSpPr>
        <p:spPr>
          <a:xfrm>
            <a:off x="1813133" y="1600201"/>
            <a:ext cx="8839200" cy="4525963"/>
          </a:xfrm>
        </p:spPr>
        <p:txBody>
          <a:bodyPr>
            <a:normAutofit fontScale="77500" lnSpcReduction="20000"/>
          </a:bodyPr>
          <a:lstStyle/>
          <a:p>
            <a:pPr marL="514350" indent="-514350">
              <a:buAutoNum type="arabicPeriod"/>
            </a:pPr>
            <a:r>
              <a:rPr lang="en-GB" dirty="0"/>
              <a:t>O</a:t>
            </a:r>
            <a:r>
              <a:rPr lang="en-GB" dirty="0" smtClean="0"/>
              <a:t>ccurs due to </a:t>
            </a:r>
            <a:r>
              <a:rPr lang="en-GB" dirty="0"/>
              <a:t>the structural damage to muscle fibres and connective tissue surrounding the fibres.  </a:t>
            </a:r>
            <a:endParaRPr lang="en-GB" dirty="0" smtClean="0"/>
          </a:p>
          <a:p>
            <a:pPr marL="514350" indent="-514350">
              <a:buAutoNum type="arabicPeriod"/>
            </a:pPr>
            <a:r>
              <a:rPr lang="en-GB" dirty="0"/>
              <a:t>O</a:t>
            </a:r>
            <a:r>
              <a:rPr lang="en-GB" dirty="0" smtClean="0"/>
              <a:t>ccurs 24-48 hours following </a:t>
            </a:r>
            <a:r>
              <a:rPr lang="en-GB" dirty="0"/>
              <a:t>excessive eccentric contraction when muscle fibres are put under a lot of strain.  </a:t>
            </a:r>
            <a:endParaRPr lang="en-GB" dirty="0" smtClean="0"/>
          </a:p>
          <a:p>
            <a:pPr marL="514350" indent="-514350">
              <a:buAutoNum type="arabicPeriod"/>
            </a:pPr>
            <a:r>
              <a:rPr lang="en-GB" dirty="0" smtClean="0"/>
              <a:t>This </a:t>
            </a:r>
            <a:r>
              <a:rPr lang="en-GB" dirty="0"/>
              <a:t>type of muscular contraction is performed mostly during </a:t>
            </a:r>
            <a:r>
              <a:rPr lang="en-GB" b="1" dirty="0"/>
              <a:t>weight training and </a:t>
            </a:r>
            <a:r>
              <a:rPr lang="en-GB" b="1" dirty="0" smtClean="0"/>
              <a:t>plyometrics</a:t>
            </a:r>
            <a:r>
              <a:rPr lang="en-GB" dirty="0" smtClean="0"/>
              <a:t>.</a:t>
            </a:r>
          </a:p>
          <a:p>
            <a:pPr marL="514350" indent="-514350">
              <a:buAutoNum type="arabicPeriod"/>
            </a:pPr>
            <a:r>
              <a:rPr lang="en-GB" dirty="0" smtClean="0"/>
              <a:t>A </a:t>
            </a:r>
            <a:r>
              <a:rPr lang="en-GB" dirty="0"/>
              <a:t>thorough warm-up and cool-down can help to avoid </a:t>
            </a:r>
            <a:r>
              <a:rPr lang="en-GB" dirty="0" smtClean="0"/>
              <a:t>/ reduce DOMS.  </a:t>
            </a:r>
          </a:p>
          <a:p>
            <a:pPr marL="514350" indent="-514350">
              <a:buAutoNum type="arabicPeriod"/>
            </a:pPr>
            <a:r>
              <a:rPr lang="en-GB" dirty="0" smtClean="0"/>
              <a:t>DOMS can also be reduced by minimising eccentric </a:t>
            </a:r>
            <a:r>
              <a:rPr lang="en-GB" dirty="0"/>
              <a:t>muscle contractions </a:t>
            </a:r>
            <a:r>
              <a:rPr lang="en-GB" dirty="0" smtClean="0"/>
              <a:t>early in the session </a:t>
            </a:r>
            <a:r>
              <a:rPr lang="en-GB" b="1" dirty="0" smtClean="0"/>
              <a:t>and </a:t>
            </a:r>
            <a:r>
              <a:rPr lang="en-GB" dirty="0"/>
              <a:t>e</a:t>
            </a:r>
            <a:r>
              <a:rPr lang="en-GB" dirty="0" smtClean="0"/>
              <a:t>nsure </a:t>
            </a:r>
            <a:r>
              <a:rPr lang="en-GB" dirty="0"/>
              <a:t>training intensity is increased </a:t>
            </a:r>
            <a:r>
              <a:rPr lang="en-GB" b="1" dirty="0"/>
              <a:t>gradually</a:t>
            </a:r>
            <a:r>
              <a:rPr lang="en-GB" dirty="0" smtClean="0"/>
              <a:t>.</a:t>
            </a:r>
          </a:p>
          <a:p>
            <a:pPr marL="514350" indent="-514350">
              <a:buAutoNum type="arabicPeriod"/>
            </a:pPr>
            <a:r>
              <a:rPr lang="en-GB" dirty="0" smtClean="0"/>
              <a:t>Ice baths and massage can also be used.</a:t>
            </a:r>
            <a:endParaRPr lang="en-GB" dirty="0"/>
          </a:p>
          <a:p>
            <a:endParaRPr lang="en-GB" dirty="0"/>
          </a:p>
        </p:txBody>
      </p:sp>
    </p:spTree>
    <p:extLst>
      <p:ext uri="{BB962C8B-B14F-4D97-AF65-F5344CB8AC3E}">
        <p14:creationId xmlns:p14="http://schemas.microsoft.com/office/powerpoint/2010/main" val="379006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rc_mi" descr="Image result for stages of non-rem sle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653" y="2022453"/>
            <a:ext cx="6319054" cy="2506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239589" y="104503"/>
            <a:ext cx="5149679" cy="523220"/>
          </a:xfrm>
          <a:prstGeom prst="rect">
            <a:avLst/>
          </a:prstGeom>
          <a:noFill/>
        </p:spPr>
        <p:txBody>
          <a:bodyPr wrap="none" rtlCol="0">
            <a:spAutoFit/>
          </a:bodyPr>
          <a:lstStyle/>
          <a:p>
            <a:r>
              <a:rPr lang="en-GB" sz="2800" b="1" dirty="0" smtClean="0"/>
              <a:t>Importance of Sleep for Recovery</a:t>
            </a:r>
            <a:endParaRPr lang="en-GB" sz="2800" b="1" dirty="0"/>
          </a:p>
        </p:txBody>
      </p:sp>
      <p:cxnSp>
        <p:nvCxnSpPr>
          <p:cNvPr id="6" name="Straight Connector 5"/>
          <p:cNvCxnSpPr/>
          <p:nvPr/>
        </p:nvCxnSpPr>
        <p:spPr>
          <a:xfrm>
            <a:off x="1625509" y="3275455"/>
            <a:ext cx="6487886" cy="0"/>
          </a:xfrm>
          <a:prstGeom prst="line">
            <a:avLst/>
          </a:prstGeom>
          <a:ln>
            <a:prstDash val="sysDash"/>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1625509" y="3713605"/>
            <a:ext cx="6487886" cy="0"/>
          </a:xfrm>
          <a:prstGeom prst="line">
            <a:avLst/>
          </a:prstGeom>
          <a:ln>
            <a:prstDash val="sysDash"/>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8389267" y="1376122"/>
            <a:ext cx="3690973" cy="646331"/>
          </a:xfrm>
          <a:prstGeom prst="rect">
            <a:avLst/>
          </a:prstGeom>
          <a:noFill/>
        </p:spPr>
        <p:txBody>
          <a:bodyPr wrap="square" rtlCol="0">
            <a:spAutoFit/>
          </a:bodyPr>
          <a:lstStyle/>
          <a:p>
            <a:pPr marL="285750" indent="-285750">
              <a:buFont typeface="Arial" panose="020B0604020202020204" pitchFamily="34" charset="0"/>
              <a:buChar char="•"/>
            </a:pPr>
            <a:r>
              <a:rPr lang="en-GB" dirty="0" smtClean="0"/>
              <a:t>During sleep, rebuilding of damage to muscles occurs</a:t>
            </a:r>
            <a:endParaRPr lang="en-GB" dirty="0"/>
          </a:p>
        </p:txBody>
      </p:sp>
      <p:sp>
        <p:nvSpPr>
          <p:cNvPr id="11" name="TextBox 10"/>
          <p:cNvSpPr txBox="1"/>
          <p:nvPr/>
        </p:nvSpPr>
        <p:spPr>
          <a:xfrm>
            <a:off x="8389267" y="2068631"/>
            <a:ext cx="3690973" cy="646331"/>
          </a:xfrm>
          <a:prstGeom prst="rect">
            <a:avLst/>
          </a:prstGeom>
          <a:noFill/>
        </p:spPr>
        <p:txBody>
          <a:bodyPr wrap="square" rtlCol="0">
            <a:spAutoFit/>
          </a:bodyPr>
          <a:lstStyle/>
          <a:p>
            <a:pPr marL="285750" indent="-285750">
              <a:buFont typeface="Arial" panose="020B0604020202020204" pitchFamily="34" charset="0"/>
              <a:buChar char="•"/>
            </a:pPr>
            <a:r>
              <a:rPr lang="en-GB" dirty="0" smtClean="0"/>
              <a:t>Most of the re-building occurs in during deep sleep</a:t>
            </a:r>
            <a:endParaRPr lang="en-GB" dirty="0"/>
          </a:p>
        </p:txBody>
      </p:sp>
      <p:sp>
        <p:nvSpPr>
          <p:cNvPr id="12" name="TextBox 11"/>
          <p:cNvSpPr txBox="1"/>
          <p:nvPr/>
        </p:nvSpPr>
        <p:spPr>
          <a:xfrm>
            <a:off x="8389267" y="2714962"/>
            <a:ext cx="3690973" cy="646331"/>
          </a:xfrm>
          <a:prstGeom prst="rect">
            <a:avLst/>
          </a:prstGeom>
          <a:noFill/>
        </p:spPr>
        <p:txBody>
          <a:bodyPr wrap="square" rtlCol="0">
            <a:spAutoFit/>
          </a:bodyPr>
          <a:lstStyle/>
          <a:p>
            <a:pPr marL="285750" indent="-285750">
              <a:buFont typeface="Arial" panose="020B0604020202020204" pitchFamily="34" charset="0"/>
              <a:buChar char="•"/>
            </a:pPr>
            <a:r>
              <a:rPr lang="en-GB" dirty="0" smtClean="0"/>
              <a:t>The deepest part of sleep is the third stage of non-REM sleep</a:t>
            </a:r>
            <a:endParaRPr lang="en-GB" dirty="0"/>
          </a:p>
        </p:txBody>
      </p:sp>
      <p:sp>
        <p:nvSpPr>
          <p:cNvPr id="13" name="TextBox 12"/>
          <p:cNvSpPr txBox="1"/>
          <p:nvPr/>
        </p:nvSpPr>
        <p:spPr>
          <a:xfrm>
            <a:off x="8389267" y="3369673"/>
            <a:ext cx="3690973" cy="1477328"/>
          </a:xfrm>
          <a:prstGeom prst="rect">
            <a:avLst/>
          </a:prstGeom>
          <a:noFill/>
        </p:spPr>
        <p:txBody>
          <a:bodyPr wrap="square" rtlCol="0">
            <a:spAutoFit/>
          </a:bodyPr>
          <a:lstStyle/>
          <a:p>
            <a:pPr marL="285750" indent="-285750">
              <a:buFont typeface="Arial" panose="020B0604020202020204" pitchFamily="34" charset="0"/>
              <a:buChar char="•"/>
            </a:pPr>
            <a:r>
              <a:rPr lang="en-GB" dirty="0" smtClean="0"/>
              <a:t>The deepest part of sleep is the third stage of non-REM sleep where brain waves are at their slowest and blood flows from the brain to the muscles to restore. </a:t>
            </a:r>
            <a:endParaRPr lang="en-GB" dirty="0"/>
          </a:p>
        </p:txBody>
      </p:sp>
      <p:sp>
        <p:nvSpPr>
          <p:cNvPr id="16" name="TextBox 15"/>
          <p:cNvSpPr txBox="1"/>
          <p:nvPr/>
        </p:nvSpPr>
        <p:spPr>
          <a:xfrm>
            <a:off x="8432128" y="4855381"/>
            <a:ext cx="3605250" cy="646331"/>
          </a:xfrm>
          <a:prstGeom prst="rect">
            <a:avLst/>
          </a:prstGeom>
          <a:noFill/>
        </p:spPr>
        <p:txBody>
          <a:bodyPr wrap="square" rtlCol="0">
            <a:spAutoFit/>
          </a:bodyPr>
          <a:lstStyle/>
          <a:p>
            <a:pPr marL="285750" indent="-285750">
              <a:buFont typeface="Arial" panose="020B0604020202020204" pitchFamily="34" charset="0"/>
              <a:buChar char="•"/>
            </a:pPr>
            <a:r>
              <a:rPr lang="en-GB" dirty="0" smtClean="0"/>
              <a:t>If sleep is too short then time for muscle repair is limited. </a:t>
            </a:r>
            <a:endParaRPr lang="en-GB" dirty="0"/>
          </a:p>
        </p:txBody>
      </p:sp>
    </p:spTree>
    <p:extLst>
      <p:ext uri="{BB962C8B-B14F-4D97-AF65-F5344CB8AC3E}">
        <p14:creationId xmlns:p14="http://schemas.microsoft.com/office/powerpoint/2010/main" val="413021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6326" b="2451"/>
          <a:stretch/>
        </p:blipFill>
        <p:spPr>
          <a:xfrm>
            <a:off x="2247900" y="0"/>
            <a:ext cx="9124951" cy="6381750"/>
          </a:xfrm>
          <a:prstGeom prst="rect">
            <a:avLst/>
          </a:prstGeom>
        </p:spPr>
      </p:pic>
      <p:sp>
        <p:nvSpPr>
          <p:cNvPr id="5" name="TextBox 4"/>
          <p:cNvSpPr txBox="1"/>
          <p:nvPr/>
        </p:nvSpPr>
        <p:spPr>
          <a:xfrm>
            <a:off x="9258300" y="2676525"/>
            <a:ext cx="1943100" cy="1323439"/>
          </a:xfrm>
          <a:prstGeom prst="rect">
            <a:avLst/>
          </a:prstGeom>
          <a:noFill/>
        </p:spPr>
        <p:txBody>
          <a:bodyPr wrap="square" rtlCol="0">
            <a:spAutoFit/>
          </a:bodyPr>
          <a:lstStyle/>
          <a:p>
            <a:r>
              <a:rPr lang="en-GB" sz="1600" dirty="0" smtClean="0"/>
              <a:t>Muscle glycogen stores are depleted during training and need to be replenished after</a:t>
            </a:r>
            <a:endParaRPr lang="en-GB" sz="1600" dirty="0"/>
          </a:p>
        </p:txBody>
      </p:sp>
      <p:sp>
        <p:nvSpPr>
          <p:cNvPr id="6" name="TextBox 5"/>
          <p:cNvSpPr txBox="1"/>
          <p:nvPr/>
        </p:nvSpPr>
        <p:spPr>
          <a:xfrm>
            <a:off x="2514599" y="4534614"/>
            <a:ext cx="1943100" cy="1569660"/>
          </a:xfrm>
          <a:prstGeom prst="rect">
            <a:avLst/>
          </a:prstGeom>
          <a:noFill/>
        </p:spPr>
        <p:txBody>
          <a:bodyPr wrap="square" rtlCol="0">
            <a:spAutoFit/>
          </a:bodyPr>
          <a:lstStyle/>
          <a:p>
            <a:r>
              <a:rPr lang="en-GB" sz="1600" dirty="0" smtClean="0"/>
              <a:t>Eating glycogen in the first 20-minutes after exercise enhances performance the next day</a:t>
            </a:r>
            <a:endParaRPr lang="en-GB" sz="1600" dirty="0"/>
          </a:p>
        </p:txBody>
      </p:sp>
      <p:sp>
        <p:nvSpPr>
          <p:cNvPr id="7" name="TextBox 6"/>
          <p:cNvSpPr txBox="1"/>
          <p:nvPr/>
        </p:nvSpPr>
        <p:spPr>
          <a:xfrm>
            <a:off x="5410199" y="4780835"/>
            <a:ext cx="2590800" cy="1569660"/>
          </a:xfrm>
          <a:prstGeom prst="rect">
            <a:avLst/>
          </a:prstGeom>
          <a:noFill/>
        </p:spPr>
        <p:txBody>
          <a:bodyPr wrap="square" rtlCol="0">
            <a:spAutoFit/>
          </a:bodyPr>
          <a:lstStyle/>
          <a:p>
            <a:r>
              <a:rPr lang="en-GB" sz="1600" dirty="0"/>
              <a:t>C</a:t>
            </a:r>
            <a:r>
              <a:rPr lang="en-GB" sz="1600" dirty="0" smtClean="0"/>
              <a:t>onsume 4:1 ratio of carbohydrate to protein (e.g. Sardines on toast or chocolate milk) as protein helps with re-synthesis of glycogen</a:t>
            </a:r>
            <a:endParaRPr lang="en-GB" sz="1600" dirty="0"/>
          </a:p>
        </p:txBody>
      </p:sp>
      <p:sp>
        <p:nvSpPr>
          <p:cNvPr id="8" name="TextBox 7"/>
          <p:cNvSpPr txBox="1"/>
          <p:nvPr/>
        </p:nvSpPr>
        <p:spPr>
          <a:xfrm>
            <a:off x="8548687" y="4642008"/>
            <a:ext cx="2276475" cy="1077218"/>
          </a:xfrm>
          <a:prstGeom prst="rect">
            <a:avLst/>
          </a:prstGeom>
          <a:noFill/>
        </p:spPr>
        <p:txBody>
          <a:bodyPr wrap="square" rtlCol="0">
            <a:spAutoFit/>
          </a:bodyPr>
          <a:lstStyle/>
          <a:p>
            <a:r>
              <a:rPr lang="en-GB" sz="1600" dirty="0" smtClean="0"/>
              <a:t>Liquid can be absorbed much more quickly that solids and also helps to rehydrate. </a:t>
            </a:r>
            <a:endParaRPr lang="en-GB" sz="1600" dirty="0"/>
          </a:p>
        </p:txBody>
      </p:sp>
    </p:spTree>
    <p:extLst>
      <p:ext uri="{BB962C8B-B14F-4D97-AF65-F5344CB8AC3E}">
        <p14:creationId xmlns:p14="http://schemas.microsoft.com/office/powerpoint/2010/main" val="172751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808038"/>
          </a:xfrm>
        </p:spPr>
        <p:txBody>
          <a:bodyPr>
            <a:normAutofit/>
          </a:bodyPr>
          <a:lstStyle/>
          <a:p>
            <a:r>
              <a:rPr lang="en-GB" dirty="0" smtClean="0"/>
              <a:t>Re-cap quiz</a:t>
            </a:r>
            <a:endParaRPr lang="en-GB" dirty="0"/>
          </a:p>
        </p:txBody>
      </p:sp>
      <p:sp>
        <p:nvSpPr>
          <p:cNvPr id="3" name="Content Placeholder 2"/>
          <p:cNvSpPr>
            <a:spLocks noGrp="1"/>
          </p:cNvSpPr>
          <p:nvPr>
            <p:ph idx="1"/>
          </p:nvPr>
        </p:nvSpPr>
        <p:spPr>
          <a:xfrm>
            <a:off x="1828800" y="457200"/>
            <a:ext cx="8229600" cy="5715000"/>
          </a:xfrm>
        </p:spPr>
        <p:txBody>
          <a:bodyPr>
            <a:normAutofit fontScale="70000" lnSpcReduction="20000"/>
          </a:bodyPr>
          <a:lstStyle/>
          <a:p>
            <a:pPr marL="514350" indent="-514350">
              <a:buAutoNum type="arabicPeriod"/>
            </a:pPr>
            <a:r>
              <a:rPr lang="en-GB" sz="2000" dirty="0"/>
              <a:t>Hyperbaric chambers increase the pressure of O2 at the injury site. Why does this benefit the rehabilitation of the injured area? [2]</a:t>
            </a:r>
          </a:p>
          <a:p>
            <a:pPr>
              <a:buFontTx/>
              <a:buChar char="-"/>
            </a:pPr>
            <a:r>
              <a:rPr lang="en-GB" sz="2000" dirty="0">
                <a:solidFill>
                  <a:srgbClr val="FF0000"/>
                </a:solidFill>
              </a:rPr>
              <a:t>Reduces swelling at site</a:t>
            </a:r>
          </a:p>
          <a:p>
            <a:pPr>
              <a:buFontTx/>
              <a:buChar char="-"/>
            </a:pPr>
            <a:r>
              <a:rPr lang="en-GB" sz="2000" dirty="0">
                <a:solidFill>
                  <a:srgbClr val="FF0000"/>
                </a:solidFill>
              </a:rPr>
              <a:t>Raises activity of white cells</a:t>
            </a:r>
          </a:p>
          <a:p>
            <a:pPr marL="514350" indent="-514350">
              <a:buAutoNum type="arabicPeriod" startAt="2"/>
            </a:pPr>
            <a:r>
              <a:rPr lang="en-GB" sz="2000" dirty="0" smtClean="0"/>
              <a:t>Define and give an example of a chronic sports injury [2]</a:t>
            </a:r>
          </a:p>
          <a:p>
            <a:pPr>
              <a:buFontTx/>
              <a:buChar char="-"/>
            </a:pPr>
            <a:r>
              <a:rPr lang="en-GB" sz="2000" dirty="0" smtClean="0">
                <a:solidFill>
                  <a:srgbClr val="FF0000"/>
                </a:solidFill>
              </a:rPr>
              <a:t>long-term/over-training/over-use/repetitive strain injury</a:t>
            </a:r>
          </a:p>
          <a:p>
            <a:pPr>
              <a:buFontTx/>
              <a:buChar char="-"/>
            </a:pPr>
            <a:r>
              <a:rPr lang="en-GB" sz="2000" dirty="0" smtClean="0">
                <a:solidFill>
                  <a:srgbClr val="FF0000"/>
                </a:solidFill>
              </a:rPr>
              <a:t>E.g. tennis elbow/ </a:t>
            </a:r>
            <a:r>
              <a:rPr lang="en-GB" sz="2000" dirty="0" smtClean="0">
                <a:solidFill>
                  <a:srgbClr val="FF0000"/>
                </a:solidFill>
              </a:rPr>
              <a:t>stress fracture/or </a:t>
            </a:r>
            <a:r>
              <a:rPr lang="en-GB" sz="2000" dirty="0" err="1" smtClean="0">
                <a:solidFill>
                  <a:srgbClr val="FF0000"/>
                </a:solidFill>
              </a:rPr>
              <a:t>equiv</a:t>
            </a:r>
            <a:endParaRPr lang="en-GB" sz="2000" dirty="0">
              <a:solidFill>
                <a:srgbClr val="FF0000"/>
              </a:solidFill>
            </a:endParaRPr>
          </a:p>
          <a:p>
            <a:pPr marL="514350" indent="-514350">
              <a:buAutoNum type="arabicPeriod" startAt="3"/>
            </a:pPr>
            <a:r>
              <a:rPr lang="en-GB" sz="2000" dirty="0" smtClean="0"/>
              <a:t>How are ice baths beneficial to a Rugby player’s recovery from playing? </a:t>
            </a:r>
            <a:r>
              <a:rPr lang="en-GB" sz="2000" dirty="0"/>
              <a:t>[3]</a:t>
            </a:r>
          </a:p>
          <a:p>
            <a:pPr>
              <a:buFontTx/>
              <a:buChar char="-"/>
            </a:pPr>
            <a:r>
              <a:rPr lang="en-GB" sz="2000" dirty="0" smtClean="0">
                <a:solidFill>
                  <a:srgbClr val="FF0000"/>
                </a:solidFill>
              </a:rPr>
              <a:t>Constriction of veins/blood vessels/muscle pump</a:t>
            </a:r>
          </a:p>
          <a:p>
            <a:pPr>
              <a:buFontTx/>
              <a:buChar char="-"/>
            </a:pPr>
            <a:r>
              <a:rPr lang="en-GB" sz="2000" dirty="0" smtClean="0">
                <a:solidFill>
                  <a:srgbClr val="FF0000"/>
                </a:solidFill>
              </a:rPr>
              <a:t>Recover </a:t>
            </a:r>
            <a:r>
              <a:rPr lang="en-GB" sz="2000" dirty="0">
                <a:solidFill>
                  <a:srgbClr val="FF0000"/>
                </a:solidFill>
              </a:rPr>
              <a:t>faster/faster removal of  waste products e.g. lactic acid</a:t>
            </a:r>
          </a:p>
          <a:p>
            <a:pPr>
              <a:buFontTx/>
              <a:buChar char="-"/>
            </a:pPr>
            <a:r>
              <a:rPr lang="en-GB" sz="2000" dirty="0">
                <a:solidFill>
                  <a:srgbClr val="FF0000"/>
                </a:solidFill>
              </a:rPr>
              <a:t>Reduction of </a:t>
            </a:r>
            <a:r>
              <a:rPr lang="en-GB" sz="2000" dirty="0" smtClean="0">
                <a:solidFill>
                  <a:srgbClr val="FF0000"/>
                </a:solidFill>
              </a:rPr>
              <a:t>DOMS/reduces inflammation/swelling/pain</a:t>
            </a:r>
            <a:endParaRPr lang="en-GB" sz="2000" dirty="0">
              <a:solidFill>
                <a:srgbClr val="FF0000"/>
              </a:solidFill>
            </a:endParaRPr>
          </a:p>
          <a:p>
            <a:pPr>
              <a:buFontTx/>
              <a:buChar char="-"/>
            </a:pPr>
            <a:r>
              <a:rPr lang="en-GB" sz="2000" dirty="0" smtClean="0">
                <a:solidFill>
                  <a:srgbClr val="FF0000"/>
                </a:solidFill>
              </a:rPr>
              <a:t>Allows them to train </a:t>
            </a:r>
            <a:r>
              <a:rPr lang="en-GB" sz="2000" dirty="0">
                <a:solidFill>
                  <a:srgbClr val="FF0000"/>
                </a:solidFill>
              </a:rPr>
              <a:t>more frequently</a:t>
            </a:r>
          </a:p>
          <a:p>
            <a:pPr marL="457200" indent="-457200">
              <a:buAutoNum type="arabicPeriod" startAt="4"/>
            </a:pPr>
            <a:r>
              <a:rPr lang="en-GB" sz="2000" dirty="0"/>
              <a:t>How can a performer be rehabilitated from a soft tissue injury such as a muscle strain? [4]</a:t>
            </a:r>
          </a:p>
          <a:p>
            <a:pPr marL="0" indent="0">
              <a:buNone/>
            </a:pPr>
            <a:r>
              <a:rPr lang="en-GB" sz="2000" dirty="0">
                <a:solidFill>
                  <a:srgbClr val="FF0000"/>
                </a:solidFill>
              </a:rPr>
              <a:t>Short term:</a:t>
            </a:r>
          </a:p>
          <a:p>
            <a:pPr marL="0" indent="0">
              <a:buNone/>
            </a:pPr>
            <a:r>
              <a:rPr lang="en-GB" sz="2000" dirty="0">
                <a:solidFill>
                  <a:srgbClr val="FF0000"/>
                </a:solidFill>
              </a:rPr>
              <a:t>R – rest</a:t>
            </a:r>
          </a:p>
          <a:p>
            <a:pPr marL="0" indent="0">
              <a:buNone/>
            </a:pPr>
            <a:r>
              <a:rPr lang="en-GB" sz="2000" dirty="0">
                <a:solidFill>
                  <a:srgbClr val="FF0000"/>
                </a:solidFill>
              </a:rPr>
              <a:t>I – Ice</a:t>
            </a:r>
          </a:p>
          <a:p>
            <a:pPr marL="0" indent="0">
              <a:buNone/>
            </a:pPr>
            <a:r>
              <a:rPr lang="en-GB" sz="2000" dirty="0">
                <a:solidFill>
                  <a:srgbClr val="FF0000"/>
                </a:solidFill>
              </a:rPr>
              <a:t>C – Compression / comfort</a:t>
            </a:r>
          </a:p>
          <a:p>
            <a:pPr marL="0" indent="0">
              <a:buNone/>
            </a:pPr>
            <a:r>
              <a:rPr lang="en-GB" sz="2000" dirty="0">
                <a:solidFill>
                  <a:srgbClr val="FF0000"/>
                </a:solidFill>
              </a:rPr>
              <a:t>E – Elevation</a:t>
            </a:r>
          </a:p>
          <a:p>
            <a:pPr marL="0" indent="0">
              <a:buNone/>
            </a:pPr>
            <a:r>
              <a:rPr lang="en-GB" sz="2000" dirty="0">
                <a:solidFill>
                  <a:srgbClr val="FF0000"/>
                </a:solidFill>
              </a:rPr>
              <a:t>Long term: </a:t>
            </a:r>
          </a:p>
          <a:p>
            <a:pPr marL="0" indent="0">
              <a:buNone/>
            </a:pPr>
            <a:r>
              <a:rPr lang="en-GB" sz="2000" dirty="0">
                <a:solidFill>
                  <a:srgbClr val="FF0000"/>
                </a:solidFill>
              </a:rPr>
              <a:t>Massage</a:t>
            </a:r>
          </a:p>
          <a:p>
            <a:pPr marL="0" indent="0">
              <a:buNone/>
            </a:pPr>
            <a:r>
              <a:rPr lang="en-GB" sz="2000" dirty="0">
                <a:solidFill>
                  <a:srgbClr val="FF0000"/>
                </a:solidFill>
              </a:rPr>
              <a:t>Strength training/ conditioning</a:t>
            </a:r>
          </a:p>
          <a:p>
            <a:pPr marL="0" indent="0">
              <a:buNone/>
            </a:pPr>
            <a:r>
              <a:rPr lang="en-GB" sz="2000" dirty="0">
                <a:solidFill>
                  <a:srgbClr val="FF0000"/>
                </a:solidFill>
              </a:rPr>
              <a:t>Flexibility training/ stretching/ </a:t>
            </a:r>
            <a:r>
              <a:rPr lang="en-GB" sz="2000" dirty="0" smtClean="0">
                <a:solidFill>
                  <a:srgbClr val="FF0000"/>
                </a:solidFill>
              </a:rPr>
              <a:t>PNF</a:t>
            </a:r>
          </a:p>
          <a:p>
            <a:pPr marL="0" indent="0">
              <a:buNone/>
            </a:pPr>
            <a:r>
              <a:rPr lang="en-GB" sz="2000" dirty="0" smtClean="0">
                <a:solidFill>
                  <a:srgbClr val="FF0000"/>
                </a:solidFill>
              </a:rPr>
              <a:t>Cryotherapy</a:t>
            </a:r>
          </a:p>
          <a:p>
            <a:pPr marL="0" indent="0">
              <a:buNone/>
            </a:pPr>
            <a:r>
              <a:rPr lang="en-GB" sz="2000" dirty="0" smtClean="0">
                <a:solidFill>
                  <a:srgbClr val="FF0000"/>
                </a:solidFill>
              </a:rPr>
              <a:t>Proprioceptive training</a:t>
            </a:r>
            <a:endParaRPr lang="en-GB" sz="2000" dirty="0">
              <a:solidFill>
                <a:srgbClr val="FF0000"/>
              </a:solidFill>
            </a:endParaRPr>
          </a:p>
          <a:p>
            <a:pPr marL="0" indent="0">
              <a:buNone/>
            </a:pPr>
            <a:endParaRPr lang="en-GB" sz="2000" dirty="0"/>
          </a:p>
        </p:txBody>
      </p:sp>
    </p:spTree>
    <p:extLst>
      <p:ext uri="{BB962C8B-B14F-4D97-AF65-F5344CB8AC3E}">
        <p14:creationId xmlns:p14="http://schemas.microsoft.com/office/powerpoint/2010/main" val="268858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500"/>
                                        <p:tgtEl>
                                          <p:spTgt spid="3">
                                            <p:txEl>
                                              <p:pRg st="13" end="13"/>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animEffect transition="in" filter="fade">
                                      <p:cBhvr>
                                        <p:cTn id="45" dur="500"/>
                                        <p:tgtEl>
                                          <p:spTgt spid="3">
                                            <p:txEl>
                                              <p:pRg st="14" end="14"/>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5" end="15"/>
                                            </p:txEl>
                                          </p:spTgt>
                                        </p:tgtEl>
                                        <p:attrNameLst>
                                          <p:attrName>style.visibility</p:attrName>
                                        </p:attrNameLst>
                                      </p:cBhvr>
                                      <p:to>
                                        <p:strVal val="visible"/>
                                      </p:to>
                                    </p:set>
                                    <p:animEffect transition="in" filter="fade">
                                      <p:cBhvr>
                                        <p:cTn id="48" dur="500"/>
                                        <p:tgtEl>
                                          <p:spTgt spid="3">
                                            <p:txEl>
                                              <p:pRg st="15" end="15"/>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6" end="16"/>
                                            </p:txEl>
                                          </p:spTgt>
                                        </p:tgtEl>
                                        <p:attrNameLst>
                                          <p:attrName>style.visibility</p:attrName>
                                        </p:attrNameLst>
                                      </p:cBhvr>
                                      <p:to>
                                        <p:strVal val="visible"/>
                                      </p:to>
                                    </p:set>
                                    <p:animEffect transition="in" filter="fade">
                                      <p:cBhvr>
                                        <p:cTn id="51" dur="500"/>
                                        <p:tgtEl>
                                          <p:spTgt spid="3">
                                            <p:txEl>
                                              <p:pRg st="16" end="16"/>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17" end="17"/>
                                            </p:txEl>
                                          </p:spTgt>
                                        </p:tgtEl>
                                        <p:attrNameLst>
                                          <p:attrName>style.visibility</p:attrName>
                                        </p:attrNameLst>
                                      </p:cBhvr>
                                      <p:to>
                                        <p:strVal val="visible"/>
                                      </p:to>
                                    </p:set>
                                    <p:animEffect transition="in" filter="fade">
                                      <p:cBhvr>
                                        <p:cTn id="54" dur="500"/>
                                        <p:tgtEl>
                                          <p:spTgt spid="3">
                                            <p:txEl>
                                              <p:pRg st="17" end="17"/>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3">
                                            <p:txEl>
                                              <p:pRg st="18" end="18"/>
                                            </p:txEl>
                                          </p:spTgt>
                                        </p:tgtEl>
                                        <p:attrNameLst>
                                          <p:attrName>style.visibility</p:attrName>
                                        </p:attrNameLst>
                                      </p:cBhvr>
                                      <p:to>
                                        <p:strVal val="visible"/>
                                      </p:to>
                                    </p:set>
                                    <p:animEffect transition="in" filter="fade">
                                      <p:cBhvr>
                                        <p:cTn id="57" dur="500"/>
                                        <p:tgtEl>
                                          <p:spTgt spid="3">
                                            <p:txEl>
                                              <p:pRg st="18" end="18"/>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3">
                                            <p:txEl>
                                              <p:pRg st="19" end="19"/>
                                            </p:txEl>
                                          </p:spTgt>
                                        </p:tgtEl>
                                        <p:attrNameLst>
                                          <p:attrName>style.visibility</p:attrName>
                                        </p:attrNameLst>
                                      </p:cBhvr>
                                      <p:to>
                                        <p:strVal val="visible"/>
                                      </p:to>
                                    </p:set>
                                    <p:animEffect transition="in" filter="fade">
                                      <p:cBhvr>
                                        <p:cTn id="60" dur="500"/>
                                        <p:tgtEl>
                                          <p:spTgt spid="3">
                                            <p:txEl>
                                              <p:pRg st="19" end="19"/>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3">
                                            <p:txEl>
                                              <p:pRg st="20" end="20"/>
                                            </p:txEl>
                                          </p:spTgt>
                                        </p:tgtEl>
                                        <p:attrNameLst>
                                          <p:attrName>style.visibility</p:attrName>
                                        </p:attrNameLst>
                                      </p:cBhvr>
                                      <p:to>
                                        <p:strVal val="visible"/>
                                      </p:to>
                                    </p:set>
                                    <p:animEffect transition="in" filter="fade">
                                      <p:cBhvr>
                                        <p:cTn id="63" dur="500"/>
                                        <p:tgtEl>
                                          <p:spTgt spid="3">
                                            <p:txEl>
                                              <p:pRg st="20" end="20"/>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3">
                                            <p:txEl>
                                              <p:pRg st="21" end="21"/>
                                            </p:txEl>
                                          </p:spTgt>
                                        </p:tgtEl>
                                        <p:attrNameLst>
                                          <p:attrName>style.visibility</p:attrName>
                                        </p:attrNameLst>
                                      </p:cBhvr>
                                      <p:to>
                                        <p:strVal val="visible"/>
                                      </p:to>
                                    </p:set>
                                    <p:animEffect transition="in" filter="fade">
                                      <p:cBhvr>
                                        <p:cTn id="66" dur="500"/>
                                        <p:tgtEl>
                                          <p:spTgt spid="3">
                                            <p:txEl>
                                              <p:pRg st="21" end="21"/>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3">
                                            <p:txEl>
                                              <p:pRg st="22" end="22"/>
                                            </p:txEl>
                                          </p:spTgt>
                                        </p:tgtEl>
                                        <p:attrNameLst>
                                          <p:attrName>style.visibility</p:attrName>
                                        </p:attrNameLst>
                                      </p:cBhvr>
                                      <p:to>
                                        <p:strVal val="visible"/>
                                      </p:to>
                                    </p:set>
                                    <p:animEffect transition="in" filter="fade">
                                      <p:cBhvr>
                                        <p:cTn id="69" dur="500"/>
                                        <p:tgtEl>
                                          <p:spTgt spid="3">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2955" y="-87720"/>
            <a:ext cx="3995057" cy="1325563"/>
          </a:xfrm>
        </p:spPr>
        <p:txBody>
          <a:bodyPr/>
          <a:lstStyle/>
          <a:p>
            <a:r>
              <a:rPr lang="en-GB" dirty="0" smtClean="0"/>
              <a:t>Types of injury</a:t>
            </a:r>
            <a:endParaRPr lang="en-GB" dirty="0"/>
          </a:p>
        </p:txBody>
      </p:sp>
      <p:sp>
        <p:nvSpPr>
          <p:cNvPr id="3" name="Content Placeholder 2"/>
          <p:cNvSpPr>
            <a:spLocks noGrp="1"/>
          </p:cNvSpPr>
          <p:nvPr>
            <p:ph idx="1"/>
          </p:nvPr>
        </p:nvSpPr>
        <p:spPr>
          <a:xfrm>
            <a:off x="1568632" y="1124631"/>
            <a:ext cx="2209800" cy="4351338"/>
          </a:xfrm>
        </p:spPr>
        <p:txBody>
          <a:bodyPr>
            <a:normAutofit/>
          </a:bodyPr>
          <a:lstStyle/>
          <a:p>
            <a:pPr marL="0" indent="0">
              <a:buNone/>
            </a:pPr>
            <a:r>
              <a:rPr lang="en-GB" sz="4400" dirty="0" smtClean="0"/>
              <a:t>Acute</a:t>
            </a:r>
          </a:p>
          <a:p>
            <a:pPr marL="0" lvl="0" indent="0">
              <a:buNone/>
            </a:pPr>
            <a:r>
              <a:rPr lang="en-GB" dirty="0">
                <a:solidFill>
                  <a:prstClr val="black"/>
                </a:solidFill>
                <a:latin typeface="HelveticaNeueLTStd-Roman"/>
                <a:ea typeface="Times New Roman" panose="02020603050405020304" pitchFamily="18" charset="0"/>
                <a:cs typeface="HelveticaNeueLTStd-Roman"/>
              </a:rPr>
              <a:t>(fractures, dislocations, strains, sprains)</a:t>
            </a:r>
            <a:endParaRPr lang="en-GB" dirty="0">
              <a:solidFill>
                <a:prstClr val="black"/>
              </a:solidFill>
            </a:endParaRPr>
          </a:p>
          <a:p>
            <a:pPr marL="0" indent="0">
              <a:buNone/>
            </a:pPr>
            <a:endParaRPr lang="en-GB" dirty="0" smtClean="0"/>
          </a:p>
        </p:txBody>
      </p:sp>
      <p:sp>
        <p:nvSpPr>
          <p:cNvPr id="4" name="Rectangle 3"/>
          <p:cNvSpPr/>
          <p:nvPr/>
        </p:nvSpPr>
        <p:spPr>
          <a:xfrm>
            <a:off x="8104416" y="1042207"/>
            <a:ext cx="3120006" cy="3118803"/>
          </a:xfrm>
          <a:prstGeom prst="rect">
            <a:avLst/>
          </a:prstGeom>
        </p:spPr>
        <p:txBody>
          <a:bodyPr wrap="square">
            <a:spAutoFit/>
          </a:bodyPr>
          <a:lstStyle/>
          <a:p>
            <a:pPr lvl="0">
              <a:lnSpc>
                <a:spcPct val="90000"/>
              </a:lnSpc>
              <a:spcBef>
                <a:spcPts val="1000"/>
              </a:spcBef>
            </a:pPr>
            <a:r>
              <a:rPr lang="en-GB" sz="4400" dirty="0" smtClean="0">
                <a:solidFill>
                  <a:prstClr val="black"/>
                </a:solidFill>
              </a:rPr>
              <a:t>Chronic</a:t>
            </a:r>
          </a:p>
          <a:p>
            <a:pPr lvl="0">
              <a:lnSpc>
                <a:spcPct val="90000"/>
              </a:lnSpc>
              <a:spcBef>
                <a:spcPts val="1000"/>
              </a:spcBef>
            </a:pPr>
            <a:r>
              <a:rPr lang="en-GB" sz="2800" dirty="0">
                <a:solidFill>
                  <a:prstClr val="black"/>
                </a:solidFill>
                <a:latin typeface="HelveticaNeueLTStd-Roman"/>
                <a:ea typeface="Times New Roman" panose="02020603050405020304" pitchFamily="18" charset="0"/>
                <a:cs typeface="HelveticaNeueLTStd-Roman"/>
              </a:rPr>
              <a:t>(</a:t>
            </a:r>
            <a:r>
              <a:rPr lang="en-GB" sz="2800" dirty="0" err="1">
                <a:solidFill>
                  <a:prstClr val="black"/>
                </a:solidFill>
                <a:latin typeface="HelveticaNeueLTStd-Roman"/>
                <a:ea typeface="Times New Roman" panose="02020603050405020304" pitchFamily="18" charset="0"/>
                <a:cs typeface="HelveticaNeueLTStd-Roman"/>
              </a:rPr>
              <a:t>achilles</a:t>
            </a:r>
            <a:r>
              <a:rPr lang="en-GB" sz="2800" dirty="0">
                <a:solidFill>
                  <a:prstClr val="black"/>
                </a:solidFill>
                <a:latin typeface="HelveticaNeueLTStd-Roman"/>
                <a:ea typeface="Times New Roman" panose="02020603050405020304" pitchFamily="18" charset="0"/>
                <a:cs typeface="HelveticaNeueLTStd-Roman"/>
              </a:rPr>
              <a:t> tendonitis, stress </a:t>
            </a:r>
            <a:r>
              <a:rPr lang="en-GB" sz="2800" dirty="0" err="1">
                <a:solidFill>
                  <a:prstClr val="black"/>
                </a:solidFill>
                <a:latin typeface="HelveticaNeueLTStd-Roman"/>
                <a:ea typeface="Times New Roman" panose="02020603050405020304" pitchFamily="18" charset="0"/>
                <a:cs typeface="HelveticaNeueLTStd-Roman"/>
              </a:rPr>
              <a:t>fracture,‘tennis</a:t>
            </a:r>
            <a:r>
              <a:rPr lang="en-GB" sz="2800" dirty="0">
                <a:solidFill>
                  <a:prstClr val="black"/>
                </a:solidFill>
                <a:latin typeface="HelveticaNeueLTStd-Roman"/>
                <a:ea typeface="Times New Roman" panose="02020603050405020304" pitchFamily="18" charset="0"/>
                <a:cs typeface="HelveticaNeueLTStd-Roman"/>
              </a:rPr>
              <a:t> elbow’)</a:t>
            </a:r>
            <a:endParaRPr lang="en-GB" sz="2800" dirty="0">
              <a:solidFill>
                <a:prstClr val="black"/>
              </a:solidFill>
            </a:endParaRPr>
          </a:p>
          <a:p>
            <a:pPr lvl="0">
              <a:lnSpc>
                <a:spcPct val="90000"/>
              </a:lnSpc>
              <a:spcBef>
                <a:spcPts val="1000"/>
              </a:spcBef>
            </a:pPr>
            <a:endParaRPr lang="en-GB" sz="4400" dirty="0" smtClean="0">
              <a:solidFill>
                <a:prstClr val="black"/>
              </a:solidFill>
            </a:endParaRPr>
          </a:p>
        </p:txBody>
      </p:sp>
      <p:cxnSp>
        <p:nvCxnSpPr>
          <p:cNvPr id="6" name="Straight Arrow Connector 5"/>
          <p:cNvCxnSpPr/>
          <p:nvPr/>
        </p:nvCxnSpPr>
        <p:spPr>
          <a:xfrm flipH="1">
            <a:off x="3431722" y="949234"/>
            <a:ext cx="1209948" cy="365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721690" y="920286"/>
            <a:ext cx="1053737" cy="470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10666"/>
          <a:stretch/>
        </p:blipFill>
        <p:spPr>
          <a:xfrm>
            <a:off x="7728119" y="3614057"/>
            <a:ext cx="3486150" cy="2859066"/>
          </a:xfrm>
          <a:prstGeom prst="rect">
            <a:avLst/>
          </a:prstGeom>
        </p:spPr>
      </p:pic>
      <p:pic>
        <p:nvPicPr>
          <p:cNvPr id="1026" name="Picture 2" descr="1626-cis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923" y="3827827"/>
            <a:ext cx="3200760" cy="218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8424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3689"/>
          <a:stretch/>
        </p:blipFill>
        <p:spPr>
          <a:xfrm>
            <a:off x="1533891" y="0"/>
            <a:ext cx="9315444" cy="6858000"/>
          </a:xfrm>
          <a:prstGeom prst="rect">
            <a:avLst/>
          </a:prstGeom>
        </p:spPr>
      </p:pic>
      <p:sp>
        <p:nvSpPr>
          <p:cNvPr id="5" name="TextBox 4"/>
          <p:cNvSpPr txBox="1"/>
          <p:nvPr/>
        </p:nvSpPr>
        <p:spPr>
          <a:xfrm>
            <a:off x="4838329" y="682228"/>
            <a:ext cx="5566300" cy="1477328"/>
          </a:xfrm>
          <a:prstGeom prst="rect">
            <a:avLst/>
          </a:prstGeom>
          <a:noFill/>
        </p:spPr>
        <p:txBody>
          <a:bodyPr wrap="square" rtlCol="0">
            <a:spAutoFit/>
          </a:bodyPr>
          <a:lstStyle/>
          <a:p>
            <a:r>
              <a:rPr lang="en-GB" dirty="0" smtClean="0"/>
              <a:t>Testing/assessing muscle imbalances, core strength, range of joint movement, and postural alignment. If problems are detected then the appropriate training programme is used to correct the problem and reduce the injury risk. </a:t>
            </a:r>
            <a:endParaRPr lang="en-GB" dirty="0"/>
          </a:p>
        </p:txBody>
      </p:sp>
      <p:sp>
        <p:nvSpPr>
          <p:cNvPr id="7" name="TextBox 6"/>
          <p:cNvSpPr txBox="1"/>
          <p:nvPr/>
        </p:nvSpPr>
        <p:spPr>
          <a:xfrm>
            <a:off x="4838329" y="2319354"/>
            <a:ext cx="5566300" cy="646331"/>
          </a:xfrm>
          <a:prstGeom prst="rect">
            <a:avLst/>
          </a:prstGeom>
          <a:noFill/>
        </p:spPr>
        <p:txBody>
          <a:bodyPr wrap="square" rtlCol="0">
            <a:spAutoFit/>
          </a:bodyPr>
          <a:lstStyle/>
          <a:p>
            <a:r>
              <a:rPr lang="en-GB" dirty="0" smtClean="0"/>
              <a:t>E.g. shin pads, skull caps, post protectors, batting helmets,</a:t>
            </a:r>
            <a:r>
              <a:rPr lang="en-GB" dirty="0"/>
              <a:t> </a:t>
            </a:r>
            <a:r>
              <a:rPr lang="en-GB" dirty="0" smtClean="0"/>
              <a:t>etc. </a:t>
            </a:r>
          </a:p>
        </p:txBody>
      </p:sp>
      <p:sp>
        <p:nvSpPr>
          <p:cNvPr id="8" name="TextBox 7"/>
          <p:cNvSpPr txBox="1"/>
          <p:nvPr/>
        </p:nvSpPr>
        <p:spPr>
          <a:xfrm>
            <a:off x="4838329" y="3429000"/>
            <a:ext cx="5566300" cy="923330"/>
          </a:xfrm>
          <a:prstGeom prst="rect">
            <a:avLst/>
          </a:prstGeom>
          <a:noFill/>
        </p:spPr>
        <p:txBody>
          <a:bodyPr wrap="square" rtlCol="0">
            <a:spAutoFit/>
          </a:bodyPr>
          <a:lstStyle/>
          <a:p>
            <a:r>
              <a:rPr lang="en-GB" dirty="0" smtClean="0"/>
              <a:t>(pulse raiser and stretches) </a:t>
            </a:r>
          </a:p>
          <a:p>
            <a:r>
              <a:rPr lang="en-GB" dirty="0" smtClean="0"/>
              <a:t>Increases elasticity of muscles, improves blood flow, and improves psychological readiness and responses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87" y="4550214"/>
            <a:ext cx="2022163" cy="205643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8934" y="4123679"/>
            <a:ext cx="2526437" cy="2526437"/>
          </a:xfrm>
          <a:prstGeom prst="rect">
            <a:avLst/>
          </a:prstGeom>
        </p:spPr>
      </p:pic>
      <p:sp>
        <p:nvSpPr>
          <p:cNvPr id="11" name="TextBox 10"/>
          <p:cNvSpPr txBox="1"/>
          <p:nvPr/>
        </p:nvSpPr>
        <p:spPr>
          <a:xfrm>
            <a:off x="4758403" y="5843987"/>
            <a:ext cx="5646226" cy="1477328"/>
          </a:xfrm>
          <a:prstGeom prst="rect">
            <a:avLst/>
          </a:prstGeom>
          <a:noFill/>
        </p:spPr>
        <p:txBody>
          <a:bodyPr wrap="none" rtlCol="0">
            <a:spAutoFit/>
          </a:bodyPr>
          <a:lstStyle/>
          <a:p>
            <a:r>
              <a:rPr lang="en-GB" dirty="0" smtClean="0"/>
              <a:t>Taping can help with support and stability e.g. taping </a:t>
            </a:r>
          </a:p>
          <a:p>
            <a:r>
              <a:rPr lang="en-GB" dirty="0" smtClean="0"/>
              <a:t>for tennis elbow. Bracing is more substantial and prevents </a:t>
            </a:r>
          </a:p>
          <a:p>
            <a:r>
              <a:rPr lang="en-GB" dirty="0" smtClean="0"/>
              <a:t>further injury after an operation</a:t>
            </a:r>
          </a:p>
          <a:p>
            <a:endParaRPr lang="en-GB" dirty="0"/>
          </a:p>
          <a:p>
            <a:endParaRPr lang="en-GB" dirty="0" smtClean="0"/>
          </a:p>
        </p:txBody>
      </p:sp>
      <p:sp>
        <p:nvSpPr>
          <p:cNvPr id="12" name="TextBox 11"/>
          <p:cNvSpPr txBox="1"/>
          <p:nvPr/>
        </p:nvSpPr>
        <p:spPr>
          <a:xfrm>
            <a:off x="4838329" y="4815645"/>
            <a:ext cx="5090605" cy="646331"/>
          </a:xfrm>
          <a:prstGeom prst="rect">
            <a:avLst/>
          </a:prstGeom>
          <a:solidFill>
            <a:schemeClr val="accent4">
              <a:lumMod val="60000"/>
              <a:lumOff val="40000"/>
            </a:schemeClr>
          </a:solidFill>
        </p:spPr>
        <p:txBody>
          <a:bodyPr wrap="square" rtlCol="0">
            <a:spAutoFit/>
          </a:bodyPr>
          <a:lstStyle/>
          <a:p>
            <a:r>
              <a:rPr lang="en-GB" dirty="0" smtClean="0"/>
              <a:t>Increase joint range of motion and reduces resistance to movement</a:t>
            </a:r>
          </a:p>
        </p:txBody>
      </p:sp>
    </p:spTree>
    <p:extLst>
      <p:ext uri="{BB962C8B-B14F-4D97-AF65-F5344CB8AC3E}">
        <p14:creationId xmlns:p14="http://schemas.microsoft.com/office/powerpoint/2010/main" val="426655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1"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63284" y="907868"/>
            <a:ext cx="5227320" cy="1143000"/>
          </a:xfrm>
        </p:spPr>
        <p:txBody>
          <a:bodyPr>
            <a:normAutofit fontScale="90000"/>
          </a:bodyPr>
          <a:lstStyle/>
          <a:p>
            <a:r>
              <a:rPr lang="en-GB" dirty="0"/>
              <a:t>Physiological Adaptations to Flexibility Training</a:t>
            </a:r>
          </a:p>
        </p:txBody>
      </p:sp>
      <p:sp>
        <p:nvSpPr>
          <p:cNvPr id="8195" name="Rectangle 3"/>
          <p:cNvSpPr>
            <a:spLocks noGrp="1" noChangeArrowheads="1"/>
          </p:cNvSpPr>
          <p:nvPr>
            <p:ph type="body" idx="1"/>
          </p:nvPr>
        </p:nvSpPr>
        <p:spPr>
          <a:xfrm>
            <a:off x="691106" y="2813097"/>
            <a:ext cx="4699498" cy="2899726"/>
          </a:xfrm>
        </p:spPr>
        <p:txBody>
          <a:bodyPr>
            <a:normAutofit/>
          </a:bodyPr>
          <a:lstStyle/>
          <a:p>
            <a:r>
              <a:rPr lang="en-GB" sz="2400" b="1" dirty="0"/>
              <a:t>Changes to skeletal muscle</a:t>
            </a:r>
          </a:p>
          <a:p>
            <a:pPr>
              <a:buFont typeface="Wingdings" pitchFamily="2" charset="2"/>
              <a:buNone/>
            </a:pPr>
            <a:r>
              <a:rPr lang="en-GB" sz="2400" dirty="0"/>
              <a:t>	Increased resting length of the muscles</a:t>
            </a:r>
          </a:p>
          <a:p>
            <a:r>
              <a:rPr lang="en-GB" sz="2400" b="1" dirty="0"/>
              <a:t>Changes to connective tissue</a:t>
            </a:r>
            <a:r>
              <a:rPr lang="en-GB" sz="2400" dirty="0"/>
              <a:t>.</a:t>
            </a:r>
          </a:p>
          <a:p>
            <a:pPr>
              <a:buFont typeface="Wingdings" pitchFamily="2" charset="2"/>
              <a:buNone/>
            </a:pPr>
            <a:r>
              <a:rPr lang="en-GB" sz="2400" dirty="0"/>
              <a:t>	Increased resting length of the tendons and ligaments</a:t>
            </a:r>
            <a:r>
              <a:rPr lang="en-GB" sz="2400" dirty="0" smtClean="0"/>
              <a:t>.</a:t>
            </a:r>
            <a:endParaRPr lang="en-GB" sz="2400" dirty="0"/>
          </a:p>
        </p:txBody>
      </p:sp>
      <p:sp>
        <p:nvSpPr>
          <p:cNvPr id="2" name="Rectangle 1"/>
          <p:cNvSpPr/>
          <p:nvPr/>
        </p:nvSpPr>
        <p:spPr>
          <a:xfrm>
            <a:off x="6069875" y="2308036"/>
            <a:ext cx="5042263" cy="3342453"/>
          </a:xfrm>
          <a:prstGeom prst="rect">
            <a:avLst/>
          </a:prstGeom>
        </p:spPr>
        <p:txBody>
          <a:bodyPr wrap="square">
            <a:spAutoFit/>
          </a:bodyPr>
          <a:lstStyle/>
          <a:p>
            <a:pPr marL="342900" indent="-342900">
              <a:spcBef>
                <a:spcPct val="20000"/>
              </a:spcBef>
            </a:pPr>
            <a:r>
              <a:rPr lang="en-GB" sz="2400" dirty="0">
                <a:solidFill>
                  <a:prstClr val="black"/>
                </a:solidFill>
              </a:rPr>
              <a:t>Adaptations result in:</a:t>
            </a:r>
          </a:p>
          <a:p>
            <a:pPr marL="342900" indent="-342900">
              <a:spcBef>
                <a:spcPct val="20000"/>
              </a:spcBef>
              <a:buFont typeface="Arial" panose="020B0604020202020204" pitchFamily="34" charset="0"/>
              <a:buChar char="•"/>
            </a:pPr>
            <a:r>
              <a:rPr lang="en-GB" sz="2400" dirty="0">
                <a:solidFill>
                  <a:prstClr val="black"/>
                </a:solidFill>
              </a:rPr>
              <a:t>	Increased joint range of movement (ROM) prevents over-stretch injuries e.g. hamstring tears</a:t>
            </a:r>
          </a:p>
          <a:p>
            <a:pPr marL="342900" indent="-342900">
              <a:spcBef>
                <a:spcPct val="20000"/>
              </a:spcBef>
              <a:buFont typeface="Arial" panose="020B0604020202020204" pitchFamily="34" charset="0"/>
              <a:buChar char="•"/>
            </a:pPr>
            <a:r>
              <a:rPr lang="en-GB" sz="2400" dirty="0">
                <a:solidFill>
                  <a:prstClr val="black"/>
                </a:solidFill>
              </a:rPr>
              <a:t>	Decreased resistance to joint movement. </a:t>
            </a:r>
            <a:endParaRPr lang="en-GB" sz="2400" dirty="0" smtClean="0">
              <a:solidFill>
                <a:prstClr val="black"/>
              </a:solidFill>
            </a:endParaRPr>
          </a:p>
          <a:p>
            <a:pPr>
              <a:spcBef>
                <a:spcPct val="20000"/>
              </a:spcBef>
            </a:pPr>
            <a:endParaRPr lang="en-GB" sz="2400" dirty="0">
              <a:solidFill>
                <a:prstClr val="black"/>
              </a:solidFill>
            </a:endParaRPr>
          </a:p>
          <a:p>
            <a:pPr marL="342900" indent="-342900">
              <a:spcBef>
                <a:spcPct val="20000"/>
              </a:spcBef>
            </a:pPr>
            <a:r>
              <a:rPr lang="en-GB" sz="2400" dirty="0">
                <a:solidFill>
                  <a:prstClr val="black"/>
                </a:solidFill>
              </a:rPr>
              <a:t>	</a:t>
            </a:r>
          </a:p>
        </p:txBody>
      </p:sp>
      <p:sp>
        <p:nvSpPr>
          <p:cNvPr id="6" name="Rectangle 2"/>
          <p:cNvSpPr txBox="1">
            <a:spLocks noChangeArrowheads="1"/>
          </p:cNvSpPr>
          <p:nvPr/>
        </p:nvSpPr>
        <p:spPr>
          <a:xfrm>
            <a:off x="5706289" y="1157151"/>
            <a:ext cx="522732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prstClr val="black"/>
                </a:solidFill>
              </a:rPr>
              <a:t>Prevention of injuries</a:t>
            </a:r>
            <a:endParaRPr lang="en-GB" dirty="0">
              <a:solidFill>
                <a:prstClr val="black"/>
              </a:solidFill>
            </a:endParaRPr>
          </a:p>
        </p:txBody>
      </p:sp>
    </p:spTree>
    <p:extLst>
      <p:ext uri="{BB962C8B-B14F-4D97-AF65-F5344CB8AC3E}">
        <p14:creationId xmlns:p14="http://schemas.microsoft.com/office/powerpoint/2010/main" val="76269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8195">
                                            <p:txEl>
                                              <p:pRg st="0" end="0"/>
                                            </p:txEl>
                                          </p:spTgt>
                                        </p:tgtEl>
                                        <p:attrNameLst>
                                          <p:attrName>style.visibility</p:attrName>
                                        </p:attrNameLst>
                                      </p:cBhvr>
                                      <p:to>
                                        <p:strVal val="visible"/>
                                      </p:to>
                                    </p:set>
                                    <p:anim calcmode="discrete" valueType="clr">
                                      <p:cBhvr override="childStyle">
                                        <p:cTn id="12" dur="80"/>
                                        <p:tgtEl>
                                          <p:spTgt spid="8195">
                                            <p:txEl>
                                              <p:pRg st="0" end="0"/>
                                            </p:txEl>
                                          </p:spTgt>
                                        </p:tgtEl>
                                        <p:attrNameLst>
                                          <p:attrName>style.color</p:attrName>
                                        </p:attrNameLst>
                                      </p:cBhvr>
                                      <p:tavLst>
                                        <p:tav tm="0">
                                          <p:val>
                                            <p:clrVal>
                                              <a:schemeClr val="accent2"/>
                                            </p:clrVal>
                                          </p:val>
                                        </p:tav>
                                        <p:tav tm="50000">
                                          <p:val>
                                            <p:clrVal>
                                              <a:srgbClr val="FF6600"/>
                                            </p:clrVal>
                                          </p:val>
                                        </p:tav>
                                      </p:tavLst>
                                    </p:anim>
                                    <p:anim calcmode="discrete" valueType="clr">
                                      <p:cBhvr>
                                        <p:cTn id="13" dur="80"/>
                                        <p:tgtEl>
                                          <p:spTgt spid="8195">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8195">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8195">
                                            <p:txEl>
                                              <p:pRg st="1" end="1"/>
                                            </p:txEl>
                                          </p:spTgt>
                                        </p:tgtEl>
                                        <p:attrNameLst>
                                          <p:attrName>style.visibility</p:attrName>
                                        </p:attrNameLst>
                                      </p:cBhvr>
                                      <p:to>
                                        <p:strVal val="visible"/>
                                      </p:to>
                                    </p:set>
                                    <p:anim calcmode="discrete" valueType="clr">
                                      <p:cBhvr override="childStyle">
                                        <p:cTn id="19" dur="80"/>
                                        <p:tgtEl>
                                          <p:spTgt spid="8195">
                                            <p:txEl>
                                              <p:pRg st="1" end="1"/>
                                            </p:txEl>
                                          </p:spTgt>
                                        </p:tgtEl>
                                        <p:attrNameLst>
                                          <p:attrName>style.color</p:attrName>
                                        </p:attrNameLst>
                                      </p:cBhvr>
                                      <p:tavLst>
                                        <p:tav tm="0">
                                          <p:val>
                                            <p:clrVal>
                                              <a:schemeClr val="accent2"/>
                                            </p:clrVal>
                                          </p:val>
                                        </p:tav>
                                        <p:tav tm="50000">
                                          <p:val>
                                            <p:clrVal>
                                              <a:srgbClr val="FF6600"/>
                                            </p:clrVal>
                                          </p:val>
                                        </p:tav>
                                      </p:tavLst>
                                    </p:anim>
                                    <p:anim calcmode="discrete" valueType="clr">
                                      <p:cBhvr>
                                        <p:cTn id="20" dur="80"/>
                                        <p:tgtEl>
                                          <p:spTgt spid="8195">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8195">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8195">
                                            <p:txEl>
                                              <p:pRg st="2" end="2"/>
                                            </p:txEl>
                                          </p:spTgt>
                                        </p:tgtEl>
                                        <p:attrNameLst>
                                          <p:attrName>style.visibility</p:attrName>
                                        </p:attrNameLst>
                                      </p:cBhvr>
                                      <p:to>
                                        <p:strVal val="visible"/>
                                      </p:to>
                                    </p:set>
                                    <p:anim calcmode="discrete" valueType="clr">
                                      <p:cBhvr override="childStyle">
                                        <p:cTn id="26" dur="80"/>
                                        <p:tgtEl>
                                          <p:spTgt spid="8195">
                                            <p:txEl>
                                              <p:pRg st="2" end="2"/>
                                            </p:txEl>
                                          </p:spTgt>
                                        </p:tgtEl>
                                        <p:attrNameLst>
                                          <p:attrName>style.color</p:attrName>
                                        </p:attrNameLst>
                                      </p:cBhvr>
                                      <p:tavLst>
                                        <p:tav tm="0">
                                          <p:val>
                                            <p:clrVal>
                                              <a:schemeClr val="accent2"/>
                                            </p:clrVal>
                                          </p:val>
                                        </p:tav>
                                        <p:tav tm="50000">
                                          <p:val>
                                            <p:clrVal>
                                              <a:srgbClr val="FF6600"/>
                                            </p:clrVal>
                                          </p:val>
                                        </p:tav>
                                      </p:tavLst>
                                    </p:anim>
                                    <p:anim calcmode="discrete" valueType="clr">
                                      <p:cBhvr>
                                        <p:cTn id="27" dur="80"/>
                                        <p:tgtEl>
                                          <p:spTgt spid="8195">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8195">
                                            <p:txEl>
                                              <p:pRg st="2" end="2"/>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8195">
                                            <p:txEl>
                                              <p:pRg st="3" end="3"/>
                                            </p:txEl>
                                          </p:spTgt>
                                        </p:tgtEl>
                                        <p:attrNameLst>
                                          <p:attrName>style.visibility</p:attrName>
                                        </p:attrNameLst>
                                      </p:cBhvr>
                                      <p:to>
                                        <p:strVal val="visible"/>
                                      </p:to>
                                    </p:set>
                                    <p:anim calcmode="discrete" valueType="clr">
                                      <p:cBhvr override="childStyle">
                                        <p:cTn id="33" dur="80"/>
                                        <p:tgtEl>
                                          <p:spTgt spid="8195">
                                            <p:txEl>
                                              <p:pRg st="3" end="3"/>
                                            </p:txEl>
                                          </p:spTgt>
                                        </p:tgtEl>
                                        <p:attrNameLst>
                                          <p:attrName>style.color</p:attrName>
                                        </p:attrNameLst>
                                      </p:cBhvr>
                                      <p:tavLst>
                                        <p:tav tm="0">
                                          <p:val>
                                            <p:clrVal>
                                              <a:schemeClr val="accent2"/>
                                            </p:clrVal>
                                          </p:val>
                                        </p:tav>
                                        <p:tav tm="50000">
                                          <p:val>
                                            <p:clrVal>
                                              <a:srgbClr val="FF6600"/>
                                            </p:clrVal>
                                          </p:val>
                                        </p:tav>
                                      </p:tavLst>
                                    </p:anim>
                                    <p:anim calcmode="discrete" valueType="clr">
                                      <p:cBhvr>
                                        <p:cTn id="34" dur="80"/>
                                        <p:tgtEl>
                                          <p:spTgt spid="8195">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8195">
                                            <p:txEl>
                                              <p:pRg st="3" end="3"/>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xEl>
                                              <p:pRg st="1" end="1"/>
                                            </p:txEl>
                                          </p:spTgt>
                                        </p:tgtEl>
                                        <p:attrNameLst>
                                          <p:attrName>style.visibility</p:attrName>
                                        </p:attrNameLst>
                                      </p:cBhvr>
                                      <p:to>
                                        <p:strVal val="visible"/>
                                      </p:to>
                                    </p:set>
                                    <p:animEffect transition="in" filter="fade">
                                      <p:cBhvr>
                                        <p:cTn id="45" dur="500"/>
                                        <p:tgtEl>
                                          <p:spTgt spid="2">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
                                            <p:txEl>
                                              <p:pRg st="2" end="2"/>
                                            </p:txEl>
                                          </p:spTgt>
                                        </p:tgtEl>
                                        <p:attrNameLst>
                                          <p:attrName>style.visibility</p:attrName>
                                        </p:attrNameLst>
                                      </p:cBhvr>
                                      <p:to>
                                        <p:strVal val="visible"/>
                                      </p:to>
                                    </p:set>
                                    <p:animEffect transition="in" filter="fade">
                                      <p:cBhvr>
                                        <p:cTn id="5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bldLvl="2"/>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1</a:t>
            </a:r>
            <a:endParaRPr lang="en-GB" dirty="0"/>
          </a:p>
        </p:txBody>
      </p:sp>
      <p:sp>
        <p:nvSpPr>
          <p:cNvPr id="3" name="Content Placeholder 2"/>
          <p:cNvSpPr>
            <a:spLocks noGrp="1"/>
          </p:cNvSpPr>
          <p:nvPr>
            <p:ph idx="1"/>
          </p:nvPr>
        </p:nvSpPr>
        <p:spPr>
          <a:xfrm>
            <a:off x="1987826" y="1143000"/>
            <a:ext cx="8229600" cy="1752600"/>
          </a:xfrm>
        </p:spPr>
        <p:txBody>
          <a:bodyPr/>
          <a:lstStyle/>
          <a:p>
            <a:pPr marL="0" indent="0">
              <a:buNone/>
            </a:pPr>
            <a:r>
              <a:rPr lang="en-GB" dirty="0"/>
              <a:t>Here, the individual performs a passive stretch with the help of a partner </a:t>
            </a:r>
            <a:r>
              <a:rPr lang="en-GB" dirty="0" smtClean="0"/>
              <a:t>and </a:t>
            </a:r>
            <a:r>
              <a:rPr lang="en-GB" dirty="0"/>
              <a:t>extends the leg until tension is felt</a:t>
            </a:r>
            <a:r>
              <a:rPr lang="en-GB" i="1" dirty="0"/>
              <a:t>. </a:t>
            </a:r>
            <a:endParaRPr lang="en-GB" dirty="0"/>
          </a:p>
        </p:txBody>
      </p:sp>
      <p:pic>
        <p:nvPicPr>
          <p:cNvPr id="1026" name="Picture 2" descr="pnf-stretch taken from The Stretching Hand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572000"/>
            <a:ext cx="228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677401" y="76200"/>
            <a:ext cx="877163" cy="923330"/>
          </a:xfrm>
          <a:prstGeom prst="rect">
            <a:avLst/>
          </a:prstGeom>
          <a:solidFill>
            <a:schemeClr val="tx1"/>
          </a:solidFill>
        </p:spPr>
        <p:txBody>
          <a:bodyPr wrap="none" rtlCol="0">
            <a:spAutoFit/>
          </a:bodyPr>
          <a:lstStyle/>
          <a:p>
            <a:pPr algn="ctr"/>
            <a:r>
              <a:rPr lang="en-GB" sz="3600" b="1" dirty="0">
                <a:solidFill>
                  <a:prstClr val="white"/>
                </a:solidFill>
              </a:rPr>
              <a:t>13</a:t>
            </a:r>
          </a:p>
          <a:p>
            <a:pPr algn="ctr"/>
            <a:r>
              <a:rPr lang="en-GB" dirty="0">
                <a:solidFill>
                  <a:prstClr val="white"/>
                </a:solidFill>
              </a:rPr>
              <a:t>Ex Phys</a:t>
            </a:r>
          </a:p>
        </p:txBody>
      </p:sp>
      <p:sp>
        <p:nvSpPr>
          <p:cNvPr id="4" name="Rectangle 3"/>
          <p:cNvSpPr/>
          <p:nvPr/>
        </p:nvSpPr>
        <p:spPr>
          <a:xfrm>
            <a:off x="1987826" y="2667000"/>
            <a:ext cx="7696200" cy="1569660"/>
          </a:xfrm>
          <a:prstGeom prst="rect">
            <a:avLst/>
          </a:prstGeom>
        </p:spPr>
        <p:txBody>
          <a:bodyPr wrap="square">
            <a:spAutoFit/>
          </a:bodyPr>
          <a:lstStyle/>
          <a:p>
            <a:r>
              <a:rPr lang="en-GB" sz="3200" dirty="0">
                <a:solidFill>
                  <a:prstClr val="black"/>
                </a:solidFill>
              </a:rPr>
              <a:t>This stretch is detected by the muscle spindles.  If the muscle is being stretched too far then a stretch reflex  should occur.</a:t>
            </a:r>
          </a:p>
        </p:txBody>
      </p:sp>
    </p:spTree>
    <p:extLst>
      <p:ext uri="{BB962C8B-B14F-4D97-AF65-F5344CB8AC3E}">
        <p14:creationId xmlns:p14="http://schemas.microsoft.com/office/powerpoint/2010/main" val="214367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2</a:t>
            </a:r>
            <a:endParaRPr lang="en-GB" dirty="0"/>
          </a:p>
        </p:txBody>
      </p:sp>
      <p:sp>
        <p:nvSpPr>
          <p:cNvPr id="3" name="Content Placeholder 2"/>
          <p:cNvSpPr>
            <a:spLocks noGrp="1"/>
          </p:cNvSpPr>
          <p:nvPr>
            <p:ph idx="1"/>
          </p:nvPr>
        </p:nvSpPr>
        <p:spPr/>
        <p:txBody>
          <a:bodyPr>
            <a:normAutofit/>
          </a:bodyPr>
          <a:lstStyle/>
          <a:p>
            <a:r>
              <a:rPr lang="en-GB" dirty="0"/>
              <a:t>The individual then </a:t>
            </a:r>
            <a:r>
              <a:rPr lang="en-GB" dirty="0" err="1"/>
              <a:t>isometrically</a:t>
            </a:r>
            <a:r>
              <a:rPr lang="en-GB" dirty="0"/>
              <a:t> contracts the muscle for at least 10 seconds </a:t>
            </a:r>
            <a:r>
              <a:rPr lang="en-GB" dirty="0" smtClean="0"/>
              <a:t>(by </a:t>
            </a:r>
            <a:r>
              <a:rPr lang="en-GB" dirty="0"/>
              <a:t>pushing their leg against their </a:t>
            </a:r>
            <a:r>
              <a:rPr lang="en-GB" dirty="0" smtClean="0"/>
              <a:t>partner).  </a:t>
            </a:r>
            <a:endParaRPr lang="en-GB" dirty="0"/>
          </a:p>
        </p:txBody>
      </p:sp>
      <p:sp>
        <p:nvSpPr>
          <p:cNvPr id="4" name="TextBox 3"/>
          <p:cNvSpPr txBox="1"/>
          <p:nvPr/>
        </p:nvSpPr>
        <p:spPr>
          <a:xfrm>
            <a:off x="9677401" y="76200"/>
            <a:ext cx="877163" cy="923330"/>
          </a:xfrm>
          <a:prstGeom prst="rect">
            <a:avLst/>
          </a:prstGeom>
          <a:solidFill>
            <a:schemeClr val="tx1"/>
          </a:solidFill>
        </p:spPr>
        <p:txBody>
          <a:bodyPr wrap="none" rtlCol="0">
            <a:spAutoFit/>
          </a:bodyPr>
          <a:lstStyle/>
          <a:p>
            <a:pPr algn="ctr"/>
            <a:r>
              <a:rPr lang="en-GB" sz="3600" b="1" dirty="0">
                <a:solidFill>
                  <a:prstClr val="white"/>
                </a:solidFill>
              </a:rPr>
              <a:t>13</a:t>
            </a:r>
          </a:p>
          <a:p>
            <a:pPr algn="ctr"/>
            <a:r>
              <a:rPr lang="en-GB" dirty="0">
                <a:solidFill>
                  <a:prstClr val="white"/>
                </a:solidFill>
              </a:rPr>
              <a:t>Ex Phys</a:t>
            </a:r>
          </a:p>
        </p:txBody>
      </p:sp>
      <p:sp>
        <p:nvSpPr>
          <p:cNvPr id="5" name="Rectangle 4"/>
          <p:cNvSpPr/>
          <p:nvPr/>
        </p:nvSpPr>
        <p:spPr>
          <a:xfrm>
            <a:off x="905691" y="3429001"/>
            <a:ext cx="9533709" cy="2554545"/>
          </a:xfrm>
          <a:prstGeom prst="rect">
            <a:avLst/>
          </a:prstGeom>
        </p:spPr>
        <p:txBody>
          <a:bodyPr wrap="square">
            <a:spAutoFit/>
          </a:bodyPr>
          <a:lstStyle/>
          <a:p>
            <a:pPr>
              <a:spcBef>
                <a:spcPct val="20000"/>
              </a:spcBef>
            </a:pPr>
            <a:r>
              <a:rPr lang="en-GB" sz="3200" dirty="0">
                <a:solidFill>
                  <a:prstClr val="black"/>
                </a:solidFill>
              </a:rPr>
              <a:t>Golgi tendon organs are also sensitive to tension developed in a muscle and during an isometric contraction send an inhibitory signal which overrides the excitory signal from the muscle spindle and inhibits the stretch reflex. </a:t>
            </a:r>
          </a:p>
        </p:txBody>
      </p:sp>
    </p:spTree>
    <p:extLst>
      <p:ext uri="{BB962C8B-B14F-4D97-AF65-F5344CB8AC3E}">
        <p14:creationId xmlns:p14="http://schemas.microsoft.com/office/powerpoint/2010/main" val="31014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 3</a:t>
            </a:r>
            <a:endParaRPr lang="en-GB" dirty="0"/>
          </a:p>
        </p:txBody>
      </p:sp>
      <p:sp>
        <p:nvSpPr>
          <p:cNvPr id="3" name="Content Placeholder 2"/>
          <p:cNvSpPr>
            <a:spLocks noGrp="1"/>
          </p:cNvSpPr>
          <p:nvPr>
            <p:ph idx="1"/>
          </p:nvPr>
        </p:nvSpPr>
        <p:spPr/>
        <p:txBody>
          <a:bodyPr/>
          <a:lstStyle/>
          <a:p>
            <a:r>
              <a:rPr lang="en-GB" dirty="0"/>
              <a:t>There is further relaxation of the target muscle as a result and it can be stretched </a:t>
            </a:r>
            <a:r>
              <a:rPr lang="en-GB" dirty="0" smtClean="0"/>
              <a:t>further (increased ROM).</a:t>
            </a:r>
            <a:endParaRPr lang="en-GB" dirty="0"/>
          </a:p>
          <a:p>
            <a:endParaRPr lang="en-GB" dirty="0"/>
          </a:p>
        </p:txBody>
      </p:sp>
      <p:sp>
        <p:nvSpPr>
          <p:cNvPr id="4" name="TextBox 3"/>
          <p:cNvSpPr txBox="1"/>
          <p:nvPr/>
        </p:nvSpPr>
        <p:spPr>
          <a:xfrm>
            <a:off x="9677401" y="76200"/>
            <a:ext cx="877163" cy="923330"/>
          </a:xfrm>
          <a:prstGeom prst="rect">
            <a:avLst/>
          </a:prstGeom>
          <a:solidFill>
            <a:schemeClr val="tx1"/>
          </a:solidFill>
        </p:spPr>
        <p:txBody>
          <a:bodyPr wrap="none" rtlCol="0">
            <a:spAutoFit/>
          </a:bodyPr>
          <a:lstStyle/>
          <a:p>
            <a:pPr algn="ctr"/>
            <a:r>
              <a:rPr lang="en-GB" sz="3600" b="1" dirty="0">
                <a:solidFill>
                  <a:prstClr val="white"/>
                </a:solidFill>
              </a:rPr>
              <a:t>13</a:t>
            </a:r>
          </a:p>
          <a:p>
            <a:pPr algn="ctr"/>
            <a:r>
              <a:rPr lang="en-GB" dirty="0">
                <a:solidFill>
                  <a:prstClr val="white"/>
                </a:solidFill>
              </a:rPr>
              <a:t>Ex Phys</a:t>
            </a:r>
          </a:p>
        </p:txBody>
      </p:sp>
    </p:spTree>
    <p:extLst>
      <p:ext uri="{BB962C8B-B14F-4D97-AF65-F5344CB8AC3E}">
        <p14:creationId xmlns:p14="http://schemas.microsoft.com/office/powerpoint/2010/main" val="3892719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1058" y="783705"/>
            <a:ext cx="5614851" cy="636359"/>
          </a:xfrm>
        </p:spPr>
        <p:txBody>
          <a:bodyPr>
            <a:noAutofit/>
          </a:bodyPr>
          <a:lstStyle/>
          <a:p>
            <a:r>
              <a:rPr lang="en-GB" sz="3600" b="1" dirty="0" smtClean="0"/>
              <a:t>How/why do we train it?  </a:t>
            </a:r>
            <a:r>
              <a:rPr lang="en-GB" sz="2800" b="1" dirty="0" smtClean="0"/>
              <a:t>= using balance exercises to restore lost proprioception after a joint injury e.g. ankle sprain</a:t>
            </a:r>
            <a:endParaRPr lang="en-GB" sz="2800" b="1" dirty="0"/>
          </a:p>
        </p:txBody>
      </p:sp>
      <p:sp>
        <p:nvSpPr>
          <p:cNvPr id="3" name="Content Placeholder 2"/>
          <p:cNvSpPr>
            <a:spLocks noGrp="1"/>
          </p:cNvSpPr>
          <p:nvPr>
            <p:ph idx="1"/>
          </p:nvPr>
        </p:nvSpPr>
        <p:spPr>
          <a:xfrm>
            <a:off x="578032" y="252835"/>
            <a:ext cx="4613366" cy="1335587"/>
          </a:xfrm>
        </p:spPr>
        <p:txBody>
          <a:bodyPr>
            <a:noAutofit/>
          </a:bodyPr>
          <a:lstStyle/>
          <a:p>
            <a:pPr marL="0" indent="0">
              <a:buNone/>
            </a:pPr>
            <a:r>
              <a:rPr lang="en-GB" b="1" dirty="0" smtClean="0"/>
              <a:t>What is Proprioception? </a:t>
            </a:r>
            <a:r>
              <a:rPr lang="en-GB" dirty="0" smtClean="0"/>
              <a:t>subconscious process using a system of receptor nerves (proprioceptors) located in the muscle, tendons and joints to provide information about the body’s position. </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3709" y="3457442"/>
            <a:ext cx="1802674" cy="270401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8639" y="3926887"/>
            <a:ext cx="1765119" cy="1765119"/>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67143"/>
          <a:stretch/>
        </p:blipFill>
        <p:spPr>
          <a:xfrm>
            <a:off x="8081547" y="3926887"/>
            <a:ext cx="1776548" cy="2128963"/>
          </a:xfrm>
          <a:prstGeom prst="rect">
            <a:avLst/>
          </a:prstGeom>
        </p:spPr>
      </p:pic>
    </p:spTree>
    <p:extLst>
      <p:ext uri="{BB962C8B-B14F-4D97-AF65-F5344CB8AC3E}">
        <p14:creationId xmlns:p14="http://schemas.microsoft.com/office/powerpoint/2010/main" val="1826186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Strength training for rehabilitation</a:t>
            </a:r>
            <a:endParaRPr lang="en-GB" dirty="0"/>
          </a:p>
        </p:txBody>
      </p:sp>
      <p:sp>
        <p:nvSpPr>
          <p:cNvPr id="3" name="Content Placeholder 2"/>
          <p:cNvSpPr>
            <a:spLocks noGrp="1"/>
          </p:cNvSpPr>
          <p:nvPr>
            <p:ph idx="1"/>
          </p:nvPr>
        </p:nvSpPr>
        <p:spPr>
          <a:xfrm>
            <a:off x="550818" y="1843042"/>
            <a:ext cx="10515600" cy="4351338"/>
          </a:xfrm>
        </p:spPr>
        <p:txBody>
          <a:bodyPr/>
          <a:lstStyle/>
          <a:p>
            <a:pPr marL="0" indent="0">
              <a:buNone/>
            </a:pPr>
            <a:r>
              <a:rPr lang="en-GB" dirty="0">
                <a:hlinkClick r:id="rId2"/>
              </a:rPr>
              <a:t>https://</a:t>
            </a:r>
            <a:r>
              <a:rPr lang="en-GB" dirty="0" smtClean="0">
                <a:hlinkClick r:id="rId2"/>
              </a:rPr>
              <a:t>www.youtube.com/watch?v=OsRKIEWLjr8</a:t>
            </a:r>
            <a:r>
              <a:rPr lang="en-GB" dirty="0" smtClean="0"/>
              <a:t> </a:t>
            </a:r>
            <a:endParaRPr lang="en-GB" dirty="0"/>
          </a:p>
        </p:txBody>
      </p:sp>
    </p:spTree>
    <p:extLst>
      <p:ext uri="{BB962C8B-B14F-4D97-AF65-F5344CB8AC3E}">
        <p14:creationId xmlns:p14="http://schemas.microsoft.com/office/powerpoint/2010/main" val="3947311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1068</TotalTime>
  <Words>1070</Words>
  <Application>Microsoft Office PowerPoint</Application>
  <PresentationFormat>Widescreen</PresentationFormat>
  <Paragraphs>156</Paragraphs>
  <Slides>18</Slides>
  <Notes>0</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18</vt:i4>
      </vt:variant>
    </vt:vector>
  </HeadingPairs>
  <TitlesOfParts>
    <vt:vector size="33" baseType="lpstr">
      <vt:lpstr>Arial</vt:lpstr>
      <vt:lpstr>Calibri</vt:lpstr>
      <vt:lpstr>Calibri Light</vt:lpstr>
      <vt:lpstr>HelveticaNeueLTStd-Roman</vt:lpstr>
      <vt:lpstr>Times New Roman</vt:lpstr>
      <vt:lpstr>Wingdings</vt:lpstr>
      <vt:lpstr>Office Theme</vt:lpstr>
      <vt:lpstr>1_Office Theme</vt:lpstr>
      <vt:lpstr>2_Office Theme</vt:lpstr>
      <vt:lpstr>3_Office Theme</vt:lpstr>
      <vt:lpstr>4_Office Theme</vt:lpstr>
      <vt:lpstr>5_Office Theme</vt:lpstr>
      <vt:lpstr>6_Office Theme</vt:lpstr>
      <vt:lpstr>7_Office Theme</vt:lpstr>
      <vt:lpstr>8_Office Theme</vt:lpstr>
      <vt:lpstr>Sports Injuries</vt:lpstr>
      <vt:lpstr>Types of injury</vt:lpstr>
      <vt:lpstr>PowerPoint Presentation</vt:lpstr>
      <vt:lpstr>Physiological Adaptations to Flexibility Training</vt:lpstr>
      <vt:lpstr>Step 1</vt:lpstr>
      <vt:lpstr>Step 2</vt:lpstr>
      <vt:lpstr>Step 3</vt:lpstr>
      <vt:lpstr>How/why do we train it?  = using balance exercises to restore lost proprioception after a joint injury e.g. ankle sprain</vt:lpstr>
      <vt:lpstr>Strength training for rehabilitation</vt:lpstr>
      <vt:lpstr>PowerPoint Presentation</vt:lpstr>
      <vt:lpstr>Hydrotherapy</vt:lpstr>
      <vt:lpstr>Ice baths</vt:lpstr>
      <vt:lpstr>Compression garments</vt:lpstr>
      <vt:lpstr>Massage &amp; Foam Rolling</vt:lpstr>
      <vt:lpstr>DOMS (Delayed Onset of Muscle Soreness)</vt:lpstr>
      <vt:lpstr>PowerPoint Presentation</vt:lpstr>
      <vt:lpstr>PowerPoint Presentation</vt:lpstr>
      <vt:lpstr>Re-cap quiz</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Broad</dc:creator>
  <cp:lastModifiedBy>Kevin Broad</cp:lastModifiedBy>
  <cp:revision>31</cp:revision>
  <dcterms:created xsi:type="dcterms:W3CDTF">2017-12-04T11:07:21Z</dcterms:created>
  <dcterms:modified xsi:type="dcterms:W3CDTF">2018-01-12T16:07:27Z</dcterms:modified>
</cp:coreProperties>
</file>