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7" r:id="rId3"/>
    <p:sldId id="258" r:id="rId4"/>
    <p:sldId id="259" r:id="rId5"/>
    <p:sldId id="260" r:id="rId6"/>
    <p:sldId id="261" r:id="rId7"/>
    <p:sldId id="256" r:id="rId8"/>
    <p:sldId id="263" r:id="rId9"/>
    <p:sldId id="262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876FA-D4AE-48EA-BFB6-E6A70F92D9C1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8AE4F-54FA-418F-8ED5-D308BA0B6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344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4358-A38F-4E4E-A715-4E4389A81710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7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87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11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864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663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412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375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768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957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8368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853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8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268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907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11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69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3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61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63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98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21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7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718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C73C-FFAA-4EAF-9157-089F93394F74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0D1D3-E3EA-4395-840C-146A7C230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60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57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294"/>
          <a:stretch/>
        </p:blipFill>
        <p:spPr>
          <a:xfrm>
            <a:off x="670559" y="391886"/>
            <a:ext cx="11928741" cy="558219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22810" y="1584960"/>
            <a:ext cx="3422469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6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202" y="69668"/>
            <a:ext cx="8020621" cy="64981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9438" y="5747656"/>
            <a:ext cx="3022459" cy="42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5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73" y="181927"/>
            <a:ext cx="11778262" cy="117661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86572"/>
              </p:ext>
            </p:extLst>
          </p:nvPr>
        </p:nvGraphicFramePr>
        <p:xfrm>
          <a:off x="2934789" y="2356878"/>
          <a:ext cx="6670766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589"/>
                <a:gridCol w="499617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Drag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reduction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the swimmer achieves it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Streamlining/ reduce shape</a:t>
                      </a:r>
                      <a:r>
                        <a:rPr lang="en-GB" baseline="0" dirty="0" smtClean="0"/>
                        <a:t> drag [1]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Straight</a:t>
                      </a:r>
                      <a:r>
                        <a:rPr lang="en-GB" baseline="0" dirty="0" smtClean="0"/>
                        <a:t> arms/ thinner or narrower arm action/ compression panels in swim suit to squeeze body in/ by wearing a tight swimming cap to keep hair against head/ or </a:t>
                      </a:r>
                      <a:r>
                        <a:rPr lang="en-GB" baseline="0" dirty="0" err="1" smtClean="0"/>
                        <a:t>equiv</a:t>
                      </a:r>
                      <a:r>
                        <a:rPr lang="en-GB" baseline="0" dirty="0" smtClean="0"/>
                        <a:t> [1]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Reduce surface drag/</a:t>
                      </a:r>
                      <a:r>
                        <a:rPr lang="en-GB" baseline="0" dirty="0" smtClean="0"/>
                        <a:t> reduce friction [1]</a:t>
                      </a: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Shave hairs</a:t>
                      </a:r>
                      <a:r>
                        <a:rPr lang="en-GB" baseline="0" dirty="0" smtClean="0"/>
                        <a:t> off arms and legs/Wear swim suit with smooth material/Wear swim cap/ or </a:t>
                      </a:r>
                      <a:r>
                        <a:rPr lang="en-GB" baseline="0" dirty="0" err="1" smtClean="0"/>
                        <a:t>equiv</a:t>
                      </a:r>
                      <a:r>
                        <a:rPr lang="en-GB" baseline="0" dirty="0" smtClean="0"/>
                        <a:t> [1]</a:t>
                      </a:r>
                      <a:endParaRPr lang="en-GB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6050" y="1876425"/>
            <a:ext cx="154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 marks from: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12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004" t="70985" r="30162" b="8712"/>
          <a:stretch/>
        </p:blipFill>
        <p:spPr>
          <a:xfrm>
            <a:off x="84908" y="2417516"/>
            <a:ext cx="11813081" cy="33040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9698" t="21448" r="30860" b="71129"/>
          <a:stretch/>
        </p:blipFill>
        <p:spPr>
          <a:xfrm>
            <a:off x="817516" y="526868"/>
            <a:ext cx="10486573" cy="111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9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750" y="0"/>
            <a:ext cx="782741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52160" y="6113417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</a:t>
            </a:r>
            <a:r>
              <a:rPr lang="en-GB" b="1" baseline="30000" dirty="0" smtClean="0">
                <a:solidFill>
                  <a:srgbClr val="FF0000"/>
                </a:solidFill>
              </a:rPr>
              <a:t>nd</a:t>
            </a:r>
            <a:r>
              <a:rPr lang="en-GB" b="1" dirty="0" smtClean="0">
                <a:solidFill>
                  <a:srgbClr val="FF0000"/>
                </a:solidFill>
              </a:rPr>
              <a:t> Class [1]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6060" t="4257" r="8772" b="11732"/>
          <a:stretch/>
        </p:blipFill>
        <p:spPr>
          <a:xfrm>
            <a:off x="4990010" y="3944982"/>
            <a:ext cx="2516777" cy="15588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8708" y="4040777"/>
            <a:ext cx="445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Effort, Load and Fulcrum in the right order [1]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81483" y="4414462"/>
            <a:ext cx="455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Effort and load arrows in the right direction [1]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00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03853" y="1228992"/>
            <a:ext cx="4145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2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2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AO3 </a:t>
            </a:r>
            <a:r>
              <a:rPr lang="pt-BR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 As a result, air begins to flow less smoothly/quickly</a:t>
            </a:r>
            <a:r>
              <a:rPr lang="en-GB" sz="1200" b="0" i="0" u="none" strike="noStrik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over the top of the discus (1). </a:t>
            </a:r>
          </a:p>
          <a:p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 Meaning that air flow over the top of the discus becomes more and more separated (1).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Shape drag/air resistance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6621378" y="3338703"/>
            <a:ext cx="38491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2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 As a result, air begins to flow </a:t>
            </a:r>
            <a:r>
              <a:rPr lang="en-GB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more quickly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  over the top of the discus (1). </a:t>
            </a:r>
          </a:p>
          <a:p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• Meaning</a:t>
            </a:r>
            <a:r>
              <a:rPr lang="en-GB" sz="1200" b="0" i="0" u="none" strike="noStrike" dirty="0" smtClean="0">
                <a:solidFill>
                  <a:srgbClr val="000000"/>
                </a:solidFill>
                <a:latin typeface="Arial" panose="020B0604020202020204" pitchFamily="34" charset="0"/>
              </a:rPr>
              <a:t> that a pressure difference is created between the upper side and under side/ lower pressure above discus 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(1).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Bernoulli principle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Optimal angle = 25 – 40 degrees </a:t>
            </a:r>
            <a:endParaRPr lang="en-GB" sz="12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18517" y="5183777"/>
            <a:ext cx="34340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Little/no lift created because no pressure gradient between upper and lower surfaces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pt-BR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elocity/acceleration of air above is equal to/similar to air molecules below discus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pt-BR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rag/air resistance is low</a:t>
            </a:r>
          </a:p>
          <a:p>
            <a:r>
              <a:rPr lang="pt-BR" sz="1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sz="12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5794" y="136046"/>
            <a:ext cx="118440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 is another athletic event. </a:t>
            </a: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altering the angle of attack will affect fluid dynamics </a:t>
            </a:r>
            <a:r>
              <a:rPr lang="en-GB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distance travelled by a discus. [6]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794" y="1313714"/>
            <a:ext cx="28564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AO1</a:t>
            </a:r>
          </a:p>
          <a:p>
            <a:r>
              <a:rPr lang="en-GB" dirty="0" smtClean="0"/>
              <a:t>Fluid dynamic forces – affect gases and liquids</a:t>
            </a:r>
          </a:p>
          <a:p>
            <a:endParaRPr lang="en-GB" dirty="0"/>
          </a:p>
          <a:p>
            <a:r>
              <a:rPr lang="en-GB" b="1" dirty="0" smtClean="0"/>
              <a:t>Lift</a:t>
            </a:r>
            <a:r>
              <a:rPr lang="en-GB" dirty="0" smtClean="0"/>
              <a:t> = a force which makes an object travel perpendicular to the direction of motion</a:t>
            </a:r>
          </a:p>
          <a:p>
            <a:endParaRPr lang="en-GB" dirty="0"/>
          </a:p>
          <a:p>
            <a:r>
              <a:rPr lang="en-GB" b="1" dirty="0" smtClean="0"/>
              <a:t>Drag</a:t>
            </a:r>
            <a:r>
              <a:rPr lang="en-GB" dirty="0" smtClean="0"/>
              <a:t> = a force which acts in opposition to motion e.g. air resistance 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317967" y="1313714"/>
            <a:ext cx="29347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AO2</a:t>
            </a:r>
          </a:p>
          <a:p>
            <a:endParaRPr lang="en-GB" dirty="0" smtClean="0"/>
          </a:p>
          <a:p>
            <a:r>
              <a:rPr lang="en-GB" b="1" u="sng" dirty="0" smtClean="0"/>
              <a:t>With a high angle of attack</a:t>
            </a:r>
            <a:endParaRPr lang="en-GB" b="1" u="sng" dirty="0"/>
          </a:p>
          <a:p>
            <a:r>
              <a:rPr lang="en-GB" dirty="0" smtClean="0"/>
              <a:t>= the discus will not travel as far/stall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Less lift production and more drag</a:t>
            </a:r>
          </a:p>
          <a:p>
            <a:endParaRPr lang="en-GB" dirty="0"/>
          </a:p>
          <a:p>
            <a:r>
              <a:rPr lang="en-GB" b="1" u="sng" dirty="0" smtClean="0"/>
              <a:t>With optimal angle of attack </a:t>
            </a:r>
            <a:r>
              <a:rPr lang="en-GB" dirty="0" smtClean="0"/>
              <a:t>= The discus will travel further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Due to maximal lift production</a:t>
            </a:r>
          </a:p>
          <a:p>
            <a:endParaRPr lang="en-GB" dirty="0"/>
          </a:p>
          <a:p>
            <a:r>
              <a:rPr lang="en-GB" b="1" u="sng" dirty="0" smtClean="0"/>
              <a:t>With a low angle of attack </a:t>
            </a:r>
          </a:p>
          <a:p>
            <a:r>
              <a:rPr lang="en-GB" dirty="0" smtClean="0"/>
              <a:t>=The discus will not travel as far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Less lift production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1087" y="2732646"/>
            <a:ext cx="1442867" cy="383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52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2710" y="623888"/>
            <a:ext cx="8964827" cy="6847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Explain how the gymnast can alter speed of rotation during flight [8]</a:t>
            </a:r>
            <a:r>
              <a:rPr lang="en-GB" i="1" dirty="0" smtClean="0"/>
              <a:t/>
            </a:r>
            <a:br>
              <a:rPr lang="en-GB" i="1" dirty="0" smtClean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382205" y="1532361"/>
            <a:ext cx="5029200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AO3 – 3 marks</a:t>
            </a:r>
          </a:p>
          <a:p>
            <a:r>
              <a:rPr lang="en-GB" sz="1400" dirty="0">
                <a:solidFill>
                  <a:prstClr val="black"/>
                </a:solidFill>
              </a:rPr>
              <a:t>Analysis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  <a:effectLst>
                <a:outerShdw blurRad="50800" dist="50800" dir="5400000" algn="ctr" rotWithShape="0">
                  <a:srgbClr val="00B0F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9627" y="1532361"/>
            <a:ext cx="2209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AO1 – 2 marks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Rotation = angular motion/movement of a body around a fixed point or axis</a:t>
            </a:r>
          </a:p>
          <a:p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Rotation is caused by force applied outside the body’s centre of mass e.g. piking at the hips at take-off</a:t>
            </a:r>
          </a:p>
          <a:p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also known as a torque force or moment</a:t>
            </a:r>
          </a:p>
          <a:p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Speed of rotation = angular velocity or rate of change of angular displacement (rad/s)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29422" y="1567190"/>
            <a:ext cx="1869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effectLst>
                  <a:outerShdw blurRad="50800" dist="50800" dir="5400000" algn="ctr" rotWithShape="0">
                    <a:srgbClr val="00B050"/>
                  </a:outerShdw>
                </a:effectLst>
              </a:rPr>
              <a:t>AO2 – 3 marks</a:t>
            </a: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82206" y="2074784"/>
            <a:ext cx="38739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228600" indent="-228600">
              <a:buFontTx/>
              <a:buAutoNum type="alphaUcPeriod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Tucking body results in reduced moment of inertia</a:t>
            </a:r>
          </a:p>
          <a:p>
            <a:pPr marL="228600" indent="-228600">
              <a:buFontTx/>
              <a:buAutoNum type="alphaUcPeriod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Extending body increases moment of inertia</a:t>
            </a:r>
          </a:p>
          <a:p>
            <a:pPr marL="228600" indent="-228600">
              <a:buFontTx/>
              <a:buAutoNum type="alphaUcPeriod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Change in moment of inertia leads to a change of angular velocity/speed/spin of rotation/ angular moment;</a:t>
            </a: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 Angular momentum remains constant (during rotation)</a:t>
            </a: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This is Newton’s 1</a:t>
            </a:r>
            <a:r>
              <a:rPr lang="en-GB" sz="1200" baseline="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law (momentum remains constant unless an external torque force is applied) </a:t>
            </a: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E. Angular momentum = moment of inertia x angular velocity</a:t>
            </a: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F. Angular velocity = speed of rotation</a:t>
            </a: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G. Moment of inertia = reluctance of the body to move</a:t>
            </a: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H. Moment of inertia related to the spread/distribution of mass around axis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88173" y="2275077"/>
            <a:ext cx="2227129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Changing the shape of the gymnast’s body causes a change in speed of rotation</a:t>
            </a:r>
          </a:p>
          <a:p>
            <a:endParaRPr lang="en-GB" sz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Gymnast can increase speed of rotation by tucking body/bringing arms towards rotational axis</a:t>
            </a:r>
          </a:p>
          <a:p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Gymnast slows down rotation by extending body/opening out/or equivalent</a:t>
            </a:r>
            <a:endParaRPr lang="en-GB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11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11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11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5638800"/>
            <a:ext cx="4332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Accept other relevant explanations/ analysis</a:t>
            </a:r>
          </a:p>
        </p:txBody>
      </p:sp>
    </p:spTree>
    <p:extLst>
      <p:ext uri="{BB962C8B-B14F-4D97-AF65-F5344CB8AC3E}">
        <p14:creationId xmlns:p14="http://schemas.microsoft.com/office/powerpoint/2010/main" val="372410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2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486</Words>
  <Application>Microsoft Office PowerPoint</Application>
  <PresentationFormat>Widescreen</PresentationFormat>
  <Paragraphs>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Explain how the gymnast can alter speed of rotation during flight [8] 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Broad</dc:creator>
  <cp:lastModifiedBy>Kevin Broad</cp:lastModifiedBy>
  <cp:revision>11</cp:revision>
  <cp:lastPrinted>2018-03-07T12:00:48Z</cp:lastPrinted>
  <dcterms:created xsi:type="dcterms:W3CDTF">2018-03-07T08:39:01Z</dcterms:created>
  <dcterms:modified xsi:type="dcterms:W3CDTF">2018-03-09T10:33:18Z</dcterms:modified>
</cp:coreProperties>
</file>