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E0D0D-8617-4C9F-844F-1849B7E8DBB7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B7EFF-0ACD-4D10-A139-FE84DCBC1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4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B7EFF-0ACD-4D10-A139-FE84DCBC11C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809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94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06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96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55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70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19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67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5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99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41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42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C2723-FA49-4FBB-A2D3-3ED011D43304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9976F-0444-4301-9132-3F3B2C18D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93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29776" y="1473692"/>
            <a:ext cx="3868352" cy="3515557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Continuous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773662" y="1473693"/>
            <a:ext cx="3833612" cy="3515556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Fartlek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5881" y="2049393"/>
            <a:ext cx="27964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Steady-state exercise (approx. 70% of Max HR)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For at least 30 mins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E.g. 30 mins run on treadmill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168072" y="1818560"/>
            <a:ext cx="33431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Continuous training with short elements of harder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Hard work could involve sprint, change of terrain of a hill.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E.g. 30 mins run on treadmill but sprint or incline last 5 seconds of every minute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Good for team players or for preventing boredom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69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358705"/>
              </p:ext>
            </p:extLst>
          </p:nvPr>
        </p:nvGraphicFramePr>
        <p:xfrm>
          <a:off x="182879" y="653851"/>
          <a:ext cx="11826240" cy="6051750"/>
        </p:xfrm>
        <a:graphic>
          <a:graphicData uri="http://schemas.openxmlformats.org/drawingml/2006/table">
            <a:tbl>
              <a:tblPr/>
              <a:tblGrid>
                <a:gridCol w="1116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6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2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Where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Adaptations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Effect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07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Lungs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20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20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kumimoji="0" lang="en-GB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5154" y="0"/>
            <a:ext cx="6719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Adaptations to Continuous &amp; Fartlek Training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47969" y="3222494"/>
            <a:ext cx="5111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Lung volume increases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62742" y="3149815"/>
            <a:ext cx="48994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More oxygen uptake/ </a:t>
            </a:r>
          </a:p>
          <a:p>
            <a:r>
              <a:rPr lang="en-GB" sz="3200" dirty="0"/>
              <a:t>m</a:t>
            </a:r>
            <a:r>
              <a:rPr lang="en-GB" sz="3200" dirty="0" smtClean="0"/>
              <a:t>aximum pulmonary </a:t>
            </a:r>
          </a:p>
          <a:p>
            <a:r>
              <a:rPr lang="en-GB" sz="3200" dirty="0" smtClean="0"/>
              <a:t>ventilation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445623" y="1747624"/>
            <a:ext cx="5249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Stronger respiratory muscles</a:t>
            </a:r>
            <a:endParaRPr lang="en-GB" sz="3200" dirty="0"/>
          </a:p>
        </p:txBody>
      </p:sp>
      <p:sp>
        <p:nvSpPr>
          <p:cNvPr id="9" name="Rectangle 8"/>
          <p:cNvSpPr/>
          <p:nvPr/>
        </p:nvSpPr>
        <p:spPr>
          <a:xfrm>
            <a:off x="1445623" y="5282140"/>
            <a:ext cx="53906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</a:rPr>
              <a:t>Increased capillarisation at the alveoli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99900" y="1578327"/>
            <a:ext cx="48994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Larger inspiration &amp; more forceful, faster expiration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062742" y="5282140"/>
            <a:ext cx="4929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Greater gaseous exchange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6658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587114"/>
              </p:ext>
            </p:extLst>
          </p:nvPr>
        </p:nvGraphicFramePr>
        <p:xfrm>
          <a:off x="310718" y="763482"/>
          <a:ext cx="11327907" cy="5779361"/>
        </p:xfrm>
        <a:graphic>
          <a:graphicData uri="http://schemas.openxmlformats.org/drawingml/2006/table">
            <a:tbl>
              <a:tblPr/>
              <a:tblGrid>
                <a:gridCol w="994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0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3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Where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What changes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Effect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860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Heart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86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3729" y="106532"/>
            <a:ext cx="6719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Adaptations to Continuous &amp; Fartlek Training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76040" y="2032986"/>
            <a:ext cx="58858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Myocardial hypertrophy (increase in size of the heart muscle) 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152109" y="1626352"/>
            <a:ext cx="44019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Increased filling capacity of the heart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More ventricular strength &amp; elasticity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More SV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6040" y="4622618"/>
            <a:ext cx="4323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Resting HR decreases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7210961" y="4541283"/>
            <a:ext cx="42842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Heart becomes more efficient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8842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48773"/>
              </p:ext>
            </p:extLst>
          </p:nvPr>
        </p:nvGraphicFramePr>
        <p:xfrm>
          <a:off x="455044" y="682455"/>
          <a:ext cx="11496582" cy="6001303"/>
        </p:xfrm>
        <a:graphic>
          <a:graphicData uri="http://schemas.openxmlformats.org/drawingml/2006/table">
            <a:tbl>
              <a:tblPr/>
              <a:tblGrid>
                <a:gridCol w="2140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2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3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Where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What changes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Effect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618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Vascular system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61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6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Blood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36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3729" y="106532"/>
            <a:ext cx="6719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Adaptations to Continuous &amp; Fartlek Training</a:t>
            </a:r>
            <a:endParaRPr lang="en-GB" sz="2800" dirty="0"/>
          </a:p>
        </p:txBody>
      </p:sp>
      <p:sp>
        <p:nvSpPr>
          <p:cNvPr id="2" name="Rectangle 1"/>
          <p:cNvSpPr/>
          <p:nvPr/>
        </p:nvSpPr>
        <p:spPr>
          <a:xfrm>
            <a:off x="2625343" y="1488922"/>
            <a:ext cx="4420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Arterial walls become more elastic</a:t>
            </a:r>
          </a:p>
        </p:txBody>
      </p:sp>
      <p:sp>
        <p:nvSpPr>
          <p:cNvPr id="3" name="Rectangle 2"/>
          <p:cNvSpPr/>
          <p:nvPr/>
        </p:nvSpPr>
        <p:spPr>
          <a:xfrm>
            <a:off x="7352064" y="1474650"/>
            <a:ext cx="41056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Increases blood flow to muscles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691075" y="2796383"/>
            <a:ext cx="42885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Increased no. of capillaries at muscles (and alveoli)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97783" y="2667443"/>
            <a:ext cx="50248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More vast surface area for gaseous exchange = more oxygen supply to muscles / Co2 removal from muscles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691075" y="4308808"/>
            <a:ext cx="39789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Blood plasma volume increases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691076" y="5547026"/>
            <a:ext cx="4458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 blood cells and haemoglobin increase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297783" y="4105886"/>
            <a:ext cx="40886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Increases amount of oxygen which can be transported in the blood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52064" y="5668094"/>
            <a:ext cx="38876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More delivery of O2 to muscles</a:t>
            </a:r>
          </a:p>
        </p:txBody>
      </p:sp>
    </p:spTree>
    <p:extLst>
      <p:ext uri="{BB962C8B-B14F-4D97-AF65-F5344CB8AC3E}">
        <p14:creationId xmlns:p14="http://schemas.microsoft.com/office/powerpoint/2010/main" val="199362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312918"/>
              </p:ext>
            </p:extLst>
          </p:nvPr>
        </p:nvGraphicFramePr>
        <p:xfrm>
          <a:off x="1105991" y="801189"/>
          <a:ext cx="10563495" cy="5590903"/>
        </p:xfrm>
        <a:graphic>
          <a:graphicData uri="http://schemas.openxmlformats.org/drawingml/2006/table">
            <a:tbl>
              <a:tblPr/>
              <a:tblGrid>
                <a:gridCol w="1149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7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6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Where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What changes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Effect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729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Muscle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7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97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97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29691" y="1558834"/>
            <a:ext cx="5712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Mitochondria increase in size and number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460165" y="2782388"/>
            <a:ext cx="3835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Increase in enzyme activity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34193" y="4119152"/>
            <a:ext cx="4763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Increase in muscle glycogen stores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534193" y="5508170"/>
            <a:ext cx="3687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Myoglobin levels increase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505583" y="1281835"/>
            <a:ext cx="302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More aerobic metabolism (more sites for </a:t>
            </a:r>
            <a:r>
              <a:rPr lang="en-GB" sz="2000" dirty="0"/>
              <a:t>K</a:t>
            </a:r>
            <a:r>
              <a:rPr lang="en-GB" sz="2000" dirty="0" smtClean="0"/>
              <a:t>rebs cycle and ETC) 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379304" y="2644307"/>
            <a:ext cx="28895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More breakdown of glucose and Triglycerides for ATP 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441927" y="3914446"/>
            <a:ext cx="3085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More ATP from more anaerobic glycolysis. Can work harder for longer (less dependent on fat stores)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505583" y="5286212"/>
            <a:ext cx="2772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So more oxygen delivered to the mitochondria</a:t>
            </a:r>
            <a:endParaRPr lang="en-GB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843729" y="106532"/>
            <a:ext cx="6719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Adaptations to Continuous &amp; </a:t>
            </a:r>
            <a:r>
              <a:rPr lang="en-GB" sz="2800" dirty="0" smtClean="0">
                <a:solidFill>
                  <a:srgbClr val="FF0000"/>
                </a:solidFill>
              </a:rPr>
              <a:t>Fartlek</a:t>
            </a:r>
            <a:r>
              <a:rPr lang="en-GB" sz="2800" dirty="0" smtClean="0"/>
              <a:t> Training</a:t>
            </a:r>
            <a:endParaRPr lang="en-GB" sz="2800" dirty="0"/>
          </a:p>
        </p:txBody>
      </p:sp>
      <p:sp>
        <p:nvSpPr>
          <p:cNvPr id="13" name="Right Arrow 12"/>
          <p:cNvSpPr/>
          <p:nvPr/>
        </p:nvSpPr>
        <p:spPr>
          <a:xfrm rot="540761">
            <a:off x="9534081" y="159546"/>
            <a:ext cx="715019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0282646" y="106532"/>
            <a:ext cx="1767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Slow Fibres </a:t>
            </a:r>
            <a:r>
              <a:rPr lang="en-GB" u="sng" dirty="0" smtClean="0"/>
              <a:t>and</a:t>
            </a:r>
            <a:r>
              <a:rPr lang="en-GB" dirty="0" smtClean="0"/>
              <a:t> 2a fibres</a:t>
            </a:r>
            <a:endParaRPr lang="en-GB" dirty="0"/>
          </a:p>
        </p:txBody>
      </p:sp>
      <p:sp>
        <p:nvSpPr>
          <p:cNvPr id="15" name="Down Arrow 14"/>
          <p:cNvSpPr/>
          <p:nvPr/>
        </p:nvSpPr>
        <p:spPr>
          <a:xfrm rot="3457155">
            <a:off x="4542243" y="312516"/>
            <a:ext cx="398425" cy="97840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717538" y="1154795"/>
            <a:ext cx="1918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Slow fibres adapt: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502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362</Words>
  <Application>Microsoft Office PowerPoint</Application>
  <PresentationFormat>Widescreen</PresentationFormat>
  <Paragraphs>128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Broad</dc:creator>
  <cp:lastModifiedBy>Kevin Broad</cp:lastModifiedBy>
  <cp:revision>13</cp:revision>
  <dcterms:created xsi:type="dcterms:W3CDTF">2018-02-26T10:55:05Z</dcterms:created>
  <dcterms:modified xsi:type="dcterms:W3CDTF">2020-03-13T13:58:13Z</dcterms:modified>
</cp:coreProperties>
</file>