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1"/>
  </p:handoutMasterIdLst>
  <p:sldIdLst>
    <p:sldId id="269" r:id="rId2"/>
    <p:sldId id="268" r:id="rId3"/>
    <p:sldId id="267" r:id="rId4"/>
    <p:sldId id="256" r:id="rId5"/>
    <p:sldId id="270" r:id="rId6"/>
    <p:sldId id="258" r:id="rId7"/>
    <p:sldId id="259" r:id="rId8"/>
    <p:sldId id="275" r:id="rId9"/>
    <p:sldId id="271" r:id="rId10"/>
    <p:sldId id="284" r:id="rId11"/>
    <p:sldId id="273" r:id="rId12"/>
    <p:sldId id="274" r:id="rId13"/>
    <p:sldId id="276" r:id="rId14"/>
    <p:sldId id="260" r:id="rId15"/>
    <p:sldId id="261" r:id="rId16"/>
    <p:sldId id="277" r:id="rId17"/>
    <p:sldId id="278" r:id="rId18"/>
    <p:sldId id="279" r:id="rId19"/>
    <p:sldId id="280"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63" r:id="rId34"/>
    <p:sldId id="264" r:id="rId35"/>
    <p:sldId id="265" r:id="rId36"/>
    <p:sldId id="298" r:id="rId37"/>
    <p:sldId id="299" r:id="rId38"/>
    <p:sldId id="300" r:id="rId39"/>
    <p:sldId id="266" r:id="rId4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15CCD-51D9-4D9C-B23D-0A7E9D6F1DD2}"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6B5E3A07-903C-47C1-B7AE-65B8EE51BEC5}">
      <dgm:prSet phldrT="[Text]"/>
      <dgm:spPr/>
      <dgm:t>
        <a:bodyPr/>
        <a:lstStyle/>
        <a:p>
          <a:r>
            <a:rPr lang="en-US" dirty="0" smtClean="0"/>
            <a:t>Benefits of physical activity</a:t>
          </a:r>
          <a:endParaRPr lang="en-US" dirty="0"/>
        </a:p>
      </dgm:t>
    </dgm:pt>
    <dgm:pt modelId="{14E74377-8774-4D70-A86B-E2474620554A}" type="parTrans" cxnId="{9CA51966-7576-4911-8630-5E3E201F9C20}">
      <dgm:prSet/>
      <dgm:spPr/>
      <dgm:t>
        <a:bodyPr/>
        <a:lstStyle/>
        <a:p>
          <a:endParaRPr lang="en-US"/>
        </a:p>
      </dgm:t>
    </dgm:pt>
    <dgm:pt modelId="{5B18B6E3-7F49-4A60-ACAE-D59D0D19EDA3}" type="sibTrans" cxnId="{9CA51966-7576-4911-8630-5E3E201F9C20}">
      <dgm:prSet/>
      <dgm:spPr/>
      <dgm:t>
        <a:bodyPr/>
        <a:lstStyle/>
        <a:p>
          <a:endParaRPr lang="en-US"/>
        </a:p>
      </dgm:t>
    </dgm:pt>
    <dgm:pt modelId="{55FADE64-54E1-4AA1-A101-6676B536C1CC}">
      <dgm:prSet phldrT="[Text]"/>
      <dgm:spPr/>
      <dgm:t>
        <a:bodyPr/>
        <a:lstStyle/>
        <a:p>
          <a:r>
            <a:rPr lang="en-US" dirty="0" smtClean="0"/>
            <a:t>Reduced risk of diseases like coronary heart disease, strokes and type 2 diabetes</a:t>
          </a:r>
          <a:endParaRPr lang="en-US" dirty="0"/>
        </a:p>
      </dgm:t>
    </dgm:pt>
    <dgm:pt modelId="{F0CFEC68-9051-4413-AC73-02BE2C06FB9B}" type="parTrans" cxnId="{4A817E9C-8370-4227-B361-2CA10AFCBE9C}">
      <dgm:prSet/>
      <dgm:spPr/>
      <dgm:t>
        <a:bodyPr/>
        <a:lstStyle/>
        <a:p>
          <a:endParaRPr lang="en-US"/>
        </a:p>
      </dgm:t>
    </dgm:pt>
    <dgm:pt modelId="{F3F0F6A2-373E-4D03-B25B-66F5A9AE8504}" type="sibTrans" cxnId="{4A817E9C-8370-4227-B361-2CA10AFCBE9C}">
      <dgm:prSet/>
      <dgm:spPr/>
      <dgm:t>
        <a:bodyPr/>
        <a:lstStyle/>
        <a:p>
          <a:endParaRPr lang="en-US"/>
        </a:p>
      </dgm:t>
    </dgm:pt>
    <dgm:pt modelId="{B73210AF-B624-445C-B8E5-0FC90A7687D1}">
      <dgm:prSet phldrT="[Text]"/>
      <dgm:spPr/>
      <dgm:t>
        <a:bodyPr/>
        <a:lstStyle/>
        <a:p>
          <a:r>
            <a:rPr lang="en-US" dirty="0" smtClean="0"/>
            <a:t>Helps maintain a healthy weight</a:t>
          </a:r>
          <a:endParaRPr lang="en-US" dirty="0"/>
        </a:p>
      </dgm:t>
    </dgm:pt>
    <dgm:pt modelId="{473E2B53-736D-4C66-A089-4DEC3D4489FA}" type="parTrans" cxnId="{D715186B-B3E3-47EB-9C90-507ADB079EEB}">
      <dgm:prSet/>
      <dgm:spPr/>
      <dgm:t>
        <a:bodyPr/>
        <a:lstStyle/>
        <a:p>
          <a:endParaRPr lang="en-US"/>
        </a:p>
      </dgm:t>
    </dgm:pt>
    <dgm:pt modelId="{A53D8FEB-59A0-45FA-B49D-F35879AE8B3F}" type="sibTrans" cxnId="{D715186B-B3E3-47EB-9C90-507ADB079EEB}">
      <dgm:prSet/>
      <dgm:spPr/>
      <dgm:t>
        <a:bodyPr/>
        <a:lstStyle/>
        <a:p>
          <a:endParaRPr lang="en-US"/>
        </a:p>
      </dgm:t>
    </dgm:pt>
    <dgm:pt modelId="{7D03A6E3-872D-49F3-BD80-2E61829EF665}">
      <dgm:prSet phldrT="[Text]"/>
      <dgm:spPr/>
      <dgm:t>
        <a:bodyPr/>
        <a:lstStyle/>
        <a:p>
          <a:r>
            <a:rPr lang="en-GB" dirty="0" smtClean="0"/>
            <a:t>Helps maintain ability to perform everyday tasks with ease </a:t>
          </a:r>
          <a:endParaRPr lang="en-US" dirty="0"/>
        </a:p>
      </dgm:t>
    </dgm:pt>
    <dgm:pt modelId="{A2212F39-0131-447E-A3C9-2C2D9B2FEE5D}" type="parTrans" cxnId="{B5D84722-A158-40FE-802D-525483E22BF5}">
      <dgm:prSet/>
      <dgm:spPr/>
      <dgm:t>
        <a:bodyPr/>
        <a:lstStyle/>
        <a:p>
          <a:endParaRPr lang="en-US"/>
        </a:p>
      </dgm:t>
    </dgm:pt>
    <dgm:pt modelId="{93E11727-B981-478F-8658-757E79CBFD60}" type="sibTrans" cxnId="{B5D84722-A158-40FE-802D-525483E22BF5}">
      <dgm:prSet/>
      <dgm:spPr/>
      <dgm:t>
        <a:bodyPr/>
        <a:lstStyle/>
        <a:p>
          <a:endParaRPr lang="en-US"/>
        </a:p>
      </dgm:t>
    </dgm:pt>
    <dgm:pt modelId="{CCD685B1-59AF-4554-8574-593F826769F5}">
      <dgm:prSet phldrT="[Text]"/>
      <dgm:spPr/>
      <dgm:t>
        <a:bodyPr/>
        <a:lstStyle/>
        <a:p>
          <a:r>
            <a:rPr lang="en-GB" dirty="0" smtClean="0"/>
            <a:t>Improves self-esteem </a:t>
          </a:r>
          <a:endParaRPr lang="en-US" dirty="0"/>
        </a:p>
      </dgm:t>
    </dgm:pt>
    <dgm:pt modelId="{2D0FCC68-66A7-4E64-B70C-A308351835E0}" type="parTrans" cxnId="{9EAE656E-76E9-4436-84FC-54C30E3D40DD}">
      <dgm:prSet/>
      <dgm:spPr/>
      <dgm:t>
        <a:bodyPr/>
        <a:lstStyle/>
        <a:p>
          <a:endParaRPr lang="en-US"/>
        </a:p>
      </dgm:t>
    </dgm:pt>
    <dgm:pt modelId="{956D9B83-C321-46A0-B184-C2F0D94A5216}" type="sibTrans" cxnId="{9EAE656E-76E9-4436-84FC-54C30E3D40DD}">
      <dgm:prSet/>
      <dgm:spPr/>
      <dgm:t>
        <a:bodyPr/>
        <a:lstStyle/>
        <a:p>
          <a:endParaRPr lang="en-US"/>
        </a:p>
      </dgm:t>
    </dgm:pt>
    <dgm:pt modelId="{E0A2C084-0CD1-46AB-9DF6-8C25534C581F}">
      <dgm:prSet/>
      <dgm:spPr/>
      <dgm:t>
        <a:bodyPr/>
        <a:lstStyle/>
        <a:p>
          <a:r>
            <a:rPr lang="en-GB" smtClean="0"/>
            <a:t>Reduces symptoms of depression and anxiety </a:t>
          </a:r>
          <a:endParaRPr lang="en-US" dirty="0"/>
        </a:p>
      </dgm:t>
    </dgm:pt>
    <dgm:pt modelId="{79C5422D-4843-44BF-8EFD-C62EC5D2AA9E}" type="parTrans" cxnId="{E785A0C2-2C42-476B-8337-A97F047AC6E4}">
      <dgm:prSet/>
      <dgm:spPr/>
      <dgm:t>
        <a:bodyPr/>
        <a:lstStyle/>
        <a:p>
          <a:endParaRPr lang="en-US"/>
        </a:p>
      </dgm:t>
    </dgm:pt>
    <dgm:pt modelId="{B3DBBCCB-1524-4120-93AA-0FFA282BAD97}" type="sibTrans" cxnId="{E785A0C2-2C42-476B-8337-A97F047AC6E4}">
      <dgm:prSet/>
      <dgm:spPr/>
      <dgm:t>
        <a:bodyPr/>
        <a:lstStyle/>
        <a:p>
          <a:endParaRPr lang="en-US"/>
        </a:p>
      </dgm:t>
    </dgm:pt>
    <dgm:pt modelId="{B06E913A-C48E-4F75-9CB6-1F653A303240}" type="pres">
      <dgm:prSet presAssocID="{27C15CCD-51D9-4D9C-B23D-0A7E9D6F1DD2}" presName="cycle" presStyleCnt="0">
        <dgm:presLayoutVars>
          <dgm:chMax val="1"/>
          <dgm:dir/>
          <dgm:animLvl val="ctr"/>
          <dgm:resizeHandles val="exact"/>
        </dgm:presLayoutVars>
      </dgm:prSet>
      <dgm:spPr/>
      <dgm:t>
        <a:bodyPr/>
        <a:lstStyle/>
        <a:p>
          <a:endParaRPr lang="en-US"/>
        </a:p>
      </dgm:t>
    </dgm:pt>
    <dgm:pt modelId="{4FA8E7FD-E2F1-488B-88E1-19003836A7CB}" type="pres">
      <dgm:prSet presAssocID="{6B5E3A07-903C-47C1-B7AE-65B8EE51BEC5}" presName="centerShape" presStyleLbl="node0" presStyleIdx="0" presStyleCnt="1"/>
      <dgm:spPr/>
      <dgm:t>
        <a:bodyPr/>
        <a:lstStyle/>
        <a:p>
          <a:endParaRPr lang="en-US"/>
        </a:p>
      </dgm:t>
    </dgm:pt>
    <dgm:pt modelId="{6873771A-DB2E-4261-ACC5-409431953D8F}" type="pres">
      <dgm:prSet presAssocID="{F0CFEC68-9051-4413-AC73-02BE2C06FB9B}" presName="Name9" presStyleLbl="parChTrans1D2" presStyleIdx="0" presStyleCnt="5"/>
      <dgm:spPr/>
      <dgm:t>
        <a:bodyPr/>
        <a:lstStyle/>
        <a:p>
          <a:endParaRPr lang="en-US"/>
        </a:p>
      </dgm:t>
    </dgm:pt>
    <dgm:pt modelId="{E623C19C-6649-4556-A9E7-B25FA5F9DAAC}" type="pres">
      <dgm:prSet presAssocID="{F0CFEC68-9051-4413-AC73-02BE2C06FB9B}" presName="connTx" presStyleLbl="parChTrans1D2" presStyleIdx="0" presStyleCnt="5"/>
      <dgm:spPr/>
      <dgm:t>
        <a:bodyPr/>
        <a:lstStyle/>
        <a:p>
          <a:endParaRPr lang="en-US"/>
        </a:p>
      </dgm:t>
    </dgm:pt>
    <dgm:pt modelId="{3141DAAF-A261-4D07-B071-AE295B696785}" type="pres">
      <dgm:prSet presAssocID="{55FADE64-54E1-4AA1-A101-6676B536C1CC}" presName="node" presStyleLbl="node1" presStyleIdx="0" presStyleCnt="5">
        <dgm:presLayoutVars>
          <dgm:bulletEnabled val="1"/>
        </dgm:presLayoutVars>
      </dgm:prSet>
      <dgm:spPr/>
      <dgm:t>
        <a:bodyPr/>
        <a:lstStyle/>
        <a:p>
          <a:endParaRPr lang="en-US"/>
        </a:p>
      </dgm:t>
    </dgm:pt>
    <dgm:pt modelId="{35322B75-D565-488C-AF59-70E0E4C32ABE}" type="pres">
      <dgm:prSet presAssocID="{473E2B53-736D-4C66-A089-4DEC3D4489FA}" presName="Name9" presStyleLbl="parChTrans1D2" presStyleIdx="1" presStyleCnt="5"/>
      <dgm:spPr/>
      <dgm:t>
        <a:bodyPr/>
        <a:lstStyle/>
        <a:p>
          <a:endParaRPr lang="en-US"/>
        </a:p>
      </dgm:t>
    </dgm:pt>
    <dgm:pt modelId="{0A6A7138-EEDF-46D7-8DF1-4CE5D9EA9DFF}" type="pres">
      <dgm:prSet presAssocID="{473E2B53-736D-4C66-A089-4DEC3D4489FA}" presName="connTx" presStyleLbl="parChTrans1D2" presStyleIdx="1" presStyleCnt="5"/>
      <dgm:spPr/>
      <dgm:t>
        <a:bodyPr/>
        <a:lstStyle/>
        <a:p>
          <a:endParaRPr lang="en-US"/>
        </a:p>
      </dgm:t>
    </dgm:pt>
    <dgm:pt modelId="{1E8F2589-D540-4D91-92CE-70DE8BCF6412}" type="pres">
      <dgm:prSet presAssocID="{B73210AF-B624-445C-B8E5-0FC90A7687D1}" presName="node" presStyleLbl="node1" presStyleIdx="1" presStyleCnt="5">
        <dgm:presLayoutVars>
          <dgm:bulletEnabled val="1"/>
        </dgm:presLayoutVars>
      </dgm:prSet>
      <dgm:spPr/>
      <dgm:t>
        <a:bodyPr/>
        <a:lstStyle/>
        <a:p>
          <a:endParaRPr lang="en-US"/>
        </a:p>
      </dgm:t>
    </dgm:pt>
    <dgm:pt modelId="{B0478B2B-854C-428F-A283-F48F9445A62A}" type="pres">
      <dgm:prSet presAssocID="{A2212F39-0131-447E-A3C9-2C2D9B2FEE5D}" presName="Name9" presStyleLbl="parChTrans1D2" presStyleIdx="2" presStyleCnt="5"/>
      <dgm:spPr/>
      <dgm:t>
        <a:bodyPr/>
        <a:lstStyle/>
        <a:p>
          <a:endParaRPr lang="en-US"/>
        </a:p>
      </dgm:t>
    </dgm:pt>
    <dgm:pt modelId="{A55A54BC-FDB1-40CE-ACCB-D981C6B7F4EB}" type="pres">
      <dgm:prSet presAssocID="{A2212F39-0131-447E-A3C9-2C2D9B2FEE5D}" presName="connTx" presStyleLbl="parChTrans1D2" presStyleIdx="2" presStyleCnt="5"/>
      <dgm:spPr/>
      <dgm:t>
        <a:bodyPr/>
        <a:lstStyle/>
        <a:p>
          <a:endParaRPr lang="en-US"/>
        </a:p>
      </dgm:t>
    </dgm:pt>
    <dgm:pt modelId="{5F1AAB1B-9E57-406C-937A-FB899DFFE76C}" type="pres">
      <dgm:prSet presAssocID="{7D03A6E3-872D-49F3-BD80-2E61829EF665}" presName="node" presStyleLbl="node1" presStyleIdx="2" presStyleCnt="5">
        <dgm:presLayoutVars>
          <dgm:bulletEnabled val="1"/>
        </dgm:presLayoutVars>
      </dgm:prSet>
      <dgm:spPr/>
      <dgm:t>
        <a:bodyPr/>
        <a:lstStyle/>
        <a:p>
          <a:endParaRPr lang="en-US"/>
        </a:p>
      </dgm:t>
    </dgm:pt>
    <dgm:pt modelId="{83CC42EE-15B8-4F9B-86D6-2B2CC29D5D75}" type="pres">
      <dgm:prSet presAssocID="{2D0FCC68-66A7-4E64-B70C-A308351835E0}" presName="Name9" presStyleLbl="parChTrans1D2" presStyleIdx="3" presStyleCnt="5"/>
      <dgm:spPr/>
      <dgm:t>
        <a:bodyPr/>
        <a:lstStyle/>
        <a:p>
          <a:endParaRPr lang="en-US"/>
        </a:p>
      </dgm:t>
    </dgm:pt>
    <dgm:pt modelId="{942FC998-C21C-446F-AD81-C69E1F5DA720}" type="pres">
      <dgm:prSet presAssocID="{2D0FCC68-66A7-4E64-B70C-A308351835E0}" presName="connTx" presStyleLbl="parChTrans1D2" presStyleIdx="3" presStyleCnt="5"/>
      <dgm:spPr/>
      <dgm:t>
        <a:bodyPr/>
        <a:lstStyle/>
        <a:p>
          <a:endParaRPr lang="en-US"/>
        </a:p>
      </dgm:t>
    </dgm:pt>
    <dgm:pt modelId="{BF8A4792-981B-4563-82AE-DC7263F71026}" type="pres">
      <dgm:prSet presAssocID="{CCD685B1-59AF-4554-8574-593F826769F5}" presName="node" presStyleLbl="node1" presStyleIdx="3" presStyleCnt="5">
        <dgm:presLayoutVars>
          <dgm:bulletEnabled val="1"/>
        </dgm:presLayoutVars>
      </dgm:prSet>
      <dgm:spPr/>
      <dgm:t>
        <a:bodyPr/>
        <a:lstStyle/>
        <a:p>
          <a:endParaRPr lang="en-US"/>
        </a:p>
      </dgm:t>
    </dgm:pt>
    <dgm:pt modelId="{0ED5CD05-5B83-44E3-99BD-8A4C7AFE3DC4}" type="pres">
      <dgm:prSet presAssocID="{79C5422D-4843-44BF-8EFD-C62EC5D2AA9E}" presName="Name9" presStyleLbl="parChTrans1D2" presStyleIdx="4" presStyleCnt="5"/>
      <dgm:spPr/>
      <dgm:t>
        <a:bodyPr/>
        <a:lstStyle/>
        <a:p>
          <a:endParaRPr lang="en-US"/>
        </a:p>
      </dgm:t>
    </dgm:pt>
    <dgm:pt modelId="{329E49F7-F3BF-4410-B257-6580E223E3CF}" type="pres">
      <dgm:prSet presAssocID="{79C5422D-4843-44BF-8EFD-C62EC5D2AA9E}" presName="connTx" presStyleLbl="parChTrans1D2" presStyleIdx="4" presStyleCnt="5"/>
      <dgm:spPr/>
      <dgm:t>
        <a:bodyPr/>
        <a:lstStyle/>
        <a:p>
          <a:endParaRPr lang="en-US"/>
        </a:p>
      </dgm:t>
    </dgm:pt>
    <dgm:pt modelId="{772029FF-A974-47F1-9A7C-6AE65C9CD790}" type="pres">
      <dgm:prSet presAssocID="{E0A2C084-0CD1-46AB-9DF6-8C25534C581F}" presName="node" presStyleLbl="node1" presStyleIdx="4" presStyleCnt="5">
        <dgm:presLayoutVars>
          <dgm:bulletEnabled val="1"/>
        </dgm:presLayoutVars>
      </dgm:prSet>
      <dgm:spPr/>
      <dgm:t>
        <a:bodyPr/>
        <a:lstStyle/>
        <a:p>
          <a:endParaRPr lang="en-US"/>
        </a:p>
      </dgm:t>
    </dgm:pt>
  </dgm:ptLst>
  <dgm:cxnLst>
    <dgm:cxn modelId="{DB8CEE22-F169-4116-A77A-A46E5066C466}" type="presOf" srcId="{79C5422D-4843-44BF-8EFD-C62EC5D2AA9E}" destId="{329E49F7-F3BF-4410-B257-6580E223E3CF}" srcOrd="1" destOrd="0" presId="urn:microsoft.com/office/officeart/2005/8/layout/radial1"/>
    <dgm:cxn modelId="{4A817E9C-8370-4227-B361-2CA10AFCBE9C}" srcId="{6B5E3A07-903C-47C1-B7AE-65B8EE51BEC5}" destId="{55FADE64-54E1-4AA1-A101-6676B536C1CC}" srcOrd="0" destOrd="0" parTransId="{F0CFEC68-9051-4413-AC73-02BE2C06FB9B}" sibTransId="{F3F0F6A2-373E-4D03-B25B-66F5A9AE8504}"/>
    <dgm:cxn modelId="{567C395C-7738-44F6-A118-C9AAAFB18194}" type="presOf" srcId="{F0CFEC68-9051-4413-AC73-02BE2C06FB9B}" destId="{E623C19C-6649-4556-A9E7-B25FA5F9DAAC}" srcOrd="1" destOrd="0" presId="urn:microsoft.com/office/officeart/2005/8/layout/radial1"/>
    <dgm:cxn modelId="{1E8E3D36-D35C-4EDC-BDE0-D1B4B8081012}" type="presOf" srcId="{7D03A6E3-872D-49F3-BD80-2E61829EF665}" destId="{5F1AAB1B-9E57-406C-937A-FB899DFFE76C}" srcOrd="0" destOrd="0" presId="urn:microsoft.com/office/officeart/2005/8/layout/radial1"/>
    <dgm:cxn modelId="{9157093D-F637-4FE7-99FD-F7369C479218}" type="presOf" srcId="{473E2B53-736D-4C66-A089-4DEC3D4489FA}" destId="{35322B75-D565-488C-AF59-70E0E4C32ABE}" srcOrd="0" destOrd="0" presId="urn:microsoft.com/office/officeart/2005/8/layout/radial1"/>
    <dgm:cxn modelId="{7A5D1A12-66D9-4B12-BE59-B1A62F65726F}" type="presOf" srcId="{79C5422D-4843-44BF-8EFD-C62EC5D2AA9E}" destId="{0ED5CD05-5B83-44E3-99BD-8A4C7AFE3DC4}" srcOrd="0" destOrd="0" presId="urn:microsoft.com/office/officeart/2005/8/layout/radial1"/>
    <dgm:cxn modelId="{D61769FD-7A63-49EE-AAB8-E20CCD827C49}" type="presOf" srcId="{E0A2C084-0CD1-46AB-9DF6-8C25534C581F}" destId="{772029FF-A974-47F1-9A7C-6AE65C9CD790}" srcOrd="0" destOrd="0" presId="urn:microsoft.com/office/officeart/2005/8/layout/radial1"/>
    <dgm:cxn modelId="{D715186B-B3E3-47EB-9C90-507ADB079EEB}" srcId="{6B5E3A07-903C-47C1-B7AE-65B8EE51BEC5}" destId="{B73210AF-B624-445C-B8E5-0FC90A7687D1}" srcOrd="1" destOrd="0" parTransId="{473E2B53-736D-4C66-A089-4DEC3D4489FA}" sibTransId="{A53D8FEB-59A0-45FA-B49D-F35879AE8B3F}"/>
    <dgm:cxn modelId="{3A822247-308B-44A0-93AB-5001E5F59224}" type="presOf" srcId="{F0CFEC68-9051-4413-AC73-02BE2C06FB9B}" destId="{6873771A-DB2E-4261-ACC5-409431953D8F}" srcOrd="0" destOrd="0" presId="urn:microsoft.com/office/officeart/2005/8/layout/radial1"/>
    <dgm:cxn modelId="{E785A0C2-2C42-476B-8337-A97F047AC6E4}" srcId="{6B5E3A07-903C-47C1-B7AE-65B8EE51BEC5}" destId="{E0A2C084-0CD1-46AB-9DF6-8C25534C581F}" srcOrd="4" destOrd="0" parTransId="{79C5422D-4843-44BF-8EFD-C62EC5D2AA9E}" sibTransId="{B3DBBCCB-1524-4120-93AA-0FFA282BAD97}"/>
    <dgm:cxn modelId="{387C902D-263E-49F3-874B-949EA028D0CF}" type="presOf" srcId="{27C15CCD-51D9-4D9C-B23D-0A7E9D6F1DD2}" destId="{B06E913A-C48E-4F75-9CB6-1F653A303240}" srcOrd="0" destOrd="0" presId="urn:microsoft.com/office/officeart/2005/8/layout/radial1"/>
    <dgm:cxn modelId="{E20E7722-EDA9-4EC3-8FE3-5B1A041037F0}" type="presOf" srcId="{473E2B53-736D-4C66-A089-4DEC3D4489FA}" destId="{0A6A7138-EEDF-46D7-8DF1-4CE5D9EA9DFF}" srcOrd="1" destOrd="0" presId="urn:microsoft.com/office/officeart/2005/8/layout/radial1"/>
    <dgm:cxn modelId="{9A85A18E-BB5F-4DAC-A555-A34C2EE6FAD8}" type="presOf" srcId="{A2212F39-0131-447E-A3C9-2C2D9B2FEE5D}" destId="{A55A54BC-FDB1-40CE-ACCB-D981C6B7F4EB}" srcOrd="1" destOrd="0" presId="urn:microsoft.com/office/officeart/2005/8/layout/radial1"/>
    <dgm:cxn modelId="{9CA51966-7576-4911-8630-5E3E201F9C20}" srcId="{27C15CCD-51D9-4D9C-B23D-0A7E9D6F1DD2}" destId="{6B5E3A07-903C-47C1-B7AE-65B8EE51BEC5}" srcOrd="0" destOrd="0" parTransId="{14E74377-8774-4D70-A86B-E2474620554A}" sibTransId="{5B18B6E3-7F49-4A60-ACAE-D59D0D19EDA3}"/>
    <dgm:cxn modelId="{9EAE656E-76E9-4436-84FC-54C30E3D40DD}" srcId="{6B5E3A07-903C-47C1-B7AE-65B8EE51BEC5}" destId="{CCD685B1-59AF-4554-8574-593F826769F5}" srcOrd="3" destOrd="0" parTransId="{2D0FCC68-66A7-4E64-B70C-A308351835E0}" sibTransId="{956D9B83-C321-46A0-B184-C2F0D94A5216}"/>
    <dgm:cxn modelId="{3164E2D7-4857-4992-8057-5E69255F15EF}" type="presOf" srcId="{2D0FCC68-66A7-4E64-B70C-A308351835E0}" destId="{942FC998-C21C-446F-AD81-C69E1F5DA720}" srcOrd="1" destOrd="0" presId="urn:microsoft.com/office/officeart/2005/8/layout/radial1"/>
    <dgm:cxn modelId="{A8DB4BB0-DCFC-4DEA-AC2C-2AEEF1C994C9}" type="presOf" srcId="{55FADE64-54E1-4AA1-A101-6676B536C1CC}" destId="{3141DAAF-A261-4D07-B071-AE295B696785}" srcOrd="0" destOrd="0" presId="urn:microsoft.com/office/officeart/2005/8/layout/radial1"/>
    <dgm:cxn modelId="{5B3F9147-B334-4BA4-84A4-71E0FCA96E11}" type="presOf" srcId="{6B5E3A07-903C-47C1-B7AE-65B8EE51BEC5}" destId="{4FA8E7FD-E2F1-488B-88E1-19003836A7CB}" srcOrd="0" destOrd="0" presId="urn:microsoft.com/office/officeart/2005/8/layout/radial1"/>
    <dgm:cxn modelId="{F0F5C629-DF70-4071-936F-741CEF760769}" type="presOf" srcId="{B73210AF-B624-445C-B8E5-0FC90A7687D1}" destId="{1E8F2589-D540-4D91-92CE-70DE8BCF6412}" srcOrd="0" destOrd="0" presId="urn:microsoft.com/office/officeart/2005/8/layout/radial1"/>
    <dgm:cxn modelId="{B5D84722-A158-40FE-802D-525483E22BF5}" srcId="{6B5E3A07-903C-47C1-B7AE-65B8EE51BEC5}" destId="{7D03A6E3-872D-49F3-BD80-2E61829EF665}" srcOrd="2" destOrd="0" parTransId="{A2212F39-0131-447E-A3C9-2C2D9B2FEE5D}" sibTransId="{93E11727-B981-478F-8658-757E79CBFD60}"/>
    <dgm:cxn modelId="{FD7C143B-6304-45AD-AFBF-7DF58DA7C22F}" type="presOf" srcId="{A2212F39-0131-447E-A3C9-2C2D9B2FEE5D}" destId="{B0478B2B-854C-428F-A283-F48F9445A62A}" srcOrd="0" destOrd="0" presId="urn:microsoft.com/office/officeart/2005/8/layout/radial1"/>
    <dgm:cxn modelId="{72FA3999-EDBC-4B89-887F-4ADD45C22D50}" type="presOf" srcId="{2D0FCC68-66A7-4E64-B70C-A308351835E0}" destId="{83CC42EE-15B8-4F9B-86D6-2B2CC29D5D75}" srcOrd="0" destOrd="0" presId="urn:microsoft.com/office/officeart/2005/8/layout/radial1"/>
    <dgm:cxn modelId="{09677618-42B5-4906-81CA-C3C373EE6B09}" type="presOf" srcId="{CCD685B1-59AF-4554-8574-593F826769F5}" destId="{BF8A4792-981B-4563-82AE-DC7263F71026}" srcOrd="0" destOrd="0" presId="urn:microsoft.com/office/officeart/2005/8/layout/radial1"/>
    <dgm:cxn modelId="{3EF4668F-2424-41C0-9AC6-677FF5DD1ED4}" type="presParOf" srcId="{B06E913A-C48E-4F75-9CB6-1F653A303240}" destId="{4FA8E7FD-E2F1-488B-88E1-19003836A7CB}" srcOrd="0" destOrd="0" presId="urn:microsoft.com/office/officeart/2005/8/layout/radial1"/>
    <dgm:cxn modelId="{82FF5E5D-2026-4761-B3E0-B6609B581E9F}" type="presParOf" srcId="{B06E913A-C48E-4F75-9CB6-1F653A303240}" destId="{6873771A-DB2E-4261-ACC5-409431953D8F}" srcOrd="1" destOrd="0" presId="urn:microsoft.com/office/officeart/2005/8/layout/radial1"/>
    <dgm:cxn modelId="{8C72FFD2-EEF0-4189-893A-DDCF2036EEE9}" type="presParOf" srcId="{6873771A-DB2E-4261-ACC5-409431953D8F}" destId="{E623C19C-6649-4556-A9E7-B25FA5F9DAAC}" srcOrd="0" destOrd="0" presId="urn:microsoft.com/office/officeart/2005/8/layout/radial1"/>
    <dgm:cxn modelId="{6D4D98AA-2047-4728-8CEA-74C5C359D3F3}" type="presParOf" srcId="{B06E913A-C48E-4F75-9CB6-1F653A303240}" destId="{3141DAAF-A261-4D07-B071-AE295B696785}" srcOrd="2" destOrd="0" presId="urn:microsoft.com/office/officeart/2005/8/layout/radial1"/>
    <dgm:cxn modelId="{46F6AB55-4ED6-44F3-8563-7CF8E1D7A297}" type="presParOf" srcId="{B06E913A-C48E-4F75-9CB6-1F653A303240}" destId="{35322B75-D565-488C-AF59-70E0E4C32ABE}" srcOrd="3" destOrd="0" presId="urn:microsoft.com/office/officeart/2005/8/layout/radial1"/>
    <dgm:cxn modelId="{B9320A31-FFDC-45DF-875F-22CBBD860A42}" type="presParOf" srcId="{35322B75-D565-488C-AF59-70E0E4C32ABE}" destId="{0A6A7138-EEDF-46D7-8DF1-4CE5D9EA9DFF}" srcOrd="0" destOrd="0" presId="urn:microsoft.com/office/officeart/2005/8/layout/radial1"/>
    <dgm:cxn modelId="{B9058E96-F2E8-4751-AECC-F5FBD8F87A45}" type="presParOf" srcId="{B06E913A-C48E-4F75-9CB6-1F653A303240}" destId="{1E8F2589-D540-4D91-92CE-70DE8BCF6412}" srcOrd="4" destOrd="0" presId="urn:microsoft.com/office/officeart/2005/8/layout/radial1"/>
    <dgm:cxn modelId="{C2EEA7DC-7432-48EF-8E3B-3DED50B3AA17}" type="presParOf" srcId="{B06E913A-C48E-4F75-9CB6-1F653A303240}" destId="{B0478B2B-854C-428F-A283-F48F9445A62A}" srcOrd="5" destOrd="0" presId="urn:microsoft.com/office/officeart/2005/8/layout/radial1"/>
    <dgm:cxn modelId="{BAAA49F6-1FEB-4A48-B945-17C8312E5AAB}" type="presParOf" srcId="{B0478B2B-854C-428F-A283-F48F9445A62A}" destId="{A55A54BC-FDB1-40CE-ACCB-D981C6B7F4EB}" srcOrd="0" destOrd="0" presId="urn:microsoft.com/office/officeart/2005/8/layout/radial1"/>
    <dgm:cxn modelId="{094F25E7-484B-4D8B-A810-AFE748322D2D}" type="presParOf" srcId="{B06E913A-C48E-4F75-9CB6-1F653A303240}" destId="{5F1AAB1B-9E57-406C-937A-FB899DFFE76C}" srcOrd="6" destOrd="0" presId="urn:microsoft.com/office/officeart/2005/8/layout/radial1"/>
    <dgm:cxn modelId="{386A1149-6FBF-429A-BBDA-36876E4A6D93}" type="presParOf" srcId="{B06E913A-C48E-4F75-9CB6-1F653A303240}" destId="{83CC42EE-15B8-4F9B-86D6-2B2CC29D5D75}" srcOrd="7" destOrd="0" presId="urn:microsoft.com/office/officeart/2005/8/layout/radial1"/>
    <dgm:cxn modelId="{69CBE3B9-43AC-4288-B84B-C3ED62941E08}" type="presParOf" srcId="{83CC42EE-15B8-4F9B-86D6-2B2CC29D5D75}" destId="{942FC998-C21C-446F-AD81-C69E1F5DA720}" srcOrd="0" destOrd="0" presId="urn:microsoft.com/office/officeart/2005/8/layout/radial1"/>
    <dgm:cxn modelId="{30579364-36DA-4E21-BD64-9E31B7E072D8}" type="presParOf" srcId="{B06E913A-C48E-4F75-9CB6-1F653A303240}" destId="{BF8A4792-981B-4563-82AE-DC7263F71026}" srcOrd="8" destOrd="0" presId="urn:microsoft.com/office/officeart/2005/8/layout/radial1"/>
    <dgm:cxn modelId="{A6E9E862-0D42-4E5A-A8CF-269FB504E71C}" type="presParOf" srcId="{B06E913A-C48E-4F75-9CB6-1F653A303240}" destId="{0ED5CD05-5B83-44E3-99BD-8A4C7AFE3DC4}" srcOrd="9" destOrd="0" presId="urn:microsoft.com/office/officeart/2005/8/layout/radial1"/>
    <dgm:cxn modelId="{50373DE4-F22D-4B09-B812-58D9433E9E01}" type="presParOf" srcId="{0ED5CD05-5B83-44E3-99BD-8A4C7AFE3DC4}" destId="{329E49F7-F3BF-4410-B257-6580E223E3CF}" srcOrd="0" destOrd="0" presId="urn:microsoft.com/office/officeart/2005/8/layout/radial1"/>
    <dgm:cxn modelId="{0F797191-FC95-4150-8A09-0C3A3466F6AC}" type="presParOf" srcId="{B06E913A-C48E-4F75-9CB6-1F653A303240}" destId="{772029FF-A974-47F1-9A7C-6AE65C9CD790}"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84ED1-02D6-4FC4-BE17-F5602036874B}" type="doc">
      <dgm:prSet loTypeId="urn:microsoft.com/office/officeart/2005/8/layout/pList1" loCatId="list" qsTypeId="urn:microsoft.com/office/officeart/2005/8/quickstyle/simple1" qsCatId="simple" csTypeId="urn:microsoft.com/office/officeart/2005/8/colors/accent1_2" csCatId="accent1" phldr="1"/>
      <dgm:spPr/>
    </dgm:pt>
    <dgm:pt modelId="{48ECAD05-3239-4B12-9971-D60147DDBDFB}">
      <dgm:prSet phldrT="[Text]"/>
      <dgm:spPr/>
      <dgm:t>
        <a:bodyPr/>
        <a:lstStyle/>
        <a:p>
          <a:r>
            <a:rPr lang="en-US" dirty="0" smtClean="0"/>
            <a:t>Fitness and appearance improve which raises self-esteem. </a:t>
          </a:r>
          <a:endParaRPr lang="en-US" dirty="0"/>
        </a:p>
      </dgm:t>
    </dgm:pt>
    <dgm:pt modelId="{5F279A6E-C73F-43AC-AD61-C4AD7C9997BB}" type="parTrans" cxnId="{90CBE7A5-CBAB-46D9-BE83-6903055EB4BD}">
      <dgm:prSet/>
      <dgm:spPr/>
      <dgm:t>
        <a:bodyPr/>
        <a:lstStyle/>
        <a:p>
          <a:endParaRPr lang="en-US"/>
        </a:p>
      </dgm:t>
    </dgm:pt>
    <dgm:pt modelId="{44EF4EAB-B220-46BC-B79A-EED03BBED249}" type="sibTrans" cxnId="{90CBE7A5-CBAB-46D9-BE83-6903055EB4BD}">
      <dgm:prSet/>
      <dgm:spPr/>
      <dgm:t>
        <a:bodyPr/>
        <a:lstStyle/>
        <a:p>
          <a:endParaRPr lang="en-US"/>
        </a:p>
      </dgm:t>
    </dgm:pt>
    <dgm:pt modelId="{78D1147E-8EEC-48B6-950E-D5256BF01DB9}">
      <dgm:prSet phldrT="[Text]"/>
      <dgm:spPr/>
      <dgm:t>
        <a:bodyPr/>
        <a:lstStyle/>
        <a:p>
          <a:r>
            <a:rPr lang="en-US" dirty="0" smtClean="0"/>
            <a:t>Also exercise releases endorphins ‘the feel good’ chemical.</a:t>
          </a:r>
          <a:endParaRPr lang="en-US" dirty="0"/>
        </a:p>
      </dgm:t>
    </dgm:pt>
    <dgm:pt modelId="{C9390E58-CC6F-4406-A79D-719019D34D39}" type="parTrans" cxnId="{A6337368-D7AB-49E6-8074-F118B5081E5F}">
      <dgm:prSet/>
      <dgm:spPr/>
      <dgm:t>
        <a:bodyPr/>
        <a:lstStyle/>
        <a:p>
          <a:endParaRPr lang="en-US"/>
        </a:p>
      </dgm:t>
    </dgm:pt>
    <dgm:pt modelId="{CD917EB5-DFEC-4926-B742-85008D3FA8BB}" type="sibTrans" cxnId="{A6337368-D7AB-49E6-8074-F118B5081E5F}">
      <dgm:prSet/>
      <dgm:spPr/>
      <dgm:t>
        <a:bodyPr/>
        <a:lstStyle/>
        <a:p>
          <a:endParaRPr lang="en-US"/>
        </a:p>
      </dgm:t>
    </dgm:pt>
    <dgm:pt modelId="{90713A9A-2C17-4928-8F2C-71F443ED7863}" type="pres">
      <dgm:prSet presAssocID="{D5984ED1-02D6-4FC4-BE17-F5602036874B}" presName="Name0" presStyleCnt="0">
        <dgm:presLayoutVars>
          <dgm:dir/>
          <dgm:resizeHandles val="exact"/>
        </dgm:presLayoutVars>
      </dgm:prSet>
      <dgm:spPr/>
    </dgm:pt>
    <dgm:pt modelId="{46ED58B5-79D9-488B-AC7E-A60B30FEE7EE}" type="pres">
      <dgm:prSet presAssocID="{48ECAD05-3239-4B12-9971-D60147DDBDFB}" presName="compNode" presStyleCnt="0"/>
      <dgm:spPr/>
    </dgm:pt>
    <dgm:pt modelId="{03149A65-4021-41AA-AE65-05E0D54B1171}" type="pres">
      <dgm:prSet presAssocID="{48ECAD05-3239-4B12-9971-D60147DDBDFB}" presName="pictRect" presStyleLbl="node1" presStyleIdx="0" presStyleCnt="2"/>
      <dgm:spPr>
        <a:blipFill rotWithShape="1">
          <a:blip xmlns:r="http://schemas.openxmlformats.org/officeDocument/2006/relationships" r:embed="rId1"/>
          <a:stretch>
            <a:fillRect/>
          </a:stretch>
        </a:blipFill>
      </dgm:spPr>
    </dgm:pt>
    <dgm:pt modelId="{15861A21-5478-463D-B774-05EA3113BC66}" type="pres">
      <dgm:prSet presAssocID="{48ECAD05-3239-4B12-9971-D60147DDBDFB}" presName="textRect" presStyleLbl="revTx" presStyleIdx="0" presStyleCnt="2">
        <dgm:presLayoutVars>
          <dgm:bulletEnabled val="1"/>
        </dgm:presLayoutVars>
      </dgm:prSet>
      <dgm:spPr/>
      <dgm:t>
        <a:bodyPr/>
        <a:lstStyle/>
        <a:p>
          <a:endParaRPr lang="en-US"/>
        </a:p>
      </dgm:t>
    </dgm:pt>
    <dgm:pt modelId="{482CC08D-CC72-41A4-AF19-5C37FD133B70}" type="pres">
      <dgm:prSet presAssocID="{44EF4EAB-B220-46BC-B79A-EED03BBED249}" presName="sibTrans" presStyleLbl="sibTrans2D1" presStyleIdx="0" presStyleCnt="0"/>
      <dgm:spPr/>
      <dgm:t>
        <a:bodyPr/>
        <a:lstStyle/>
        <a:p>
          <a:endParaRPr lang="en-US"/>
        </a:p>
      </dgm:t>
    </dgm:pt>
    <dgm:pt modelId="{C83B72BD-9A29-4F6E-9627-43B70C7D5C4F}" type="pres">
      <dgm:prSet presAssocID="{78D1147E-8EEC-48B6-950E-D5256BF01DB9}" presName="compNode" presStyleCnt="0"/>
      <dgm:spPr/>
    </dgm:pt>
    <dgm:pt modelId="{FE470AEE-07E4-439F-A4D0-DBA9DD611CCF}" type="pres">
      <dgm:prSet presAssocID="{78D1147E-8EEC-48B6-950E-D5256BF01DB9}" presName="pictRect" presStyleLbl="node1" presStyleIdx="1" presStyleCnt="2"/>
      <dgm:spPr>
        <a:blipFill rotWithShape="1">
          <a:blip xmlns:r="http://schemas.openxmlformats.org/officeDocument/2006/relationships" r:embed="rId2"/>
          <a:stretch>
            <a:fillRect/>
          </a:stretch>
        </a:blipFill>
      </dgm:spPr>
    </dgm:pt>
    <dgm:pt modelId="{7B68BB52-33FF-4D3F-A0BB-EE6AA78AB406}" type="pres">
      <dgm:prSet presAssocID="{78D1147E-8EEC-48B6-950E-D5256BF01DB9}" presName="textRect" presStyleLbl="revTx" presStyleIdx="1" presStyleCnt="2">
        <dgm:presLayoutVars>
          <dgm:bulletEnabled val="1"/>
        </dgm:presLayoutVars>
      </dgm:prSet>
      <dgm:spPr/>
      <dgm:t>
        <a:bodyPr/>
        <a:lstStyle/>
        <a:p>
          <a:endParaRPr lang="en-US"/>
        </a:p>
      </dgm:t>
    </dgm:pt>
  </dgm:ptLst>
  <dgm:cxnLst>
    <dgm:cxn modelId="{90CBE7A5-CBAB-46D9-BE83-6903055EB4BD}" srcId="{D5984ED1-02D6-4FC4-BE17-F5602036874B}" destId="{48ECAD05-3239-4B12-9971-D60147DDBDFB}" srcOrd="0" destOrd="0" parTransId="{5F279A6E-C73F-43AC-AD61-C4AD7C9997BB}" sibTransId="{44EF4EAB-B220-46BC-B79A-EED03BBED249}"/>
    <dgm:cxn modelId="{A6337368-D7AB-49E6-8074-F118B5081E5F}" srcId="{D5984ED1-02D6-4FC4-BE17-F5602036874B}" destId="{78D1147E-8EEC-48B6-950E-D5256BF01DB9}" srcOrd="1" destOrd="0" parTransId="{C9390E58-CC6F-4406-A79D-719019D34D39}" sibTransId="{CD917EB5-DFEC-4926-B742-85008D3FA8BB}"/>
    <dgm:cxn modelId="{91FB1265-375F-44BE-9FAB-F15C0B9BC3E1}" type="presOf" srcId="{D5984ED1-02D6-4FC4-BE17-F5602036874B}" destId="{90713A9A-2C17-4928-8F2C-71F443ED7863}" srcOrd="0" destOrd="0" presId="urn:microsoft.com/office/officeart/2005/8/layout/pList1"/>
    <dgm:cxn modelId="{1D6C6E2F-B399-4ED0-8155-B58F9A201494}" type="presOf" srcId="{48ECAD05-3239-4B12-9971-D60147DDBDFB}" destId="{15861A21-5478-463D-B774-05EA3113BC66}" srcOrd="0" destOrd="0" presId="urn:microsoft.com/office/officeart/2005/8/layout/pList1"/>
    <dgm:cxn modelId="{B27B30D3-427B-4094-B578-0A4F6C65AF58}" type="presOf" srcId="{44EF4EAB-B220-46BC-B79A-EED03BBED249}" destId="{482CC08D-CC72-41A4-AF19-5C37FD133B70}" srcOrd="0" destOrd="0" presId="urn:microsoft.com/office/officeart/2005/8/layout/pList1"/>
    <dgm:cxn modelId="{57A2BAB8-C322-4273-91A8-FFF87AADF3C8}" type="presOf" srcId="{78D1147E-8EEC-48B6-950E-D5256BF01DB9}" destId="{7B68BB52-33FF-4D3F-A0BB-EE6AA78AB406}" srcOrd="0" destOrd="0" presId="urn:microsoft.com/office/officeart/2005/8/layout/pList1"/>
    <dgm:cxn modelId="{8286D5AE-1C66-498A-B6BD-A205134C814F}" type="presParOf" srcId="{90713A9A-2C17-4928-8F2C-71F443ED7863}" destId="{46ED58B5-79D9-488B-AC7E-A60B30FEE7EE}" srcOrd="0" destOrd="0" presId="urn:microsoft.com/office/officeart/2005/8/layout/pList1"/>
    <dgm:cxn modelId="{C4629768-1905-4972-8B9E-D4DAB6FB4B6C}" type="presParOf" srcId="{46ED58B5-79D9-488B-AC7E-A60B30FEE7EE}" destId="{03149A65-4021-41AA-AE65-05E0D54B1171}" srcOrd="0" destOrd="0" presId="urn:microsoft.com/office/officeart/2005/8/layout/pList1"/>
    <dgm:cxn modelId="{B8A52F18-FAFB-452F-A4B2-1677A724BB0C}" type="presParOf" srcId="{46ED58B5-79D9-488B-AC7E-A60B30FEE7EE}" destId="{15861A21-5478-463D-B774-05EA3113BC66}" srcOrd="1" destOrd="0" presId="urn:microsoft.com/office/officeart/2005/8/layout/pList1"/>
    <dgm:cxn modelId="{E1151FAB-9443-45CF-9E2D-2BEC4AD6B7D7}" type="presParOf" srcId="{90713A9A-2C17-4928-8F2C-71F443ED7863}" destId="{482CC08D-CC72-41A4-AF19-5C37FD133B70}" srcOrd="1" destOrd="0" presId="urn:microsoft.com/office/officeart/2005/8/layout/pList1"/>
    <dgm:cxn modelId="{DAD1E4D4-A4BA-4C06-AE1A-2AC5C1586E25}" type="presParOf" srcId="{90713A9A-2C17-4928-8F2C-71F443ED7863}" destId="{C83B72BD-9A29-4F6E-9627-43B70C7D5C4F}" srcOrd="2" destOrd="0" presId="urn:microsoft.com/office/officeart/2005/8/layout/pList1"/>
    <dgm:cxn modelId="{F963D688-4A85-44AE-BDB6-BE21F32B7EAD}" type="presParOf" srcId="{C83B72BD-9A29-4F6E-9627-43B70C7D5C4F}" destId="{FE470AEE-07E4-439F-A4D0-DBA9DD611CCF}" srcOrd="0" destOrd="0" presId="urn:microsoft.com/office/officeart/2005/8/layout/pList1"/>
    <dgm:cxn modelId="{B9B0F04F-1C4C-4F70-8523-CBE8495A9965}" type="presParOf" srcId="{C83B72BD-9A29-4F6E-9627-43B70C7D5C4F}" destId="{7B68BB52-33FF-4D3F-A0BB-EE6AA78AB40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D1C1FC-EEF1-45C4-A2D4-01E14D9F03BA}" type="doc">
      <dgm:prSet loTypeId="urn:microsoft.com/office/officeart/2005/8/layout/radial5" loCatId="cycle" qsTypeId="urn:microsoft.com/office/officeart/2005/8/quickstyle/3d2" qsCatId="3D" csTypeId="urn:microsoft.com/office/officeart/2005/8/colors/accent1_2" csCatId="accent1" phldr="1"/>
      <dgm:spPr/>
      <dgm:t>
        <a:bodyPr/>
        <a:lstStyle/>
        <a:p>
          <a:endParaRPr lang="en-US"/>
        </a:p>
      </dgm:t>
    </dgm:pt>
    <dgm:pt modelId="{EFD1C314-58F3-49A1-BA5A-8B4345FF2ACE}">
      <dgm:prSet phldrT="[Text]"/>
      <dgm:spPr/>
      <dgm:t>
        <a:bodyPr/>
        <a:lstStyle/>
        <a:p>
          <a:r>
            <a:rPr lang="en-US" dirty="0" smtClean="0"/>
            <a:t>Risks associated with excessive drinking</a:t>
          </a:r>
          <a:endParaRPr lang="en-US" dirty="0"/>
        </a:p>
      </dgm:t>
    </dgm:pt>
    <dgm:pt modelId="{1E22C4CA-9749-4474-A393-AD0A6C122C41}" type="parTrans" cxnId="{A66E4876-E2E3-4BBB-B2BB-5FD93E63EDE7}">
      <dgm:prSet/>
      <dgm:spPr/>
      <dgm:t>
        <a:bodyPr/>
        <a:lstStyle/>
        <a:p>
          <a:endParaRPr lang="en-US"/>
        </a:p>
      </dgm:t>
    </dgm:pt>
    <dgm:pt modelId="{B5E36A58-3792-43DA-A535-8A66DBCEF0F1}" type="sibTrans" cxnId="{A66E4876-E2E3-4BBB-B2BB-5FD93E63EDE7}">
      <dgm:prSet/>
      <dgm:spPr/>
      <dgm:t>
        <a:bodyPr/>
        <a:lstStyle/>
        <a:p>
          <a:endParaRPr lang="en-US"/>
        </a:p>
      </dgm:t>
    </dgm:pt>
    <dgm:pt modelId="{90CFC284-0544-44F8-82F5-F087F472127F}">
      <dgm:prSet phldrT="[Text]" custT="1"/>
      <dgm:spPr/>
      <dgm:t>
        <a:bodyPr/>
        <a:lstStyle/>
        <a:p>
          <a:r>
            <a:rPr lang="en-GB" sz="2800" dirty="0" smtClean="0"/>
            <a:t>Stroke</a:t>
          </a:r>
          <a:endParaRPr lang="en-US" sz="2800" dirty="0"/>
        </a:p>
      </dgm:t>
    </dgm:pt>
    <dgm:pt modelId="{AF854C5B-83F0-4BD6-8FF8-6A5024BB9FEA}" type="parTrans" cxnId="{357FCC3D-CA50-414E-A120-AE3864899A98}">
      <dgm:prSet/>
      <dgm:spPr/>
      <dgm:t>
        <a:bodyPr/>
        <a:lstStyle/>
        <a:p>
          <a:endParaRPr lang="en-US"/>
        </a:p>
      </dgm:t>
    </dgm:pt>
    <dgm:pt modelId="{DBDA3E15-817F-4D6F-913B-A8B0BC04257F}" type="sibTrans" cxnId="{357FCC3D-CA50-414E-A120-AE3864899A98}">
      <dgm:prSet/>
      <dgm:spPr/>
      <dgm:t>
        <a:bodyPr/>
        <a:lstStyle/>
        <a:p>
          <a:endParaRPr lang="en-US"/>
        </a:p>
      </dgm:t>
    </dgm:pt>
    <dgm:pt modelId="{925D5F26-D23B-40F6-A2DB-70F2DD6E1F06}">
      <dgm:prSet custT="1"/>
      <dgm:spPr/>
      <dgm:t>
        <a:bodyPr/>
        <a:lstStyle/>
        <a:p>
          <a:r>
            <a:rPr lang="en-GB" sz="2000" dirty="0" smtClean="0"/>
            <a:t>Cirrhosis</a:t>
          </a:r>
        </a:p>
      </dgm:t>
    </dgm:pt>
    <dgm:pt modelId="{FBEAD42B-8572-4A30-8FC8-64C96B2A5E47}" type="parTrans" cxnId="{913840E0-4D06-4A93-99BB-875B1DA85E12}">
      <dgm:prSet/>
      <dgm:spPr/>
      <dgm:t>
        <a:bodyPr/>
        <a:lstStyle/>
        <a:p>
          <a:endParaRPr lang="en-US"/>
        </a:p>
      </dgm:t>
    </dgm:pt>
    <dgm:pt modelId="{215B42B8-EBE9-430C-9861-19C862F693C6}" type="sibTrans" cxnId="{913840E0-4D06-4A93-99BB-875B1DA85E12}">
      <dgm:prSet/>
      <dgm:spPr/>
      <dgm:t>
        <a:bodyPr/>
        <a:lstStyle/>
        <a:p>
          <a:endParaRPr lang="en-US"/>
        </a:p>
      </dgm:t>
    </dgm:pt>
    <dgm:pt modelId="{CEAFD7A2-77C2-4AC0-96B3-16CD4AC4AC68}">
      <dgm:prSet custT="1"/>
      <dgm:spPr/>
      <dgm:t>
        <a:bodyPr/>
        <a:lstStyle/>
        <a:p>
          <a:r>
            <a:rPr lang="en-GB" sz="1400" dirty="0" smtClean="0"/>
            <a:t>Hypertension</a:t>
          </a:r>
          <a:endParaRPr lang="en-GB" sz="1800" dirty="0" smtClean="0"/>
        </a:p>
      </dgm:t>
    </dgm:pt>
    <dgm:pt modelId="{168C5895-46C1-4746-A582-01A7823F7F8C}" type="parTrans" cxnId="{E21EF20F-A54C-414A-A3AF-317AF34B74B9}">
      <dgm:prSet/>
      <dgm:spPr/>
      <dgm:t>
        <a:bodyPr/>
        <a:lstStyle/>
        <a:p>
          <a:endParaRPr lang="en-US"/>
        </a:p>
      </dgm:t>
    </dgm:pt>
    <dgm:pt modelId="{DEEF8407-ED3F-4357-AB6F-34668DDFD30B}" type="sibTrans" cxnId="{E21EF20F-A54C-414A-A3AF-317AF34B74B9}">
      <dgm:prSet/>
      <dgm:spPr/>
      <dgm:t>
        <a:bodyPr/>
        <a:lstStyle/>
        <a:p>
          <a:endParaRPr lang="en-US"/>
        </a:p>
      </dgm:t>
    </dgm:pt>
    <dgm:pt modelId="{ECC55E9F-486A-4FCA-9676-AF7CC2C7BF4C}">
      <dgm:prSet/>
      <dgm:spPr/>
      <dgm:t>
        <a:bodyPr/>
        <a:lstStyle/>
        <a:p>
          <a:r>
            <a:rPr lang="en-GB" smtClean="0"/>
            <a:t>Depression</a:t>
          </a:r>
          <a:endParaRPr lang="en-GB" dirty="0" smtClean="0"/>
        </a:p>
      </dgm:t>
    </dgm:pt>
    <dgm:pt modelId="{D617A594-0D44-4F30-AED6-77B4544BFFB2}" type="parTrans" cxnId="{3964E703-1E2D-42C1-94FC-1D4027AA09C3}">
      <dgm:prSet/>
      <dgm:spPr/>
      <dgm:t>
        <a:bodyPr/>
        <a:lstStyle/>
        <a:p>
          <a:endParaRPr lang="en-US"/>
        </a:p>
      </dgm:t>
    </dgm:pt>
    <dgm:pt modelId="{400778BF-2B24-4B2E-84DA-06E97D91ED84}" type="sibTrans" cxnId="{3964E703-1E2D-42C1-94FC-1D4027AA09C3}">
      <dgm:prSet/>
      <dgm:spPr/>
      <dgm:t>
        <a:bodyPr/>
        <a:lstStyle/>
        <a:p>
          <a:endParaRPr lang="en-US"/>
        </a:p>
      </dgm:t>
    </dgm:pt>
    <dgm:pt modelId="{E9531524-0135-4A56-86D5-09E03FFE4571}">
      <dgm:prSet custT="1"/>
      <dgm:spPr/>
      <dgm:t>
        <a:bodyPr/>
        <a:lstStyle/>
        <a:p>
          <a:r>
            <a:rPr lang="en-GB" sz="2000" dirty="0" smtClean="0"/>
            <a:t>Cancer</a:t>
          </a:r>
        </a:p>
      </dgm:t>
    </dgm:pt>
    <dgm:pt modelId="{0EC5DCCD-B468-4C1C-9420-FE997A2A163A}" type="parTrans" cxnId="{F25F37B2-B611-4935-AD51-6F990FECB258}">
      <dgm:prSet/>
      <dgm:spPr/>
      <dgm:t>
        <a:bodyPr/>
        <a:lstStyle/>
        <a:p>
          <a:endParaRPr lang="en-US"/>
        </a:p>
      </dgm:t>
    </dgm:pt>
    <dgm:pt modelId="{0AB7DE97-9B49-451A-8CAE-064B819AD9B7}" type="sibTrans" cxnId="{F25F37B2-B611-4935-AD51-6F990FECB258}">
      <dgm:prSet/>
      <dgm:spPr/>
      <dgm:t>
        <a:bodyPr/>
        <a:lstStyle/>
        <a:p>
          <a:endParaRPr lang="en-US"/>
        </a:p>
      </dgm:t>
    </dgm:pt>
    <dgm:pt modelId="{88D61D8D-4E5A-4986-B30A-D7ADB2C435DC}">
      <dgm:prSet custT="1"/>
      <dgm:spPr/>
      <dgm:t>
        <a:bodyPr/>
        <a:lstStyle/>
        <a:p>
          <a:r>
            <a:rPr lang="en-GB" sz="2400" dirty="0" smtClean="0"/>
            <a:t>Many others</a:t>
          </a:r>
          <a:endParaRPr lang="en-GB" sz="2400" dirty="0"/>
        </a:p>
      </dgm:t>
    </dgm:pt>
    <dgm:pt modelId="{C019C848-13D1-44BE-B01D-CE8DF32961B6}" type="parTrans" cxnId="{CF31F8AE-BA02-4625-A622-930D7AD09BB9}">
      <dgm:prSet/>
      <dgm:spPr/>
      <dgm:t>
        <a:bodyPr/>
        <a:lstStyle/>
        <a:p>
          <a:endParaRPr lang="en-US"/>
        </a:p>
      </dgm:t>
    </dgm:pt>
    <dgm:pt modelId="{AC06C3BA-24A1-4CD1-8A0E-EBB0918F4F15}" type="sibTrans" cxnId="{CF31F8AE-BA02-4625-A622-930D7AD09BB9}">
      <dgm:prSet/>
      <dgm:spPr/>
      <dgm:t>
        <a:bodyPr/>
        <a:lstStyle/>
        <a:p>
          <a:endParaRPr lang="en-US"/>
        </a:p>
      </dgm:t>
    </dgm:pt>
    <dgm:pt modelId="{3EC8848E-95EB-4C18-A8B4-86AB664E4B30}" type="pres">
      <dgm:prSet presAssocID="{01D1C1FC-EEF1-45C4-A2D4-01E14D9F03BA}" presName="Name0" presStyleCnt="0">
        <dgm:presLayoutVars>
          <dgm:chMax val="1"/>
          <dgm:dir/>
          <dgm:animLvl val="ctr"/>
          <dgm:resizeHandles val="exact"/>
        </dgm:presLayoutVars>
      </dgm:prSet>
      <dgm:spPr/>
      <dgm:t>
        <a:bodyPr/>
        <a:lstStyle/>
        <a:p>
          <a:endParaRPr lang="en-US"/>
        </a:p>
      </dgm:t>
    </dgm:pt>
    <dgm:pt modelId="{69CD1B5B-AA54-40C5-8B3C-6C5AC202D3D7}" type="pres">
      <dgm:prSet presAssocID="{EFD1C314-58F3-49A1-BA5A-8B4345FF2ACE}" presName="centerShape" presStyleLbl="node0" presStyleIdx="0" presStyleCnt="1"/>
      <dgm:spPr/>
      <dgm:t>
        <a:bodyPr/>
        <a:lstStyle/>
        <a:p>
          <a:endParaRPr lang="en-US"/>
        </a:p>
      </dgm:t>
    </dgm:pt>
    <dgm:pt modelId="{6B4A57B3-A533-42CD-91A7-EB8B2768C9D0}" type="pres">
      <dgm:prSet presAssocID="{AF854C5B-83F0-4BD6-8FF8-6A5024BB9FEA}" presName="parTrans" presStyleLbl="sibTrans2D1" presStyleIdx="0" presStyleCnt="6"/>
      <dgm:spPr/>
      <dgm:t>
        <a:bodyPr/>
        <a:lstStyle/>
        <a:p>
          <a:endParaRPr lang="en-US"/>
        </a:p>
      </dgm:t>
    </dgm:pt>
    <dgm:pt modelId="{97172504-0B89-4B2E-91AA-B88667DEF551}" type="pres">
      <dgm:prSet presAssocID="{AF854C5B-83F0-4BD6-8FF8-6A5024BB9FEA}" presName="connectorText" presStyleLbl="sibTrans2D1" presStyleIdx="0" presStyleCnt="6"/>
      <dgm:spPr/>
      <dgm:t>
        <a:bodyPr/>
        <a:lstStyle/>
        <a:p>
          <a:endParaRPr lang="en-US"/>
        </a:p>
      </dgm:t>
    </dgm:pt>
    <dgm:pt modelId="{72068F5B-8726-48A3-8479-CDD32737716D}" type="pres">
      <dgm:prSet presAssocID="{90CFC284-0544-44F8-82F5-F087F472127F}" presName="node" presStyleLbl="node1" presStyleIdx="0" presStyleCnt="6">
        <dgm:presLayoutVars>
          <dgm:bulletEnabled val="1"/>
        </dgm:presLayoutVars>
      </dgm:prSet>
      <dgm:spPr/>
      <dgm:t>
        <a:bodyPr/>
        <a:lstStyle/>
        <a:p>
          <a:endParaRPr lang="en-US"/>
        </a:p>
      </dgm:t>
    </dgm:pt>
    <dgm:pt modelId="{60AB342E-29C6-4E06-BF4E-89C8332F1285}" type="pres">
      <dgm:prSet presAssocID="{FBEAD42B-8572-4A30-8FC8-64C96B2A5E47}" presName="parTrans" presStyleLbl="sibTrans2D1" presStyleIdx="1" presStyleCnt="6"/>
      <dgm:spPr/>
      <dgm:t>
        <a:bodyPr/>
        <a:lstStyle/>
        <a:p>
          <a:endParaRPr lang="en-US"/>
        </a:p>
      </dgm:t>
    </dgm:pt>
    <dgm:pt modelId="{AAA7E304-9D4C-4356-A18A-2F729B1C7090}" type="pres">
      <dgm:prSet presAssocID="{FBEAD42B-8572-4A30-8FC8-64C96B2A5E47}" presName="connectorText" presStyleLbl="sibTrans2D1" presStyleIdx="1" presStyleCnt="6"/>
      <dgm:spPr/>
      <dgm:t>
        <a:bodyPr/>
        <a:lstStyle/>
        <a:p>
          <a:endParaRPr lang="en-US"/>
        </a:p>
      </dgm:t>
    </dgm:pt>
    <dgm:pt modelId="{041B2C16-2E6A-4D9E-BCA3-D72F4B165E66}" type="pres">
      <dgm:prSet presAssocID="{925D5F26-D23B-40F6-A2DB-70F2DD6E1F06}" presName="node" presStyleLbl="node1" presStyleIdx="1" presStyleCnt="6">
        <dgm:presLayoutVars>
          <dgm:bulletEnabled val="1"/>
        </dgm:presLayoutVars>
      </dgm:prSet>
      <dgm:spPr/>
      <dgm:t>
        <a:bodyPr/>
        <a:lstStyle/>
        <a:p>
          <a:endParaRPr lang="en-US"/>
        </a:p>
      </dgm:t>
    </dgm:pt>
    <dgm:pt modelId="{2D5C1989-2D85-4CB7-AD13-232C0B5CA3C1}" type="pres">
      <dgm:prSet presAssocID="{168C5895-46C1-4746-A582-01A7823F7F8C}" presName="parTrans" presStyleLbl="sibTrans2D1" presStyleIdx="2" presStyleCnt="6"/>
      <dgm:spPr/>
      <dgm:t>
        <a:bodyPr/>
        <a:lstStyle/>
        <a:p>
          <a:endParaRPr lang="en-US"/>
        </a:p>
      </dgm:t>
    </dgm:pt>
    <dgm:pt modelId="{291767AE-9157-41E8-9281-E928ED213137}" type="pres">
      <dgm:prSet presAssocID="{168C5895-46C1-4746-A582-01A7823F7F8C}" presName="connectorText" presStyleLbl="sibTrans2D1" presStyleIdx="2" presStyleCnt="6"/>
      <dgm:spPr/>
      <dgm:t>
        <a:bodyPr/>
        <a:lstStyle/>
        <a:p>
          <a:endParaRPr lang="en-US"/>
        </a:p>
      </dgm:t>
    </dgm:pt>
    <dgm:pt modelId="{D5007A5C-C248-4080-BF4B-5885E4E4D84C}" type="pres">
      <dgm:prSet presAssocID="{CEAFD7A2-77C2-4AC0-96B3-16CD4AC4AC68}" presName="node" presStyleLbl="node1" presStyleIdx="2" presStyleCnt="6">
        <dgm:presLayoutVars>
          <dgm:bulletEnabled val="1"/>
        </dgm:presLayoutVars>
      </dgm:prSet>
      <dgm:spPr/>
      <dgm:t>
        <a:bodyPr/>
        <a:lstStyle/>
        <a:p>
          <a:endParaRPr lang="en-US"/>
        </a:p>
      </dgm:t>
    </dgm:pt>
    <dgm:pt modelId="{1F5782E3-690D-40B9-AE80-1C954E7E7783}" type="pres">
      <dgm:prSet presAssocID="{D617A594-0D44-4F30-AED6-77B4544BFFB2}" presName="parTrans" presStyleLbl="sibTrans2D1" presStyleIdx="3" presStyleCnt="6"/>
      <dgm:spPr/>
      <dgm:t>
        <a:bodyPr/>
        <a:lstStyle/>
        <a:p>
          <a:endParaRPr lang="en-US"/>
        </a:p>
      </dgm:t>
    </dgm:pt>
    <dgm:pt modelId="{773CFE3E-2910-473B-8B97-420BCA9EDAB9}" type="pres">
      <dgm:prSet presAssocID="{D617A594-0D44-4F30-AED6-77B4544BFFB2}" presName="connectorText" presStyleLbl="sibTrans2D1" presStyleIdx="3" presStyleCnt="6"/>
      <dgm:spPr/>
      <dgm:t>
        <a:bodyPr/>
        <a:lstStyle/>
        <a:p>
          <a:endParaRPr lang="en-US"/>
        </a:p>
      </dgm:t>
    </dgm:pt>
    <dgm:pt modelId="{0134E61A-89A2-4ACC-A07A-D03E39E106A8}" type="pres">
      <dgm:prSet presAssocID="{ECC55E9F-486A-4FCA-9676-AF7CC2C7BF4C}" presName="node" presStyleLbl="node1" presStyleIdx="3" presStyleCnt="6">
        <dgm:presLayoutVars>
          <dgm:bulletEnabled val="1"/>
        </dgm:presLayoutVars>
      </dgm:prSet>
      <dgm:spPr/>
      <dgm:t>
        <a:bodyPr/>
        <a:lstStyle/>
        <a:p>
          <a:endParaRPr lang="en-US"/>
        </a:p>
      </dgm:t>
    </dgm:pt>
    <dgm:pt modelId="{670CA6F1-042E-4EF7-9B95-3279546A03CF}" type="pres">
      <dgm:prSet presAssocID="{0EC5DCCD-B468-4C1C-9420-FE997A2A163A}" presName="parTrans" presStyleLbl="sibTrans2D1" presStyleIdx="4" presStyleCnt="6"/>
      <dgm:spPr/>
      <dgm:t>
        <a:bodyPr/>
        <a:lstStyle/>
        <a:p>
          <a:endParaRPr lang="en-US"/>
        </a:p>
      </dgm:t>
    </dgm:pt>
    <dgm:pt modelId="{B346B60B-7C73-4B5E-B0FD-DC57189896D0}" type="pres">
      <dgm:prSet presAssocID="{0EC5DCCD-B468-4C1C-9420-FE997A2A163A}" presName="connectorText" presStyleLbl="sibTrans2D1" presStyleIdx="4" presStyleCnt="6"/>
      <dgm:spPr/>
      <dgm:t>
        <a:bodyPr/>
        <a:lstStyle/>
        <a:p>
          <a:endParaRPr lang="en-US"/>
        </a:p>
      </dgm:t>
    </dgm:pt>
    <dgm:pt modelId="{E79A9FAA-F1BE-463B-9AF1-72C039FE22DD}" type="pres">
      <dgm:prSet presAssocID="{E9531524-0135-4A56-86D5-09E03FFE4571}" presName="node" presStyleLbl="node1" presStyleIdx="4" presStyleCnt="6">
        <dgm:presLayoutVars>
          <dgm:bulletEnabled val="1"/>
        </dgm:presLayoutVars>
      </dgm:prSet>
      <dgm:spPr/>
      <dgm:t>
        <a:bodyPr/>
        <a:lstStyle/>
        <a:p>
          <a:endParaRPr lang="en-US"/>
        </a:p>
      </dgm:t>
    </dgm:pt>
    <dgm:pt modelId="{B3935A54-D9B7-466F-A1DB-DDDDE4F904C0}" type="pres">
      <dgm:prSet presAssocID="{C019C848-13D1-44BE-B01D-CE8DF32961B6}" presName="parTrans" presStyleLbl="sibTrans2D1" presStyleIdx="5" presStyleCnt="6"/>
      <dgm:spPr/>
      <dgm:t>
        <a:bodyPr/>
        <a:lstStyle/>
        <a:p>
          <a:endParaRPr lang="en-US"/>
        </a:p>
      </dgm:t>
    </dgm:pt>
    <dgm:pt modelId="{B3A0A3C1-03E5-46A4-B54F-96B0B2B7E365}" type="pres">
      <dgm:prSet presAssocID="{C019C848-13D1-44BE-B01D-CE8DF32961B6}" presName="connectorText" presStyleLbl="sibTrans2D1" presStyleIdx="5" presStyleCnt="6"/>
      <dgm:spPr/>
      <dgm:t>
        <a:bodyPr/>
        <a:lstStyle/>
        <a:p>
          <a:endParaRPr lang="en-US"/>
        </a:p>
      </dgm:t>
    </dgm:pt>
    <dgm:pt modelId="{C039F1E5-C522-4837-9E16-C100656E8040}" type="pres">
      <dgm:prSet presAssocID="{88D61D8D-4E5A-4986-B30A-D7ADB2C435DC}" presName="node" presStyleLbl="node1" presStyleIdx="5" presStyleCnt="6">
        <dgm:presLayoutVars>
          <dgm:bulletEnabled val="1"/>
        </dgm:presLayoutVars>
      </dgm:prSet>
      <dgm:spPr/>
      <dgm:t>
        <a:bodyPr/>
        <a:lstStyle/>
        <a:p>
          <a:endParaRPr lang="en-US"/>
        </a:p>
      </dgm:t>
    </dgm:pt>
  </dgm:ptLst>
  <dgm:cxnLst>
    <dgm:cxn modelId="{D9360F1A-BB7E-49A1-9A9B-7C8A5743A58F}" type="presOf" srcId="{FBEAD42B-8572-4A30-8FC8-64C96B2A5E47}" destId="{60AB342E-29C6-4E06-BF4E-89C8332F1285}" srcOrd="0" destOrd="0" presId="urn:microsoft.com/office/officeart/2005/8/layout/radial5"/>
    <dgm:cxn modelId="{1ED0189D-C572-498E-AAC8-1B1C28A84572}" type="presOf" srcId="{168C5895-46C1-4746-A582-01A7823F7F8C}" destId="{2D5C1989-2D85-4CB7-AD13-232C0B5CA3C1}" srcOrd="0" destOrd="0" presId="urn:microsoft.com/office/officeart/2005/8/layout/radial5"/>
    <dgm:cxn modelId="{357FCC3D-CA50-414E-A120-AE3864899A98}" srcId="{EFD1C314-58F3-49A1-BA5A-8B4345FF2ACE}" destId="{90CFC284-0544-44F8-82F5-F087F472127F}" srcOrd="0" destOrd="0" parTransId="{AF854C5B-83F0-4BD6-8FF8-6A5024BB9FEA}" sibTransId="{DBDA3E15-817F-4D6F-913B-A8B0BC04257F}"/>
    <dgm:cxn modelId="{F2887A81-7105-4147-9EF1-978D5A3E6FDE}" type="presOf" srcId="{D617A594-0D44-4F30-AED6-77B4544BFFB2}" destId="{773CFE3E-2910-473B-8B97-420BCA9EDAB9}" srcOrd="1" destOrd="0" presId="urn:microsoft.com/office/officeart/2005/8/layout/radial5"/>
    <dgm:cxn modelId="{EF41ED2F-E692-4F5C-8B22-FA5C96DA911E}" type="presOf" srcId="{88D61D8D-4E5A-4986-B30A-D7ADB2C435DC}" destId="{C039F1E5-C522-4837-9E16-C100656E8040}" srcOrd="0" destOrd="0" presId="urn:microsoft.com/office/officeart/2005/8/layout/radial5"/>
    <dgm:cxn modelId="{08026DB6-1EB8-4B7C-8858-D314ED124D08}" type="presOf" srcId="{0EC5DCCD-B468-4C1C-9420-FE997A2A163A}" destId="{670CA6F1-042E-4EF7-9B95-3279546A03CF}" srcOrd="0" destOrd="0" presId="urn:microsoft.com/office/officeart/2005/8/layout/radial5"/>
    <dgm:cxn modelId="{73AF5FA8-B686-4D10-ACC0-3808AA9FB009}" type="presOf" srcId="{FBEAD42B-8572-4A30-8FC8-64C96B2A5E47}" destId="{AAA7E304-9D4C-4356-A18A-2F729B1C7090}" srcOrd="1" destOrd="0" presId="urn:microsoft.com/office/officeart/2005/8/layout/radial5"/>
    <dgm:cxn modelId="{DD5E1E6F-5E36-4874-8ED9-0F8F128CFB1C}" type="presOf" srcId="{168C5895-46C1-4746-A582-01A7823F7F8C}" destId="{291767AE-9157-41E8-9281-E928ED213137}" srcOrd="1" destOrd="0" presId="urn:microsoft.com/office/officeart/2005/8/layout/radial5"/>
    <dgm:cxn modelId="{C40CD605-01C1-449E-905D-F0182ACD97EB}" type="presOf" srcId="{ECC55E9F-486A-4FCA-9676-AF7CC2C7BF4C}" destId="{0134E61A-89A2-4ACC-A07A-D03E39E106A8}" srcOrd="0" destOrd="0" presId="urn:microsoft.com/office/officeart/2005/8/layout/radial5"/>
    <dgm:cxn modelId="{D24ECC89-891E-4BD5-B40D-9D64CF80E9C5}" type="presOf" srcId="{C019C848-13D1-44BE-B01D-CE8DF32961B6}" destId="{B3A0A3C1-03E5-46A4-B54F-96B0B2B7E365}" srcOrd="1" destOrd="0" presId="urn:microsoft.com/office/officeart/2005/8/layout/radial5"/>
    <dgm:cxn modelId="{2BDEF75E-DB95-42FA-BE86-14AD7BAA38FF}" type="presOf" srcId="{D617A594-0D44-4F30-AED6-77B4544BFFB2}" destId="{1F5782E3-690D-40B9-AE80-1C954E7E7783}" srcOrd="0" destOrd="0" presId="urn:microsoft.com/office/officeart/2005/8/layout/radial5"/>
    <dgm:cxn modelId="{70D36EF6-4870-4401-9AD9-14ADE6FEAD79}" type="presOf" srcId="{C019C848-13D1-44BE-B01D-CE8DF32961B6}" destId="{B3935A54-D9B7-466F-A1DB-DDDDE4F904C0}" srcOrd="0" destOrd="0" presId="urn:microsoft.com/office/officeart/2005/8/layout/radial5"/>
    <dgm:cxn modelId="{A1DE19AE-2B6D-4039-9BE4-600CC720F917}" type="presOf" srcId="{EFD1C314-58F3-49A1-BA5A-8B4345FF2ACE}" destId="{69CD1B5B-AA54-40C5-8B3C-6C5AC202D3D7}" srcOrd="0" destOrd="0" presId="urn:microsoft.com/office/officeart/2005/8/layout/radial5"/>
    <dgm:cxn modelId="{F25F37B2-B611-4935-AD51-6F990FECB258}" srcId="{EFD1C314-58F3-49A1-BA5A-8B4345FF2ACE}" destId="{E9531524-0135-4A56-86D5-09E03FFE4571}" srcOrd="4" destOrd="0" parTransId="{0EC5DCCD-B468-4C1C-9420-FE997A2A163A}" sibTransId="{0AB7DE97-9B49-451A-8CAE-064B819AD9B7}"/>
    <dgm:cxn modelId="{A66E4876-E2E3-4BBB-B2BB-5FD93E63EDE7}" srcId="{01D1C1FC-EEF1-45C4-A2D4-01E14D9F03BA}" destId="{EFD1C314-58F3-49A1-BA5A-8B4345FF2ACE}" srcOrd="0" destOrd="0" parTransId="{1E22C4CA-9749-4474-A393-AD0A6C122C41}" sibTransId="{B5E36A58-3792-43DA-A535-8A66DBCEF0F1}"/>
    <dgm:cxn modelId="{23A608DD-32B7-42C7-92C5-994E303432FC}" type="presOf" srcId="{90CFC284-0544-44F8-82F5-F087F472127F}" destId="{72068F5B-8726-48A3-8479-CDD32737716D}" srcOrd="0" destOrd="0" presId="urn:microsoft.com/office/officeart/2005/8/layout/radial5"/>
    <dgm:cxn modelId="{6BF11253-7507-4114-B22A-05D3F58FB0AE}" type="presOf" srcId="{AF854C5B-83F0-4BD6-8FF8-6A5024BB9FEA}" destId="{6B4A57B3-A533-42CD-91A7-EB8B2768C9D0}" srcOrd="0" destOrd="0" presId="urn:microsoft.com/office/officeart/2005/8/layout/radial5"/>
    <dgm:cxn modelId="{E21EF20F-A54C-414A-A3AF-317AF34B74B9}" srcId="{EFD1C314-58F3-49A1-BA5A-8B4345FF2ACE}" destId="{CEAFD7A2-77C2-4AC0-96B3-16CD4AC4AC68}" srcOrd="2" destOrd="0" parTransId="{168C5895-46C1-4746-A582-01A7823F7F8C}" sibTransId="{DEEF8407-ED3F-4357-AB6F-34668DDFD30B}"/>
    <dgm:cxn modelId="{7581C750-9097-478D-BB45-DCACB130422F}" type="presOf" srcId="{01D1C1FC-EEF1-45C4-A2D4-01E14D9F03BA}" destId="{3EC8848E-95EB-4C18-A8B4-86AB664E4B30}" srcOrd="0" destOrd="0" presId="urn:microsoft.com/office/officeart/2005/8/layout/radial5"/>
    <dgm:cxn modelId="{F67BBDDC-743D-4C95-B728-2A5F18D066DB}" type="presOf" srcId="{0EC5DCCD-B468-4C1C-9420-FE997A2A163A}" destId="{B346B60B-7C73-4B5E-B0FD-DC57189896D0}" srcOrd="1" destOrd="0" presId="urn:microsoft.com/office/officeart/2005/8/layout/radial5"/>
    <dgm:cxn modelId="{3964E703-1E2D-42C1-94FC-1D4027AA09C3}" srcId="{EFD1C314-58F3-49A1-BA5A-8B4345FF2ACE}" destId="{ECC55E9F-486A-4FCA-9676-AF7CC2C7BF4C}" srcOrd="3" destOrd="0" parTransId="{D617A594-0D44-4F30-AED6-77B4544BFFB2}" sibTransId="{400778BF-2B24-4B2E-84DA-06E97D91ED84}"/>
    <dgm:cxn modelId="{913840E0-4D06-4A93-99BB-875B1DA85E12}" srcId="{EFD1C314-58F3-49A1-BA5A-8B4345FF2ACE}" destId="{925D5F26-D23B-40F6-A2DB-70F2DD6E1F06}" srcOrd="1" destOrd="0" parTransId="{FBEAD42B-8572-4A30-8FC8-64C96B2A5E47}" sibTransId="{215B42B8-EBE9-430C-9861-19C862F693C6}"/>
    <dgm:cxn modelId="{5BB408D6-2A67-4CC5-BC93-4A2A91266DA3}" type="presOf" srcId="{925D5F26-D23B-40F6-A2DB-70F2DD6E1F06}" destId="{041B2C16-2E6A-4D9E-BCA3-D72F4B165E66}" srcOrd="0" destOrd="0" presId="urn:microsoft.com/office/officeart/2005/8/layout/radial5"/>
    <dgm:cxn modelId="{CF31F8AE-BA02-4625-A622-930D7AD09BB9}" srcId="{EFD1C314-58F3-49A1-BA5A-8B4345FF2ACE}" destId="{88D61D8D-4E5A-4986-B30A-D7ADB2C435DC}" srcOrd="5" destOrd="0" parTransId="{C019C848-13D1-44BE-B01D-CE8DF32961B6}" sibTransId="{AC06C3BA-24A1-4CD1-8A0E-EBB0918F4F15}"/>
    <dgm:cxn modelId="{BD2299F2-D8BD-4DFA-9B1A-47B836944A51}" type="presOf" srcId="{AF854C5B-83F0-4BD6-8FF8-6A5024BB9FEA}" destId="{97172504-0B89-4B2E-91AA-B88667DEF551}" srcOrd="1" destOrd="0" presId="urn:microsoft.com/office/officeart/2005/8/layout/radial5"/>
    <dgm:cxn modelId="{59836A25-9005-4229-A191-FBDD2437C349}" type="presOf" srcId="{E9531524-0135-4A56-86D5-09E03FFE4571}" destId="{E79A9FAA-F1BE-463B-9AF1-72C039FE22DD}" srcOrd="0" destOrd="0" presId="urn:microsoft.com/office/officeart/2005/8/layout/radial5"/>
    <dgm:cxn modelId="{F4B96912-A433-4C5F-A2F7-15FE3EB4CA94}" type="presOf" srcId="{CEAFD7A2-77C2-4AC0-96B3-16CD4AC4AC68}" destId="{D5007A5C-C248-4080-BF4B-5885E4E4D84C}" srcOrd="0" destOrd="0" presId="urn:microsoft.com/office/officeart/2005/8/layout/radial5"/>
    <dgm:cxn modelId="{46057BD5-9D15-4BDA-9308-09B9F17983E4}" type="presParOf" srcId="{3EC8848E-95EB-4C18-A8B4-86AB664E4B30}" destId="{69CD1B5B-AA54-40C5-8B3C-6C5AC202D3D7}" srcOrd="0" destOrd="0" presId="urn:microsoft.com/office/officeart/2005/8/layout/radial5"/>
    <dgm:cxn modelId="{468421F9-E87A-4C43-8599-E00B600F88ED}" type="presParOf" srcId="{3EC8848E-95EB-4C18-A8B4-86AB664E4B30}" destId="{6B4A57B3-A533-42CD-91A7-EB8B2768C9D0}" srcOrd="1" destOrd="0" presId="urn:microsoft.com/office/officeart/2005/8/layout/radial5"/>
    <dgm:cxn modelId="{23F3D2B7-F7B4-4EE3-96AF-BB3B987A3238}" type="presParOf" srcId="{6B4A57B3-A533-42CD-91A7-EB8B2768C9D0}" destId="{97172504-0B89-4B2E-91AA-B88667DEF551}" srcOrd="0" destOrd="0" presId="urn:microsoft.com/office/officeart/2005/8/layout/radial5"/>
    <dgm:cxn modelId="{D37F8A6F-A5EC-4198-B4A4-B935CF1918D9}" type="presParOf" srcId="{3EC8848E-95EB-4C18-A8B4-86AB664E4B30}" destId="{72068F5B-8726-48A3-8479-CDD32737716D}" srcOrd="2" destOrd="0" presId="urn:microsoft.com/office/officeart/2005/8/layout/radial5"/>
    <dgm:cxn modelId="{DF276ED1-63F3-47B5-80EC-3CC64453EA76}" type="presParOf" srcId="{3EC8848E-95EB-4C18-A8B4-86AB664E4B30}" destId="{60AB342E-29C6-4E06-BF4E-89C8332F1285}" srcOrd="3" destOrd="0" presId="urn:microsoft.com/office/officeart/2005/8/layout/radial5"/>
    <dgm:cxn modelId="{E48A09E2-ECAB-464B-8F49-C67E0E435CB4}" type="presParOf" srcId="{60AB342E-29C6-4E06-BF4E-89C8332F1285}" destId="{AAA7E304-9D4C-4356-A18A-2F729B1C7090}" srcOrd="0" destOrd="0" presId="urn:microsoft.com/office/officeart/2005/8/layout/radial5"/>
    <dgm:cxn modelId="{EA81C60D-7832-4ED4-B349-EB4B07541818}" type="presParOf" srcId="{3EC8848E-95EB-4C18-A8B4-86AB664E4B30}" destId="{041B2C16-2E6A-4D9E-BCA3-D72F4B165E66}" srcOrd="4" destOrd="0" presId="urn:microsoft.com/office/officeart/2005/8/layout/radial5"/>
    <dgm:cxn modelId="{D4ABFA06-77B7-46F3-A8E8-B56E7F3D66C6}" type="presParOf" srcId="{3EC8848E-95EB-4C18-A8B4-86AB664E4B30}" destId="{2D5C1989-2D85-4CB7-AD13-232C0B5CA3C1}" srcOrd="5" destOrd="0" presId="urn:microsoft.com/office/officeart/2005/8/layout/radial5"/>
    <dgm:cxn modelId="{5BFD0FEA-EB3A-447A-BC9E-26D4E0DDB1B0}" type="presParOf" srcId="{2D5C1989-2D85-4CB7-AD13-232C0B5CA3C1}" destId="{291767AE-9157-41E8-9281-E928ED213137}" srcOrd="0" destOrd="0" presId="urn:microsoft.com/office/officeart/2005/8/layout/radial5"/>
    <dgm:cxn modelId="{055ACE7A-931A-48EE-A7ED-CD6246CE312E}" type="presParOf" srcId="{3EC8848E-95EB-4C18-A8B4-86AB664E4B30}" destId="{D5007A5C-C248-4080-BF4B-5885E4E4D84C}" srcOrd="6" destOrd="0" presId="urn:microsoft.com/office/officeart/2005/8/layout/radial5"/>
    <dgm:cxn modelId="{7851958E-DB4B-4F5E-AAC8-C9D08E10E84C}" type="presParOf" srcId="{3EC8848E-95EB-4C18-A8B4-86AB664E4B30}" destId="{1F5782E3-690D-40B9-AE80-1C954E7E7783}" srcOrd="7" destOrd="0" presId="urn:microsoft.com/office/officeart/2005/8/layout/radial5"/>
    <dgm:cxn modelId="{6AFDCCDC-6BBD-43FC-A594-D7B11D04EDF5}" type="presParOf" srcId="{1F5782E3-690D-40B9-AE80-1C954E7E7783}" destId="{773CFE3E-2910-473B-8B97-420BCA9EDAB9}" srcOrd="0" destOrd="0" presId="urn:microsoft.com/office/officeart/2005/8/layout/radial5"/>
    <dgm:cxn modelId="{05435026-1E6B-4DCC-98A5-1BF88F43B137}" type="presParOf" srcId="{3EC8848E-95EB-4C18-A8B4-86AB664E4B30}" destId="{0134E61A-89A2-4ACC-A07A-D03E39E106A8}" srcOrd="8" destOrd="0" presId="urn:microsoft.com/office/officeart/2005/8/layout/radial5"/>
    <dgm:cxn modelId="{053C4F0B-E80E-4DF5-A4B2-E608F653D334}" type="presParOf" srcId="{3EC8848E-95EB-4C18-A8B4-86AB664E4B30}" destId="{670CA6F1-042E-4EF7-9B95-3279546A03CF}" srcOrd="9" destOrd="0" presId="urn:microsoft.com/office/officeart/2005/8/layout/radial5"/>
    <dgm:cxn modelId="{126D21C1-D220-436B-927A-17F8DCFC0DD2}" type="presParOf" srcId="{670CA6F1-042E-4EF7-9B95-3279546A03CF}" destId="{B346B60B-7C73-4B5E-B0FD-DC57189896D0}" srcOrd="0" destOrd="0" presId="urn:microsoft.com/office/officeart/2005/8/layout/radial5"/>
    <dgm:cxn modelId="{A7D51890-3DD7-450F-9436-7AE8268F1E73}" type="presParOf" srcId="{3EC8848E-95EB-4C18-A8B4-86AB664E4B30}" destId="{E79A9FAA-F1BE-463B-9AF1-72C039FE22DD}" srcOrd="10" destOrd="0" presId="urn:microsoft.com/office/officeart/2005/8/layout/radial5"/>
    <dgm:cxn modelId="{AF30A015-9B8C-4614-B0E4-CDE8B6FA7245}" type="presParOf" srcId="{3EC8848E-95EB-4C18-A8B4-86AB664E4B30}" destId="{B3935A54-D9B7-466F-A1DB-DDDDE4F904C0}" srcOrd="11" destOrd="0" presId="urn:microsoft.com/office/officeart/2005/8/layout/radial5"/>
    <dgm:cxn modelId="{E6EB614A-C91B-4728-A0B3-7BA9A90762C3}" type="presParOf" srcId="{B3935A54-D9B7-466F-A1DB-DDDDE4F904C0}" destId="{B3A0A3C1-03E5-46A4-B54F-96B0B2B7E365}" srcOrd="0" destOrd="0" presId="urn:microsoft.com/office/officeart/2005/8/layout/radial5"/>
    <dgm:cxn modelId="{75AB19DB-F03C-4607-AB37-FD50AB76CE2B}" type="presParOf" srcId="{3EC8848E-95EB-4C18-A8B4-86AB664E4B30}" destId="{C039F1E5-C522-4837-9E16-C100656E8040}"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67063-0E0A-444C-B4DC-CB72E7104046}" type="doc">
      <dgm:prSet loTypeId="urn:microsoft.com/office/officeart/2005/8/layout/process1" loCatId="process" qsTypeId="urn:microsoft.com/office/officeart/2005/8/quickstyle/simple1" qsCatId="simple" csTypeId="urn:microsoft.com/office/officeart/2005/8/colors/accent1_2" csCatId="accent1" phldr="1"/>
      <dgm:spPr/>
    </dgm:pt>
    <dgm:pt modelId="{45480AF8-5A63-49A2-B8C7-7A0697552EC5}">
      <dgm:prSet phldrT="[Text]"/>
      <dgm:spPr/>
      <dgm:t>
        <a:bodyPr/>
        <a:lstStyle/>
        <a:p>
          <a:r>
            <a:rPr lang="en-US" dirty="0" smtClean="0"/>
            <a:t>Uncontrolled high blood pressure</a:t>
          </a:r>
          <a:endParaRPr lang="en-US" dirty="0"/>
        </a:p>
      </dgm:t>
    </dgm:pt>
    <dgm:pt modelId="{99341D8E-175A-496F-82B0-661B69BFF421}" type="parTrans" cxnId="{0ED12E62-2C66-4FB2-AB73-C082965788B9}">
      <dgm:prSet/>
      <dgm:spPr/>
      <dgm:t>
        <a:bodyPr/>
        <a:lstStyle/>
        <a:p>
          <a:endParaRPr lang="en-US"/>
        </a:p>
      </dgm:t>
    </dgm:pt>
    <dgm:pt modelId="{7E6D5165-ED25-49D6-B25E-0740DC490228}" type="sibTrans" cxnId="{0ED12E62-2C66-4FB2-AB73-C082965788B9}">
      <dgm:prSet/>
      <dgm:spPr/>
      <dgm:t>
        <a:bodyPr/>
        <a:lstStyle/>
        <a:p>
          <a:endParaRPr lang="en-US"/>
        </a:p>
      </dgm:t>
    </dgm:pt>
    <dgm:pt modelId="{7CD05869-8ABD-4660-AE42-23F0A5440A15}">
      <dgm:prSet phldrT="[Text]"/>
      <dgm:spPr/>
      <dgm:t>
        <a:bodyPr/>
        <a:lstStyle/>
        <a:p>
          <a:r>
            <a:rPr lang="en-US" dirty="0" smtClean="0"/>
            <a:t>Strain on vessels (including those to brain)</a:t>
          </a:r>
          <a:endParaRPr lang="en-US" dirty="0"/>
        </a:p>
      </dgm:t>
    </dgm:pt>
    <dgm:pt modelId="{49B22747-7028-449A-B648-1AF9AB94B756}" type="parTrans" cxnId="{AD9F7A0B-1FCF-4861-9372-E9A91031B5C5}">
      <dgm:prSet/>
      <dgm:spPr/>
      <dgm:t>
        <a:bodyPr/>
        <a:lstStyle/>
        <a:p>
          <a:endParaRPr lang="en-US"/>
        </a:p>
      </dgm:t>
    </dgm:pt>
    <dgm:pt modelId="{10649C8B-0A62-4F77-B438-799E5ABA000F}" type="sibTrans" cxnId="{AD9F7A0B-1FCF-4861-9372-E9A91031B5C5}">
      <dgm:prSet/>
      <dgm:spPr/>
      <dgm:t>
        <a:bodyPr/>
        <a:lstStyle/>
        <a:p>
          <a:endParaRPr lang="en-US"/>
        </a:p>
      </dgm:t>
    </dgm:pt>
    <dgm:pt modelId="{02FBFB64-9F8D-4F74-9F8E-A06CDEF77F9F}">
      <dgm:prSet phldrT="[Text]"/>
      <dgm:spPr/>
      <dgm:t>
        <a:bodyPr/>
        <a:lstStyle/>
        <a:p>
          <a:r>
            <a:rPr lang="en-US" dirty="0" smtClean="0"/>
            <a:t>Vessels weaken causing bleeding in the brain</a:t>
          </a:r>
        </a:p>
      </dgm:t>
    </dgm:pt>
    <dgm:pt modelId="{03D61663-1E79-4323-9282-1EC30D4EE55F}" type="parTrans" cxnId="{93E4BA9E-2A96-49EB-814D-0AFD8EDB6563}">
      <dgm:prSet/>
      <dgm:spPr/>
      <dgm:t>
        <a:bodyPr/>
        <a:lstStyle/>
        <a:p>
          <a:endParaRPr lang="en-US"/>
        </a:p>
      </dgm:t>
    </dgm:pt>
    <dgm:pt modelId="{4892170C-F247-4A0F-9F14-EEED1BEEA6B9}" type="sibTrans" cxnId="{93E4BA9E-2A96-49EB-814D-0AFD8EDB6563}">
      <dgm:prSet/>
      <dgm:spPr/>
      <dgm:t>
        <a:bodyPr/>
        <a:lstStyle/>
        <a:p>
          <a:endParaRPr lang="en-US"/>
        </a:p>
      </dgm:t>
    </dgm:pt>
    <dgm:pt modelId="{B07B7CEC-2519-4199-8534-76C975775A3E}">
      <dgm:prSet phldrT="[Text]"/>
      <dgm:spPr/>
      <dgm:t>
        <a:bodyPr/>
        <a:lstStyle/>
        <a:p>
          <a:r>
            <a:rPr lang="en-US" dirty="0" smtClean="0"/>
            <a:t>Causes lack of blood to the brain</a:t>
          </a:r>
        </a:p>
      </dgm:t>
    </dgm:pt>
    <dgm:pt modelId="{EA111BBD-5BBB-4F50-8475-C70734B13D27}" type="parTrans" cxnId="{FDE9BF4B-5D9B-4EB3-9202-71E18FBAE16A}">
      <dgm:prSet/>
      <dgm:spPr/>
      <dgm:t>
        <a:bodyPr/>
        <a:lstStyle/>
        <a:p>
          <a:endParaRPr lang="en-US"/>
        </a:p>
      </dgm:t>
    </dgm:pt>
    <dgm:pt modelId="{55205093-B8E2-43B9-9EBE-7A405B665FED}" type="sibTrans" cxnId="{FDE9BF4B-5D9B-4EB3-9202-71E18FBAE16A}">
      <dgm:prSet/>
      <dgm:spPr/>
      <dgm:t>
        <a:bodyPr/>
        <a:lstStyle/>
        <a:p>
          <a:endParaRPr lang="en-US"/>
        </a:p>
      </dgm:t>
    </dgm:pt>
    <dgm:pt modelId="{9C8226E0-D72C-4787-8640-0A320A85339D}">
      <dgm:prSet phldrT="[Text]"/>
      <dgm:spPr/>
      <dgm:t>
        <a:bodyPr/>
        <a:lstStyle/>
        <a:p>
          <a:r>
            <a:rPr lang="en-US" dirty="0" smtClean="0"/>
            <a:t>This is a stroke</a:t>
          </a:r>
        </a:p>
      </dgm:t>
    </dgm:pt>
    <dgm:pt modelId="{BB0DB321-F874-41D9-8D23-4E61EC1621C6}" type="parTrans" cxnId="{B5148BAE-15C8-4457-9D9D-53FCD48F3391}">
      <dgm:prSet/>
      <dgm:spPr/>
      <dgm:t>
        <a:bodyPr/>
        <a:lstStyle/>
        <a:p>
          <a:endParaRPr lang="en-US"/>
        </a:p>
      </dgm:t>
    </dgm:pt>
    <dgm:pt modelId="{32B24AEC-540F-4DC0-87B2-BABD68BD4C97}" type="sibTrans" cxnId="{B5148BAE-15C8-4457-9D9D-53FCD48F3391}">
      <dgm:prSet/>
      <dgm:spPr/>
      <dgm:t>
        <a:bodyPr/>
        <a:lstStyle/>
        <a:p>
          <a:endParaRPr lang="en-US"/>
        </a:p>
      </dgm:t>
    </dgm:pt>
    <dgm:pt modelId="{3598DBCF-5742-46D7-A823-983660134008}" type="pres">
      <dgm:prSet presAssocID="{C3767063-0E0A-444C-B4DC-CB72E7104046}" presName="Name0" presStyleCnt="0">
        <dgm:presLayoutVars>
          <dgm:dir/>
          <dgm:resizeHandles val="exact"/>
        </dgm:presLayoutVars>
      </dgm:prSet>
      <dgm:spPr/>
    </dgm:pt>
    <dgm:pt modelId="{51C6B2E8-5264-4224-A40A-FB480E9663A2}" type="pres">
      <dgm:prSet presAssocID="{45480AF8-5A63-49A2-B8C7-7A0697552EC5}" presName="node" presStyleLbl="node1" presStyleIdx="0" presStyleCnt="5">
        <dgm:presLayoutVars>
          <dgm:bulletEnabled val="1"/>
        </dgm:presLayoutVars>
      </dgm:prSet>
      <dgm:spPr/>
      <dgm:t>
        <a:bodyPr/>
        <a:lstStyle/>
        <a:p>
          <a:endParaRPr lang="en-US"/>
        </a:p>
      </dgm:t>
    </dgm:pt>
    <dgm:pt modelId="{CB5D05B0-F0ED-4C4F-9B67-60866F501207}" type="pres">
      <dgm:prSet presAssocID="{7E6D5165-ED25-49D6-B25E-0740DC490228}" presName="sibTrans" presStyleLbl="sibTrans2D1" presStyleIdx="0" presStyleCnt="4"/>
      <dgm:spPr/>
      <dgm:t>
        <a:bodyPr/>
        <a:lstStyle/>
        <a:p>
          <a:endParaRPr lang="en-US"/>
        </a:p>
      </dgm:t>
    </dgm:pt>
    <dgm:pt modelId="{CBFFB44B-3E07-4195-8928-8E3023EAB9DB}" type="pres">
      <dgm:prSet presAssocID="{7E6D5165-ED25-49D6-B25E-0740DC490228}" presName="connectorText" presStyleLbl="sibTrans2D1" presStyleIdx="0" presStyleCnt="4"/>
      <dgm:spPr/>
      <dgm:t>
        <a:bodyPr/>
        <a:lstStyle/>
        <a:p>
          <a:endParaRPr lang="en-US"/>
        </a:p>
      </dgm:t>
    </dgm:pt>
    <dgm:pt modelId="{F9A6AB8D-D014-4A6B-AF7F-CF6920DFE71E}" type="pres">
      <dgm:prSet presAssocID="{7CD05869-8ABD-4660-AE42-23F0A5440A15}" presName="node" presStyleLbl="node1" presStyleIdx="1" presStyleCnt="5">
        <dgm:presLayoutVars>
          <dgm:bulletEnabled val="1"/>
        </dgm:presLayoutVars>
      </dgm:prSet>
      <dgm:spPr/>
      <dgm:t>
        <a:bodyPr/>
        <a:lstStyle/>
        <a:p>
          <a:endParaRPr lang="en-US"/>
        </a:p>
      </dgm:t>
    </dgm:pt>
    <dgm:pt modelId="{28F22710-FCBC-4852-BED6-AB3DAE1C0C16}" type="pres">
      <dgm:prSet presAssocID="{10649C8B-0A62-4F77-B438-799E5ABA000F}" presName="sibTrans" presStyleLbl="sibTrans2D1" presStyleIdx="1" presStyleCnt="4"/>
      <dgm:spPr/>
      <dgm:t>
        <a:bodyPr/>
        <a:lstStyle/>
        <a:p>
          <a:endParaRPr lang="en-US"/>
        </a:p>
      </dgm:t>
    </dgm:pt>
    <dgm:pt modelId="{8D81FC8D-E040-44EF-B9BF-53CEBE3ACCA5}" type="pres">
      <dgm:prSet presAssocID="{10649C8B-0A62-4F77-B438-799E5ABA000F}" presName="connectorText" presStyleLbl="sibTrans2D1" presStyleIdx="1" presStyleCnt="4"/>
      <dgm:spPr/>
      <dgm:t>
        <a:bodyPr/>
        <a:lstStyle/>
        <a:p>
          <a:endParaRPr lang="en-US"/>
        </a:p>
      </dgm:t>
    </dgm:pt>
    <dgm:pt modelId="{E4D3D60E-88FB-404F-8CA6-B60B6382C174}" type="pres">
      <dgm:prSet presAssocID="{02FBFB64-9F8D-4F74-9F8E-A06CDEF77F9F}" presName="node" presStyleLbl="node1" presStyleIdx="2" presStyleCnt="5">
        <dgm:presLayoutVars>
          <dgm:bulletEnabled val="1"/>
        </dgm:presLayoutVars>
      </dgm:prSet>
      <dgm:spPr/>
      <dgm:t>
        <a:bodyPr/>
        <a:lstStyle/>
        <a:p>
          <a:endParaRPr lang="en-US"/>
        </a:p>
      </dgm:t>
    </dgm:pt>
    <dgm:pt modelId="{6A8AAFC2-9A59-4773-AE06-650848BFA062}" type="pres">
      <dgm:prSet presAssocID="{4892170C-F247-4A0F-9F14-EEED1BEEA6B9}" presName="sibTrans" presStyleLbl="sibTrans2D1" presStyleIdx="2" presStyleCnt="4"/>
      <dgm:spPr/>
      <dgm:t>
        <a:bodyPr/>
        <a:lstStyle/>
        <a:p>
          <a:endParaRPr lang="en-US"/>
        </a:p>
      </dgm:t>
    </dgm:pt>
    <dgm:pt modelId="{2A16E1F6-4964-494B-97F5-C5BA5C811BA0}" type="pres">
      <dgm:prSet presAssocID="{4892170C-F247-4A0F-9F14-EEED1BEEA6B9}" presName="connectorText" presStyleLbl="sibTrans2D1" presStyleIdx="2" presStyleCnt="4"/>
      <dgm:spPr/>
      <dgm:t>
        <a:bodyPr/>
        <a:lstStyle/>
        <a:p>
          <a:endParaRPr lang="en-US"/>
        </a:p>
      </dgm:t>
    </dgm:pt>
    <dgm:pt modelId="{9D2B12B0-9664-4C43-BBC9-E78474B6DAB4}" type="pres">
      <dgm:prSet presAssocID="{B07B7CEC-2519-4199-8534-76C975775A3E}" presName="node" presStyleLbl="node1" presStyleIdx="3" presStyleCnt="5">
        <dgm:presLayoutVars>
          <dgm:bulletEnabled val="1"/>
        </dgm:presLayoutVars>
      </dgm:prSet>
      <dgm:spPr/>
      <dgm:t>
        <a:bodyPr/>
        <a:lstStyle/>
        <a:p>
          <a:endParaRPr lang="en-US"/>
        </a:p>
      </dgm:t>
    </dgm:pt>
    <dgm:pt modelId="{2C04322F-8A54-48BC-8C5E-872C17B64DAB}" type="pres">
      <dgm:prSet presAssocID="{55205093-B8E2-43B9-9EBE-7A405B665FED}" presName="sibTrans" presStyleLbl="sibTrans2D1" presStyleIdx="3" presStyleCnt="4"/>
      <dgm:spPr/>
      <dgm:t>
        <a:bodyPr/>
        <a:lstStyle/>
        <a:p>
          <a:endParaRPr lang="en-US"/>
        </a:p>
      </dgm:t>
    </dgm:pt>
    <dgm:pt modelId="{FA3010BE-F544-4677-B79F-BC6A4F5E57E8}" type="pres">
      <dgm:prSet presAssocID="{55205093-B8E2-43B9-9EBE-7A405B665FED}" presName="connectorText" presStyleLbl="sibTrans2D1" presStyleIdx="3" presStyleCnt="4"/>
      <dgm:spPr/>
      <dgm:t>
        <a:bodyPr/>
        <a:lstStyle/>
        <a:p>
          <a:endParaRPr lang="en-US"/>
        </a:p>
      </dgm:t>
    </dgm:pt>
    <dgm:pt modelId="{49317BB8-4CED-40F5-BB38-E2973676C17F}" type="pres">
      <dgm:prSet presAssocID="{9C8226E0-D72C-4787-8640-0A320A85339D}" presName="node" presStyleLbl="node1" presStyleIdx="4" presStyleCnt="5">
        <dgm:presLayoutVars>
          <dgm:bulletEnabled val="1"/>
        </dgm:presLayoutVars>
      </dgm:prSet>
      <dgm:spPr/>
      <dgm:t>
        <a:bodyPr/>
        <a:lstStyle/>
        <a:p>
          <a:endParaRPr lang="en-US"/>
        </a:p>
      </dgm:t>
    </dgm:pt>
  </dgm:ptLst>
  <dgm:cxnLst>
    <dgm:cxn modelId="{BC0503F3-76B6-49C2-A9FF-0CA35E521852}" type="presOf" srcId="{10649C8B-0A62-4F77-B438-799E5ABA000F}" destId="{8D81FC8D-E040-44EF-B9BF-53CEBE3ACCA5}" srcOrd="1" destOrd="0" presId="urn:microsoft.com/office/officeart/2005/8/layout/process1"/>
    <dgm:cxn modelId="{0F096A27-B962-4B54-A286-11EDAA647B49}" type="presOf" srcId="{7E6D5165-ED25-49D6-B25E-0740DC490228}" destId="{CB5D05B0-F0ED-4C4F-9B67-60866F501207}" srcOrd="0" destOrd="0" presId="urn:microsoft.com/office/officeart/2005/8/layout/process1"/>
    <dgm:cxn modelId="{16CB1086-FC8A-4DE1-A54E-849AE475019D}" type="presOf" srcId="{02FBFB64-9F8D-4F74-9F8E-A06CDEF77F9F}" destId="{E4D3D60E-88FB-404F-8CA6-B60B6382C174}" srcOrd="0" destOrd="0" presId="urn:microsoft.com/office/officeart/2005/8/layout/process1"/>
    <dgm:cxn modelId="{AD9F7A0B-1FCF-4861-9372-E9A91031B5C5}" srcId="{C3767063-0E0A-444C-B4DC-CB72E7104046}" destId="{7CD05869-8ABD-4660-AE42-23F0A5440A15}" srcOrd="1" destOrd="0" parTransId="{49B22747-7028-449A-B648-1AF9AB94B756}" sibTransId="{10649C8B-0A62-4F77-B438-799E5ABA000F}"/>
    <dgm:cxn modelId="{549ED685-D8F1-4891-BDA7-0527CA850AA7}" type="presOf" srcId="{9C8226E0-D72C-4787-8640-0A320A85339D}" destId="{49317BB8-4CED-40F5-BB38-E2973676C17F}" srcOrd="0" destOrd="0" presId="urn:microsoft.com/office/officeart/2005/8/layout/process1"/>
    <dgm:cxn modelId="{7AFF8A1D-BF6A-4FEE-A558-4C32F41A1323}" type="presOf" srcId="{B07B7CEC-2519-4199-8534-76C975775A3E}" destId="{9D2B12B0-9664-4C43-BBC9-E78474B6DAB4}" srcOrd="0" destOrd="0" presId="urn:microsoft.com/office/officeart/2005/8/layout/process1"/>
    <dgm:cxn modelId="{BBE77E96-4CFF-4651-9E02-E70710163ED0}" type="presOf" srcId="{55205093-B8E2-43B9-9EBE-7A405B665FED}" destId="{FA3010BE-F544-4677-B79F-BC6A4F5E57E8}" srcOrd="1" destOrd="0" presId="urn:microsoft.com/office/officeart/2005/8/layout/process1"/>
    <dgm:cxn modelId="{7B7639D6-83B6-4C05-94D8-28856D98883C}" type="presOf" srcId="{4892170C-F247-4A0F-9F14-EEED1BEEA6B9}" destId="{2A16E1F6-4964-494B-97F5-C5BA5C811BA0}" srcOrd="1" destOrd="0" presId="urn:microsoft.com/office/officeart/2005/8/layout/process1"/>
    <dgm:cxn modelId="{FDE9BF4B-5D9B-4EB3-9202-71E18FBAE16A}" srcId="{C3767063-0E0A-444C-B4DC-CB72E7104046}" destId="{B07B7CEC-2519-4199-8534-76C975775A3E}" srcOrd="3" destOrd="0" parTransId="{EA111BBD-5BBB-4F50-8475-C70734B13D27}" sibTransId="{55205093-B8E2-43B9-9EBE-7A405B665FED}"/>
    <dgm:cxn modelId="{608BC7C8-D34C-4ED4-8F3D-2261BBF48F8F}" type="presOf" srcId="{4892170C-F247-4A0F-9F14-EEED1BEEA6B9}" destId="{6A8AAFC2-9A59-4773-AE06-650848BFA062}" srcOrd="0" destOrd="0" presId="urn:microsoft.com/office/officeart/2005/8/layout/process1"/>
    <dgm:cxn modelId="{4A31D242-3514-4121-AAD4-F208969C1BCC}" type="presOf" srcId="{10649C8B-0A62-4F77-B438-799E5ABA000F}" destId="{28F22710-FCBC-4852-BED6-AB3DAE1C0C16}" srcOrd="0" destOrd="0" presId="urn:microsoft.com/office/officeart/2005/8/layout/process1"/>
    <dgm:cxn modelId="{F810BA27-3C8A-473C-B0DA-F95E77D59EEF}" type="presOf" srcId="{55205093-B8E2-43B9-9EBE-7A405B665FED}" destId="{2C04322F-8A54-48BC-8C5E-872C17B64DAB}" srcOrd="0" destOrd="0" presId="urn:microsoft.com/office/officeart/2005/8/layout/process1"/>
    <dgm:cxn modelId="{D5D44142-EF57-4515-AC9A-515FC43F8E18}" type="presOf" srcId="{7CD05869-8ABD-4660-AE42-23F0A5440A15}" destId="{F9A6AB8D-D014-4A6B-AF7F-CF6920DFE71E}" srcOrd="0" destOrd="0" presId="urn:microsoft.com/office/officeart/2005/8/layout/process1"/>
    <dgm:cxn modelId="{49FDBC69-62CC-4E27-8226-A589F1F235B9}" type="presOf" srcId="{7E6D5165-ED25-49D6-B25E-0740DC490228}" destId="{CBFFB44B-3E07-4195-8928-8E3023EAB9DB}" srcOrd="1" destOrd="0" presId="urn:microsoft.com/office/officeart/2005/8/layout/process1"/>
    <dgm:cxn modelId="{B5148BAE-15C8-4457-9D9D-53FCD48F3391}" srcId="{C3767063-0E0A-444C-B4DC-CB72E7104046}" destId="{9C8226E0-D72C-4787-8640-0A320A85339D}" srcOrd="4" destOrd="0" parTransId="{BB0DB321-F874-41D9-8D23-4E61EC1621C6}" sibTransId="{32B24AEC-540F-4DC0-87B2-BABD68BD4C97}"/>
    <dgm:cxn modelId="{85CB00C7-2E67-4F95-805C-CBC922136BEE}" type="presOf" srcId="{45480AF8-5A63-49A2-B8C7-7A0697552EC5}" destId="{51C6B2E8-5264-4224-A40A-FB480E9663A2}" srcOrd="0" destOrd="0" presId="urn:microsoft.com/office/officeart/2005/8/layout/process1"/>
    <dgm:cxn modelId="{28C40FF4-3D5F-44B0-852F-0B37217170FD}" type="presOf" srcId="{C3767063-0E0A-444C-B4DC-CB72E7104046}" destId="{3598DBCF-5742-46D7-A823-983660134008}" srcOrd="0" destOrd="0" presId="urn:microsoft.com/office/officeart/2005/8/layout/process1"/>
    <dgm:cxn modelId="{93E4BA9E-2A96-49EB-814D-0AFD8EDB6563}" srcId="{C3767063-0E0A-444C-B4DC-CB72E7104046}" destId="{02FBFB64-9F8D-4F74-9F8E-A06CDEF77F9F}" srcOrd="2" destOrd="0" parTransId="{03D61663-1E79-4323-9282-1EC30D4EE55F}" sibTransId="{4892170C-F247-4A0F-9F14-EEED1BEEA6B9}"/>
    <dgm:cxn modelId="{0ED12E62-2C66-4FB2-AB73-C082965788B9}" srcId="{C3767063-0E0A-444C-B4DC-CB72E7104046}" destId="{45480AF8-5A63-49A2-B8C7-7A0697552EC5}" srcOrd="0" destOrd="0" parTransId="{99341D8E-175A-496F-82B0-661B69BFF421}" sibTransId="{7E6D5165-ED25-49D6-B25E-0740DC490228}"/>
    <dgm:cxn modelId="{BE8D9304-BAC9-44C3-B151-C811FF2338C7}" type="presParOf" srcId="{3598DBCF-5742-46D7-A823-983660134008}" destId="{51C6B2E8-5264-4224-A40A-FB480E9663A2}" srcOrd="0" destOrd="0" presId="urn:microsoft.com/office/officeart/2005/8/layout/process1"/>
    <dgm:cxn modelId="{1C96143A-1D54-41A0-BF52-E6F06C7276ED}" type="presParOf" srcId="{3598DBCF-5742-46D7-A823-983660134008}" destId="{CB5D05B0-F0ED-4C4F-9B67-60866F501207}" srcOrd="1" destOrd="0" presId="urn:microsoft.com/office/officeart/2005/8/layout/process1"/>
    <dgm:cxn modelId="{48EE8CB0-5A0E-4271-B85A-F15540848FB8}" type="presParOf" srcId="{CB5D05B0-F0ED-4C4F-9B67-60866F501207}" destId="{CBFFB44B-3E07-4195-8928-8E3023EAB9DB}" srcOrd="0" destOrd="0" presId="urn:microsoft.com/office/officeart/2005/8/layout/process1"/>
    <dgm:cxn modelId="{97C771B4-D917-4D54-AA8E-C53A11D9D0ED}" type="presParOf" srcId="{3598DBCF-5742-46D7-A823-983660134008}" destId="{F9A6AB8D-D014-4A6B-AF7F-CF6920DFE71E}" srcOrd="2" destOrd="0" presId="urn:microsoft.com/office/officeart/2005/8/layout/process1"/>
    <dgm:cxn modelId="{585B16C6-8484-4B4A-A1BE-DCE8F947357A}" type="presParOf" srcId="{3598DBCF-5742-46D7-A823-983660134008}" destId="{28F22710-FCBC-4852-BED6-AB3DAE1C0C16}" srcOrd="3" destOrd="0" presId="urn:microsoft.com/office/officeart/2005/8/layout/process1"/>
    <dgm:cxn modelId="{FE58A8DD-68AC-4FBC-B68F-E8FFF8446BA9}" type="presParOf" srcId="{28F22710-FCBC-4852-BED6-AB3DAE1C0C16}" destId="{8D81FC8D-E040-44EF-B9BF-53CEBE3ACCA5}" srcOrd="0" destOrd="0" presId="urn:microsoft.com/office/officeart/2005/8/layout/process1"/>
    <dgm:cxn modelId="{FEE7B127-356F-41D8-8B2C-524529EC3B84}" type="presParOf" srcId="{3598DBCF-5742-46D7-A823-983660134008}" destId="{E4D3D60E-88FB-404F-8CA6-B60B6382C174}" srcOrd="4" destOrd="0" presId="urn:microsoft.com/office/officeart/2005/8/layout/process1"/>
    <dgm:cxn modelId="{5AB7817D-DD8F-4B6F-BC3E-70C204DC7159}" type="presParOf" srcId="{3598DBCF-5742-46D7-A823-983660134008}" destId="{6A8AAFC2-9A59-4773-AE06-650848BFA062}" srcOrd="5" destOrd="0" presId="urn:microsoft.com/office/officeart/2005/8/layout/process1"/>
    <dgm:cxn modelId="{6B7FCD88-32A4-4821-9BD7-50807DB60232}" type="presParOf" srcId="{6A8AAFC2-9A59-4773-AE06-650848BFA062}" destId="{2A16E1F6-4964-494B-97F5-C5BA5C811BA0}" srcOrd="0" destOrd="0" presId="urn:microsoft.com/office/officeart/2005/8/layout/process1"/>
    <dgm:cxn modelId="{C93D821C-C040-4ACD-B0B3-1A071E627522}" type="presParOf" srcId="{3598DBCF-5742-46D7-A823-983660134008}" destId="{9D2B12B0-9664-4C43-BBC9-E78474B6DAB4}" srcOrd="6" destOrd="0" presId="urn:microsoft.com/office/officeart/2005/8/layout/process1"/>
    <dgm:cxn modelId="{024A8E4B-3402-4658-AA09-22302CEDB966}" type="presParOf" srcId="{3598DBCF-5742-46D7-A823-983660134008}" destId="{2C04322F-8A54-48BC-8C5E-872C17B64DAB}" srcOrd="7" destOrd="0" presId="urn:microsoft.com/office/officeart/2005/8/layout/process1"/>
    <dgm:cxn modelId="{8D697A31-439C-4D54-9567-7C19CCF42EC2}" type="presParOf" srcId="{2C04322F-8A54-48BC-8C5E-872C17B64DAB}" destId="{FA3010BE-F544-4677-B79F-BC6A4F5E57E8}" srcOrd="0" destOrd="0" presId="urn:microsoft.com/office/officeart/2005/8/layout/process1"/>
    <dgm:cxn modelId="{3477A735-5A48-4196-8E6E-8D71121B5F92}" type="presParOf" srcId="{3598DBCF-5742-46D7-A823-983660134008}" destId="{49317BB8-4CED-40F5-BB38-E2973676C17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26A014-FB31-4C01-90AD-07C377BBEDE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2CB4450C-2720-4344-879C-A3A3E6DB12CD}">
      <dgm:prSet phldrT="[Text]"/>
      <dgm:spPr/>
      <dgm:t>
        <a:bodyPr/>
        <a:lstStyle/>
        <a:p>
          <a:r>
            <a:rPr lang="en-US" dirty="0" smtClean="0">
              <a:solidFill>
                <a:schemeClr val="bg1"/>
              </a:solidFill>
            </a:rPr>
            <a:t>Benefits of a healthy diet</a:t>
          </a:r>
          <a:endParaRPr lang="en-US" dirty="0">
            <a:solidFill>
              <a:schemeClr val="bg1"/>
            </a:solidFill>
          </a:endParaRPr>
        </a:p>
      </dgm:t>
    </dgm:pt>
    <dgm:pt modelId="{BDCE98BE-482B-47CD-8CB2-9C31983DA2DA}" type="parTrans" cxnId="{6FBF2B39-2C8E-4B40-A97F-D3D2D23644E4}">
      <dgm:prSet/>
      <dgm:spPr/>
      <dgm:t>
        <a:bodyPr/>
        <a:lstStyle/>
        <a:p>
          <a:endParaRPr lang="en-US">
            <a:solidFill>
              <a:schemeClr val="bg1"/>
            </a:solidFill>
          </a:endParaRPr>
        </a:p>
      </dgm:t>
    </dgm:pt>
    <dgm:pt modelId="{0152EDEE-41F1-4DDF-A03B-C42C28E885B2}" type="sibTrans" cxnId="{6FBF2B39-2C8E-4B40-A97F-D3D2D23644E4}">
      <dgm:prSet/>
      <dgm:spPr/>
      <dgm:t>
        <a:bodyPr/>
        <a:lstStyle/>
        <a:p>
          <a:endParaRPr lang="en-US">
            <a:solidFill>
              <a:schemeClr val="bg1"/>
            </a:solidFill>
          </a:endParaRPr>
        </a:p>
      </dgm:t>
    </dgm:pt>
    <dgm:pt modelId="{B0E20DAB-BB59-434B-B7F3-50E9E2654A12}">
      <dgm:prSet phldrT="[Text]"/>
      <dgm:spPr/>
      <dgm:t>
        <a:bodyPr/>
        <a:lstStyle/>
        <a:p>
          <a:r>
            <a:rPr lang="en-US" dirty="0" smtClean="0">
              <a:solidFill>
                <a:schemeClr val="bg1"/>
              </a:solidFill>
            </a:rPr>
            <a:t>Lower cholesterol</a:t>
          </a:r>
          <a:endParaRPr lang="en-US" dirty="0">
            <a:solidFill>
              <a:schemeClr val="bg1"/>
            </a:solidFill>
          </a:endParaRPr>
        </a:p>
      </dgm:t>
    </dgm:pt>
    <dgm:pt modelId="{4DA83909-80D9-4281-ABAF-96D77EBECDFD}" type="parTrans" cxnId="{BB27BC98-96C4-48EA-A582-BE883E2BC446}">
      <dgm:prSet/>
      <dgm:spPr/>
      <dgm:t>
        <a:bodyPr/>
        <a:lstStyle/>
        <a:p>
          <a:endParaRPr lang="en-US">
            <a:solidFill>
              <a:schemeClr val="bg1"/>
            </a:solidFill>
          </a:endParaRPr>
        </a:p>
      </dgm:t>
    </dgm:pt>
    <dgm:pt modelId="{D3BB49E0-DF49-4C57-BE64-B16FFB873040}" type="sibTrans" cxnId="{BB27BC98-96C4-48EA-A582-BE883E2BC446}">
      <dgm:prSet/>
      <dgm:spPr/>
      <dgm:t>
        <a:bodyPr/>
        <a:lstStyle/>
        <a:p>
          <a:endParaRPr lang="en-US">
            <a:solidFill>
              <a:schemeClr val="bg1"/>
            </a:solidFill>
          </a:endParaRPr>
        </a:p>
      </dgm:t>
    </dgm:pt>
    <dgm:pt modelId="{FF707738-D0E3-4F64-9DDD-08E7777706F2}">
      <dgm:prSet phldrT="[Text]"/>
      <dgm:spPr/>
      <dgm:t>
        <a:bodyPr/>
        <a:lstStyle/>
        <a:p>
          <a:r>
            <a:rPr lang="en-US" dirty="0" smtClean="0">
              <a:solidFill>
                <a:schemeClr val="bg1"/>
              </a:solidFill>
            </a:rPr>
            <a:t>Feel better</a:t>
          </a:r>
          <a:endParaRPr lang="en-US" dirty="0">
            <a:solidFill>
              <a:schemeClr val="bg1"/>
            </a:solidFill>
          </a:endParaRPr>
        </a:p>
      </dgm:t>
    </dgm:pt>
    <dgm:pt modelId="{590F4199-84DC-4A85-B313-A5B0BE55B14D}" type="parTrans" cxnId="{869BE558-0B3B-4AD1-9620-1B4A1279A088}">
      <dgm:prSet/>
      <dgm:spPr/>
      <dgm:t>
        <a:bodyPr/>
        <a:lstStyle/>
        <a:p>
          <a:endParaRPr lang="en-US">
            <a:solidFill>
              <a:schemeClr val="bg1"/>
            </a:solidFill>
          </a:endParaRPr>
        </a:p>
      </dgm:t>
    </dgm:pt>
    <dgm:pt modelId="{EC7DB1AD-F7C4-4DE8-BC6B-E890C93D30B4}" type="sibTrans" cxnId="{869BE558-0B3B-4AD1-9620-1B4A1279A088}">
      <dgm:prSet/>
      <dgm:spPr/>
      <dgm:t>
        <a:bodyPr/>
        <a:lstStyle/>
        <a:p>
          <a:endParaRPr lang="en-US">
            <a:solidFill>
              <a:schemeClr val="bg1"/>
            </a:solidFill>
          </a:endParaRPr>
        </a:p>
      </dgm:t>
    </dgm:pt>
    <dgm:pt modelId="{D19B3C81-2E6F-4B73-B95B-6CBF79C454CC}">
      <dgm:prSet phldrT="[Text]"/>
      <dgm:spPr/>
      <dgm:t>
        <a:bodyPr/>
        <a:lstStyle/>
        <a:p>
          <a:r>
            <a:rPr lang="en-US" dirty="0" smtClean="0">
              <a:solidFill>
                <a:schemeClr val="bg1"/>
              </a:solidFill>
            </a:rPr>
            <a:t>Get toned, carry less excess fat</a:t>
          </a:r>
          <a:endParaRPr lang="en-US" dirty="0">
            <a:solidFill>
              <a:schemeClr val="bg1"/>
            </a:solidFill>
          </a:endParaRPr>
        </a:p>
      </dgm:t>
    </dgm:pt>
    <dgm:pt modelId="{69A9967D-CF5D-4CBF-90E1-F0AB800929F7}" type="parTrans" cxnId="{6199BEBF-C24A-483F-8EF9-02527D544FA0}">
      <dgm:prSet/>
      <dgm:spPr/>
      <dgm:t>
        <a:bodyPr/>
        <a:lstStyle/>
        <a:p>
          <a:endParaRPr lang="en-US">
            <a:solidFill>
              <a:schemeClr val="bg1"/>
            </a:solidFill>
          </a:endParaRPr>
        </a:p>
      </dgm:t>
    </dgm:pt>
    <dgm:pt modelId="{6C94C8CE-79A1-4D03-AAED-451C6A52F30B}" type="sibTrans" cxnId="{6199BEBF-C24A-483F-8EF9-02527D544FA0}">
      <dgm:prSet/>
      <dgm:spPr/>
      <dgm:t>
        <a:bodyPr/>
        <a:lstStyle/>
        <a:p>
          <a:endParaRPr lang="en-US">
            <a:solidFill>
              <a:schemeClr val="bg1"/>
            </a:solidFill>
          </a:endParaRPr>
        </a:p>
      </dgm:t>
    </dgm:pt>
    <dgm:pt modelId="{87F648FF-0911-44FC-8B02-4118783A9F51}">
      <dgm:prSet phldrT="[Text]"/>
      <dgm:spPr/>
      <dgm:t>
        <a:bodyPr/>
        <a:lstStyle/>
        <a:p>
          <a:r>
            <a:rPr lang="en-US" dirty="0" smtClean="0">
              <a:solidFill>
                <a:schemeClr val="bg1"/>
              </a:solidFill>
            </a:rPr>
            <a:t>Clearer skin</a:t>
          </a:r>
          <a:endParaRPr lang="en-US" dirty="0">
            <a:solidFill>
              <a:schemeClr val="bg1"/>
            </a:solidFill>
          </a:endParaRPr>
        </a:p>
      </dgm:t>
    </dgm:pt>
    <dgm:pt modelId="{129C258B-5C7B-48ED-B557-5539E9EF91E7}" type="parTrans" cxnId="{B5F7D04E-7921-4622-A5BD-0183CEA70E08}">
      <dgm:prSet/>
      <dgm:spPr/>
      <dgm:t>
        <a:bodyPr/>
        <a:lstStyle/>
        <a:p>
          <a:endParaRPr lang="en-US">
            <a:solidFill>
              <a:schemeClr val="bg1"/>
            </a:solidFill>
          </a:endParaRPr>
        </a:p>
      </dgm:t>
    </dgm:pt>
    <dgm:pt modelId="{784E0E59-A99D-4770-8B67-7BF9513F6DFD}" type="sibTrans" cxnId="{B5F7D04E-7921-4622-A5BD-0183CEA70E08}">
      <dgm:prSet/>
      <dgm:spPr/>
      <dgm:t>
        <a:bodyPr/>
        <a:lstStyle/>
        <a:p>
          <a:endParaRPr lang="en-US">
            <a:solidFill>
              <a:schemeClr val="bg1"/>
            </a:solidFill>
          </a:endParaRPr>
        </a:p>
      </dgm:t>
    </dgm:pt>
    <dgm:pt modelId="{856BA25E-8866-4B76-8C24-01A18F35AB35}">
      <dgm:prSet phldrT="[Text]"/>
      <dgm:spPr/>
      <dgm:t>
        <a:bodyPr/>
        <a:lstStyle/>
        <a:p>
          <a:r>
            <a:rPr lang="en-US" dirty="0" smtClean="0">
              <a:solidFill>
                <a:schemeClr val="bg1"/>
              </a:solidFill>
            </a:rPr>
            <a:t>More energy</a:t>
          </a:r>
          <a:endParaRPr lang="en-US" dirty="0">
            <a:solidFill>
              <a:schemeClr val="bg1"/>
            </a:solidFill>
          </a:endParaRPr>
        </a:p>
      </dgm:t>
    </dgm:pt>
    <dgm:pt modelId="{7456EB9B-E804-442D-B7FA-94C81A6CE513}" type="parTrans" cxnId="{54E5B70D-B2B3-4BFE-8BF7-97BDDCD37527}">
      <dgm:prSet/>
      <dgm:spPr/>
      <dgm:t>
        <a:bodyPr/>
        <a:lstStyle/>
        <a:p>
          <a:endParaRPr lang="en-US">
            <a:solidFill>
              <a:schemeClr val="bg1"/>
            </a:solidFill>
          </a:endParaRPr>
        </a:p>
      </dgm:t>
    </dgm:pt>
    <dgm:pt modelId="{D5E3D13C-0473-4424-AD02-80C0B8B6C2BC}" type="sibTrans" cxnId="{54E5B70D-B2B3-4BFE-8BF7-97BDDCD37527}">
      <dgm:prSet/>
      <dgm:spPr/>
      <dgm:t>
        <a:bodyPr/>
        <a:lstStyle/>
        <a:p>
          <a:endParaRPr lang="en-US">
            <a:solidFill>
              <a:schemeClr val="bg1"/>
            </a:solidFill>
          </a:endParaRPr>
        </a:p>
      </dgm:t>
    </dgm:pt>
    <dgm:pt modelId="{2B4334F7-B92F-41F1-80C8-F79293A84CF9}" type="pres">
      <dgm:prSet presAssocID="{5B26A014-FB31-4C01-90AD-07C377BBEDEA}" presName="Name0" presStyleCnt="0">
        <dgm:presLayoutVars>
          <dgm:chMax val="1"/>
          <dgm:dir/>
          <dgm:animLvl val="ctr"/>
          <dgm:resizeHandles val="exact"/>
        </dgm:presLayoutVars>
      </dgm:prSet>
      <dgm:spPr/>
    </dgm:pt>
    <dgm:pt modelId="{38C0DF9C-F6FF-4600-A028-4587ADFF1695}" type="pres">
      <dgm:prSet presAssocID="{2CB4450C-2720-4344-879C-A3A3E6DB12CD}" presName="centerShape" presStyleLbl="node0" presStyleIdx="0" presStyleCnt="1"/>
      <dgm:spPr/>
    </dgm:pt>
    <dgm:pt modelId="{68311D7F-CDCF-4AFF-9010-2FA03CC52A48}" type="pres">
      <dgm:prSet presAssocID="{4DA83909-80D9-4281-ABAF-96D77EBECDFD}" presName="parTrans" presStyleLbl="sibTrans2D1" presStyleIdx="0" presStyleCnt="5"/>
      <dgm:spPr/>
    </dgm:pt>
    <dgm:pt modelId="{F8387E60-9334-44ED-8B2D-E90FC6AD83D7}" type="pres">
      <dgm:prSet presAssocID="{4DA83909-80D9-4281-ABAF-96D77EBECDFD}" presName="connectorText" presStyleLbl="sibTrans2D1" presStyleIdx="0" presStyleCnt="5"/>
      <dgm:spPr/>
    </dgm:pt>
    <dgm:pt modelId="{5418B9C6-43CB-468A-8BD4-1E7DEC81445C}" type="pres">
      <dgm:prSet presAssocID="{B0E20DAB-BB59-434B-B7F3-50E9E2654A12}" presName="node" presStyleLbl="node1" presStyleIdx="0" presStyleCnt="5">
        <dgm:presLayoutVars>
          <dgm:bulletEnabled val="1"/>
        </dgm:presLayoutVars>
      </dgm:prSet>
      <dgm:spPr/>
    </dgm:pt>
    <dgm:pt modelId="{64B464E9-0711-44CE-B4FD-FC8D2179AE5C}" type="pres">
      <dgm:prSet presAssocID="{590F4199-84DC-4A85-B313-A5B0BE55B14D}" presName="parTrans" presStyleLbl="sibTrans2D1" presStyleIdx="1" presStyleCnt="5"/>
      <dgm:spPr/>
    </dgm:pt>
    <dgm:pt modelId="{92F75A5E-67AC-4415-8758-1D904D24DC18}" type="pres">
      <dgm:prSet presAssocID="{590F4199-84DC-4A85-B313-A5B0BE55B14D}" presName="connectorText" presStyleLbl="sibTrans2D1" presStyleIdx="1" presStyleCnt="5"/>
      <dgm:spPr/>
    </dgm:pt>
    <dgm:pt modelId="{95BAC5E6-84CB-41F3-A437-C6C011673F55}" type="pres">
      <dgm:prSet presAssocID="{FF707738-D0E3-4F64-9DDD-08E7777706F2}" presName="node" presStyleLbl="node1" presStyleIdx="1" presStyleCnt="5">
        <dgm:presLayoutVars>
          <dgm:bulletEnabled val="1"/>
        </dgm:presLayoutVars>
      </dgm:prSet>
      <dgm:spPr/>
    </dgm:pt>
    <dgm:pt modelId="{37DC71D9-0F0C-49F5-A972-3AC1233A1CAB}" type="pres">
      <dgm:prSet presAssocID="{69A9967D-CF5D-4CBF-90E1-F0AB800929F7}" presName="parTrans" presStyleLbl="sibTrans2D1" presStyleIdx="2" presStyleCnt="5"/>
      <dgm:spPr/>
    </dgm:pt>
    <dgm:pt modelId="{9747F48A-801F-4874-B7B4-E38429054971}" type="pres">
      <dgm:prSet presAssocID="{69A9967D-CF5D-4CBF-90E1-F0AB800929F7}" presName="connectorText" presStyleLbl="sibTrans2D1" presStyleIdx="2" presStyleCnt="5"/>
      <dgm:spPr/>
    </dgm:pt>
    <dgm:pt modelId="{E8E767D4-9C76-4541-B46C-1803221EA636}" type="pres">
      <dgm:prSet presAssocID="{D19B3C81-2E6F-4B73-B95B-6CBF79C454CC}" presName="node" presStyleLbl="node1" presStyleIdx="2" presStyleCnt="5">
        <dgm:presLayoutVars>
          <dgm:bulletEnabled val="1"/>
        </dgm:presLayoutVars>
      </dgm:prSet>
      <dgm:spPr/>
    </dgm:pt>
    <dgm:pt modelId="{1C95D787-EF64-46CC-BF56-55BE1041B469}" type="pres">
      <dgm:prSet presAssocID="{129C258B-5C7B-48ED-B557-5539E9EF91E7}" presName="parTrans" presStyleLbl="sibTrans2D1" presStyleIdx="3" presStyleCnt="5"/>
      <dgm:spPr/>
    </dgm:pt>
    <dgm:pt modelId="{1F3D783D-2C9D-47F2-B48D-019AEC2A128B}" type="pres">
      <dgm:prSet presAssocID="{129C258B-5C7B-48ED-B557-5539E9EF91E7}" presName="connectorText" presStyleLbl="sibTrans2D1" presStyleIdx="3" presStyleCnt="5"/>
      <dgm:spPr/>
    </dgm:pt>
    <dgm:pt modelId="{892A1A04-4A71-43B3-BD72-7E12CD01A0B0}" type="pres">
      <dgm:prSet presAssocID="{87F648FF-0911-44FC-8B02-4118783A9F51}" presName="node" presStyleLbl="node1" presStyleIdx="3" presStyleCnt="5">
        <dgm:presLayoutVars>
          <dgm:bulletEnabled val="1"/>
        </dgm:presLayoutVars>
      </dgm:prSet>
      <dgm:spPr/>
    </dgm:pt>
    <dgm:pt modelId="{B243DEF1-AFA9-478E-8D3D-F58E91643499}" type="pres">
      <dgm:prSet presAssocID="{7456EB9B-E804-442D-B7FA-94C81A6CE513}" presName="parTrans" presStyleLbl="sibTrans2D1" presStyleIdx="4" presStyleCnt="5"/>
      <dgm:spPr/>
    </dgm:pt>
    <dgm:pt modelId="{913A1EA6-E336-4089-8999-198952E63184}" type="pres">
      <dgm:prSet presAssocID="{7456EB9B-E804-442D-B7FA-94C81A6CE513}" presName="connectorText" presStyleLbl="sibTrans2D1" presStyleIdx="4" presStyleCnt="5"/>
      <dgm:spPr/>
    </dgm:pt>
    <dgm:pt modelId="{7F4A80B6-7199-4C7B-8B13-A8F01AED8EA1}" type="pres">
      <dgm:prSet presAssocID="{856BA25E-8866-4B76-8C24-01A18F35AB35}" presName="node" presStyleLbl="node1" presStyleIdx="4" presStyleCnt="5">
        <dgm:presLayoutVars>
          <dgm:bulletEnabled val="1"/>
        </dgm:presLayoutVars>
      </dgm:prSet>
      <dgm:spPr/>
    </dgm:pt>
  </dgm:ptLst>
  <dgm:cxnLst>
    <dgm:cxn modelId="{669DF89F-2206-4E56-893B-B4ADD3F181BB}" type="presOf" srcId="{7456EB9B-E804-442D-B7FA-94C81A6CE513}" destId="{B243DEF1-AFA9-478E-8D3D-F58E91643499}" srcOrd="0" destOrd="0" presId="urn:microsoft.com/office/officeart/2005/8/layout/radial5"/>
    <dgm:cxn modelId="{6199BEBF-C24A-483F-8EF9-02527D544FA0}" srcId="{2CB4450C-2720-4344-879C-A3A3E6DB12CD}" destId="{D19B3C81-2E6F-4B73-B95B-6CBF79C454CC}" srcOrd="2" destOrd="0" parTransId="{69A9967D-CF5D-4CBF-90E1-F0AB800929F7}" sibTransId="{6C94C8CE-79A1-4D03-AAED-451C6A52F30B}"/>
    <dgm:cxn modelId="{2DDA0B16-A394-4A44-914B-B4880ED9E135}" type="presOf" srcId="{B0E20DAB-BB59-434B-B7F3-50E9E2654A12}" destId="{5418B9C6-43CB-468A-8BD4-1E7DEC81445C}" srcOrd="0" destOrd="0" presId="urn:microsoft.com/office/officeart/2005/8/layout/radial5"/>
    <dgm:cxn modelId="{0D901169-FDF6-4818-BEFA-DF1A3DB9C30A}" type="presOf" srcId="{4DA83909-80D9-4281-ABAF-96D77EBECDFD}" destId="{F8387E60-9334-44ED-8B2D-E90FC6AD83D7}" srcOrd="1" destOrd="0" presId="urn:microsoft.com/office/officeart/2005/8/layout/radial5"/>
    <dgm:cxn modelId="{6FBF2B39-2C8E-4B40-A97F-D3D2D23644E4}" srcId="{5B26A014-FB31-4C01-90AD-07C377BBEDEA}" destId="{2CB4450C-2720-4344-879C-A3A3E6DB12CD}" srcOrd="0" destOrd="0" parTransId="{BDCE98BE-482B-47CD-8CB2-9C31983DA2DA}" sibTransId="{0152EDEE-41F1-4DDF-A03B-C42C28E885B2}"/>
    <dgm:cxn modelId="{BB27BC98-96C4-48EA-A582-BE883E2BC446}" srcId="{2CB4450C-2720-4344-879C-A3A3E6DB12CD}" destId="{B0E20DAB-BB59-434B-B7F3-50E9E2654A12}" srcOrd="0" destOrd="0" parTransId="{4DA83909-80D9-4281-ABAF-96D77EBECDFD}" sibTransId="{D3BB49E0-DF49-4C57-BE64-B16FFB873040}"/>
    <dgm:cxn modelId="{D3F3645E-526F-4776-8A6F-C4FF2C77438E}" type="presOf" srcId="{87F648FF-0911-44FC-8B02-4118783A9F51}" destId="{892A1A04-4A71-43B3-BD72-7E12CD01A0B0}" srcOrd="0" destOrd="0" presId="urn:microsoft.com/office/officeart/2005/8/layout/radial5"/>
    <dgm:cxn modelId="{C9C682E2-1459-4451-9D9B-E0BF8CBF47A2}" type="presOf" srcId="{4DA83909-80D9-4281-ABAF-96D77EBECDFD}" destId="{68311D7F-CDCF-4AFF-9010-2FA03CC52A48}" srcOrd="0" destOrd="0" presId="urn:microsoft.com/office/officeart/2005/8/layout/radial5"/>
    <dgm:cxn modelId="{BE9022DB-6D2D-4938-8B5F-9889AAB348F6}" type="presOf" srcId="{69A9967D-CF5D-4CBF-90E1-F0AB800929F7}" destId="{37DC71D9-0F0C-49F5-A972-3AC1233A1CAB}" srcOrd="0" destOrd="0" presId="urn:microsoft.com/office/officeart/2005/8/layout/radial5"/>
    <dgm:cxn modelId="{304C275B-3520-4828-AF54-E92B90198342}" type="presOf" srcId="{5B26A014-FB31-4C01-90AD-07C377BBEDEA}" destId="{2B4334F7-B92F-41F1-80C8-F79293A84CF9}" srcOrd="0" destOrd="0" presId="urn:microsoft.com/office/officeart/2005/8/layout/radial5"/>
    <dgm:cxn modelId="{9C49F08B-B9F7-4883-8D03-88332151FFFF}" type="presOf" srcId="{590F4199-84DC-4A85-B313-A5B0BE55B14D}" destId="{64B464E9-0711-44CE-B4FD-FC8D2179AE5C}" srcOrd="0" destOrd="0" presId="urn:microsoft.com/office/officeart/2005/8/layout/radial5"/>
    <dgm:cxn modelId="{E140C122-8296-483C-BEAE-02AFDF032F36}" type="presOf" srcId="{69A9967D-CF5D-4CBF-90E1-F0AB800929F7}" destId="{9747F48A-801F-4874-B7B4-E38429054971}" srcOrd="1" destOrd="0" presId="urn:microsoft.com/office/officeart/2005/8/layout/radial5"/>
    <dgm:cxn modelId="{87F6C99D-3A8C-4539-A075-341DE288EF34}" type="presOf" srcId="{2CB4450C-2720-4344-879C-A3A3E6DB12CD}" destId="{38C0DF9C-F6FF-4600-A028-4587ADFF1695}" srcOrd="0" destOrd="0" presId="urn:microsoft.com/office/officeart/2005/8/layout/radial5"/>
    <dgm:cxn modelId="{9F34D36C-7808-46A2-99B5-DC2EB08C51C3}" type="presOf" srcId="{FF707738-D0E3-4F64-9DDD-08E7777706F2}" destId="{95BAC5E6-84CB-41F3-A437-C6C011673F55}" srcOrd="0" destOrd="0" presId="urn:microsoft.com/office/officeart/2005/8/layout/radial5"/>
    <dgm:cxn modelId="{8CF69CDC-4622-4292-B371-410F6FF412F0}" type="presOf" srcId="{856BA25E-8866-4B76-8C24-01A18F35AB35}" destId="{7F4A80B6-7199-4C7B-8B13-A8F01AED8EA1}" srcOrd="0" destOrd="0" presId="urn:microsoft.com/office/officeart/2005/8/layout/radial5"/>
    <dgm:cxn modelId="{B5F7D04E-7921-4622-A5BD-0183CEA70E08}" srcId="{2CB4450C-2720-4344-879C-A3A3E6DB12CD}" destId="{87F648FF-0911-44FC-8B02-4118783A9F51}" srcOrd="3" destOrd="0" parTransId="{129C258B-5C7B-48ED-B557-5539E9EF91E7}" sibTransId="{784E0E59-A99D-4770-8B67-7BF9513F6DFD}"/>
    <dgm:cxn modelId="{A479D9D3-078A-4BC6-BC75-FCD3AF04D44F}" type="presOf" srcId="{7456EB9B-E804-442D-B7FA-94C81A6CE513}" destId="{913A1EA6-E336-4089-8999-198952E63184}" srcOrd="1" destOrd="0" presId="urn:microsoft.com/office/officeart/2005/8/layout/radial5"/>
    <dgm:cxn modelId="{869BE558-0B3B-4AD1-9620-1B4A1279A088}" srcId="{2CB4450C-2720-4344-879C-A3A3E6DB12CD}" destId="{FF707738-D0E3-4F64-9DDD-08E7777706F2}" srcOrd="1" destOrd="0" parTransId="{590F4199-84DC-4A85-B313-A5B0BE55B14D}" sibTransId="{EC7DB1AD-F7C4-4DE8-BC6B-E890C93D30B4}"/>
    <dgm:cxn modelId="{54E5B70D-B2B3-4BFE-8BF7-97BDDCD37527}" srcId="{2CB4450C-2720-4344-879C-A3A3E6DB12CD}" destId="{856BA25E-8866-4B76-8C24-01A18F35AB35}" srcOrd="4" destOrd="0" parTransId="{7456EB9B-E804-442D-B7FA-94C81A6CE513}" sibTransId="{D5E3D13C-0473-4424-AD02-80C0B8B6C2BC}"/>
    <dgm:cxn modelId="{BB6A38F4-7D6C-457D-8A87-87B850EA310C}" type="presOf" srcId="{590F4199-84DC-4A85-B313-A5B0BE55B14D}" destId="{92F75A5E-67AC-4415-8758-1D904D24DC18}" srcOrd="1" destOrd="0" presId="urn:microsoft.com/office/officeart/2005/8/layout/radial5"/>
    <dgm:cxn modelId="{43A26293-4609-46C8-8F55-C18CA2272D5E}" type="presOf" srcId="{129C258B-5C7B-48ED-B557-5539E9EF91E7}" destId="{1F3D783D-2C9D-47F2-B48D-019AEC2A128B}" srcOrd="1" destOrd="0" presId="urn:microsoft.com/office/officeart/2005/8/layout/radial5"/>
    <dgm:cxn modelId="{702D0C10-FAC4-420A-9556-61F62E74477F}" type="presOf" srcId="{129C258B-5C7B-48ED-B557-5539E9EF91E7}" destId="{1C95D787-EF64-46CC-BF56-55BE1041B469}" srcOrd="0" destOrd="0" presId="urn:microsoft.com/office/officeart/2005/8/layout/radial5"/>
    <dgm:cxn modelId="{B20FB3E8-6902-45A6-8B5D-CA6306D2D5F2}" type="presOf" srcId="{D19B3C81-2E6F-4B73-B95B-6CBF79C454CC}" destId="{E8E767D4-9C76-4541-B46C-1803221EA636}" srcOrd="0" destOrd="0" presId="urn:microsoft.com/office/officeart/2005/8/layout/radial5"/>
    <dgm:cxn modelId="{3F636B8E-1F22-4FA7-BB7F-A31D32D369AB}" type="presParOf" srcId="{2B4334F7-B92F-41F1-80C8-F79293A84CF9}" destId="{38C0DF9C-F6FF-4600-A028-4587ADFF1695}" srcOrd="0" destOrd="0" presId="urn:microsoft.com/office/officeart/2005/8/layout/radial5"/>
    <dgm:cxn modelId="{7FBBBA2E-3A2B-4A96-AF97-01A182C0FEF3}" type="presParOf" srcId="{2B4334F7-B92F-41F1-80C8-F79293A84CF9}" destId="{68311D7F-CDCF-4AFF-9010-2FA03CC52A48}" srcOrd="1" destOrd="0" presId="urn:microsoft.com/office/officeart/2005/8/layout/radial5"/>
    <dgm:cxn modelId="{90D21E0F-6A58-4F7A-BA99-10B16CA40E16}" type="presParOf" srcId="{68311D7F-CDCF-4AFF-9010-2FA03CC52A48}" destId="{F8387E60-9334-44ED-8B2D-E90FC6AD83D7}" srcOrd="0" destOrd="0" presId="urn:microsoft.com/office/officeart/2005/8/layout/radial5"/>
    <dgm:cxn modelId="{30F94AB8-53FF-4DB4-9E7A-F1698FE330FE}" type="presParOf" srcId="{2B4334F7-B92F-41F1-80C8-F79293A84CF9}" destId="{5418B9C6-43CB-468A-8BD4-1E7DEC81445C}" srcOrd="2" destOrd="0" presId="urn:microsoft.com/office/officeart/2005/8/layout/radial5"/>
    <dgm:cxn modelId="{19B3B3C5-FBD3-41A6-A365-819FC4FFBAFA}" type="presParOf" srcId="{2B4334F7-B92F-41F1-80C8-F79293A84CF9}" destId="{64B464E9-0711-44CE-B4FD-FC8D2179AE5C}" srcOrd="3" destOrd="0" presId="urn:microsoft.com/office/officeart/2005/8/layout/radial5"/>
    <dgm:cxn modelId="{FAF593CF-E40A-40E2-8A7A-8BC06B764564}" type="presParOf" srcId="{64B464E9-0711-44CE-B4FD-FC8D2179AE5C}" destId="{92F75A5E-67AC-4415-8758-1D904D24DC18}" srcOrd="0" destOrd="0" presId="urn:microsoft.com/office/officeart/2005/8/layout/radial5"/>
    <dgm:cxn modelId="{284FA9CB-4DCD-48C7-A29E-D2143AC25FBF}" type="presParOf" srcId="{2B4334F7-B92F-41F1-80C8-F79293A84CF9}" destId="{95BAC5E6-84CB-41F3-A437-C6C011673F55}" srcOrd="4" destOrd="0" presId="urn:microsoft.com/office/officeart/2005/8/layout/radial5"/>
    <dgm:cxn modelId="{46302D35-D241-4DFD-BDA3-6F9F711DB063}" type="presParOf" srcId="{2B4334F7-B92F-41F1-80C8-F79293A84CF9}" destId="{37DC71D9-0F0C-49F5-A972-3AC1233A1CAB}" srcOrd="5" destOrd="0" presId="urn:microsoft.com/office/officeart/2005/8/layout/radial5"/>
    <dgm:cxn modelId="{45A78269-78C2-418D-BF25-A1584F430772}" type="presParOf" srcId="{37DC71D9-0F0C-49F5-A972-3AC1233A1CAB}" destId="{9747F48A-801F-4874-B7B4-E38429054971}" srcOrd="0" destOrd="0" presId="urn:microsoft.com/office/officeart/2005/8/layout/radial5"/>
    <dgm:cxn modelId="{5024D8C7-1634-44B9-ABD0-BC613C354BAA}" type="presParOf" srcId="{2B4334F7-B92F-41F1-80C8-F79293A84CF9}" destId="{E8E767D4-9C76-4541-B46C-1803221EA636}" srcOrd="6" destOrd="0" presId="urn:microsoft.com/office/officeart/2005/8/layout/radial5"/>
    <dgm:cxn modelId="{A0FF890A-F4D1-441E-8497-81AD445CD784}" type="presParOf" srcId="{2B4334F7-B92F-41F1-80C8-F79293A84CF9}" destId="{1C95D787-EF64-46CC-BF56-55BE1041B469}" srcOrd="7" destOrd="0" presId="urn:microsoft.com/office/officeart/2005/8/layout/radial5"/>
    <dgm:cxn modelId="{7D626247-4455-44F6-AC4F-F0AAB369F357}" type="presParOf" srcId="{1C95D787-EF64-46CC-BF56-55BE1041B469}" destId="{1F3D783D-2C9D-47F2-B48D-019AEC2A128B}" srcOrd="0" destOrd="0" presId="urn:microsoft.com/office/officeart/2005/8/layout/radial5"/>
    <dgm:cxn modelId="{A31AA70B-B73D-43AA-9155-9651FD717123}" type="presParOf" srcId="{2B4334F7-B92F-41F1-80C8-F79293A84CF9}" destId="{892A1A04-4A71-43B3-BD72-7E12CD01A0B0}" srcOrd="8" destOrd="0" presId="urn:microsoft.com/office/officeart/2005/8/layout/radial5"/>
    <dgm:cxn modelId="{176B6379-FFE4-41AC-B692-A2B09C3CFFB4}" type="presParOf" srcId="{2B4334F7-B92F-41F1-80C8-F79293A84CF9}" destId="{B243DEF1-AFA9-478E-8D3D-F58E91643499}" srcOrd="9" destOrd="0" presId="urn:microsoft.com/office/officeart/2005/8/layout/radial5"/>
    <dgm:cxn modelId="{B150754C-32F2-4B76-882D-3687D3FD9F95}" type="presParOf" srcId="{B243DEF1-AFA9-478E-8D3D-F58E91643499}" destId="{913A1EA6-E336-4089-8999-198952E63184}" srcOrd="0" destOrd="0" presId="urn:microsoft.com/office/officeart/2005/8/layout/radial5"/>
    <dgm:cxn modelId="{76F768C1-A5CA-45CF-8F31-F5B478D9F51C}" type="presParOf" srcId="{2B4334F7-B92F-41F1-80C8-F79293A84CF9}" destId="{7F4A80B6-7199-4C7B-8B13-A8F01AED8EA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8E7FD-E2F1-488B-88E1-19003836A7CB}">
      <dsp:nvSpPr>
        <dsp:cNvPr id="0" name=""/>
        <dsp:cNvSpPr/>
      </dsp:nvSpPr>
      <dsp:spPr>
        <a:xfrm>
          <a:off x="3040825" y="2354205"/>
          <a:ext cx="1790598" cy="179059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Benefits of physical activity</a:t>
          </a:r>
          <a:endParaRPr lang="en-US" sz="2200" kern="1200" dirty="0"/>
        </a:p>
      </dsp:txBody>
      <dsp:txXfrm>
        <a:off x="3303052" y="2616432"/>
        <a:ext cx="1266144" cy="1266144"/>
      </dsp:txXfrm>
    </dsp:sp>
    <dsp:sp modelId="{6873771A-DB2E-4261-ACC5-409431953D8F}">
      <dsp:nvSpPr>
        <dsp:cNvPr id="0" name=""/>
        <dsp:cNvSpPr/>
      </dsp:nvSpPr>
      <dsp:spPr>
        <a:xfrm rot="16200000">
          <a:off x="3666262" y="2063871"/>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22631" y="2070849"/>
        <a:ext cx="26986" cy="26986"/>
      </dsp:txXfrm>
    </dsp:sp>
    <dsp:sp modelId="{3141DAAF-A261-4D07-B071-AE295B696785}">
      <dsp:nvSpPr>
        <dsp:cNvPr id="0" name=""/>
        <dsp:cNvSpPr/>
      </dsp:nvSpPr>
      <dsp:spPr>
        <a:xfrm>
          <a:off x="3040825" y="23881"/>
          <a:ext cx="1790598" cy="179059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Reduced risk of diseases like coronary heart disease, strokes and type 2 diabetes</a:t>
          </a:r>
          <a:endParaRPr lang="en-US" sz="1300" kern="1200" dirty="0"/>
        </a:p>
      </dsp:txBody>
      <dsp:txXfrm>
        <a:off x="3303052" y="286108"/>
        <a:ext cx="1266144" cy="1266144"/>
      </dsp:txXfrm>
    </dsp:sp>
    <dsp:sp modelId="{35322B75-D565-488C-AF59-70E0E4C32ABE}">
      <dsp:nvSpPr>
        <dsp:cNvPr id="0" name=""/>
        <dsp:cNvSpPr/>
      </dsp:nvSpPr>
      <dsp:spPr>
        <a:xfrm rot="20520000">
          <a:off x="4774397" y="2868978"/>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0766" y="2875956"/>
        <a:ext cx="26986" cy="26986"/>
      </dsp:txXfrm>
    </dsp:sp>
    <dsp:sp modelId="{1E8F2589-D540-4D91-92CE-70DE8BCF6412}">
      <dsp:nvSpPr>
        <dsp:cNvPr id="0" name=""/>
        <dsp:cNvSpPr/>
      </dsp:nvSpPr>
      <dsp:spPr>
        <a:xfrm>
          <a:off x="5257095" y="1634095"/>
          <a:ext cx="1790598" cy="1790598"/>
        </a:xfrm>
        <a:prstGeom prst="ellipse">
          <a:avLst/>
        </a:prstGeom>
        <a:solidFill>
          <a:schemeClr val="accent5">
            <a:hueOff val="581886"/>
            <a:satOff val="1939"/>
            <a:lumOff val="22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Helps maintain a healthy weight</a:t>
          </a:r>
          <a:endParaRPr lang="en-US" sz="1300" kern="1200" dirty="0"/>
        </a:p>
      </dsp:txBody>
      <dsp:txXfrm>
        <a:off x="5519322" y="1896322"/>
        <a:ext cx="1266144" cy="1266144"/>
      </dsp:txXfrm>
    </dsp:sp>
    <dsp:sp modelId="{B0478B2B-854C-428F-A283-F48F9445A62A}">
      <dsp:nvSpPr>
        <dsp:cNvPr id="0" name=""/>
        <dsp:cNvSpPr/>
      </dsp:nvSpPr>
      <dsp:spPr>
        <a:xfrm rot="3240000">
          <a:off x="4351127" y="4171669"/>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7496" y="4178647"/>
        <a:ext cx="26986" cy="26986"/>
      </dsp:txXfrm>
    </dsp:sp>
    <dsp:sp modelId="{5F1AAB1B-9E57-406C-937A-FB899DFFE76C}">
      <dsp:nvSpPr>
        <dsp:cNvPr id="0" name=""/>
        <dsp:cNvSpPr/>
      </dsp:nvSpPr>
      <dsp:spPr>
        <a:xfrm>
          <a:off x="4410555" y="4239476"/>
          <a:ext cx="1790598" cy="1790598"/>
        </a:xfrm>
        <a:prstGeom prst="ellipse">
          <a:avLst/>
        </a:prstGeom>
        <a:solidFill>
          <a:schemeClr val="accent5">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Helps maintain ability to perform everyday tasks with ease </a:t>
          </a:r>
          <a:endParaRPr lang="en-US" sz="1300" kern="1200" dirty="0"/>
        </a:p>
      </dsp:txBody>
      <dsp:txXfrm>
        <a:off x="4672782" y="4501703"/>
        <a:ext cx="1266144" cy="1266144"/>
      </dsp:txXfrm>
    </dsp:sp>
    <dsp:sp modelId="{83CC42EE-15B8-4F9B-86D6-2B2CC29D5D75}">
      <dsp:nvSpPr>
        <dsp:cNvPr id="0" name=""/>
        <dsp:cNvSpPr/>
      </dsp:nvSpPr>
      <dsp:spPr>
        <a:xfrm rot="7560000">
          <a:off x="2981397" y="4171669"/>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37766" y="4178647"/>
        <a:ext cx="26986" cy="26986"/>
      </dsp:txXfrm>
    </dsp:sp>
    <dsp:sp modelId="{BF8A4792-981B-4563-82AE-DC7263F71026}">
      <dsp:nvSpPr>
        <dsp:cNvPr id="0" name=""/>
        <dsp:cNvSpPr/>
      </dsp:nvSpPr>
      <dsp:spPr>
        <a:xfrm>
          <a:off x="1671095" y="4239476"/>
          <a:ext cx="1790598" cy="1790598"/>
        </a:xfrm>
        <a:prstGeom prst="ellipse">
          <a:avLst/>
        </a:prstGeom>
        <a:solidFill>
          <a:schemeClr val="accent5">
            <a:hueOff val="1745659"/>
            <a:satOff val="5816"/>
            <a:lumOff val="66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Improves self-esteem </a:t>
          </a:r>
          <a:endParaRPr lang="en-US" sz="1300" kern="1200" dirty="0"/>
        </a:p>
      </dsp:txBody>
      <dsp:txXfrm>
        <a:off x="1933322" y="4501703"/>
        <a:ext cx="1266144" cy="1266144"/>
      </dsp:txXfrm>
    </dsp:sp>
    <dsp:sp modelId="{0ED5CD05-5B83-44E3-99BD-8A4C7AFE3DC4}">
      <dsp:nvSpPr>
        <dsp:cNvPr id="0" name=""/>
        <dsp:cNvSpPr/>
      </dsp:nvSpPr>
      <dsp:spPr>
        <a:xfrm rot="11880000">
          <a:off x="2558127" y="2868978"/>
          <a:ext cx="539725" cy="40942"/>
        </a:xfrm>
        <a:custGeom>
          <a:avLst/>
          <a:gdLst/>
          <a:ahLst/>
          <a:cxnLst/>
          <a:rect l="0" t="0" r="0" b="0"/>
          <a:pathLst>
            <a:path>
              <a:moveTo>
                <a:pt x="0" y="20471"/>
              </a:moveTo>
              <a:lnTo>
                <a:pt x="539725" y="2047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14497" y="2875956"/>
        <a:ext cx="26986" cy="26986"/>
      </dsp:txXfrm>
    </dsp:sp>
    <dsp:sp modelId="{772029FF-A974-47F1-9A7C-6AE65C9CD790}">
      <dsp:nvSpPr>
        <dsp:cNvPr id="0" name=""/>
        <dsp:cNvSpPr/>
      </dsp:nvSpPr>
      <dsp:spPr>
        <a:xfrm>
          <a:off x="824555" y="1634095"/>
          <a:ext cx="1790598" cy="1790598"/>
        </a:xfrm>
        <a:prstGeom prst="ellipse">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smtClean="0"/>
            <a:t>Reduces symptoms of depression and anxiety </a:t>
          </a:r>
          <a:endParaRPr lang="en-US" sz="1300" kern="1200" dirty="0"/>
        </a:p>
      </dsp:txBody>
      <dsp:txXfrm>
        <a:off x="1086782" y="1896322"/>
        <a:ext cx="1266144" cy="1266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49A65-4021-41AA-AE65-05E0D54B1171}">
      <dsp:nvSpPr>
        <dsp:cNvPr id="0" name=""/>
        <dsp:cNvSpPr/>
      </dsp:nvSpPr>
      <dsp:spPr>
        <a:xfrm>
          <a:off x="2617" y="659343"/>
          <a:ext cx="3867906" cy="2664987"/>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61A21-5478-463D-B774-05EA3113BC66}">
      <dsp:nvSpPr>
        <dsp:cNvPr id="0" name=""/>
        <dsp:cNvSpPr/>
      </dsp:nvSpPr>
      <dsp:spPr>
        <a:xfrm>
          <a:off x="2617" y="3324330"/>
          <a:ext cx="3867906" cy="143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smtClean="0"/>
            <a:t>Fitness and appearance improve which raises self-esteem. </a:t>
          </a:r>
          <a:endParaRPr lang="en-US" sz="2300" kern="1200" dirty="0"/>
        </a:p>
      </dsp:txBody>
      <dsp:txXfrm>
        <a:off x="2617" y="3324330"/>
        <a:ext cx="3867906" cy="1434993"/>
      </dsp:txXfrm>
    </dsp:sp>
    <dsp:sp modelId="{FE470AEE-07E4-439F-A4D0-DBA9DD611CCF}">
      <dsp:nvSpPr>
        <dsp:cNvPr id="0" name=""/>
        <dsp:cNvSpPr/>
      </dsp:nvSpPr>
      <dsp:spPr>
        <a:xfrm>
          <a:off x="4257476" y="659343"/>
          <a:ext cx="3867906" cy="2664987"/>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8BB52-33FF-4D3F-A0BB-EE6AA78AB406}">
      <dsp:nvSpPr>
        <dsp:cNvPr id="0" name=""/>
        <dsp:cNvSpPr/>
      </dsp:nvSpPr>
      <dsp:spPr>
        <a:xfrm>
          <a:off x="4257476" y="3324330"/>
          <a:ext cx="3867906" cy="143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smtClean="0"/>
            <a:t>Also exercise releases endorphins ‘the feel good’ chemical.</a:t>
          </a:r>
          <a:endParaRPr lang="en-US" sz="2300" kern="1200" dirty="0"/>
        </a:p>
      </dsp:txBody>
      <dsp:txXfrm>
        <a:off x="4257476" y="3324330"/>
        <a:ext cx="3867906" cy="1434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1B5B-AA54-40C5-8B3C-6C5AC202D3D7}">
      <dsp:nvSpPr>
        <dsp:cNvPr id="0" name=""/>
        <dsp:cNvSpPr/>
      </dsp:nvSpPr>
      <dsp:spPr>
        <a:xfrm>
          <a:off x="4624721" y="2312444"/>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Risks associated with excessive drinking</a:t>
          </a:r>
          <a:endParaRPr lang="en-US" sz="1600" kern="1200" dirty="0"/>
        </a:p>
      </dsp:txBody>
      <dsp:txXfrm>
        <a:off x="4866326" y="2554049"/>
        <a:ext cx="1166575" cy="1166575"/>
      </dsp:txXfrm>
    </dsp:sp>
    <dsp:sp modelId="{6B4A57B3-A533-42CD-91A7-EB8B2768C9D0}">
      <dsp:nvSpPr>
        <dsp:cNvPr id="0" name=""/>
        <dsp:cNvSpPr/>
      </dsp:nvSpPr>
      <dsp:spPr>
        <a:xfrm rot="16200000">
          <a:off x="5275156" y="1712690"/>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327493" y="1877212"/>
        <a:ext cx="244241" cy="336557"/>
      </dsp:txXfrm>
    </dsp:sp>
    <dsp:sp modelId="{72068F5B-8726-48A3-8479-CDD32737716D}">
      <dsp:nvSpPr>
        <dsp:cNvPr id="0" name=""/>
        <dsp:cNvSpPr/>
      </dsp:nvSpPr>
      <dsp:spPr>
        <a:xfrm>
          <a:off x="4624721" y="4327"/>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t>Stroke</a:t>
          </a:r>
          <a:endParaRPr lang="en-US" sz="2800" kern="1200" dirty="0"/>
        </a:p>
      </dsp:txBody>
      <dsp:txXfrm>
        <a:off x="4866326" y="245932"/>
        <a:ext cx="1166575" cy="1166575"/>
      </dsp:txXfrm>
    </dsp:sp>
    <dsp:sp modelId="{60AB342E-29C6-4E06-BF4E-89C8332F1285}">
      <dsp:nvSpPr>
        <dsp:cNvPr id="0" name=""/>
        <dsp:cNvSpPr/>
      </dsp:nvSpPr>
      <dsp:spPr>
        <a:xfrm rot="19800000">
          <a:off x="6266048" y="2284782"/>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273060" y="2423136"/>
        <a:ext cx="244241" cy="336557"/>
      </dsp:txXfrm>
    </dsp:sp>
    <dsp:sp modelId="{041B2C16-2E6A-4D9E-BCA3-D72F4B165E66}">
      <dsp:nvSpPr>
        <dsp:cNvPr id="0" name=""/>
        <dsp:cNvSpPr/>
      </dsp:nvSpPr>
      <dsp:spPr>
        <a:xfrm>
          <a:off x="6623609" y="1158385"/>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Cirrhosis</a:t>
          </a:r>
        </a:p>
      </dsp:txBody>
      <dsp:txXfrm>
        <a:off x="6865214" y="1399990"/>
        <a:ext cx="1166575" cy="1166575"/>
      </dsp:txXfrm>
    </dsp:sp>
    <dsp:sp modelId="{2D5C1989-2D85-4CB7-AD13-232C0B5CA3C1}">
      <dsp:nvSpPr>
        <dsp:cNvPr id="0" name=""/>
        <dsp:cNvSpPr/>
      </dsp:nvSpPr>
      <dsp:spPr>
        <a:xfrm rot="1800000">
          <a:off x="6266048" y="3428965"/>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273060" y="3514982"/>
        <a:ext cx="244241" cy="336557"/>
      </dsp:txXfrm>
    </dsp:sp>
    <dsp:sp modelId="{D5007A5C-C248-4080-BF4B-5885E4E4D84C}">
      <dsp:nvSpPr>
        <dsp:cNvPr id="0" name=""/>
        <dsp:cNvSpPr/>
      </dsp:nvSpPr>
      <dsp:spPr>
        <a:xfrm>
          <a:off x="6623609" y="3466503"/>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Hypertension</a:t>
          </a:r>
          <a:endParaRPr lang="en-GB" sz="1800" kern="1200" dirty="0" smtClean="0"/>
        </a:p>
      </dsp:txBody>
      <dsp:txXfrm>
        <a:off x="6865214" y="3708108"/>
        <a:ext cx="1166575" cy="1166575"/>
      </dsp:txXfrm>
    </dsp:sp>
    <dsp:sp modelId="{1F5782E3-690D-40B9-AE80-1C954E7E7783}">
      <dsp:nvSpPr>
        <dsp:cNvPr id="0" name=""/>
        <dsp:cNvSpPr/>
      </dsp:nvSpPr>
      <dsp:spPr>
        <a:xfrm rot="5400000">
          <a:off x="5275156" y="4001057"/>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327493" y="4060905"/>
        <a:ext cx="244241" cy="336557"/>
      </dsp:txXfrm>
    </dsp:sp>
    <dsp:sp modelId="{0134E61A-89A2-4ACC-A07A-D03E39E106A8}">
      <dsp:nvSpPr>
        <dsp:cNvPr id="0" name=""/>
        <dsp:cNvSpPr/>
      </dsp:nvSpPr>
      <dsp:spPr>
        <a:xfrm>
          <a:off x="4624721" y="4620562"/>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smtClean="0"/>
            <a:t>Depression</a:t>
          </a:r>
          <a:endParaRPr lang="en-GB" sz="1600" kern="1200" dirty="0" smtClean="0"/>
        </a:p>
      </dsp:txBody>
      <dsp:txXfrm>
        <a:off x="4866326" y="4862167"/>
        <a:ext cx="1166575" cy="1166575"/>
      </dsp:txXfrm>
    </dsp:sp>
    <dsp:sp modelId="{670CA6F1-042E-4EF7-9B95-3279546A03CF}">
      <dsp:nvSpPr>
        <dsp:cNvPr id="0" name=""/>
        <dsp:cNvSpPr/>
      </dsp:nvSpPr>
      <dsp:spPr>
        <a:xfrm rot="9000000">
          <a:off x="4284263" y="3428965"/>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381925" y="3514982"/>
        <a:ext cx="244241" cy="336557"/>
      </dsp:txXfrm>
    </dsp:sp>
    <dsp:sp modelId="{E79A9FAA-F1BE-463B-9AF1-72C039FE22DD}">
      <dsp:nvSpPr>
        <dsp:cNvPr id="0" name=""/>
        <dsp:cNvSpPr/>
      </dsp:nvSpPr>
      <dsp:spPr>
        <a:xfrm>
          <a:off x="2625832" y="3466503"/>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Cancer</a:t>
          </a:r>
        </a:p>
      </dsp:txBody>
      <dsp:txXfrm>
        <a:off x="2867437" y="3708108"/>
        <a:ext cx="1166575" cy="1166575"/>
      </dsp:txXfrm>
    </dsp:sp>
    <dsp:sp modelId="{B3935A54-D9B7-466F-A1DB-DDDDE4F904C0}">
      <dsp:nvSpPr>
        <dsp:cNvPr id="0" name=""/>
        <dsp:cNvSpPr/>
      </dsp:nvSpPr>
      <dsp:spPr>
        <a:xfrm rot="12600000">
          <a:off x="4284263" y="2284782"/>
          <a:ext cx="348915" cy="5609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381925" y="2423136"/>
        <a:ext cx="244241" cy="336557"/>
      </dsp:txXfrm>
    </dsp:sp>
    <dsp:sp modelId="{C039F1E5-C522-4837-9E16-C100656E8040}">
      <dsp:nvSpPr>
        <dsp:cNvPr id="0" name=""/>
        <dsp:cNvSpPr/>
      </dsp:nvSpPr>
      <dsp:spPr>
        <a:xfrm>
          <a:off x="2625832" y="1158385"/>
          <a:ext cx="1649785" cy="1649785"/>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Many others</a:t>
          </a:r>
          <a:endParaRPr lang="en-GB" sz="2400" kern="1200" dirty="0"/>
        </a:p>
      </dsp:txBody>
      <dsp:txXfrm>
        <a:off x="2867437" y="1399990"/>
        <a:ext cx="1166575" cy="1166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6B2E8-5264-4224-A40A-FB480E9663A2}">
      <dsp:nvSpPr>
        <dsp:cNvPr id="0" name=""/>
        <dsp:cNvSpPr/>
      </dsp:nvSpPr>
      <dsp:spPr>
        <a:xfrm>
          <a:off x="5779"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Uncontrolled high blood pressure</a:t>
          </a:r>
          <a:endParaRPr lang="en-US" sz="1800" kern="1200" dirty="0"/>
        </a:p>
      </dsp:txBody>
      <dsp:txXfrm>
        <a:off x="50547" y="2715828"/>
        <a:ext cx="1702106" cy="1438959"/>
      </dsp:txXfrm>
    </dsp:sp>
    <dsp:sp modelId="{CB5D05B0-F0ED-4C4F-9B67-60866F501207}">
      <dsp:nvSpPr>
        <dsp:cNvPr id="0" name=""/>
        <dsp:cNvSpPr/>
      </dsp:nvSpPr>
      <dsp:spPr>
        <a:xfrm>
          <a:off x="1976586" y="3213144"/>
          <a:ext cx="379828" cy="444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76586" y="3302009"/>
        <a:ext cx="265880" cy="266597"/>
      </dsp:txXfrm>
    </dsp:sp>
    <dsp:sp modelId="{F9A6AB8D-D014-4A6B-AF7F-CF6920DFE71E}">
      <dsp:nvSpPr>
        <dsp:cNvPr id="0" name=""/>
        <dsp:cNvSpPr/>
      </dsp:nvSpPr>
      <dsp:spPr>
        <a:xfrm>
          <a:off x="2514079"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Strain on vessels (including those to brain)</a:t>
          </a:r>
          <a:endParaRPr lang="en-US" sz="1800" kern="1200" dirty="0"/>
        </a:p>
      </dsp:txBody>
      <dsp:txXfrm>
        <a:off x="2558847" y="2715828"/>
        <a:ext cx="1702106" cy="1438959"/>
      </dsp:txXfrm>
    </dsp:sp>
    <dsp:sp modelId="{28F22710-FCBC-4852-BED6-AB3DAE1C0C16}">
      <dsp:nvSpPr>
        <dsp:cNvPr id="0" name=""/>
        <dsp:cNvSpPr/>
      </dsp:nvSpPr>
      <dsp:spPr>
        <a:xfrm>
          <a:off x="4484886" y="3213144"/>
          <a:ext cx="379828" cy="444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84886" y="3302009"/>
        <a:ext cx="265880" cy="266597"/>
      </dsp:txXfrm>
    </dsp:sp>
    <dsp:sp modelId="{E4D3D60E-88FB-404F-8CA6-B60B6382C174}">
      <dsp:nvSpPr>
        <dsp:cNvPr id="0" name=""/>
        <dsp:cNvSpPr/>
      </dsp:nvSpPr>
      <dsp:spPr>
        <a:xfrm>
          <a:off x="5022379"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Vessels weaken causing bleeding in the brain</a:t>
          </a:r>
        </a:p>
      </dsp:txBody>
      <dsp:txXfrm>
        <a:off x="5067147" y="2715828"/>
        <a:ext cx="1702106" cy="1438959"/>
      </dsp:txXfrm>
    </dsp:sp>
    <dsp:sp modelId="{6A8AAFC2-9A59-4773-AE06-650848BFA062}">
      <dsp:nvSpPr>
        <dsp:cNvPr id="0" name=""/>
        <dsp:cNvSpPr/>
      </dsp:nvSpPr>
      <dsp:spPr>
        <a:xfrm>
          <a:off x="6993186" y="3213144"/>
          <a:ext cx="379828" cy="444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93186" y="3302009"/>
        <a:ext cx="265880" cy="266597"/>
      </dsp:txXfrm>
    </dsp:sp>
    <dsp:sp modelId="{9D2B12B0-9664-4C43-BBC9-E78474B6DAB4}">
      <dsp:nvSpPr>
        <dsp:cNvPr id="0" name=""/>
        <dsp:cNvSpPr/>
      </dsp:nvSpPr>
      <dsp:spPr>
        <a:xfrm>
          <a:off x="7530678"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Causes lack of blood to the brain</a:t>
          </a:r>
        </a:p>
      </dsp:txBody>
      <dsp:txXfrm>
        <a:off x="7575446" y="2715828"/>
        <a:ext cx="1702106" cy="1438959"/>
      </dsp:txXfrm>
    </dsp:sp>
    <dsp:sp modelId="{2C04322F-8A54-48BC-8C5E-872C17B64DAB}">
      <dsp:nvSpPr>
        <dsp:cNvPr id="0" name=""/>
        <dsp:cNvSpPr/>
      </dsp:nvSpPr>
      <dsp:spPr>
        <a:xfrm>
          <a:off x="9501485" y="3213144"/>
          <a:ext cx="379828" cy="444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9501485" y="3302009"/>
        <a:ext cx="265880" cy="266597"/>
      </dsp:txXfrm>
    </dsp:sp>
    <dsp:sp modelId="{49317BB8-4CED-40F5-BB38-E2973676C17F}">
      <dsp:nvSpPr>
        <dsp:cNvPr id="0" name=""/>
        <dsp:cNvSpPr/>
      </dsp:nvSpPr>
      <dsp:spPr>
        <a:xfrm>
          <a:off x="10038978" y="2671060"/>
          <a:ext cx="1791642" cy="1528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This is a stroke</a:t>
          </a:r>
        </a:p>
      </dsp:txBody>
      <dsp:txXfrm>
        <a:off x="10083746" y="2715828"/>
        <a:ext cx="1702106" cy="1438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0DF9C-F6FF-4600-A028-4587ADFF1695}">
      <dsp:nvSpPr>
        <dsp:cNvPr id="0" name=""/>
        <dsp:cNvSpPr/>
      </dsp:nvSpPr>
      <dsp:spPr>
        <a:xfrm>
          <a:off x="2850656" y="1853368"/>
          <a:ext cx="1322018" cy="13220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Benefits of a healthy diet</a:t>
          </a:r>
          <a:endParaRPr lang="en-US" sz="1500" kern="1200" dirty="0">
            <a:solidFill>
              <a:schemeClr val="bg1"/>
            </a:solidFill>
          </a:endParaRPr>
        </a:p>
      </dsp:txBody>
      <dsp:txXfrm>
        <a:off x="3044261" y="2046973"/>
        <a:ext cx="934808" cy="934808"/>
      </dsp:txXfrm>
    </dsp:sp>
    <dsp:sp modelId="{68311D7F-CDCF-4AFF-9010-2FA03CC52A48}">
      <dsp:nvSpPr>
        <dsp:cNvPr id="0" name=""/>
        <dsp:cNvSpPr/>
      </dsp:nvSpPr>
      <dsp:spPr>
        <a:xfrm rot="16200000">
          <a:off x="3371549" y="1372187"/>
          <a:ext cx="280231" cy="4494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bg1"/>
            </a:solidFill>
          </a:endParaRPr>
        </a:p>
      </dsp:txBody>
      <dsp:txXfrm>
        <a:off x="3413584" y="1504119"/>
        <a:ext cx="196162" cy="269692"/>
      </dsp:txXfrm>
    </dsp:sp>
    <dsp:sp modelId="{5418B9C6-43CB-468A-8BD4-1E7DEC81445C}">
      <dsp:nvSpPr>
        <dsp:cNvPr id="0" name=""/>
        <dsp:cNvSpPr/>
      </dsp:nvSpPr>
      <dsp:spPr>
        <a:xfrm>
          <a:off x="2850656" y="2610"/>
          <a:ext cx="1322018" cy="13220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Lower cholesterol</a:t>
          </a:r>
          <a:endParaRPr lang="en-US" sz="1300" kern="1200" dirty="0">
            <a:solidFill>
              <a:schemeClr val="bg1"/>
            </a:solidFill>
          </a:endParaRPr>
        </a:p>
      </dsp:txBody>
      <dsp:txXfrm>
        <a:off x="3044261" y="196215"/>
        <a:ext cx="934808" cy="934808"/>
      </dsp:txXfrm>
    </dsp:sp>
    <dsp:sp modelId="{64B464E9-0711-44CE-B4FD-FC8D2179AE5C}">
      <dsp:nvSpPr>
        <dsp:cNvPr id="0" name=""/>
        <dsp:cNvSpPr/>
      </dsp:nvSpPr>
      <dsp:spPr>
        <a:xfrm rot="20520000">
          <a:off x="4244094" y="2006127"/>
          <a:ext cx="280231" cy="4494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bg1"/>
            </a:solidFill>
          </a:endParaRPr>
        </a:p>
      </dsp:txBody>
      <dsp:txXfrm>
        <a:off x="4246151" y="2109013"/>
        <a:ext cx="196162" cy="269692"/>
      </dsp:txXfrm>
    </dsp:sp>
    <dsp:sp modelId="{95BAC5E6-84CB-41F3-A437-C6C011673F55}">
      <dsp:nvSpPr>
        <dsp:cNvPr id="0" name=""/>
        <dsp:cNvSpPr/>
      </dsp:nvSpPr>
      <dsp:spPr>
        <a:xfrm>
          <a:off x="4610831" y="1281453"/>
          <a:ext cx="1322018" cy="13220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Feel better</a:t>
          </a:r>
          <a:endParaRPr lang="en-US" sz="1300" kern="1200" dirty="0">
            <a:solidFill>
              <a:schemeClr val="bg1"/>
            </a:solidFill>
          </a:endParaRPr>
        </a:p>
      </dsp:txBody>
      <dsp:txXfrm>
        <a:off x="4804436" y="1475058"/>
        <a:ext cx="934808" cy="934808"/>
      </dsp:txXfrm>
    </dsp:sp>
    <dsp:sp modelId="{37DC71D9-0F0C-49F5-A972-3AC1233A1CAB}">
      <dsp:nvSpPr>
        <dsp:cNvPr id="0" name=""/>
        <dsp:cNvSpPr/>
      </dsp:nvSpPr>
      <dsp:spPr>
        <a:xfrm rot="3240000">
          <a:off x="3910811" y="3031866"/>
          <a:ext cx="280231" cy="44948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bg1"/>
            </a:solidFill>
          </a:endParaRPr>
        </a:p>
      </dsp:txBody>
      <dsp:txXfrm>
        <a:off x="3928138" y="3087756"/>
        <a:ext cx="196162" cy="269692"/>
      </dsp:txXfrm>
    </dsp:sp>
    <dsp:sp modelId="{E8E767D4-9C76-4541-B46C-1803221EA636}">
      <dsp:nvSpPr>
        <dsp:cNvPr id="0" name=""/>
        <dsp:cNvSpPr/>
      </dsp:nvSpPr>
      <dsp:spPr>
        <a:xfrm>
          <a:off x="3938504" y="3350663"/>
          <a:ext cx="1322018" cy="132201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Get toned, carry less excess fat</a:t>
          </a:r>
          <a:endParaRPr lang="en-US" sz="1300" kern="1200" dirty="0">
            <a:solidFill>
              <a:schemeClr val="bg1"/>
            </a:solidFill>
          </a:endParaRPr>
        </a:p>
      </dsp:txBody>
      <dsp:txXfrm>
        <a:off x="4132109" y="3544268"/>
        <a:ext cx="934808" cy="934808"/>
      </dsp:txXfrm>
    </dsp:sp>
    <dsp:sp modelId="{1C95D787-EF64-46CC-BF56-55BE1041B469}">
      <dsp:nvSpPr>
        <dsp:cNvPr id="0" name=""/>
        <dsp:cNvSpPr/>
      </dsp:nvSpPr>
      <dsp:spPr>
        <a:xfrm rot="7560000">
          <a:off x="2832287" y="3031866"/>
          <a:ext cx="280231" cy="44948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bg1"/>
            </a:solidFill>
          </a:endParaRPr>
        </a:p>
      </dsp:txBody>
      <dsp:txXfrm rot="10800000">
        <a:off x="2899029" y="3087756"/>
        <a:ext cx="196162" cy="269692"/>
      </dsp:txXfrm>
    </dsp:sp>
    <dsp:sp modelId="{892A1A04-4A71-43B3-BD72-7E12CD01A0B0}">
      <dsp:nvSpPr>
        <dsp:cNvPr id="0" name=""/>
        <dsp:cNvSpPr/>
      </dsp:nvSpPr>
      <dsp:spPr>
        <a:xfrm>
          <a:off x="1762807" y="3350663"/>
          <a:ext cx="1322018" cy="132201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Clearer skin</a:t>
          </a:r>
          <a:endParaRPr lang="en-US" sz="1300" kern="1200" dirty="0">
            <a:solidFill>
              <a:schemeClr val="bg1"/>
            </a:solidFill>
          </a:endParaRPr>
        </a:p>
      </dsp:txBody>
      <dsp:txXfrm>
        <a:off x="1956412" y="3544268"/>
        <a:ext cx="934808" cy="934808"/>
      </dsp:txXfrm>
    </dsp:sp>
    <dsp:sp modelId="{B243DEF1-AFA9-478E-8D3D-F58E91643499}">
      <dsp:nvSpPr>
        <dsp:cNvPr id="0" name=""/>
        <dsp:cNvSpPr/>
      </dsp:nvSpPr>
      <dsp:spPr>
        <a:xfrm rot="11880000">
          <a:off x="2499004" y="2006127"/>
          <a:ext cx="280231" cy="44948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bg1"/>
            </a:solidFill>
          </a:endParaRPr>
        </a:p>
      </dsp:txBody>
      <dsp:txXfrm rot="10800000">
        <a:off x="2581016" y="2109013"/>
        <a:ext cx="196162" cy="269692"/>
      </dsp:txXfrm>
    </dsp:sp>
    <dsp:sp modelId="{7F4A80B6-7199-4C7B-8B13-A8F01AED8EA1}">
      <dsp:nvSpPr>
        <dsp:cNvPr id="0" name=""/>
        <dsp:cNvSpPr/>
      </dsp:nvSpPr>
      <dsp:spPr>
        <a:xfrm>
          <a:off x="1090480" y="1281453"/>
          <a:ext cx="1322018" cy="132201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More energy</a:t>
          </a:r>
          <a:endParaRPr lang="en-US" sz="1300" kern="1200" dirty="0">
            <a:solidFill>
              <a:schemeClr val="bg1"/>
            </a:solidFill>
          </a:endParaRPr>
        </a:p>
      </dsp:txBody>
      <dsp:txXfrm>
        <a:off x="1284085" y="1475058"/>
        <a:ext cx="934808" cy="9348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FB61813-C56C-44AD-B8C0-B8241A5D433F}" type="datetimeFigureOut">
              <a:rPr lang="en-GB" smtClean="0"/>
              <a:t>05/02/2019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17596A9-3BFB-4830-86D4-2B44AF99403F}" type="slidenum">
              <a:rPr lang="en-GB" smtClean="0"/>
              <a:t>‹#›</a:t>
            </a:fld>
            <a:endParaRPr lang="en-GB"/>
          </a:p>
        </p:txBody>
      </p:sp>
    </p:spTree>
    <p:extLst>
      <p:ext uri="{BB962C8B-B14F-4D97-AF65-F5344CB8AC3E}">
        <p14:creationId xmlns:p14="http://schemas.microsoft.com/office/powerpoint/2010/main" val="33052230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14: Exercise, Health &amp; Lifestyle</a:t>
            </a:r>
            <a:endParaRPr lang="en-GB" dirty="0"/>
          </a:p>
        </p:txBody>
      </p:sp>
    </p:spTree>
    <p:extLst>
      <p:ext uri="{BB962C8B-B14F-4D97-AF65-F5344CB8AC3E}">
        <p14:creationId xmlns:p14="http://schemas.microsoft.com/office/powerpoint/2010/main" val="4245519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exercise help the ability to perform everyday tasks?</a:t>
            </a:r>
            <a:endParaRPr lang="en-GB" dirty="0"/>
          </a:p>
        </p:txBody>
      </p:sp>
      <p:sp>
        <p:nvSpPr>
          <p:cNvPr id="4" name="Rounded Rectangle 3"/>
          <p:cNvSpPr/>
          <p:nvPr/>
        </p:nvSpPr>
        <p:spPr>
          <a:xfrm>
            <a:off x="618066" y="2057401"/>
            <a:ext cx="4555067" cy="43095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By increasing muscle strength you slow down the rate of bone and muscle loss from ageing. This reduces the chances of falling.</a:t>
            </a:r>
          </a:p>
        </p:txBody>
      </p:sp>
      <p:sp>
        <p:nvSpPr>
          <p:cNvPr id="5" name="Rounded Rectangle 4"/>
          <p:cNvSpPr/>
          <p:nvPr/>
        </p:nvSpPr>
        <p:spPr>
          <a:xfrm>
            <a:off x="5842000" y="2057401"/>
            <a:ext cx="4555067" cy="43095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By being more flexible can improve posture, reduce aches and pains and lower the risk of injury so enabling you to continue carrying out everyday tasks better.</a:t>
            </a:r>
            <a:endParaRPr lang="en-GB" sz="2800" dirty="0"/>
          </a:p>
        </p:txBody>
      </p:sp>
    </p:spTree>
    <p:extLst>
      <p:ext uri="{BB962C8B-B14F-4D97-AF65-F5344CB8AC3E}">
        <p14:creationId xmlns:p14="http://schemas.microsoft.com/office/powerpoint/2010/main" val="42138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does exercise improve self-esteem</a:t>
            </a:r>
            <a:r>
              <a:rPr lang="en-US" dirty="0" smtClean="0"/>
              <a:t>?</a:t>
            </a:r>
            <a:endParaRPr lang="en-GB" dirty="0"/>
          </a:p>
        </p:txBody>
      </p:sp>
      <p:graphicFrame>
        <p:nvGraphicFramePr>
          <p:cNvPr id="4" name="Diagram 3"/>
          <p:cNvGraphicFramePr/>
          <p:nvPr>
            <p:extLst>
              <p:ext uri="{D42A27DB-BD31-4B8C-83A1-F6EECF244321}">
                <p14:modId xmlns:p14="http://schemas.microsoft.com/office/powerpoint/2010/main" val="2112511593"/>
              </p:ext>
            </p:extLst>
          </p:nvPr>
        </p:nvGraphicFramePr>
        <p:xfrm>
          <a:off x="2063533" y="154998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79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exercise reduce the symptoms of depression and anxiety?</a:t>
            </a:r>
            <a:r>
              <a:rPr lang="en-GB" dirty="0"/>
              <a:t/>
            </a:r>
            <a:br>
              <a:rPr lang="en-GB" dirty="0"/>
            </a:br>
            <a:endParaRPr lang="en-GB" dirty="0"/>
          </a:p>
        </p:txBody>
      </p:sp>
      <p:sp>
        <p:nvSpPr>
          <p:cNvPr id="3" name="Content Placeholder 2"/>
          <p:cNvSpPr>
            <a:spLocks noGrp="1"/>
          </p:cNvSpPr>
          <p:nvPr>
            <p:ph idx="1"/>
          </p:nvPr>
        </p:nvSpPr>
        <p:spPr>
          <a:xfrm>
            <a:off x="685800" y="1881352"/>
            <a:ext cx="10820400" cy="4603531"/>
          </a:xfrm>
        </p:spPr>
        <p:txBody>
          <a:bodyPr>
            <a:normAutofit fontScale="85000" lnSpcReduction="20000"/>
          </a:bodyPr>
          <a:lstStyle/>
          <a:p>
            <a:r>
              <a:rPr lang="en-GB" dirty="0"/>
              <a:t>Depression (major depressive disorder or clinical depression) is a common but serious mood disorder. It causes severe symptoms that affect how you feel, think, and handle daily activities, such as sleeping, eating, or working.</a:t>
            </a:r>
          </a:p>
          <a:p>
            <a:pPr marL="0" lvl="0" indent="0">
              <a:buNone/>
            </a:pPr>
            <a:endParaRPr lang="en-GB" b="1" dirty="0" smtClean="0"/>
          </a:p>
          <a:p>
            <a:pPr lvl="0"/>
            <a:r>
              <a:rPr lang="en-GB" b="1" dirty="0" smtClean="0"/>
              <a:t>Releasing </a:t>
            </a:r>
            <a:r>
              <a:rPr lang="en-GB" b="1" dirty="0"/>
              <a:t>feel-good brain chemicals</a:t>
            </a:r>
            <a:r>
              <a:rPr lang="en-GB" dirty="0"/>
              <a:t> that may ease depression (neurotransmitters, endorphins and endocannabinoids)</a:t>
            </a:r>
          </a:p>
          <a:p>
            <a:pPr lvl="0"/>
            <a:r>
              <a:rPr lang="en-GB" b="1" dirty="0" smtClean="0"/>
              <a:t>Reduces </a:t>
            </a:r>
            <a:r>
              <a:rPr lang="en-GB" b="1" dirty="0"/>
              <a:t>immune system chemicals</a:t>
            </a:r>
            <a:r>
              <a:rPr lang="en-GB" dirty="0"/>
              <a:t> that can worsen depression</a:t>
            </a:r>
          </a:p>
          <a:p>
            <a:pPr lvl="0"/>
            <a:r>
              <a:rPr lang="en-GB" b="1" dirty="0"/>
              <a:t>Increasing body temperature,</a:t>
            </a:r>
            <a:r>
              <a:rPr lang="en-GB" dirty="0"/>
              <a:t> which may have calming effects</a:t>
            </a:r>
          </a:p>
          <a:p>
            <a:pPr lvl="0"/>
            <a:r>
              <a:rPr lang="en-GB" b="1" dirty="0" smtClean="0"/>
              <a:t>Boosts self </a:t>
            </a:r>
            <a:r>
              <a:rPr lang="en-GB" b="1" dirty="0"/>
              <a:t>confidence.</a:t>
            </a:r>
            <a:r>
              <a:rPr lang="en-GB" dirty="0"/>
              <a:t> Meeting exercise goals or challenges, even small ones, can boost your self-confidence. Getting in shape can also make you feel better about your appearance.</a:t>
            </a:r>
          </a:p>
          <a:p>
            <a:pPr lvl="0"/>
            <a:r>
              <a:rPr lang="en-GB" b="1" dirty="0" smtClean="0"/>
              <a:t>Takes </a:t>
            </a:r>
            <a:r>
              <a:rPr lang="en-GB" b="1" dirty="0"/>
              <a:t>your mind off worries.</a:t>
            </a:r>
            <a:r>
              <a:rPr lang="en-GB" dirty="0"/>
              <a:t> Exercise is a distraction that can get you away from the cycle of negative thoughts that feed anxiety and depression.</a:t>
            </a:r>
          </a:p>
          <a:p>
            <a:pPr lvl="0"/>
            <a:r>
              <a:rPr lang="en-GB" b="1" dirty="0"/>
              <a:t>Get more social interaction.</a:t>
            </a:r>
            <a:r>
              <a:rPr lang="en-GB" dirty="0"/>
              <a:t> Exercise and physical activity may give you the chance to meet or </a:t>
            </a:r>
            <a:r>
              <a:rPr lang="en-GB" dirty="0" smtClean="0"/>
              <a:t>socialise </a:t>
            </a:r>
            <a:r>
              <a:rPr lang="en-GB" dirty="0"/>
              <a:t>with </a:t>
            </a:r>
            <a:r>
              <a:rPr lang="en-GB" dirty="0" smtClean="0"/>
              <a:t>others which can </a:t>
            </a:r>
            <a:r>
              <a:rPr lang="en-GB" dirty="0"/>
              <a:t>help your mood.</a:t>
            </a:r>
          </a:p>
          <a:p>
            <a:pPr lvl="0"/>
            <a:r>
              <a:rPr lang="en-GB" b="1" dirty="0" smtClean="0"/>
              <a:t>Helps you cope </a:t>
            </a:r>
            <a:r>
              <a:rPr lang="en-GB" b="1" dirty="0"/>
              <a:t>in a healthy way.</a:t>
            </a:r>
            <a:r>
              <a:rPr lang="en-GB" dirty="0"/>
              <a:t> Doing something positive to manage anxiety or depression is a healthy coping strategy. </a:t>
            </a:r>
          </a:p>
        </p:txBody>
      </p:sp>
    </p:spTree>
    <p:extLst>
      <p:ext uri="{BB962C8B-B14F-4D97-AF65-F5344CB8AC3E}">
        <p14:creationId xmlns:p14="http://schemas.microsoft.com/office/powerpoint/2010/main" val="10678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alcohol?</a:t>
            </a:r>
            <a:endParaRPr lang="en-GB" dirty="0"/>
          </a:p>
        </p:txBody>
      </p:sp>
      <p:sp>
        <p:nvSpPr>
          <p:cNvPr id="3" name="Content Placeholder 2"/>
          <p:cNvSpPr>
            <a:spLocks noGrp="1"/>
          </p:cNvSpPr>
          <p:nvPr>
            <p:ph idx="1"/>
          </p:nvPr>
        </p:nvSpPr>
        <p:spPr>
          <a:xfrm>
            <a:off x="685800" y="2194560"/>
            <a:ext cx="10820400" cy="1200281"/>
          </a:xfrm>
        </p:spPr>
        <p:txBody>
          <a:bodyPr/>
          <a:lstStyle/>
          <a:p>
            <a:r>
              <a:rPr lang="en-GB" dirty="0" smtClean="0"/>
              <a:t>Alcohol is a </a:t>
            </a:r>
            <a:r>
              <a:rPr lang="en-GB" dirty="0"/>
              <a:t>colourless </a:t>
            </a:r>
            <a:r>
              <a:rPr lang="en-GB" dirty="0" smtClean="0"/>
              <a:t>flammable </a:t>
            </a:r>
            <a:r>
              <a:rPr lang="en-GB" dirty="0"/>
              <a:t>liquid which is produced by the natural fermentation of sugars and is the intoxicating </a:t>
            </a:r>
            <a:r>
              <a:rPr lang="en-GB" dirty="0" smtClean="0"/>
              <a:t>part </a:t>
            </a:r>
            <a:r>
              <a:rPr lang="en-GB" dirty="0"/>
              <a:t>of wine, beer, spirits, and other </a:t>
            </a:r>
            <a:r>
              <a:rPr lang="en-GB" dirty="0" smtClean="0"/>
              <a:t>drinks</a:t>
            </a:r>
            <a:r>
              <a:rPr lang="en-GB" dirty="0"/>
              <a:t>.</a:t>
            </a:r>
          </a:p>
        </p:txBody>
      </p:sp>
    </p:spTree>
    <p:extLst>
      <p:ext uri="{BB962C8B-B14F-4D97-AF65-F5344CB8AC3E}">
        <p14:creationId xmlns:p14="http://schemas.microsoft.com/office/powerpoint/2010/main" val="188818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Alcohol </a:t>
            </a:r>
            <a:br>
              <a:rPr lang="en-GB" dirty="0" smtClean="0"/>
            </a:br>
            <a:r>
              <a:rPr lang="en-GB" dirty="0" smtClean="0"/>
              <a:t>Recommendations &amp; Guidelines</a:t>
            </a:r>
            <a:endParaRPr lang="en-GB" dirty="0"/>
          </a:p>
        </p:txBody>
      </p:sp>
      <p:sp>
        <p:nvSpPr>
          <p:cNvPr id="3" name="Content Placeholder 2"/>
          <p:cNvSpPr>
            <a:spLocks noGrp="1"/>
          </p:cNvSpPr>
          <p:nvPr>
            <p:ph idx="1"/>
          </p:nvPr>
        </p:nvSpPr>
        <p:spPr/>
        <p:txBody>
          <a:bodyPr>
            <a:normAutofit lnSpcReduction="10000"/>
          </a:bodyPr>
          <a:lstStyle/>
          <a:p>
            <a:r>
              <a:rPr lang="en-GB" dirty="0" smtClean="0"/>
              <a:t>What is a unit?</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National guidelines = no more than 14 units a week spread over 3 or more days.</a:t>
            </a:r>
          </a:p>
          <a:p>
            <a:r>
              <a:rPr lang="en-GB" dirty="0" smtClean="0"/>
              <a:t>Alcohol free days = 3 or 4 a week</a:t>
            </a:r>
          </a:p>
          <a:p>
            <a:endParaRPr lang="en-GB" dirty="0" smtClean="0"/>
          </a:p>
        </p:txBody>
      </p:sp>
      <p:pic>
        <p:nvPicPr>
          <p:cNvPr id="4" name="Picture 3" descr="Image result for UK Alcohol Un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766" y="2686051"/>
            <a:ext cx="5943600" cy="2197100"/>
          </a:xfrm>
          <a:prstGeom prst="rect">
            <a:avLst/>
          </a:prstGeom>
          <a:noFill/>
          <a:ln>
            <a:noFill/>
          </a:ln>
        </p:spPr>
      </p:pic>
    </p:spTree>
    <p:extLst>
      <p:ext uri="{BB962C8B-B14F-4D97-AF65-F5344CB8AC3E}">
        <p14:creationId xmlns:p14="http://schemas.microsoft.com/office/powerpoint/2010/main" val="39771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66743682"/>
              </p:ext>
            </p:extLst>
          </p:nvPr>
        </p:nvGraphicFramePr>
        <p:xfrm>
          <a:off x="357351" y="283779"/>
          <a:ext cx="10899228" cy="627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469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stroke and why does excessive alcohol consumption cause a stroke?</a:t>
            </a:r>
            <a:endParaRPr lang="en-GB" dirty="0"/>
          </a:p>
        </p:txBody>
      </p:sp>
      <p:sp>
        <p:nvSpPr>
          <p:cNvPr id="3" name="Content Placeholder 2"/>
          <p:cNvSpPr>
            <a:spLocks noGrp="1"/>
          </p:cNvSpPr>
          <p:nvPr>
            <p:ph idx="1"/>
          </p:nvPr>
        </p:nvSpPr>
        <p:spPr>
          <a:xfrm>
            <a:off x="685800" y="2194560"/>
            <a:ext cx="10833538" cy="1090507"/>
          </a:xfrm>
        </p:spPr>
        <p:txBody>
          <a:bodyPr/>
          <a:lstStyle/>
          <a:p>
            <a:r>
              <a:rPr lang="en-US" dirty="0"/>
              <a:t>Alcohol causes high blood pressure. </a:t>
            </a:r>
            <a:r>
              <a:rPr lang="en-GB" dirty="0"/>
              <a:t>A stroke is a serious, life-threatening medical condition that occurs when the blood supply to part of the brain is cut off.  </a:t>
            </a:r>
          </a:p>
          <a:p>
            <a:endParaRPr lang="en-GB" dirty="0"/>
          </a:p>
        </p:txBody>
      </p:sp>
      <p:graphicFrame>
        <p:nvGraphicFramePr>
          <p:cNvPr id="4" name="Diagram 3"/>
          <p:cNvGraphicFramePr/>
          <p:nvPr>
            <p:extLst>
              <p:ext uri="{D42A27DB-BD31-4B8C-83A1-F6EECF244321}">
                <p14:modId xmlns:p14="http://schemas.microsoft.com/office/powerpoint/2010/main" val="1481494021"/>
              </p:ext>
            </p:extLst>
          </p:nvPr>
        </p:nvGraphicFramePr>
        <p:xfrm>
          <a:off x="184368" y="1075268"/>
          <a:ext cx="11836401" cy="6870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83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cirrhosis and why does excessive alcohol consumption cause a cirrhosis? </a:t>
            </a:r>
            <a:endParaRPr lang="en-GB" dirty="0"/>
          </a:p>
        </p:txBody>
      </p:sp>
      <p:sp>
        <p:nvSpPr>
          <p:cNvPr id="3" name="Content Placeholder 2"/>
          <p:cNvSpPr>
            <a:spLocks noGrp="1"/>
          </p:cNvSpPr>
          <p:nvPr>
            <p:ph idx="1"/>
          </p:nvPr>
        </p:nvSpPr>
        <p:spPr>
          <a:xfrm>
            <a:off x="685800" y="2194560"/>
            <a:ext cx="10820400" cy="1496907"/>
          </a:xfrm>
        </p:spPr>
        <p:txBody>
          <a:bodyPr>
            <a:normAutofit/>
          </a:bodyPr>
          <a:lstStyle/>
          <a:p>
            <a:r>
              <a:rPr lang="en-GB" dirty="0" smtClean="0"/>
              <a:t>Alcohol is the main cause </a:t>
            </a:r>
            <a:r>
              <a:rPr lang="en-GB" dirty="0"/>
              <a:t>of liver </a:t>
            </a:r>
            <a:r>
              <a:rPr lang="en-GB" dirty="0" smtClean="0"/>
              <a:t>cirrhosis</a:t>
            </a:r>
          </a:p>
          <a:p>
            <a:r>
              <a:rPr lang="en-GB" b="1" dirty="0" smtClean="0"/>
              <a:t>Cirrhosis </a:t>
            </a:r>
            <a:r>
              <a:rPr lang="en-GB" b="1" dirty="0"/>
              <a:t>is scarring of the liver caused by continuous long-term liver damage. Scar tissue replaces healthy tissue in the liver and prevents the liver working properly. </a:t>
            </a:r>
            <a:endParaRPr lang="en-GB" b="1" dirty="0" smtClean="0"/>
          </a:p>
          <a:p>
            <a:endParaRPr lang="en-GB" dirty="0"/>
          </a:p>
        </p:txBody>
      </p:sp>
      <p:sp>
        <p:nvSpPr>
          <p:cNvPr id="4" name="Rounded Rectangle 3"/>
          <p:cNvSpPr/>
          <p:nvPr/>
        </p:nvSpPr>
        <p:spPr>
          <a:xfrm>
            <a:off x="351368" y="3691467"/>
            <a:ext cx="3136900" cy="28617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affects the way the liver handles fat so your liver cells get stuffed full of it. Your liver swells as a result</a:t>
            </a:r>
            <a:r>
              <a:rPr lang="en-GB" dirty="0" smtClean="0">
                <a:solidFill>
                  <a:schemeClr val="bg1"/>
                </a:solidFill>
              </a:rPr>
              <a:t>.</a:t>
            </a:r>
            <a:endParaRPr lang="en-GB" dirty="0">
              <a:solidFill>
                <a:schemeClr val="bg1"/>
              </a:solidFill>
            </a:endParaRPr>
          </a:p>
        </p:txBody>
      </p:sp>
      <p:sp>
        <p:nvSpPr>
          <p:cNvPr id="5" name="Rounded Rectangle 4"/>
          <p:cNvSpPr/>
          <p:nvPr/>
        </p:nvSpPr>
        <p:spPr>
          <a:xfrm>
            <a:off x="8568267" y="3640666"/>
            <a:ext cx="3272366" cy="29125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can damage our intestines which lets toxins from our gut bacteria get into the liver. These toxins can also lead to inflammation and scarring</a:t>
            </a:r>
            <a:r>
              <a:rPr lang="en-GB" dirty="0" smtClean="0">
                <a:solidFill>
                  <a:schemeClr val="bg1"/>
                </a:solidFill>
              </a:rPr>
              <a:t>.</a:t>
            </a:r>
            <a:endParaRPr lang="en-GB" dirty="0">
              <a:solidFill>
                <a:schemeClr val="bg1"/>
              </a:solidFill>
            </a:endParaRPr>
          </a:p>
        </p:txBody>
      </p:sp>
      <p:sp>
        <p:nvSpPr>
          <p:cNvPr id="6" name="Rounded Rectangle 5"/>
          <p:cNvSpPr/>
          <p:nvPr/>
        </p:nvSpPr>
        <p:spPr>
          <a:xfrm>
            <a:off x="3776133" y="4097865"/>
            <a:ext cx="4639733" cy="19473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Liver tries to break down alcohol and the chemical reaction caused can damage its cells. This can lead to inflammation and scarring as the liver tries to repair itself. </a:t>
            </a:r>
            <a:endParaRPr lang="en-GB" dirty="0"/>
          </a:p>
        </p:txBody>
      </p:sp>
    </p:spTree>
    <p:extLst>
      <p:ext uri="{BB962C8B-B14F-4D97-AF65-F5344CB8AC3E}">
        <p14:creationId xmlns:p14="http://schemas.microsoft.com/office/powerpoint/2010/main" val="36336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hypertension and why does excessive alcohol consumption cause it? </a:t>
            </a:r>
            <a:endParaRPr lang="en-GB" dirty="0"/>
          </a:p>
        </p:txBody>
      </p:sp>
      <p:sp>
        <p:nvSpPr>
          <p:cNvPr id="3" name="Content Placeholder 2"/>
          <p:cNvSpPr>
            <a:spLocks noGrp="1"/>
          </p:cNvSpPr>
          <p:nvPr>
            <p:ph idx="1"/>
          </p:nvPr>
        </p:nvSpPr>
        <p:spPr>
          <a:xfrm>
            <a:off x="685800" y="2194560"/>
            <a:ext cx="10820400" cy="612141"/>
          </a:xfrm>
        </p:spPr>
        <p:txBody>
          <a:bodyPr/>
          <a:lstStyle/>
          <a:p>
            <a:r>
              <a:rPr lang="en-US" sz="1800" dirty="0"/>
              <a:t>Hypertension is high blood pressure and means your heart has to work harder to pump blood around the body. </a:t>
            </a:r>
            <a:endParaRPr lang="en-US" sz="1800" dirty="0" smtClean="0"/>
          </a:p>
          <a:p>
            <a:endParaRPr lang="en-GB" dirty="0"/>
          </a:p>
        </p:txBody>
      </p:sp>
      <p:sp>
        <p:nvSpPr>
          <p:cNvPr id="4" name="Oval 3"/>
          <p:cNvSpPr/>
          <p:nvPr/>
        </p:nvSpPr>
        <p:spPr>
          <a:xfrm>
            <a:off x="685800" y="2725208"/>
            <a:ext cx="5037666" cy="1748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Alcohol contains excess calories which can cause unwanted weight gain which increases blood pressure</a:t>
            </a:r>
            <a:r>
              <a:rPr lang="en-US" dirty="0" smtClean="0"/>
              <a:t>.</a:t>
            </a:r>
            <a:endParaRPr lang="en-US" dirty="0"/>
          </a:p>
        </p:txBody>
      </p:sp>
      <p:sp>
        <p:nvSpPr>
          <p:cNvPr id="5" name="Oval 4"/>
          <p:cNvSpPr/>
          <p:nvPr/>
        </p:nvSpPr>
        <p:spPr>
          <a:xfrm>
            <a:off x="6506634" y="4900930"/>
            <a:ext cx="4724400" cy="1711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Frequent </a:t>
            </a:r>
            <a:r>
              <a:rPr lang="en-US" dirty="0"/>
              <a:t>alcohol consumption reduces magnesium levels which can increase blood pressure</a:t>
            </a:r>
            <a:endParaRPr lang="en-GB" dirty="0"/>
          </a:p>
        </p:txBody>
      </p:sp>
      <p:sp>
        <p:nvSpPr>
          <p:cNvPr id="6" name="Oval 5"/>
          <p:cNvSpPr/>
          <p:nvPr/>
        </p:nvSpPr>
        <p:spPr>
          <a:xfrm>
            <a:off x="6197600" y="2500630"/>
            <a:ext cx="5706533" cy="240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Alcohol also interferes with the liver's ability to make the hormones renin and angiotensin- these are important for blood pressure maintenance.</a:t>
            </a:r>
          </a:p>
        </p:txBody>
      </p:sp>
      <p:sp>
        <p:nvSpPr>
          <p:cNvPr id="7" name="Oval 6"/>
          <p:cNvSpPr/>
          <p:nvPr/>
        </p:nvSpPr>
        <p:spPr>
          <a:xfrm>
            <a:off x="321734" y="4473575"/>
            <a:ext cx="5554133" cy="2106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Alcohol is present in the blood stream it covers the blood vessels and artery walls thereby increasing their tension and thereby increasing the blood pressure. </a:t>
            </a:r>
          </a:p>
        </p:txBody>
      </p:sp>
    </p:spTree>
    <p:extLst>
      <p:ext uri="{BB962C8B-B14F-4D97-AF65-F5344CB8AC3E}">
        <p14:creationId xmlns:p14="http://schemas.microsoft.com/office/powerpoint/2010/main" val="196739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depression and why does excessive alcohol consumption cause it? </a:t>
            </a:r>
            <a:endParaRPr lang="en-GB" dirty="0"/>
          </a:p>
        </p:txBody>
      </p:sp>
      <p:sp>
        <p:nvSpPr>
          <p:cNvPr id="4" name="Hexagon 3"/>
          <p:cNvSpPr/>
          <p:nvPr/>
        </p:nvSpPr>
        <p:spPr>
          <a:xfrm>
            <a:off x="1422400" y="3120323"/>
            <a:ext cx="4047067" cy="34267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Alcohol is a depressant, which means it can disrupt that balance, affecting our thoughts, feelings and actions – and sometimes our long-term mental health. </a:t>
            </a:r>
          </a:p>
        </p:txBody>
      </p:sp>
      <p:sp>
        <p:nvSpPr>
          <p:cNvPr id="7" name="Hexagon 6"/>
          <p:cNvSpPr/>
          <p:nvPr/>
        </p:nvSpPr>
        <p:spPr>
          <a:xfrm>
            <a:off x="6350001" y="3120324"/>
            <a:ext cx="3937000" cy="34267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partly down to ‘neurotransmitters’, chemicals that help to transmit signals from one nerve (or neuron) in the brain to another. </a:t>
            </a:r>
          </a:p>
        </p:txBody>
      </p:sp>
      <p:sp>
        <p:nvSpPr>
          <p:cNvPr id="8" name="Content Placeholder 2"/>
          <p:cNvSpPr>
            <a:spLocks noGrp="1"/>
          </p:cNvSpPr>
          <p:nvPr>
            <p:ph idx="1"/>
          </p:nvPr>
        </p:nvSpPr>
        <p:spPr>
          <a:xfrm>
            <a:off x="838200" y="2095420"/>
            <a:ext cx="10820400" cy="1071114"/>
          </a:xfrm>
        </p:spPr>
        <p:txBody>
          <a:bodyPr>
            <a:normAutofit/>
          </a:bodyPr>
          <a:lstStyle/>
          <a:p>
            <a:r>
              <a:rPr lang="en-GB" dirty="0" smtClean="0"/>
              <a:t>Depression </a:t>
            </a:r>
            <a:r>
              <a:rPr lang="en-GB" dirty="0"/>
              <a:t>(major depressive disorder or clinical depression) is a common but serious mood disorder. It causes severe symptoms that affect how you feel, think, and handle daily activities, such as sleeping, eating, or working</a:t>
            </a:r>
            <a:r>
              <a:rPr lang="en-GB" dirty="0" smtClean="0"/>
              <a:t>.</a:t>
            </a:r>
          </a:p>
          <a:p>
            <a:endParaRPr lang="en-GB" dirty="0"/>
          </a:p>
        </p:txBody>
      </p:sp>
    </p:spTree>
    <p:extLst>
      <p:ext uri="{BB962C8B-B14F-4D97-AF65-F5344CB8AC3E}">
        <p14:creationId xmlns:p14="http://schemas.microsoft.com/office/powerpoint/2010/main" val="214164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&amp; Objectives</a:t>
            </a:r>
            <a:endParaRPr lang="en-GB" dirty="0"/>
          </a:p>
        </p:txBody>
      </p:sp>
      <p:sp>
        <p:nvSpPr>
          <p:cNvPr id="3" name="Content Placeholder 2"/>
          <p:cNvSpPr>
            <a:spLocks noGrp="1"/>
          </p:cNvSpPr>
          <p:nvPr>
            <p:ph idx="1"/>
          </p:nvPr>
        </p:nvSpPr>
        <p:spPr/>
        <p:txBody>
          <a:bodyPr>
            <a:normAutofit/>
          </a:bodyPr>
          <a:lstStyle/>
          <a:p>
            <a:r>
              <a:rPr lang="en-GB" sz="3600" dirty="0" smtClean="0"/>
              <a:t>To </a:t>
            </a:r>
            <a:r>
              <a:rPr lang="en-GB" sz="3600" dirty="0"/>
              <a:t>be able to assess the lifestyle of an individual and provide advice </a:t>
            </a:r>
            <a:r>
              <a:rPr lang="en-GB" sz="3600" dirty="0" smtClean="0"/>
              <a:t>on lifestyle </a:t>
            </a:r>
            <a:r>
              <a:rPr lang="en-GB" sz="3600" dirty="0"/>
              <a:t>improvement.</a:t>
            </a:r>
          </a:p>
        </p:txBody>
      </p:sp>
    </p:spTree>
    <p:extLst>
      <p:ext uri="{BB962C8B-B14F-4D97-AF65-F5344CB8AC3E}">
        <p14:creationId xmlns:p14="http://schemas.microsoft.com/office/powerpoint/2010/main" val="308177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depression and why does excessive alcohol consumption cause it? </a:t>
            </a:r>
            <a:endParaRPr lang="en-GB" dirty="0"/>
          </a:p>
        </p:txBody>
      </p:sp>
      <p:sp>
        <p:nvSpPr>
          <p:cNvPr id="5" name="Hexagon 4"/>
          <p:cNvSpPr/>
          <p:nvPr/>
        </p:nvSpPr>
        <p:spPr>
          <a:xfrm>
            <a:off x="6163732" y="2897894"/>
            <a:ext cx="4038601" cy="27663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Regular drinking lowers the levels of serotonin in your brain – a chemical that helps to regulate your mood.</a:t>
            </a:r>
          </a:p>
        </p:txBody>
      </p:sp>
      <p:sp>
        <p:nvSpPr>
          <p:cNvPr id="6" name="Hexagon 5"/>
          <p:cNvSpPr/>
          <p:nvPr/>
        </p:nvSpPr>
        <p:spPr>
          <a:xfrm>
            <a:off x="1718733" y="2567695"/>
            <a:ext cx="3386667" cy="34267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Alcohol causes chemical changes in the brain. As you drink more, more of the brain starts to be affected. High levels of alcohol causes a negative emotional response. </a:t>
            </a:r>
          </a:p>
        </p:txBody>
      </p:sp>
    </p:spTree>
    <p:extLst>
      <p:ext uri="{BB962C8B-B14F-4D97-AF65-F5344CB8AC3E}">
        <p14:creationId xmlns:p14="http://schemas.microsoft.com/office/powerpoint/2010/main" val="17679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cancer and why does excessive alcohol consumption cause it?</a:t>
            </a:r>
            <a:endParaRPr lang="en-GB" dirty="0"/>
          </a:p>
        </p:txBody>
      </p:sp>
      <p:sp>
        <p:nvSpPr>
          <p:cNvPr id="3" name="Content Placeholder 2"/>
          <p:cNvSpPr>
            <a:spLocks noGrp="1"/>
          </p:cNvSpPr>
          <p:nvPr>
            <p:ph idx="1"/>
          </p:nvPr>
        </p:nvSpPr>
        <p:spPr>
          <a:xfrm>
            <a:off x="685800" y="2194560"/>
            <a:ext cx="10820400" cy="1225973"/>
          </a:xfrm>
        </p:spPr>
        <p:txBody>
          <a:bodyPr>
            <a:normAutofit/>
          </a:bodyPr>
          <a:lstStyle/>
          <a:p>
            <a:r>
              <a:rPr lang="en-GB" dirty="0"/>
              <a:t>20 percent of all alcohol-related deaths are due to cancer. </a:t>
            </a:r>
          </a:p>
          <a:p>
            <a:r>
              <a:rPr lang="en-GB" b="1" dirty="0"/>
              <a:t>Cancer</a:t>
            </a:r>
            <a:r>
              <a:rPr lang="en-GB" dirty="0"/>
              <a:t> is when abnormal cells divide in an uncontrolled way. Some cancers may eventually spread into other tissues.</a:t>
            </a:r>
          </a:p>
          <a:p>
            <a:endParaRPr lang="en-GB" dirty="0"/>
          </a:p>
        </p:txBody>
      </p:sp>
      <p:sp>
        <p:nvSpPr>
          <p:cNvPr id="4" name="Rounded Rectangle 3"/>
          <p:cNvSpPr/>
          <p:nvPr/>
        </p:nvSpPr>
        <p:spPr>
          <a:xfrm>
            <a:off x="351368" y="3691467"/>
            <a:ext cx="3136900" cy="28617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in your body is converted into a toxic chemical called acetaldehyde. This can damage your DNA and stop your cells from repairing any damage, which can lead to cancer.</a:t>
            </a:r>
          </a:p>
        </p:txBody>
      </p:sp>
      <p:sp>
        <p:nvSpPr>
          <p:cNvPr id="5" name="Rounded Rectangle 4"/>
          <p:cNvSpPr/>
          <p:nvPr/>
        </p:nvSpPr>
        <p:spPr>
          <a:xfrm>
            <a:off x="8568267" y="3640666"/>
            <a:ext cx="3272366" cy="29125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drinkers tend to have lower levels of folate, an important vitamin that helps our cells produce new DNA correctly. Some studies have found that cancer is more common in people with low levels of folate in their blood</a:t>
            </a:r>
            <a:r>
              <a:rPr lang="en-GB" baseline="30000" dirty="0">
                <a:solidFill>
                  <a:schemeClr val="bg1"/>
                </a:solidFill>
              </a:rPr>
              <a:t>.</a:t>
            </a:r>
            <a:endParaRPr lang="en-GB" dirty="0">
              <a:solidFill>
                <a:schemeClr val="bg1"/>
              </a:solidFill>
            </a:endParaRPr>
          </a:p>
        </p:txBody>
      </p:sp>
      <p:sp>
        <p:nvSpPr>
          <p:cNvPr id="6" name="Rounded Rectangle 5"/>
          <p:cNvSpPr/>
          <p:nvPr/>
        </p:nvSpPr>
        <p:spPr>
          <a:xfrm>
            <a:off x="4394200" y="3911597"/>
            <a:ext cx="3268134" cy="20489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Alcohol can increase the levels of oestrogen, which is linked to breast cancer.</a:t>
            </a:r>
          </a:p>
        </p:txBody>
      </p:sp>
    </p:spTree>
    <p:extLst>
      <p:ext uri="{BB962C8B-B14F-4D97-AF65-F5344CB8AC3E}">
        <p14:creationId xmlns:p14="http://schemas.microsoft.com/office/powerpoint/2010/main" val="6282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Smoking</a:t>
            </a:r>
            <a:endParaRPr lang="en-GB" dirty="0"/>
          </a:p>
        </p:txBody>
      </p:sp>
      <p:pic>
        <p:nvPicPr>
          <p:cNvPr id="4" name="Picture 3" descr="whats-in-a-cigarette1.jpg"/>
          <p:cNvPicPr/>
          <p:nvPr/>
        </p:nvPicPr>
        <p:blipFill>
          <a:blip r:embed="rId2">
            <a:extLst>
              <a:ext uri="{28A0092B-C50C-407E-A947-70E740481C1C}">
                <a14:useLocalDpi xmlns:a14="http://schemas.microsoft.com/office/drawing/2010/main" val="0"/>
              </a:ext>
            </a:extLst>
          </a:blip>
          <a:srcRect/>
          <a:stretch>
            <a:fillRect/>
          </a:stretch>
        </p:blipFill>
        <p:spPr bwMode="auto">
          <a:xfrm>
            <a:off x="6453717" y="2867428"/>
            <a:ext cx="4849283" cy="2850345"/>
          </a:xfrm>
          <a:prstGeom prst="rect">
            <a:avLst/>
          </a:prstGeom>
          <a:noFill/>
          <a:ln>
            <a:noFill/>
          </a:ln>
        </p:spPr>
      </p:pic>
      <p:sp>
        <p:nvSpPr>
          <p:cNvPr id="5" name="Rounded Rectangle 4"/>
          <p:cNvSpPr/>
          <p:nvPr/>
        </p:nvSpPr>
        <p:spPr>
          <a:xfrm>
            <a:off x="702733" y="2540000"/>
            <a:ext cx="5139267" cy="3505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Smoking</a:t>
            </a:r>
            <a:r>
              <a:rPr lang="en-GB" sz="3200" dirty="0"/>
              <a:t> refers to the inhalation and exhalation of fumes from burning tobacco in cigars, cigarettes and pipes</a:t>
            </a:r>
            <a:r>
              <a:rPr lang="en-GB" sz="3200" dirty="0" smtClean="0"/>
              <a:t>.</a:t>
            </a:r>
            <a:endParaRPr lang="en-GB" sz="3200" dirty="0"/>
          </a:p>
        </p:txBody>
      </p:sp>
    </p:spTree>
    <p:extLst>
      <p:ext uri="{BB962C8B-B14F-4D97-AF65-F5344CB8AC3E}">
        <p14:creationId xmlns:p14="http://schemas.microsoft.com/office/powerpoint/2010/main" val="4082487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coronary heart disease and why does smoking cause it? </a:t>
            </a:r>
            <a:endParaRPr lang="en-GB" dirty="0"/>
          </a:p>
        </p:txBody>
      </p:sp>
      <p:sp>
        <p:nvSpPr>
          <p:cNvPr id="4" name="Rounded Rectangle 3"/>
          <p:cNvSpPr/>
          <p:nvPr/>
        </p:nvSpPr>
        <p:spPr>
          <a:xfrm>
            <a:off x="846667" y="2184400"/>
            <a:ext cx="5012266" cy="4182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Coronary heart disease</a:t>
            </a:r>
            <a:r>
              <a:rPr lang="en-GB" sz="2800" dirty="0"/>
              <a:t> (CHD) is a </a:t>
            </a:r>
            <a:r>
              <a:rPr lang="en-GB" sz="2800" b="1" dirty="0"/>
              <a:t>disease</a:t>
            </a:r>
            <a:r>
              <a:rPr lang="en-GB" sz="2800" dirty="0"/>
              <a:t> in which a waxy substance called plaque builds up inside the </a:t>
            </a:r>
            <a:r>
              <a:rPr lang="en-GB" sz="2800" dirty="0" smtClean="0"/>
              <a:t>coronary arteries</a:t>
            </a:r>
            <a:r>
              <a:rPr lang="en-GB" sz="2800" dirty="0"/>
              <a:t>.</a:t>
            </a:r>
          </a:p>
        </p:txBody>
      </p:sp>
      <p:sp>
        <p:nvSpPr>
          <p:cNvPr id="5" name="Rounded Rectangle 4"/>
          <p:cNvSpPr/>
          <p:nvPr/>
        </p:nvSpPr>
        <p:spPr>
          <a:xfrm>
            <a:off x="6096000" y="2184399"/>
            <a:ext cx="5012266" cy="4182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Limits </a:t>
            </a:r>
            <a:r>
              <a:rPr lang="en-GB" sz="2000" dirty="0"/>
              <a:t>the amount of oxygen your heart gets due to the nicotine and carbon monoxide, so speeds up the heart rate and raises blood pressure. </a:t>
            </a:r>
            <a:endParaRPr lang="en-GB" sz="2000" dirty="0" smtClean="0"/>
          </a:p>
          <a:p>
            <a:endParaRPr lang="en-GB" sz="2000" dirty="0"/>
          </a:p>
          <a:p>
            <a:r>
              <a:rPr lang="en-GB" sz="2000" dirty="0" smtClean="0"/>
              <a:t>The </a:t>
            </a:r>
            <a:r>
              <a:rPr lang="en-GB" sz="2000" dirty="0"/>
              <a:t>chemicals in the cigarettes also damage the inside of your vessels leading to furring.</a:t>
            </a:r>
          </a:p>
        </p:txBody>
      </p:sp>
    </p:spTree>
    <p:extLst>
      <p:ext uri="{BB962C8B-B14F-4D97-AF65-F5344CB8AC3E}">
        <p14:creationId xmlns:p14="http://schemas.microsoft.com/office/powerpoint/2010/main" val="37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cancer, what cancers can smoking cause and why does smoking cause it? </a:t>
            </a:r>
            <a:r>
              <a:rPr lang="en-GB" dirty="0"/>
              <a:t/>
            </a:r>
            <a:br>
              <a:rPr lang="en-GB" dirty="0"/>
            </a:br>
            <a:endParaRPr lang="en-GB" dirty="0"/>
          </a:p>
        </p:txBody>
      </p:sp>
      <p:sp>
        <p:nvSpPr>
          <p:cNvPr id="6" name="Rounded Rectangle 5"/>
          <p:cNvSpPr/>
          <p:nvPr/>
        </p:nvSpPr>
        <p:spPr>
          <a:xfrm>
            <a:off x="846667" y="2184400"/>
            <a:ext cx="5012266" cy="1365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Cancer</a:t>
            </a:r>
            <a:r>
              <a:rPr lang="en-GB" dirty="0"/>
              <a:t> is when abnormal cells divide in an uncontrolled way. </a:t>
            </a:r>
          </a:p>
        </p:txBody>
      </p:sp>
      <p:sp>
        <p:nvSpPr>
          <p:cNvPr id="7" name="Rounded Rectangle 6"/>
          <p:cNvSpPr/>
          <p:nvPr/>
        </p:nvSpPr>
        <p:spPr>
          <a:xfrm>
            <a:off x="6163734" y="2433782"/>
            <a:ext cx="5012266" cy="331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Body </a:t>
            </a:r>
            <a:r>
              <a:rPr lang="en-GB" dirty="0"/>
              <a:t>may be able to repair this </a:t>
            </a:r>
            <a:r>
              <a:rPr lang="en-GB" dirty="0" smtClean="0"/>
              <a:t>damage at first. </a:t>
            </a:r>
            <a:r>
              <a:rPr lang="en-GB" dirty="0"/>
              <a:t>But with each repeated exposure, normal cells that line your lungs are increasingly damaged. </a:t>
            </a:r>
            <a:endParaRPr lang="en-GB" dirty="0" smtClean="0"/>
          </a:p>
          <a:p>
            <a:pPr algn="ctr"/>
            <a:endParaRPr lang="en-GB" dirty="0"/>
          </a:p>
          <a:p>
            <a:pPr algn="ctr"/>
            <a:r>
              <a:rPr lang="en-GB" dirty="0" smtClean="0"/>
              <a:t>Over </a:t>
            </a:r>
            <a:r>
              <a:rPr lang="en-GB" dirty="0"/>
              <a:t>time, the damage causes cells to act abnormally and eventually cancer may develop.</a:t>
            </a:r>
          </a:p>
        </p:txBody>
      </p:sp>
      <p:sp>
        <p:nvSpPr>
          <p:cNvPr id="5" name="Rounded Rectangle 4"/>
          <p:cNvSpPr/>
          <p:nvPr/>
        </p:nvSpPr>
        <p:spPr>
          <a:xfrm>
            <a:off x="846667" y="3676534"/>
            <a:ext cx="5012266" cy="2491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Smoking damages </a:t>
            </a:r>
            <a:r>
              <a:rPr lang="en-GB" dirty="0"/>
              <a:t>the cells that line the </a:t>
            </a:r>
            <a:r>
              <a:rPr lang="en-GB" dirty="0" smtClean="0"/>
              <a:t>lungs.</a:t>
            </a:r>
          </a:p>
          <a:p>
            <a:pPr algn="ctr"/>
            <a:endParaRPr lang="en-GB" dirty="0" smtClean="0"/>
          </a:p>
          <a:p>
            <a:pPr algn="ctr"/>
            <a:r>
              <a:rPr lang="en-GB" dirty="0" smtClean="0"/>
              <a:t>Cigarettes are full of carcinogens (cancer causing substances. This change the lung tissue.</a:t>
            </a:r>
            <a:endParaRPr lang="en-GB" dirty="0"/>
          </a:p>
        </p:txBody>
      </p:sp>
    </p:spTree>
    <p:extLst>
      <p:ext uri="{BB962C8B-B14F-4D97-AF65-F5344CB8AC3E}">
        <p14:creationId xmlns:p14="http://schemas.microsoft.com/office/powerpoint/2010/main" val="25359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emphysema, bronchitis and pneumonia and why does smoking cause them? </a:t>
            </a:r>
            <a:r>
              <a:rPr lang="en-GB" dirty="0"/>
              <a:t/>
            </a:r>
            <a:br>
              <a:rPr lang="en-GB" dirty="0"/>
            </a:br>
            <a:endParaRPr lang="en-GB" dirty="0"/>
          </a:p>
        </p:txBody>
      </p:sp>
      <p:sp>
        <p:nvSpPr>
          <p:cNvPr id="4" name="Rounded Rectangle 3"/>
          <p:cNvSpPr/>
          <p:nvPr/>
        </p:nvSpPr>
        <p:spPr>
          <a:xfrm>
            <a:off x="829426" y="2197100"/>
            <a:ext cx="5046133" cy="3945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Chronic obstructive pulmonary disease (COPD) is the name for a group of lung conditions that cause breathing difficulties.</a:t>
            </a:r>
            <a:endParaRPr lang="en-GB" dirty="0"/>
          </a:p>
          <a:p>
            <a:pPr lvl="0"/>
            <a:endParaRPr lang="en-GB" b="1" dirty="0" smtClean="0"/>
          </a:p>
          <a:p>
            <a:pPr lvl="0"/>
            <a:r>
              <a:rPr lang="en-GB" b="1" dirty="0" smtClean="0"/>
              <a:t>emphysema</a:t>
            </a:r>
            <a:r>
              <a:rPr lang="en-GB" dirty="0"/>
              <a:t> – damage </a:t>
            </a:r>
            <a:r>
              <a:rPr lang="en-GB" dirty="0" smtClean="0"/>
              <a:t>and enlarged alveoli </a:t>
            </a:r>
            <a:r>
              <a:rPr lang="en-GB" dirty="0"/>
              <a:t>in the lungs </a:t>
            </a:r>
          </a:p>
          <a:p>
            <a:pPr lvl="0"/>
            <a:r>
              <a:rPr lang="en-GB" b="1" dirty="0"/>
              <a:t>chronic bronchitis</a:t>
            </a:r>
            <a:r>
              <a:rPr lang="en-GB" dirty="0"/>
              <a:t> – long-term inflammation of the </a:t>
            </a:r>
            <a:r>
              <a:rPr lang="en-GB" dirty="0" smtClean="0"/>
              <a:t>airways</a:t>
            </a:r>
          </a:p>
          <a:p>
            <a:pPr lvl="0"/>
            <a:r>
              <a:rPr lang="en-GB" b="1" dirty="0" smtClean="0"/>
              <a:t>Pneumonia</a:t>
            </a:r>
            <a:r>
              <a:rPr lang="en-GB" dirty="0" smtClean="0"/>
              <a:t> – inflammation of the alveoli where they fill with pus</a:t>
            </a:r>
            <a:endParaRPr lang="en-GB" dirty="0"/>
          </a:p>
        </p:txBody>
      </p:sp>
      <p:sp>
        <p:nvSpPr>
          <p:cNvPr id="5" name="Rounded Rectangle 4"/>
          <p:cNvSpPr/>
          <p:nvPr/>
        </p:nvSpPr>
        <p:spPr>
          <a:xfrm>
            <a:off x="6129866" y="1895303"/>
            <a:ext cx="5046133" cy="4386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Smoking reduces the cilia </a:t>
            </a:r>
            <a:r>
              <a:rPr lang="en-US" dirty="0" smtClean="0"/>
              <a:t>action. </a:t>
            </a:r>
          </a:p>
          <a:p>
            <a:pPr algn="ctr"/>
            <a:endParaRPr lang="en-US" dirty="0"/>
          </a:p>
          <a:p>
            <a:pPr algn="ctr"/>
            <a:r>
              <a:rPr lang="en-US" dirty="0" smtClean="0"/>
              <a:t>It </a:t>
            </a:r>
            <a:r>
              <a:rPr lang="en-US" dirty="0"/>
              <a:t>makes mucous thicker and amount increases. Mucous is therefore not cleaned out as well, clogs airways and gets easily infected. </a:t>
            </a:r>
            <a:endParaRPr lang="en-US" dirty="0" smtClean="0"/>
          </a:p>
          <a:p>
            <a:pPr algn="ctr"/>
            <a:r>
              <a:rPr lang="en-GB" dirty="0" smtClean="0"/>
              <a:t>Airways </a:t>
            </a:r>
            <a:r>
              <a:rPr lang="en-GB" dirty="0"/>
              <a:t>become narrow and reduce the air flow. Even one or two cigarettes cause irritation and coughing. Your lungs age faster.  Number of air spaces and blood vessels in the lungs decreases. Less oxygen is carried to your body. The natural </a:t>
            </a:r>
            <a:r>
              <a:rPr lang="en-GB" dirty="0" err="1"/>
              <a:t>defenses</a:t>
            </a:r>
            <a:r>
              <a:rPr lang="en-GB" dirty="0"/>
              <a:t> your lungs have against infection do not work well. </a:t>
            </a:r>
          </a:p>
        </p:txBody>
      </p:sp>
    </p:spTree>
    <p:extLst>
      <p:ext uri="{BB962C8B-B14F-4D97-AF65-F5344CB8AC3E}">
        <p14:creationId xmlns:p14="http://schemas.microsoft.com/office/powerpoint/2010/main" val="34834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stress?</a:t>
            </a:r>
            <a:endParaRPr lang="en-GB" dirty="0"/>
          </a:p>
        </p:txBody>
      </p:sp>
      <p:sp>
        <p:nvSpPr>
          <p:cNvPr id="4" name="Oval Callout 3"/>
          <p:cNvSpPr/>
          <p:nvPr/>
        </p:nvSpPr>
        <p:spPr>
          <a:xfrm>
            <a:off x="1727200" y="2057401"/>
            <a:ext cx="9262533" cy="2912534"/>
          </a:xfrm>
          <a:prstGeom prst="wedgeEllipseCallout">
            <a:avLst>
              <a:gd name="adj1" fmla="val -43868"/>
              <a:gd name="adj2" fmla="val 8168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solidFill>
                  <a:schemeClr val="bg1"/>
                </a:solidFill>
              </a:rPr>
              <a:t>A</a:t>
            </a:r>
            <a:r>
              <a:rPr lang="en-GB" sz="3600" dirty="0">
                <a:solidFill>
                  <a:schemeClr val="bg1"/>
                </a:solidFill>
              </a:rPr>
              <a:t> state of mental or emotional strain or tension resulting from adverse or demanding circumstances</a:t>
            </a:r>
          </a:p>
          <a:p>
            <a:pPr algn="ctr"/>
            <a:endParaRPr lang="en-GB" dirty="0"/>
          </a:p>
        </p:txBody>
      </p:sp>
    </p:spTree>
    <p:extLst>
      <p:ext uri="{BB962C8B-B14F-4D97-AF65-F5344CB8AC3E}">
        <p14:creationId xmlns:p14="http://schemas.microsoft.com/office/powerpoint/2010/main" val="2322778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hypertension and why does stress cause it? </a:t>
            </a:r>
            <a:endParaRPr lang="en-GB" dirty="0"/>
          </a:p>
        </p:txBody>
      </p:sp>
      <p:sp>
        <p:nvSpPr>
          <p:cNvPr id="5" name="Rounded Rectangle 4"/>
          <p:cNvSpPr/>
          <p:nvPr/>
        </p:nvSpPr>
        <p:spPr>
          <a:xfrm>
            <a:off x="812800" y="2269067"/>
            <a:ext cx="4758267" cy="1430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Hypertension is high blood pressure and means your heart has to work harder to pump blood around the body. </a:t>
            </a:r>
            <a:endParaRPr lang="en-GB" dirty="0"/>
          </a:p>
        </p:txBody>
      </p:sp>
      <p:sp>
        <p:nvSpPr>
          <p:cNvPr id="6" name="Rounded Rectangle 5"/>
          <p:cNvSpPr/>
          <p:nvPr/>
        </p:nvSpPr>
        <p:spPr>
          <a:xfrm>
            <a:off x="6118167" y="2152998"/>
            <a:ext cx="5052291" cy="4048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There's </a:t>
            </a:r>
            <a:r>
              <a:rPr lang="en-GB" dirty="0"/>
              <a:t>no proof that stress by itself causes long-term high blood pressure. It may be that other </a:t>
            </a:r>
            <a:r>
              <a:rPr lang="en-GB" dirty="0" smtClean="0"/>
              <a:t>behaviours </a:t>
            </a:r>
            <a:r>
              <a:rPr lang="en-GB" dirty="0"/>
              <a:t>linked to stress — such as overeating, drinking alcohol and poor sleeping habits — cause high blood pressure. </a:t>
            </a:r>
            <a:endParaRPr lang="en-GB" dirty="0" smtClean="0"/>
          </a:p>
          <a:p>
            <a:pPr algn="ctr"/>
            <a:endParaRPr lang="en-GB" dirty="0"/>
          </a:p>
          <a:p>
            <a:pPr algn="ctr"/>
            <a:r>
              <a:rPr lang="en-GB" dirty="0" smtClean="0"/>
              <a:t>However</a:t>
            </a:r>
            <a:r>
              <a:rPr lang="en-GB" dirty="0"/>
              <a:t>, short-term stress-related spikes in your blood pressure added up over time may put you at risk of developing long-term high blood pressure.</a:t>
            </a:r>
          </a:p>
          <a:p>
            <a:pPr algn="ctr"/>
            <a:endParaRPr lang="en-GB" dirty="0"/>
          </a:p>
        </p:txBody>
      </p:sp>
      <p:sp>
        <p:nvSpPr>
          <p:cNvPr id="7" name="Rounded Rectangle 6"/>
          <p:cNvSpPr/>
          <p:nvPr/>
        </p:nvSpPr>
        <p:spPr>
          <a:xfrm>
            <a:off x="812799" y="3910830"/>
            <a:ext cx="4758267" cy="2124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body produces a surge of hormones when you're in a stressful situation. These hormones temporarily increase your blood pressure by causing your heart to beat faster and your blood vessels to narrow.</a:t>
            </a:r>
          </a:p>
        </p:txBody>
      </p:sp>
    </p:spTree>
    <p:extLst>
      <p:ext uri="{BB962C8B-B14F-4D97-AF65-F5344CB8AC3E}">
        <p14:creationId xmlns:p14="http://schemas.microsoft.com/office/powerpoint/2010/main" val="15284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angina and why does stress cause it? </a:t>
            </a:r>
            <a:endParaRPr lang="en-GB" dirty="0"/>
          </a:p>
        </p:txBody>
      </p:sp>
      <p:sp>
        <p:nvSpPr>
          <p:cNvPr id="4" name="Rounded Rectangle 3"/>
          <p:cNvSpPr/>
          <p:nvPr/>
        </p:nvSpPr>
        <p:spPr>
          <a:xfrm>
            <a:off x="626532" y="2905299"/>
            <a:ext cx="5130800" cy="1708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Angina is chest pain that occurs when the blood supply to the muscles of the heart is restricted. </a:t>
            </a:r>
            <a:endParaRPr lang="en-GB" dirty="0"/>
          </a:p>
        </p:txBody>
      </p:sp>
      <p:sp>
        <p:nvSpPr>
          <p:cNvPr id="5" name="Rounded Rectangle 4"/>
          <p:cNvSpPr/>
          <p:nvPr/>
        </p:nvSpPr>
        <p:spPr>
          <a:xfrm>
            <a:off x="6074679" y="2606040"/>
            <a:ext cx="5135188" cy="3456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b="1" dirty="0"/>
              <a:t>It usually happens because the arteries supplying the heart become hardened and narrowed.</a:t>
            </a:r>
            <a:endParaRPr lang="en-GB" dirty="0"/>
          </a:p>
          <a:p>
            <a:pPr algn="ctr"/>
            <a:endParaRPr lang="en-GB" dirty="0"/>
          </a:p>
          <a:p>
            <a:pPr algn="ctr"/>
            <a:r>
              <a:rPr lang="en-GB" dirty="0" smtClean="0"/>
              <a:t>Thought </a:t>
            </a:r>
            <a:r>
              <a:rPr lang="en-GB" dirty="0" smtClean="0"/>
              <a:t>to be from </a:t>
            </a:r>
            <a:r>
              <a:rPr lang="en-GB" b="1" dirty="0" smtClean="0"/>
              <a:t>Cardiac </a:t>
            </a:r>
            <a:r>
              <a:rPr lang="en-GB" b="1" dirty="0"/>
              <a:t>syndrome X</a:t>
            </a:r>
            <a:r>
              <a:rPr lang="en-GB" dirty="0"/>
              <a:t> (also known as </a:t>
            </a:r>
            <a:r>
              <a:rPr lang="en-GB" b="1" dirty="0"/>
              <a:t>microvascular angina</a:t>
            </a:r>
            <a:r>
              <a:rPr lang="en-GB" dirty="0"/>
              <a:t>) usually occurs when you're exerting yourself, </a:t>
            </a:r>
            <a:r>
              <a:rPr lang="en-GB" dirty="0" smtClean="0"/>
              <a:t>through </a:t>
            </a:r>
            <a:r>
              <a:rPr lang="en-GB" dirty="0"/>
              <a:t>emotional </a:t>
            </a:r>
            <a:r>
              <a:rPr lang="en-GB" dirty="0" smtClean="0"/>
              <a:t>upset such as when stressed. </a:t>
            </a:r>
            <a:endParaRPr lang="en-GB" dirty="0"/>
          </a:p>
        </p:txBody>
      </p:sp>
    </p:spTree>
    <p:extLst>
      <p:ext uri="{BB962C8B-B14F-4D97-AF65-F5344CB8AC3E}">
        <p14:creationId xmlns:p14="http://schemas.microsoft.com/office/powerpoint/2010/main" val="65459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stroke and why does stress cause a stroke</a:t>
            </a:r>
            <a:r>
              <a:rPr lang="en-US" dirty="0" smtClean="0"/>
              <a:t>?</a:t>
            </a:r>
            <a:endParaRPr lang="en-GB" dirty="0"/>
          </a:p>
        </p:txBody>
      </p:sp>
      <p:sp>
        <p:nvSpPr>
          <p:cNvPr id="4" name="Rounded Rectangle 3"/>
          <p:cNvSpPr/>
          <p:nvPr/>
        </p:nvSpPr>
        <p:spPr>
          <a:xfrm>
            <a:off x="451749" y="2057401"/>
            <a:ext cx="5130800" cy="165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 stroke is a serious, life-threatening medical condition that occurs when the blood supply to part of the brain is cut off. </a:t>
            </a:r>
          </a:p>
        </p:txBody>
      </p:sp>
      <p:sp>
        <p:nvSpPr>
          <p:cNvPr id="5" name="Rounded Rectangle 4"/>
          <p:cNvSpPr/>
          <p:nvPr/>
        </p:nvSpPr>
        <p:spPr>
          <a:xfrm>
            <a:off x="6066366" y="2057401"/>
            <a:ext cx="5130800" cy="4131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Stress causes uncontrolled </a:t>
            </a:r>
            <a:r>
              <a:rPr lang="en-GB" dirty="0"/>
              <a:t>high blood pressure puts a strain on blood vessels all over the body, including vital arteries in the brain. This strain can cause vessels to weaken or become clogged up, which in turn can lead to blockage of the blood vessels taking blood to the brain or bleeding into the brain</a:t>
            </a:r>
            <a:r>
              <a:rPr lang="en-GB" dirty="0" smtClean="0"/>
              <a:t>.</a:t>
            </a:r>
          </a:p>
          <a:p>
            <a:endParaRPr lang="en-GB" dirty="0"/>
          </a:p>
          <a:p>
            <a:r>
              <a:rPr lang="en-GB" dirty="0"/>
              <a:t>Either way it can result in a stroke.</a:t>
            </a:r>
          </a:p>
          <a:p>
            <a:pPr algn="ctr"/>
            <a:endParaRPr lang="en-GB" dirty="0"/>
          </a:p>
        </p:txBody>
      </p:sp>
      <p:pic>
        <p:nvPicPr>
          <p:cNvPr id="6" name="Picture 5" descr="Image result for stroke"/>
          <p:cNvPicPr/>
          <p:nvPr/>
        </p:nvPicPr>
        <p:blipFill>
          <a:blip r:embed="rId2">
            <a:extLst>
              <a:ext uri="{28A0092B-C50C-407E-A947-70E740481C1C}">
                <a14:useLocalDpi xmlns:a14="http://schemas.microsoft.com/office/drawing/2010/main" val="0"/>
              </a:ext>
            </a:extLst>
          </a:blip>
          <a:srcRect/>
          <a:stretch>
            <a:fillRect/>
          </a:stretch>
        </p:blipFill>
        <p:spPr bwMode="auto">
          <a:xfrm>
            <a:off x="1461081" y="3976036"/>
            <a:ext cx="3195586" cy="2526363"/>
          </a:xfrm>
          <a:prstGeom prst="rect">
            <a:avLst/>
          </a:prstGeom>
          <a:noFill/>
          <a:ln>
            <a:noFill/>
          </a:ln>
        </p:spPr>
      </p:pic>
    </p:spTree>
    <p:extLst>
      <p:ext uri="{BB962C8B-B14F-4D97-AF65-F5344CB8AC3E}">
        <p14:creationId xmlns:p14="http://schemas.microsoft.com/office/powerpoint/2010/main" val="34879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b="1" dirty="0"/>
              <a:t>On completion of this unit a learner should:</a:t>
            </a:r>
          </a:p>
          <a:p>
            <a:r>
              <a:rPr lang="en-GB" dirty="0"/>
              <a:t>1 Know the importance of lifestyle factors in the maintenance of health and wellbeing</a:t>
            </a:r>
          </a:p>
          <a:p>
            <a:r>
              <a:rPr lang="en-GB" dirty="0"/>
              <a:t>2 Be able to assess the lifestyle of a selected individual</a:t>
            </a:r>
          </a:p>
          <a:p>
            <a:r>
              <a:rPr lang="en-GB" dirty="0"/>
              <a:t>3 Be able to provide advice on lifestyle improvement</a:t>
            </a:r>
          </a:p>
          <a:p>
            <a:r>
              <a:rPr lang="en-GB" dirty="0"/>
              <a:t>4 Be able to plan a health-related physical activity programme for a selected individual.</a:t>
            </a:r>
          </a:p>
        </p:txBody>
      </p:sp>
    </p:spTree>
    <p:extLst>
      <p:ext uri="{BB962C8B-B14F-4D97-AF65-F5344CB8AC3E}">
        <p14:creationId xmlns:p14="http://schemas.microsoft.com/office/powerpoint/2010/main" val="1467249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heart attack and why does stress cause it? </a:t>
            </a:r>
            <a:endParaRPr lang="en-GB" dirty="0"/>
          </a:p>
        </p:txBody>
      </p:sp>
      <p:sp>
        <p:nvSpPr>
          <p:cNvPr id="4" name="Rounded Rectangle 3"/>
          <p:cNvSpPr/>
          <p:nvPr/>
        </p:nvSpPr>
        <p:spPr>
          <a:xfrm>
            <a:off x="626533" y="2057401"/>
            <a:ext cx="5130800" cy="4131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 heart attack happens when there is a sudden loss of blood flow to a part of your heart </a:t>
            </a:r>
            <a:r>
              <a:rPr lang="en-GB" dirty="0">
                <a:solidFill>
                  <a:schemeClr val="tx1"/>
                </a:solidFill>
              </a:rPr>
              <a:t>muscle. Most heart attacks are caused </a:t>
            </a:r>
            <a:r>
              <a:rPr lang="en-GB" dirty="0" smtClean="0">
                <a:solidFill>
                  <a:schemeClr val="tx1"/>
                </a:solidFill>
              </a:rPr>
              <a:t>by coronary heart disease. </a:t>
            </a:r>
          </a:p>
          <a:p>
            <a:r>
              <a:rPr lang="en-GB" dirty="0" smtClean="0">
                <a:solidFill>
                  <a:schemeClr val="tx1"/>
                </a:solidFill>
              </a:rPr>
              <a:t>Coronary </a:t>
            </a:r>
            <a:r>
              <a:rPr lang="en-GB" dirty="0">
                <a:solidFill>
                  <a:schemeClr val="tx1"/>
                </a:solidFill>
              </a:rPr>
              <a:t>heart disease (CHD) is when your coronary arteries (the arteries that supply your heart muscle with oxygen-rich </a:t>
            </a:r>
            <a:r>
              <a:rPr lang="en-GB" dirty="0" smtClean="0">
                <a:solidFill>
                  <a:schemeClr val="tx1"/>
                </a:solidFill>
              </a:rPr>
              <a:t>blood) become narrowed by </a:t>
            </a:r>
            <a:r>
              <a:rPr lang="en-GB" dirty="0">
                <a:solidFill>
                  <a:schemeClr val="tx1"/>
                </a:solidFill>
              </a:rPr>
              <a:t>a gradual build-up of fatty material within </a:t>
            </a:r>
            <a:r>
              <a:rPr lang="en-GB" dirty="0"/>
              <a:t>their walls.</a:t>
            </a:r>
          </a:p>
        </p:txBody>
      </p:sp>
      <p:sp>
        <p:nvSpPr>
          <p:cNvPr id="5" name="Rounded Rectangle 4"/>
          <p:cNvSpPr/>
          <p:nvPr/>
        </p:nvSpPr>
        <p:spPr>
          <a:xfrm>
            <a:off x="6066366" y="2057401"/>
            <a:ext cx="5130800" cy="4131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If a piece of this fatty material (atheroma) breaks off it may cause a blood clot (blockage) to form. If it blocks your coronary artery and cuts off the supply of oxygen-rich blood to your heart muscle, this is a heart attack. It raises </a:t>
            </a:r>
            <a:r>
              <a:rPr lang="en-GB" dirty="0" smtClean="0"/>
              <a:t>your blood pressure, and </a:t>
            </a:r>
            <a:r>
              <a:rPr lang="en-GB" dirty="0"/>
              <a:t>it's not good for your body to constantly be exposed to stress hormones (cortisol). Studies also link stress to changes in the </a:t>
            </a:r>
            <a:r>
              <a:rPr lang="en-GB" dirty="0" smtClean="0"/>
              <a:t>way blood clots, which </a:t>
            </a:r>
            <a:r>
              <a:rPr lang="en-GB" dirty="0"/>
              <a:t>makes </a:t>
            </a:r>
            <a:r>
              <a:rPr lang="en-GB" dirty="0" smtClean="0"/>
              <a:t>a heart attack more </a:t>
            </a:r>
            <a:r>
              <a:rPr lang="en-GB" dirty="0"/>
              <a:t>likely.</a:t>
            </a:r>
          </a:p>
        </p:txBody>
      </p:sp>
    </p:spTree>
    <p:extLst>
      <p:ext uri="{BB962C8B-B14F-4D97-AF65-F5344CB8AC3E}">
        <p14:creationId xmlns:p14="http://schemas.microsoft.com/office/powerpoint/2010/main" val="173369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stomach ulcer and why does stress cause it? </a:t>
            </a:r>
            <a:endParaRPr lang="en-GB" dirty="0"/>
          </a:p>
        </p:txBody>
      </p:sp>
      <p:sp>
        <p:nvSpPr>
          <p:cNvPr id="4" name="Rounded Rectangle 3"/>
          <p:cNvSpPr/>
          <p:nvPr/>
        </p:nvSpPr>
        <p:spPr>
          <a:xfrm>
            <a:off x="804487" y="2778375"/>
            <a:ext cx="4758267" cy="2194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Ulcers are </a:t>
            </a:r>
            <a:r>
              <a:rPr lang="en-GB" dirty="0"/>
              <a:t>holes or breaks in the protective lining of the duodenum (the upper part of the small intestine) or the stomach -- areas that come into contact with stomach acids and enzymes. </a:t>
            </a:r>
          </a:p>
        </p:txBody>
      </p:sp>
      <p:sp>
        <p:nvSpPr>
          <p:cNvPr id="5" name="Rounded Rectangle 4"/>
          <p:cNvSpPr/>
          <p:nvPr/>
        </p:nvSpPr>
        <p:spPr>
          <a:xfrm>
            <a:off x="6058053" y="2913612"/>
            <a:ext cx="5130800" cy="1924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Excess production of stomach acid through stress will encourage the stomach and duodenum to eat away at itself causing an ulcer.</a:t>
            </a:r>
          </a:p>
        </p:txBody>
      </p:sp>
    </p:spTree>
    <p:extLst>
      <p:ext uri="{BB962C8B-B14F-4D97-AF65-F5344CB8AC3E}">
        <p14:creationId xmlns:p14="http://schemas.microsoft.com/office/powerpoint/2010/main" val="176584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fontScale="90000"/>
          </a:bodyPr>
          <a:lstStyle/>
          <a:p>
            <a:r>
              <a:rPr lang="en-US" dirty="0" smtClean="0"/>
              <a:t>Effects stress Can </a:t>
            </a:r>
            <a:r>
              <a:rPr lang="en-US" dirty="0"/>
              <a:t>have on your behavior and mood? How can someone react if they are clinically stressed?</a:t>
            </a:r>
            <a:r>
              <a:rPr lang="en-GB" dirty="0"/>
              <a:t/>
            </a:r>
            <a:br>
              <a:rPr lang="en-GB" dirty="0"/>
            </a:br>
            <a:endParaRPr lang="en-GB" dirty="0"/>
          </a:p>
        </p:txBody>
      </p:sp>
      <p:sp>
        <p:nvSpPr>
          <p:cNvPr id="7" name="Rounded Rectangle 6"/>
          <p:cNvSpPr/>
          <p:nvPr/>
        </p:nvSpPr>
        <p:spPr>
          <a:xfrm>
            <a:off x="812800" y="2269067"/>
            <a:ext cx="4758267" cy="414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t>Memory Problems</a:t>
            </a:r>
            <a:endParaRPr lang="en-GB" dirty="0"/>
          </a:p>
          <a:p>
            <a:pPr marL="285750" lvl="0" indent="-285750">
              <a:buFont typeface="Arial" panose="020B0604020202020204" pitchFamily="34" charset="0"/>
              <a:buChar char="•"/>
            </a:pPr>
            <a:r>
              <a:rPr lang="en-US" dirty="0"/>
              <a:t>Poor Judgement</a:t>
            </a:r>
            <a:endParaRPr lang="en-GB" dirty="0"/>
          </a:p>
          <a:p>
            <a:pPr marL="285750" lvl="0" indent="-285750">
              <a:buFont typeface="Arial" panose="020B0604020202020204" pitchFamily="34" charset="0"/>
              <a:buChar char="•"/>
            </a:pPr>
            <a:r>
              <a:rPr lang="en-US" dirty="0"/>
              <a:t>Inability to Concentrate</a:t>
            </a:r>
            <a:endParaRPr lang="en-GB" dirty="0"/>
          </a:p>
          <a:p>
            <a:pPr marL="285750" lvl="0" indent="-285750">
              <a:buFont typeface="Arial" panose="020B0604020202020204" pitchFamily="34" charset="0"/>
              <a:buChar char="•"/>
            </a:pPr>
            <a:r>
              <a:rPr lang="en-US" dirty="0"/>
              <a:t>‘Brain Fog’</a:t>
            </a:r>
            <a:endParaRPr lang="en-GB" dirty="0"/>
          </a:p>
          <a:p>
            <a:pPr marL="285750" lvl="0" indent="-285750">
              <a:buFont typeface="Arial" panose="020B0604020202020204" pitchFamily="34" charset="0"/>
              <a:buChar char="•"/>
            </a:pPr>
            <a:r>
              <a:rPr lang="en-US" dirty="0"/>
              <a:t>Indecision</a:t>
            </a:r>
            <a:endParaRPr lang="en-GB" dirty="0"/>
          </a:p>
          <a:p>
            <a:pPr marL="285750" lvl="0" indent="-285750">
              <a:buFont typeface="Arial" panose="020B0604020202020204" pitchFamily="34" charset="0"/>
              <a:buChar char="•"/>
            </a:pPr>
            <a:r>
              <a:rPr lang="en-US" dirty="0"/>
              <a:t>Starting many tasks but achieving little</a:t>
            </a:r>
            <a:endParaRPr lang="en-GB" dirty="0"/>
          </a:p>
          <a:p>
            <a:pPr marL="285750" lvl="0" indent="-285750">
              <a:buFont typeface="Arial" panose="020B0604020202020204" pitchFamily="34" charset="0"/>
              <a:buChar char="•"/>
            </a:pPr>
            <a:r>
              <a:rPr lang="en-US" dirty="0"/>
              <a:t>Self doubt</a:t>
            </a:r>
            <a:endParaRPr lang="en-GB" dirty="0"/>
          </a:p>
          <a:p>
            <a:pPr marL="285750" lvl="0" indent="-285750">
              <a:buFont typeface="Arial" panose="020B0604020202020204" pitchFamily="34" charset="0"/>
              <a:buChar char="•"/>
            </a:pPr>
            <a:r>
              <a:rPr lang="en-US" dirty="0"/>
              <a:t>Increase Intake in Alcohol, Cigarettes and Caffeine to Relax</a:t>
            </a:r>
            <a:endParaRPr lang="en-GB" dirty="0"/>
          </a:p>
          <a:p>
            <a:pPr marL="285750" lvl="0" indent="-285750">
              <a:buFont typeface="Arial" panose="020B0604020202020204" pitchFamily="34" charset="0"/>
              <a:buChar char="•"/>
            </a:pPr>
            <a:r>
              <a:rPr lang="en-US" dirty="0"/>
              <a:t>Isolating Yourself from Others</a:t>
            </a:r>
            <a:endParaRPr lang="en-GB" dirty="0"/>
          </a:p>
          <a:p>
            <a:pPr marL="285750" lvl="0" indent="-285750">
              <a:buFont typeface="Arial" panose="020B0604020202020204" pitchFamily="34" charset="0"/>
              <a:buChar char="•"/>
            </a:pPr>
            <a:r>
              <a:rPr lang="en-US" dirty="0"/>
              <a:t>Sleeping too Little or too Much</a:t>
            </a:r>
            <a:endParaRPr lang="en-GB" dirty="0"/>
          </a:p>
        </p:txBody>
      </p:sp>
      <p:sp>
        <p:nvSpPr>
          <p:cNvPr id="8" name="Rounded Rectangle 7"/>
          <p:cNvSpPr/>
          <p:nvPr/>
        </p:nvSpPr>
        <p:spPr>
          <a:xfrm>
            <a:off x="5909734" y="2269067"/>
            <a:ext cx="4758267" cy="414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t>Demotivated</a:t>
            </a:r>
            <a:endParaRPr lang="en-GB" dirty="0"/>
          </a:p>
          <a:p>
            <a:pPr marL="285750" lvl="0" indent="-285750">
              <a:buFont typeface="Arial" panose="020B0604020202020204" pitchFamily="34" charset="0"/>
              <a:buChar char="•"/>
            </a:pPr>
            <a:r>
              <a:rPr lang="en-US" dirty="0"/>
              <a:t>Loss of sense of </a:t>
            </a:r>
            <a:r>
              <a:rPr lang="en-US" dirty="0" err="1"/>
              <a:t>humour</a:t>
            </a:r>
            <a:endParaRPr lang="en-GB" dirty="0"/>
          </a:p>
          <a:p>
            <a:pPr marL="285750" lvl="0" indent="-285750">
              <a:buFont typeface="Arial" panose="020B0604020202020204" pitchFamily="34" charset="0"/>
              <a:buChar char="•"/>
            </a:pPr>
            <a:r>
              <a:rPr lang="en-US" dirty="0"/>
              <a:t>Increase in alcohol intake</a:t>
            </a:r>
            <a:endParaRPr lang="en-GB" dirty="0"/>
          </a:p>
          <a:p>
            <a:pPr marL="285750" lvl="0" indent="-285750">
              <a:buFont typeface="Arial" panose="020B0604020202020204" pitchFamily="34" charset="0"/>
              <a:buChar char="•"/>
            </a:pPr>
            <a:r>
              <a:rPr lang="en-US" dirty="0"/>
              <a:t>Depression</a:t>
            </a:r>
            <a:endParaRPr lang="en-GB" dirty="0"/>
          </a:p>
          <a:p>
            <a:pPr marL="285750" lvl="0" indent="-285750">
              <a:buFont typeface="Arial" panose="020B0604020202020204" pitchFamily="34" charset="0"/>
              <a:buChar char="•"/>
            </a:pPr>
            <a:r>
              <a:rPr lang="en-US" dirty="0"/>
              <a:t>Moodiness</a:t>
            </a:r>
            <a:endParaRPr lang="en-GB" dirty="0"/>
          </a:p>
          <a:p>
            <a:pPr marL="285750" lvl="0" indent="-285750">
              <a:buFont typeface="Arial" panose="020B0604020202020204" pitchFamily="34" charset="0"/>
              <a:buChar char="•"/>
            </a:pPr>
            <a:r>
              <a:rPr lang="en-US" dirty="0"/>
              <a:t>Irritability</a:t>
            </a:r>
            <a:endParaRPr lang="en-GB" dirty="0"/>
          </a:p>
          <a:p>
            <a:pPr marL="285750" lvl="0" indent="-285750">
              <a:buFont typeface="Arial" panose="020B0604020202020204" pitchFamily="34" charset="0"/>
              <a:buChar char="•"/>
            </a:pPr>
            <a:r>
              <a:rPr lang="en-US" dirty="0"/>
              <a:t>Fatalistic Thinking</a:t>
            </a:r>
            <a:endParaRPr lang="en-GB" dirty="0"/>
          </a:p>
          <a:p>
            <a:pPr marL="285750" lvl="0" indent="-285750">
              <a:buFont typeface="Arial" panose="020B0604020202020204" pitchFamily="34" charset="0"/>
              <a:buChar char="•"/>
            </a:pPr>
            <a:r>
              <a:rPr lang="en-US" dirty="0"/>
              <a:t>Panic</a:t>
            </a:r>
            <a:endParaRPr lang="en-GB" dirty="0"/>
          </a:p>
          <a:p>
            <a:pPr marL="285750" lvl="0" indent="-285750">
              <a:buFont typeface="Arial" panose="020B0604020202020204" pitchFamily="34" charset="0"/>
              <a:buChar char="•"/>
            </a:pPr>
            <a:r>
              <a:rPr lang="en-US" dirty="0"/>
              <a:t>Cynicism</a:t>
            </a:r>
            <a:endParaRPr lang="en-GB" dirty="0"/>
          </a:p>
          <a:p>
            <a:pPr marL="285750" lvl="0" indent="-285750">
              <a:buFont typeface="Arial" panose="020B0604020202020204" pitchFamily="34" charset="0"/>
              <a:buChar char="•"/>
            </a:pPr>
            <a:r>
              <a:rPr lang="en-US" dirty="0"/>
              <a:t>Anxiety</a:t>
            </a:r>
            <a:endParaRPr lang="en-GB" dirty="0"/>
          </a:p>
          <a:p>
            <a:pPr marL="285750" lvl="0" indent="-285750">
              <a:buFont typeface="Arial" panose="020B0604020202020204" pitchFamily="34" charset="0"/>
              <a:buChar char="•"/>
            </a:pPr>
            <a:r>
              <a:rPr lang="en-US" dirty="0"/>
              <a:t>Feeling Overwhelmed</a:t>
            </a:r>
            <a:endParaRPr lang="en-GB" dirty="0"/>
          </a:p>
          <a:p>
            <a:pPr marL="285750" lvl="0" indent="-285750">
              <a:buFont typeface="Arial" panose="020B0604020202020204" pitchFamily="34" charset="0"/>
              <a:buChar char="•"/>
            </a:pPr>
            <a:r>
              <a:rPr lang="en-US" dirty="0" smtClean="0"/>
              <a:t>Frustration</a:t>
            </a:r>
            <a:endParaRPr lang="en-GB" dirty="0"/>
          </a:p>
        </p:txBody>
      </p:sp>
    </p:spTree>
    <p:extLst>
      <p:ext uri="{BB962C8B-B14F-4D97-AF65-F5344CB8AC3E}">
        <p14:creationId xmlns:p14="http://schemas.microsoft.com/office/powerpoint/2010/main" val="19577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diet?</a:t>
            </a:r>
            <a:endParaRPr lang="en-GB" dirty="0"/>
          </a:p>
        </p:txBody>
      </p:sp>
      <p:sp>
        <p:nvSpPr>
          <p:cNvPr id="4" name="Cloud Callout 3"/>
          <p:cNvSpPr/>
          <p:nvPr/>
        </p:nvSpPr>
        <p:spPr>
          <a:xfrm>
            <a:off x="1753985" y="2194560"/>
            <a:ext cx="9185563" cy="3175461"/>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400" dirty="0">
                <a:solidFill>
                  <a:schemeClr val="bg1"/>
                </a:solidFill>
              </a:rPr>
              <a:t>a</a:t>
            </a:r>
            <a:r>
              <a:rPr lang="en-GB" sz="4400" dirty="0" smtClean="0">
                <a:solidFill>
                  <a:schemeClr val="bg1"/>
                </a:solidFill>
              </a:rPr>
              <a:t> pattern of eating</a:t>
            </a:r>
            <a:endParaRPr lang="en-GB" sz="4400" dirty="0">
              <a:solidFill>
                <a:schemeClr val="bg1"/>
              </a:solidFill>
            </a:endParaRPr>
          </a:p>
        </p:txBody>
      </p:sp>
    </p:spTree>
    <p:extLst>
      <p:ext uri="{BB962C8B-B14F-4D97-AF65-F5344CB8AC3E}">
        <p14:creationId xmlns:p14="http://schemas.microsoft.com/office/powerpoint/2010/main" val="1884165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a Healthy diet</a:t>
            </a:r>
            <a:endParaRPr lang="en-GB" dirty="0"/>
          </a:p>
        </p:txBody>
      </p:sp>
      <p:graphicFrame>
        <p:nvGraphicFramePr>
          <p:cNvPr id="4" name="Diagram 3"/>
          <p:cNvGraphicFramePr/>
          <p:nvPr>
            <p:extLst>
              <p:ext uri="{D42A27DB-BD31-4B8C-83A1-F6EECF244321}">
                <p14:modId xmlns:p14="http://schemas.microsoft.com/office/powerpoint/2010/main" val="3673014987"/>
              </p:ext>
            </p:extLst>
          </p:nvPr>
        </p:nvGraphicFramePr>
        <p:xfrm>
          <a:off x="2895599" y="1612669"/>
          <a:ext cx="7023331" cy="4675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20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a nutrient deficiency and why does an unhealthy diet cause it?</a:t>
            </a:r>
            <a:endParaRPr lang="en-GB" dirty="0"/>
          </a:p>
        </p:txBody>
      </p:sp>
      <p:sp>
        <p:nvSpPr>
          <p:cNvPr id="4" name="Oval 3"/>
          <p:cNvSpPr/>
          <p:nvPr/>
        </p:nvSpPr>
        <p:spPr>
          <a:xfrm>
            <a:off x="1330038" y="2468881"/>
            <a:ext cx="2576944" cy="23940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nutrient deficiency is a lack of any vitamin or mineral in the diet</a:t>
            </a:r>
            <a:endParaRPr lang="en-GB" dirty="0"/>
          </a:p>
        </p:txBody>
      </p:sp>
      <p:sp>
        <p:nvSpPr>
          <p:cNvPr id="5" name="Oval 4"/>
          <p:cNvSpPr/>
          <p:nvPr/>
        </p:nvSpPr>
        <p:spPr>
          <a:xfrm>
            <a:off x="7744752" y="2128058"/>
            <a:ext cx="2798619" cy="273488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If we consume the wrong kinds of food or lack essential foods in the diet we can be nutrient deficient.</a:t>
            </a:r>
            <a:endParaRPr lang="en-GB" dirty="0"/>
          </a:p>
        </p:txBody>
      </p:sp>
      <p:sp>
        <p:nvSpPr>
          <p:cNvPr id="6" name="Oval 5"/>
          <p:cNvSpPr/>
          <p:nvPr/>
        </p:nvSpPr>
        <p:spPr>
          <a:xfrm>
            <a:off x="4987635" y="2934393"/>
            <a:ext cx="1853739" cy="19285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bg1"/>
                </a:solidFill>
              </a:rPr>
              <a:t>E.g. Lack of iron causes anaemia</a:t>
            </a:r>
            <a:endParaRPr lang="en-GB" dirty="0">
              <a:solidFill>
                <a:schemeClr val="bg1"/>
              </a:solidFill>
            </a:endParaRPr>
          </a:p>
        </p:txBody>
      </p:sp>
      <p:sp>
        <p:nvSpPr>
          <p:cNvPr id="7" name="Oval 6"/>
          <p:cNvSpPr/>
          <p:nvPr/>
        </p:nvSpPr>
        <p:spPr>
          <a:xfrm>
            <a:off x="6485309" y="4591397"/>
            <a:ext cx="1853739" cy="19285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solidFill>
                  <a:schemeClr val="bg1"/>
                </a:solidFill>
              </a:rPr>
              <a:t>E.g. Lack of vitamin D causes </a:t>
            </a:r>
            <a:r>
              <a:rPr lang="en-GB" dirty="0" err="1" smtClean="0">
                <a:solidFill>
                  <a:schemeClr val="bg1"/>
                </a:solidFill>
              </a:rPr>
              <a:t>ricketts</a:t>
            </a:r>
            <a:endParaRPr lang="en-GB" dirty="0">
              <a:solidFill>
                <a:schemeClr val="bg1"/>
              </a:solidFill>
            </a:endParaRPr>
          </a:p>
        </p:txBody>
      </p:sp>
      <p:sp>
        <p:nvSpPr>
          <p:cNvPr id="8" name="Oval 7"/>
          <p:cNvSpPr/>
          <p:nvPr/>
        </p:nvSpPr>
        <p:spPr>
          <a:xfrm>
            <a:off x="3248891" y="4469477"/>
            <a:ext cx="2244435" cy="21723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bg1"/>
                </a:solidFill>
              </a:rPr>
              <a:t>E.g. Lack of calcium causes osteoporosis</a:t>
            </a:r>
            <a:endParaRPr lang="en-GB" dirty="0">
              <a:solidFill>
                <a:schemeClr val="bg1"/>
              </a:solidFill>
            </a:endParaRPr>
          </a:p>
        </p:txBody>
      </p:sp>
      <p:pic>
        <p:nvPicPr>
          <p:cNvPr id="9" name="Picture 8" descr="Image result for nutrient deficiency"/>
          <p:cNvPicPr/>
          <p:nvPr/>
        </p:nvPicPr>
        <p:blipFill>
          <a:blip r:embed="rId2">
            <a:extLst>
              <a:ext uri="{28A0092B-C50C-407E-A947-70E740481C1C}">
                <a14:useLocalDpi xmlns:a14="http://schemas.microsoft.com/office/drawing/2010/main" val="0"/>
              </a:ext>
            </a:extLst>
          </a:blip>
          <a:srcRect/>
          <a:stretch>
            <a:fillRect/>
          </a:stretch>
        </p:blipFill>
        <p:spPr bwMode="auto">
          <a:xfrm>
            <a:off x="9949074" y="4701944"/>
            <a:ext cx="2013585" cy="1939925"/>
          </a:xfrm>
          <a:prstGeom prst="rect">
            <a:avLst/>
          </a:prstGeom>
          <a:noFill/>
          <a:ln>
            <a:noFill/>
          </a:ln>
        </p:spPr>
      </p:pic>
    </p:spTree>
    <p:extLst>
      <p:ext uri="{BB962C8B-B14F-4D97-AF65-F5344CB8AC3E}">
        <p14:creationId xmlns:p14="http://schemas.microsoft.com/office/powerpoint/2010/main" val="82714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a coronary heart disease and why does an unhealthy diet cause it?</a:t>
            </a:r>
            <a:endParaRPr lang="en-GB" dirty="0"/>
          </a:p>
        </p:txBody>
      </p:sp>
      <p:sp>
        <p:nvSpPr>
          <p:cNvPr id="3" name="Oval 2"/>
          <p:cNvSpPr/>
          <p:nvPr/>
        </p:nvSpPr>
        <p:spPr>
          <a:xfrm>
            <a:off x="718283" y="2509087"/>
            <a:ext cx="3624348" cy="3333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CHD is where fatty deposits build up on arteries. </a:t>
            </a:r>
            <a:endParaRPr lang="en-GB" dirty="0"/>
          </a:p>
          <a:p>
            <a:pPr algn="ctr"/>
            <a:endParaRPr lang="en-GB" dirty="0" smtClean="0"/>
          </a:p>
          <a:p>
            <a:pPr algn="ctr"/>
            <a:r>
              <a:rPr lang="en-GB" dirty="0" smtClean="0"/>
              <a:t>This narrows arteries increasing heart rate</a:t>
            </a:r>
            <a:endParaRPr lang="en-GB" dirty="0"/>
          </a:p>
        </p:txBody>
      </p:sp>
      <p:sp>
        <p:nvSpPr>
          <p:cNvPr id="4" name="Oval 3"/>
          <p:cNvSpPr/>
          <p:nvPr/>
        </p:nvSpPr>
        <p:spPr>
          <a:xfrm>
            <a:off x="7352137" y="2334520"/>
            <a:ext cx="3837709" cy="3507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Excess calories we consume get stored as fat so eating more than we need plus the wrong kinds of food (saturated fats and sugars) will cause plaque to build up.</a:t>
            </a:r>
            <a:endParaRPr lang="en-GB" dirty="0"/>
          </a:p>
        </p:txBody>
      </p:sp>
      <p:pic>
        <p:nvPicPr>
          <p:cNvPr id="5" name="Picture 4" descr="Image result for coronary heart disease"/>
          <p:cNvPicPr/>
          <p:nvPr/>
        </p:nvPicPr>
        <p:blipFill>
          <a:blip r:embed="rId2">
            <a:extLst>
              <a:ext uri="{28A0092B-C50C-407E-A947-70E740481C1C}">
                <a14:useLocalDpi xmlns:a14="http://schemas.microsoft.com/office/drawing/2010/main" val="0"/>
              </a:ext>
            </a:extLst>
          </a:blip>
          <a:srcRect/>
          <a:stretch>
            <a:fillRect/>
          </a:stretch>
        </p:blipFill>
        <p:spPr bwMode="auto">
          <a:xfrm>
            <a:off x="4673601" y="3132666"/>
            <a:ext cx="2347566" cy="2097327"/>
          </a:xfrm>
          <a:prstGeom prst="rect">
            <a:avLst/>
          </a:prstGeom>
          <a:noFill/>
          <a:ln>
            <a:noFill/>
          </a:ln>
        </p:spPr>
      </p:pic>
    </p:spTree>
    <p:extLst>
      <p:ext uri="{BB962C8B-B14F-4D97-AF65-F5344CB8AC3E}">
        <p14:creationId xmlns:p14="http://schemas.microsoft.com/office/powerpoint/2010/main" val="3359386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obesity and why does an unhealthy diet cause it?</a:t>
            </a:r>
            <a:endParaRPr lang="en-GB" dirty="0"/>
          </a:p>
        </p:txBody>
      </p:sp>
      <p:sp>
        <p:nvSpPr>
          <p:cNvPr id="4" name="Oval 3"/>
          <p:cNvSpPr/>
          <p:nvPr/>
        </p:nvSpPr>
        <p:spPr>
          <a:xfrm>
            <a:off x="1083426" y="2460568"/>
            <a:ext cx="3624348" cy="333340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chemeClr val="bg1"/>
                </a:solidFill>
              </a:rPr>
              <a:t>Obesity is having a high body fat compared to lean tissue.</a:t>
            </a:r>
          </a:p>
          <a:p>
            <a:pPr algn="ctr"/>
            <a:endParaRPr lang="en-GB" dirty="0">
              <a:solidFill>
                <a:schemeClr val="bg1"/>
              </a:solidFill>
            </a:endParaRPr>
          </a:p>
          <a:p>
            <a:pPr algn="ctr"/>
            <a:r>
              <a:rPr lang="en-GB" dirty="0" smtClean="0">
                <a:solidFill>
                  <a:schemeClr val="bg1"/>
                </a:solidFill>
              </a:rPr>
              <a:t>It is when BMI is greater than 30.</a:t>
            </a:r>
            <a:endParaRPr lang="en-GB" dirty="0">
              <a:solidFill>
                <a:schemeClr val="bg1"/>
              </a:solidFill>
            </a:endParaRPr>
          </a:p>
        </p:txBody>
      </p:sp>
      <p:sp>
        <p:nvSpPr>
          <p:cNvPr id="5" name="Oval 4"/>
          <p:cNvSpPr/>
          <p:nvPr/>
        </p:nvSpPr>
        <p:spPr>
          <a:xfrm>
            <a:off x="7432809" y="2286001"/>
            <a:ext cx="3837709" cy="35079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chemeClr val="bg1"/>
                </a:solidFill>
              </a:rPr>
              <a:t>Excess calories we consume get stored as fat so eating more than we need plus the wrong kinds of food (saturated fats and sugars) will you to become obese.</a:t>
            </a:r>
            <a:endParaRPr lang="en-GB" dirty="0">
              <a:solidFill>
                <a:schemeClr val="bg1"/>
              </a:solidFill>
            </a:endParaRPr>
          </a:p>
        </p:txBody>
      </p:sp>
      <p:pic>
        <p:nvPicPr>
          <p:cNvPr id="6" name="Picture 5" descr="Image result for obesity"/>
          <p:cNvPicPr/>
          <p:nvPr/>
        </p:nvPicPr>
        <p:blipFill>
          <a:blip r:embed="rId2">
            <a:extLst>
              <a:ext uri="{28A0092B-C50C-407E-A947-70E740481C1C}">
                <a14:useLocalDpi xmlns:a14="http://schemas.microsoft.com/office/drawing/2010/main" val="0"/>
              </a:ext>
            </a:extLst>
          </a:blip>
          <a:srcRect/>
          <a:stretch>
            <a:fillRect/>
          </a:stretch>
        </p:blipFill>
        <p:spPr bwMode="auto">
          <a:xfrm>
            <a:off x="4989204" y="3039226"/>
            <a:ext cx="2162175" cy="2001520"/>
          </a:xfrm>
          <a:prstGeom prst="rect">
            <a:avLst/>
          </a:prstGeom>
          <a:noFill/>
          <a:ln>
            <a:noFill/>
          </a:ln>
        </p:spPr>
      </p:pic>
    </p:spTree>
    <p:extLst>
      <p:ext uri="{BB962C8B-B14F-4D97-AF65-F5344CB8AC3E}">
        <p14:creationId xmlns:p14="http://schemas.microsoft.com/office/powerpoint/2010/main" val="3619101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Type 2 diabetes and why does an unhealthy diet cause it?</a:t>
            </a:r>
            <a:endParaRPr lang="en-GB" dirty="0"/>
          </a:p>
        </p:txBody>
      </p:sp>
      <p:sp>
        <p:nvSpPr>
          <p:cNvPr id="3" name="Oval 2"/>
          <p:cNvSpPr/>
          <p:nvPr/>
        </p:nvSpPr>
        <p:spPr>
          <a:xfrm>
            <a:off x="684416" y="2460568"/>
            <a:ext cx="3624348" cy="333340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chemeClr val="tx1"/>
                </a:solidFill>
              </a:rPr>
              <a:t>Type 2 diabetes is where the pancreas produces insulin but the body becomes resistant to it. Glucose therefore stays in the blood rather than being absorbed.</a:t>
            </a:r>
            <a:endParaRPr lang="en-GB" dirty="0">
              <a:solidFill>
                <a:schemeClr val="tx1"/>
              </a:solidFill>
            </a:endParaRPr>
          </a:p>
        </p:txBody>
      </p:sp>
      <p:sp>
        <p:nvSpPr>
          <p:cNvPr id="4" name="Oval 3"/>
          <p:cNvSpPr/>
          <p:nvPr/>
        </p:nvSpPr>
        <p:spPr>
          <a:xfrm>
            <a:off x="7668491" y="2286001"/>
            <a:ext cx="3837709" cy="3507970"/>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chemeClr val="tx1"/>
                </a:solidFill>
              </a:rPr>
              <a:t>Consuming a high sugar diet can cause the pancreas to not work efficiently so producing resistance to glucose in the blood.</a:t>
            </a:r>
            <a:endParaRPr lang="en-GB" dirty="0">
              <a:solidFill>
                <a:schemeClr val="tx1"/>
              </a:solidFill>
            </a:endParaRPr>
          </a:p>
        </p:txBody>
      </p:sp>
      <p:pic>
        <p:nvPicPr>
          <p:cNvPr id="5" name="Picture 4" descr="Image result for type 2 diabetes"/>
          <p:cNvPicPr/>
          <p:nvPr/>
        </p:nvPicPr>
        <p:blipFill>
          <a:blip r:embed="rId2">
            <a:extLst>
              <a:ext uri="{28A0092B-C50C-407E-A947-70E740481C1C}">
                <a14:useLocalDpi xmlns:a14="http://schemas.microsoft.com/office/drawing/2010/main" val="0"/>
              </a:ext>
            </a:extLst>
          </a:blip>
          <a:srcRect/>
          <a:stretch>
            <a:fillRect/>
          </a:stretch>
        </p:blipFill>
        <p:spPr bwMode="auto">
          <a:xfrm>
            <a:off x="4656667" y="2685097"/>
            <a:ext cx="2603605" cy="2919836"/>
          </a:xfrm>
          <a:prstGeom prst="rect">
            <a:avLst/>
          </a:prstGeom>
          <a:noFill/>
          <a:ln>
            <a:noFill/>
          </a:ln>
        </p:spPr>
      </p:pic>
    </p:spTree>
    <p:extLst>
      <p:ext uri="{BB962C8B-B14F-4D97-AF65-F5344CB8AC3E}">
        <p14:creationId xmlns:p14="http://schemas.microsoft.com/office/powerpoint/2010/main" val="351982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Diet </a:t>
            </a:r>
            <a:br>
              <a:rPr lang="en-GB" dirty="0" smtClean="0"/>
            </a:br>
            <a:r>
              <a:rPr lang="en-GB" dirty="0" smtClean="0"/>
              <a:t>recommendations &amp; guidelines</a:t>
            </a:r>
            <a:endParaRPr lang="en-GB" dirty="0"/>
          </a:p>
        </p:txBody>
      </p:sp>
      <p:sp>
        <p:nvSpPr>
          <p:cNvPr id="5" name="Content Placeholder 4"/>
          <p:cNvSpPr>
            <a:spLocks noGrp="1"/>
          </p:cNvSpPr>
          <p:nvPr>
            <p:ph idx="1"/>
          </p:nvPr>
        </p:nvSpPr>
        <p:spPr>
          <a:xfrm>
            <a:off x="685800" y="2194560"/>
            <a:ext cx="10820400" cy="972589"/>
          </a:xfrm>
        </p:spPr>
        <p:txBody>
          <a:bodyPr>
            <a:normAutofit lnSpcReduction="10000"/>
          </a:bodyPr>
          <a:lstStyle/>
          <a:p>
            <a:r>
              <a:rPr lang="en-GB" dirty="0" smtClean="0"/>
              <a:t>In September 2007 the Food Standards Agency introduced the </a:t>
            </a:r>
            <a:r>
              <a:rPr lang="en-GB" dirty="0" err="1" smtClean="0"/>
              <a:t>Eatwell</a:t>
            </a:r>
            <a:r>
              <a:rPr lang="en-GB" dirty="0" smtClean="0"/>
              <a:t> Plate as guidelines for proportions and content of a healthy diet. This is shown below.</a:t>
            </a:r>
            <a:endParaRPr lang="en-GB" dirty="0"/>
          </a:p>
        </p:txBody>
      </p:sp>
      <p:pic>
        <p:nvPicPr>
          <p:cNvPr id="4" name="Picture 3" descr="Image result for eatwell pl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958" y="2942705"/>
            <a:ext cx="5805055" cy="3523038"/>
          </a:xfrm>
          <a:prstGeom prst="rect">
            <a:avLst/>
          </a:prstGeom>
          <a:noFill/>
          <a:ln>
            <a:noFill/>
          </a:ln>
        </p:spPr>
      </p:pic>
    </p:spTree>
    <p:extLst>
      <p:ext uri="{BB962C8B-B14F-4D97-AF65-F5344CB8AC3E}">
        <p14:creationId xmlns:p14="http://schemas.microsoft.com/office/powerpoint/2010/main" val="199186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400" dirty="0" smtClean="0"/>
              <a:t>Lifestyle factors that affect Health &amp; Well-being</a:t>
            </a:r>
            <a:endParaRPr lang="en-GB" sz="4400" dirty="0"/>
          </a:p>
        </p:txBody>
      </p:sp>
      <p:sp>
        <p:nvSpPr>
          <p:cNvPr id="3" name="Subtitle 2"/>
          <p:cNvSpPr>
            <a:spLocks noGrp="1"/>
          </p:cNvSpPr>
          <p:nvPr>
            <p:ph type="subTitle" idx="1"/>
          </p:nvPr>
        </p:nvSpPr>
        <p:spPr/>
        <p:txBody>
          <a:bodyPr/>
          <a:lstStyle/>
          <a:p>
            <a:r>
              <a:rPr lang="en-GB" dirty="0" smtClean="0"/>
              <a:t>Unit 14</a:t>
            </a:r>
            <a:endParaRPr lang="en-GB" dirty="0"/>
          </a:p>
        </p:txBody>
      </p:sp>
    </p:spTree>
    <p:extLst>
      <p:ext uri="{BB962C8B-B14F-4D97-AF65-F5344CB8AC3E}">
        <p14:creationId xmlns:p14="http://schemas.microsoft.com/office/powerpoint/2010/main" val="262148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recommendations for young people aged 5-18</a:t>
            </a:r>
            <a:endParaRPr lang="en-GB" dirty="0"/>
          </a:p>
        </p:txBody>
      </p:sp>
      <p:sp>
        <p:nvSpPr>
          <p:cNvPr id="4" name="Rounded Rectangle 3"/>
          <p:cNvSpPr/>
          <p:nvPr/>
        </p:nvSpPr>
        <p:spPr>
          <a:xfrm>
            <a:off x="931333" y="2057401"/>
            <a:ext cx="4555067" cy="430953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60 minutes of physical activity every day – </a:t>
            </a:r>
            <a:r>
              <a:rPr lang="en-GB" sz="2800" dirty="0" smtClean="0"/>
              <a:t> ranging </a:t>
            </a:r>
            <a:r>
              <a:rPr lang="en-GB" sz="2800" dirty="0"/>
              <a:t>from moderate activity, such as cycling and playground activities, to vigorous activity, such as running and tennis </a:t>
            </a:r>
            <a:endParaRPr lang="en-GB" dirty="0"/>
          </a:p>
        </p:txBody>
      </p:sp>
      <p:sp>
        <p:nvSpPr>
          <p:cNvPr id="5" name="Rounded Rectangle 4"/>
          <p:cNvSpPr/>
          <p:nvPr/>
        </p:nvSpPr>
        <p:spPr>
          <a:xfrm>
            <a:off x="6218766" y="2057401"/>
            <a:ext cx="4555067" cy="430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pPr algn="ctr"/>
            <a:r>
              <a:rPr lang="en-GB" sz="2800" dirty="0" smtClean="0"/>
              <a:t>AND on </a:t>
            </a:r>
            <a:r>
              <a:rPr lang="en-GB" sz="2800" dirty="0"/>
              <a:t>three days a week, these activities should involve exercises for strong muscles, such as push-ups, and exercises for strong bones such as jumping and </a:t>
            </a:r>
            <a:r>
              <a:rPr lang="en-GB" sz="2800" dirty="0" smtClean="0"/>
              <a:t>running. </a:t>
            </a:r>
            <a:endParaRPr lang="en-GB" sz="2800" dirty="0"/>
          </a:p>
          <a:p>
            <a:pPr algn="ctr"/>
            <a:endParaRPr lang="en-GB" dirty="0"/>
          </a:p>
        </p:txBody>
      </p:sp>
    </p:spTree>
    <p:extLst>
      <p:ext uri="{BB962C8B-B14F-4D97-AF65-F5344CB8AC3E}">
        <p14:creationId xmlns:p14="http://schemas.microsoft.com/office/powerpoint/2010/main" val="24337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Physical activity recommendations for adults  </a:t>
            </a:r>
            <a:br>
              <a:rPr lang="en-GB" dirty="0" smtClean="0"/>
            </a:br>
            <a:r>
              <a:rPr lang="en-GB" dirty="0" smtClean="0"/>
              <a:t>19-64 </a:t>
            </a:r>
            <a:endParaRPr lang="en-GB" dirty="0"/>
          </a:p>
        </p:txBody>
      </p:sp>
      <p:sp>
        <p:nvSpPr>
          <p:cNvPr id="4" name="Rounded Rectangle 3"/>
          <p:cNvSpPr/>
          <p:nvPr/>
        </p:nvSpPr>
        <p:spPr>
          <a:xfrm>
            <a:off x="618066" y="2057401"/>
            <a:ext cx="4555067" cy="430953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solidFill>
                  <a:schemeClr val="bg1"/>
                </a:solidFill>
              </a:rPr>
              <a:t>2 ½ hours of moderate intensity activity over a week. E.g. 30 minutes on 5 days a week. Moderate intensity is strenuous but able to carry on a conversation e.g. brisk walking/cycling</a:t>
            </a:r>
          </a:p>
        </p:txBody>
      </p:sp>
      <p:sp>
        <p:nvSpPr>
          <p:cNvPr id="5" name="Rounded Rectangle 4"/>
          <p:cNvSpPr/>
          <p:nvPr/>
        </p:nvSpPr>
        <p:spPr>
          <a:xfrm>
            <a:off x="5842000" y="2057401"/>
            <a:ext cx="4555067" cy="430953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solidFill>
                  <a:schemeClr val="bg1"/>
                </a:solidFill>
              </a:rPr>
              <a:t>Focus on muscle strength at least 2 times a week (E.g. Exercising with weights, carrying heavy loads)</a:t>
            </a:r>
          </a:p>
        </p:txBody>
      </p:sp>
    </p:spTree>
    <p:extLst>
      <p:ext uri="{BB962C8B-B14F-4D97-AF65-F5344CB8AC3E}">
        <p14:creationId xmlns:p14="http://schemas.microsoft.com/office/powerpoint/2010/main" val="6560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09802776"/>
              </p:ext>
            </p:extLst>
          </p:nvPr>
        </p:nvGraphicFramePr>
        <p:xfrm>
          <a:off x="2112578" y="472966"/>
          <a:ext cx="7872250" cy="6053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846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does exercise reduce the risk of coronary heart disease, stroke and type 2 diabetes.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09458780"/>
              </p:ext>
            </p:extLst>
          </p:nvPr>
        </p:nvGraphicFramePr>
        <p:xfrm>
          <a:off x="504498" y="2175642"/>
          <a:ext cx="11319639" cy="4183875"/>
        </p:xfrm>
        <a:graphic>
          <a:graphicData uri="http://schemas.openxmlformats.org/drawingml/2006/table">
            <a:tbl>
              <a:tblPr firstRow="1" bandRow="1">
                <a:tableStyleId>{5C22544A-7EE6-4342-B048-85BDC9FD1C3A}</a:tableStyleId>
              </a:tblPr>
              <a:tblGrid>
                <a:gridCol w="3773213">
                  <a:extLst>
                    <a:ext uri="{9D8B030D-6E8A-4147-A177-3AD203B41FA5}">
                      <a16:colId xmlns:a16="http://schemas.microsoft.com/office/drawing/2014/main" val="332884856"/>
                    </a:ext>
                  </a:extLst>
                </a:gridCol>
                <a:gridCol w="3773213">
                  <a:extLst>
                    <a:ext uri="{9D8B030D-6E8A-4147-A177-3AD203B41FA5}">
                      <a16:colId xmlns:a16="http://schemas.microsoft.com/office/drawing/2014/main" val="2709223737"/>
                    </a:ext>
                  </a:extLst>
                </a:gridCol>
                <a:gridCol w="3773213">
                  <a:extLst>
                    <a:ext uri="{9D8B030D-6E8A-4147-A177-3AD203B41FA5}">
                      <a16:colId xmlns:a16="http://schemas.microsoft.com/office/drawing/2014/main" val="235850069"/>
                    </a:ext>
                  </a:extLst>
                </a:gridCol>
              </a:tblGrid>
              <a:tr h="871641">
                <a:tc>
                  <a:txBody>
                    <a:bodyPr/>
                    <a:lstStyle/>
                    <a:p>
                      <a:endParaRPr lang="en-GB" dirty="0"/>
                    </a:p>
                  </a:txBody>
                  <a:tcPr/>
                </a:tc>
                <a:tc>
                  <a:txBody>
                    <a:bodyPr/>
                    <a:lstStyle/>
                    <a:p>
                      <a:r>
                        <a:rPr lang="en-GB" dirty="0" smtClean="0"/>
                        <a:t>What is it?</a:t>
                      </a:r>
                      <a:endParaRPr lang="en-GB" dirty="0"/>
                    </a:p>
                  </a:txBody>
                  <a:tcPr/>
                </a:tc>
                <a:tc>
                  <a:txBody>
                    <a:bodyPr/>
                    <a:lstStyle/>
                    <a:p>
                      <a:r>
                        <a:rPr lang="en-GB" dirty="0" smtClean="0"/>
                        <a:t>Why does exercise reduce the</a:t>
                      </a:r>
                      <a:r>
                        <a:rPr lang="en-GB" baseline="0" dirty="0" smtClean="0"/>
                        <a:t> risk of getting it?</a:t>
                      </a:r>
                      <a:endParaRPr lang="en-GB" dirty="0"/>
                    </a:p>
                  </a:txBody>
                  <a:tcPr/>
                </a:tc>
                <a:extLst>
                  <a:ext uri="{0D108BD9-81ED-4DB2-BD59-A6C34878D82A}">
                    <a16:rowId xmlns:a16="http://schemas.microsoft.com/office/drawing/2014/main" val="2922125422"/>
                  </a:ext>
                </a:extLst>
              </a:tr>
              <a:tr h="1104078">
                <a:tc>
                  <a:txBody>
                    <a:bodyPr/>
                    <a:lstStyle/>
                    <a:p>
                      <a:r>
                        <a:rPr lang="en-GB" sz="1400" dirty="0" smtClean="0"/>
                        <a:t>Coronary Heart Disease (CHD)</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t>Narrowing of the coronary arteries</a:t>
                      </a:r>
                      <a:r>
                        <a:rPr lang="en-GB" sz="1400" b="0" baseline="0" dirty="0" smtClean="0"/>
                        <a:t>(</a:t>
                      </a:r>
                      <a:r>
                        <a:rPr lang="en-GB" sz="1400" b="0" dirty="0" smtClean="0"/>
                        <a:t>the blood vessels that supply oxygen and blood to the heart).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Helps to burn fat and remove high density lipoproteins from the blood stream so arteries are less blocked</a:t>
                      </a:r>
                    </a:p>
                  </a:txBody>
                  <a:tcPr/>
                </a:tc>
                <a:extLst>
                  <a:ext uri="{0D108BD9-81ED-4DB2-BD59-A6C34878D82A}">
                    <a16:rowId xmlns:a16="http://schemas.microsoft.com/office/drawing/2014/main" val="2331434312"/>
                  </a:ext>
                </a:extLst>
              </a:tr>
              <a:tr h="1104078">
                <a:tc>
                  <a:txBody>
                    <a:bodyPr/>
                    <a:lstStyle/>
                    <a:p>
                      <a:r>
                        <a:rPr lang="en-GB" sz="1400" dirty="0" smtClean="0"/>
                        <a:t>Stroke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A stroke is a serious, life-threatening medical condition that occurs when the blood supply to part of the brain is cut off.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Physical activity causes b</a:t>
                      </a:r>
                      <a:r>
                        <a:rPr lang="en-US" sz="1400" dirty="0" err="1" smtClean="0"/>
                        <a:t>lood</a:t>
                      </a:r>
                      <a:r>
                        <a:rPr lang="en-US" sz="1400" dirty="0" smtClean="0"/>
                        <a:t> pressure to be reduced and less blockages in arteries.</a:t>
                      </a:r>
                    </a:p>
                  </a:txBody>
                  <a:tcPr/>
                </a:tc>
                <a:extLst>
                  <a:ext uri="{0D108BD9-81ED-4DB2-BD59-A6C34878D82A}">
                    <a16:rowId xmlns:a16="http://schemas.microsoft.com/office/drawing/2014/main" val="1515105032"/>
                  </a:ext>
                </a:extLst>
              </a:tr>
              <a:tr h="1104078">
                <a:tc>
                  <a:txBody>
                    <a:bodyPr/>
                    <a:lstStyle/>
                    <a:p>
                      <a:r>
                        <a:rPr lang="en-GB" sz="1400" dirty="0" smtClean="0"/>
                        <a:t>Type 2 diabetes</a:t>
                      </a:r>
                      <a:endParaRPr lang="en-GB" sz="1400" dirty="0"/>
                    </a:p>
                  </a:txBody>
                  <a:tcPr/>
                </a:tc>
                <a:tc>
                  <a:txBody>
                    <a:bodyPr/>
                    <a:lstStyle/>
                    <a:p>
                      <a:r>
                        <a:rPr lang="en-GB" sz="1400" dirty="0" smtClean="0"/>
                        <a:t>This is when the pancreas produces insulin but the body becomes resistant to it so glucose stays in the blood rather being absorbed.</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Type 2 diabetes is limited by helping to remove excess sugars by burning them in calories.</a:t>
                      </a:r>
                      <a:endParaRPr lang="en-GB" sz="1400" dirty="0"/>
                    </a:p>
                  </a:txBody>
                  <a:tcPr/>
                </a:tc>
                <a:extLst>
                  <a:ext uri="{0D108BD9-81ED-4DB2-BD59-A6C34878D82A}">
                    <a16:rowId xmlns:a16="http://schemas.microsoft.com/office/drawing/2014/main" val="32961057"/>
                  </a:ext>
                </a:extLst>
              </a:tr>
            </a:tbl>
          </a:graphicData>
        </a:graphic>
      </p:graphicFrame>
    </p:spTree>
    <p:extLst>
      <p:ext uri="{BB962C8B-B14F-4D97-AF65-F5344CB8AC3E}">
        <p14:creationId xmlns:p14="http://schemas.microsoft.com/office/powerpoint/2010/main" val="2661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does exercise help to maintain a healthy weight</a:t>
            </a:r>
            <a:r>
              <a:rPr lang="en-US" dirty="0" smtClean="0"/>
              <a:t>?</a:t>
            </a:r>
            <a:endParaRPr lang="en-GB" dirty="0"/>
          </a:p>
        </p:txBody>
      </p:sp>
      <p:sp>
        <p:nvSpPr>
          <p:cNvPr id="4" name="Pentagon 3"/>
          <p:cNvSpPr/>
          <p:nvPr/>
        </p:nvSpPr>
        <p:spPr>
          <a:xfrm>
            <a:off x="3975830" y="3064933"/>
            <a:ext cx="5320569" cy="2726267"/>
          </a:xfrm>
          <a:prstGeom prst="homePlat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t>Exercise helps </a:t>
            </a:r>
            <a:r>
              <a:rPr lang="en-US" sz="3200" dirty="0"/>
              <a:t>to burn extra calories that are taken in.</a:t>
            </a:r>
            <a:endParaRPr lang="en-GB" sz="3200" dirty="0"/>
          </a:p>
          <a:p>
            <a:pPr algn="ctr"/>
            <a:endParaRPr lang="en-GB" dirty="0"/>
          </a:p>
        </p:txBody>
      </p:sp>
    </p:spTree>
    <p:extLst>
      <p:ext uri="{BB962C8B-B14F-4D97-AF65-F5344CB8AC3E}">
        <p14:creationId xmlns:p14="http://schemas.microsoft.com/office/powerpoint/2010/main" val="247552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546</TotalTime>
  <Words>2655</Words>
  <Application>Microsoft Office PowerPoint</Application>
  <PresentationFormat>Widescreen</PresentationFormat>
  <Paragraphs>209</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Century Gothic</vt:lpstr>
      <vt:lpstr>Vapor Trail</vt:lpstr>
      <vt:lpstr>Unit 14: Exercise, Health &amp; Lifestyle</vt:lpstr>
      <vt:lpstr>Aim &amp; Objectives</vt:lpstr>
      <vt:lpstr>Learning Outcomes</vt:lpstr>
      <vt:lpstr>Lifestyle factors that affect Health &amp; Well-being</vt:lpstr>
      <vt:lpstr>Daily recommendations for young people aged 5-18</vt:lpstr>
      <vt:lpstr>Physical activity recommendations for adults   19-64 </vt:lpstr>
      <vt:lpstr>PowerPoint Presentation</vt:lpstr>
      <vt:lpstr>Why does exercise reduce the risk of coronary heart disease, stroke and type 2 diabetes.</vt:lpstr>
      <vt:lpstr>Why does exercise help to maintain a healthy weight?</vt:lpstr>
      <vt:lpstr>Why does exercise help the ability to perform everyday tasks?</vt:lpstr>
      <vt:lpstr>Why does exercise improve self-esteem?</vt:lpstr>
      <vt:lpstr>Why does exercise reduce the symptoms of depression and anxiety? </vt:lpstr>
      <vt:lpstr>What is alcohol?</vt:lpstr>
      <vt:lpstr>Alcohol  Recommendations &amp; Guidelines</vt:lpstr>
      <vt:lpstr>PowerPoint Presentation</vt:lpstr>
      <vt:lpstr>What is a stroke and why does excessive alcohol consumption cause a stroke?</vt:lpstr>
      <vt:lpstr>What is cirrhosis and why does excessive alcohol consumption cause a cirrhosis? </vt:lpstr>
      <vt:lpstr>What is hypertension and why does excessive alcohol consumption cause it? </vt:lpstr>
      <vt:lpstr>What is depression and why does excessive alcohol consumption cause it? </vt:lpstr>
      <vt:lpstr>What is depression and why does excessive alcohol consumption cause it? </vt:lpstr>
      <vt:lpstr>What is cancer and why does excessive alcohol consumption cause it?</vt:lpstr>
      <vt:lpstr>Smoking</vt:lpstr>
      <vt:lpstr>What is coronary heart disease and why does smoking cause it? </vt:lpstr>
      <vt:lpstr>What is cancer, what cancers can smoking cause and why does smoking cause it?  </vt:lpstr>
      <vt:lpstr>What are emphysema, bronchitis and pneumonia and why does smoking cause them?  </vt:lpstr>
      <vt:lpstr>What is stress?</vt:lpstr>
      <vt:lpstr>What is hypertension and why does stress cause it? </vt:lpstr>
      <vt:lpstr>What is angina and why does stress cause it? </vt:lpstr>
      <vt:lpstr>What is a stroke and why does stress cause a stroke?</vt:lpstr>
      <vt:lpstr>What is a heart attack and why does stress cause it? </vt:lpstr>
      <vt:lpstr>What is a stomach ulcer and why does stress cause it? </vt:lpstr>
      <vt:lpstr>Effects stress Can have on your behavior and mood? How can someone react if they are clinically stressed? </vt:lpstr>
      <vt:lpstr>What is diet?</vt:lpstr>
      <vt:lpstr>Benefits of a Healthy diet</vt:lpstr>
      <vt:lpstr>What is a nutrient deficiency and why does an unhealthy diet cause it?</vt:lpstr>
      <vt:lpstr>What is a coronary heart disease and why does an unhealthy diet cause it?</vt:lpstr>
      <vt:lpstr>What is obesity and why does an unhealthy diet cause it?</vt:lpstr>
      <vt:lpstr>What is Type 2 diabetes and why does an unhealthy diet cause it?</vt:lpstr>
      <vt:lpstr>Diet  recommendations &amp; guidelines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factors that affect Health &amp; Well-being</dc:title>
  <dc:creator>Ruth E Jones</dc:creator>
  <cp:lastModifiedBy>Ruth E Jones</cp:lastModifiedBy>
  <cp:revision>37</cp:revision>
  <cp:lastPrinted>2019-02-05T09:04:11Z</cp:lastPrinted>
  <dcterms:created xsi:type="dcterms:W3CDTF">2016-01-07T13:41:50Z</dcterms:created>
  <dcterms:modified xsi:type="dcterms:W3CDTF">2019-02-05T09:04:43Z</dcterms:modified>
</cp:coreProperties>
</file>