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1"/>
  </p:notesMasterIdLst>
  <p:handoutMasterIdLst>
    <p:handoutMasterId r:id="rId22"/>
  </p:handoutMasterIdLst>
  <p:sldIdLst>
    <p:sldId id="257" r:id="rId2"/>
    <p:sldId id="284" r:id="rId3"/>
    <p:sldId id="275" r:id="rId4"/>
    <p:sldId id="258" r:id="rId5"/>
    <p:sldId id="276" r:id="rId6"/>
    <p:sldId id="277" r:id="rId7"/>
    <p:sldId id="278" r:id="rId8"/>
    <p:sldId id="279" r:id="rId9"/>
    <p:sldId id="280" r:id="rId10"/>
    <p:sldId id="281" r:id="rId11"/>
    <p:sldId id="270" r:id="rId12"/>
    <p:sldId id="271" r:id="rId13"/>
    <p:sldId id="283" r:id="rId14"/>
    <p:sldId id="268" r:id="rId15"/>
    <p:sldId id="265" r:id="rId16"/>
    <p:sldId id="266" r:id="rId17"/>
    <p:sldId id="267" r:id="rId18"/>
    <p:sldId id="285" r:id="rId19"/>
    <p:sldId id="286" r:id="rId20"/>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3129DB"/>
    <a:srgbClr val="4735CB"/>
    <a:srgbClr val="1C21E4"/>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7" autoAdjust="0"/>
  </p:normalViewPr>
  <p:slideViewPr>
    <p:cSldViewPr>
      <p:cViewPr varScale="1">
        <p:scale>
          <a:sx n="103" d="100"/>
          <a:sy n="103" d="100"/>
        </p:scale>
        <p:origin x="23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BBE728-8960-43B6-964A-9452B617D07C}" type="doc">
      <dgm:prSet loTypeId="urn:microsoft.com/office/officeart/2005/8/layout/radial6" loCatId="cycle" qsTypeId="urn:microsoft.com/office/officeart/2005/8/quickstyle/simple1" qsCatId="simple" csTypeId="urn:microsoft.com/office/officeart/2005/8/colors/colorful1" csCatId="colorful" phldr="1"/>
      <dgm:spPr/>
      <dgm:t>
        <a:bodyPr/>
        <a:lstStyle/>
        <a:p>
          <a:endParaRPr lang="en-GB"/>
        </a:p>
      </dgm:t>
    </dgm:pt>
    <dgm:pt modelId="{60F6BB76-1D3E-410F-8667-2198BFE96122}">
      <dgm:prSet phldrT="[Text]"/>
      <dgm:spPr/>
      <dgm:t>
        <a:bodyPr/>
        <a:lstStyle/>
        <a:p>
          <a:r>
            <a:rPr lang="en-GB" dirty="0" smtClean="0"/>
            <a:t>Lifestyle Factors</a:t>
          </a:r>
          <a:endParaRPr lang="en-GB" dirty="0"/>
        </a:p>
      </dgm:t>
    </dgm:pt>
    <dgm:pt modelId="{28F7F98B-33AD-44D7-BF52-A64154F390AC}" type="parTrans" cxnId="{A6CCFDAF-C01F-4C78-8936-6E0D3EA94F15}">
      <dgm:prSet/>
      <dgm:spPr/>
      <dgm:t>
        <a:bodyPr/>
        <a:lstStyle/>
        <a:p>
          <a:endParaRPr lang="en-GB"/>
        </a:p>
      </dgm:t>
    </dgm:pt>
    <dgm:pt modelId="{80D1E10A-A027-4030-B986-CA88294A2E63}" type="sibTrans" cxnId="{A6CCFDAF-C01F-4C78-8936-6E0D3EA94F15}">
      <dgm:prSet/>
      <dgm:spPr/>
      <dgm:t>
        <a:bodyPr/>
        <a:lstStyle/>
        <a:p>
          <a:endParaRPr lang="en-GB"/>
        </a:p>
      </dgm:t>
    </dgm:pt>
    <dgm:pt modelId="{4DF9702F-57FA-4CD1-8F76-6A2CE4DFCF26}">
      <dgm:prSet phldrT="[Text]"/>
      <dgm:spPr/>
      <dgm:t>
        <a:bodyPr/>
        <a:lstStyle/>
        <a:p>
          <a:r>
            <a:rPr lang="en-GB" dirty="0" smtClean="0"/>
            <a:t>Physical activity</a:t>
          </a:r>
          <a:endParaRPr lang="en-GB" dirty="0"/>
        </a:p>
      </dgm:t>
    </dgm:pt>
    <dgm:pt modelId="{A367718A-7F12-405A-936C-A86E01AC4682}" type="parTrans" cxnId="{D73D6F6F-E8D9-4B41-93F9-267B8E9334E8}">
      <dgm:prSet/>
      <dgm:spPr/>
      <dgm:t>
        <a:bodyPr/>
        <a:lstStyle/>
        <a:p>
          <a:endParaRPr lang="en-GB"/>
        </a:p>
      </dgm:t>
    </dgm:pt>
    <dgm:pt modelId="{D9C8D958-785E-4DD8-8D9A-D4D471C71C2E}" type="sibTrans" cxnId="{D73D6F6F-E8D9-4B41-93F9-267B8E9334E8}">
      <dgm:prSet/>
      <dgm:spPr/>
      <dgm:t>
        <a:bodyPr/>
        <a:lstStyle/>
        <a:p>
          <a:endParaRPr lang="en-GB"/>
        </a:p>
      </dgm:t>
    </dgm:pt>
    <dgm:pt modelId="{61676DC4-79E4-43F3-A2C0-C708E11940B1}">
      <dgm:prSet phldrT="[Text]"/>
      <dgm:spPr/>
      <dgm:t>
        <a:bodyPr/>
        <a:lstStyle/>
        <a:p>
          <a:r>
            <a:rPr lang="en-GB" dirty="0" smtClean="0"/>
            <a:t>Alcohol</a:t>
          </a:r>
          <a:endParaRPr lang="en-GB" dirty="0"/>
        </a:p>
      </dgm:t>
    </dgm:pt>
    <dgm:pt modelId="{28BD09FA-84D7-4413-A2D3-D6C1D1C3B6D0}" type="parTrans" cxnId="{17432433-833E-43D5-8477-51A66B4773AC}">
      <dgm:prSet/>
      <dgm:spPr/>
      <dgm:t>
        <a:bodyPr/>
        <a:lstStyle/>
        <a:p>
          <a:endParaRPr lang="en-GB"/>
        </a:p>
      </dgm:t>
    </dgm:pt>
    <dgm:pt modelId="{3A342D85-E398-4162-95ED-512119ED3EF7}" type="sibTrans" cxnId="{17432433-833E-43D5-8477-51A66B4773AC}">
      <dgm:prSet/>
      <dgm:spPr/>
      <dgm:t>
        <a:bodyPr/>
        <a:lstStyle/>
        <a:p>
          <a:endParaRPr lang="en-GB"/>
        </a:p>
      </dgm:t>
    </dgm:pt>
    <dgm:pt modelId="{2D9B3A35-C2B1-44C8-9A7F-01D422423072}">
      <dgm:prSet phldrT="[Text]"/>
      <dgm:spPr/>
      <dgm:t>
        <a:bodyPr/>
        <a:lstStyle/>
        <a:p>
          <a:r>
            <a:rPr lang="en-GB" dirty="0" smtClean="0"/>
            <a:t>Smoking</a:t>
          </a:r>
          <a:endParaRPr lang="en-GB" dirty="0"/>
        </a:p>
      </dgm:t>
    </dgm:pt>
    <dgm:pt modelId="{8E29D38B-F9E1-4268-84D4-4B44958C6FB9}" type="parTrans" cxnId="{A8E4984F-34B8-4A54-BD00-19C1ADF35D5B}">
      <dgm:prSet/>
      <dgm:spPr/>
      <dgm:t>
        <a:bodyPr/>
        <a:lstStyle/>
        <a:p>
          <a:endParaRPr lang="en-GB"/>
        </a:p>
      </dgm:t>
    </dgm:pt>
    <dgm:pt modelId="{FC895F7E-86AA-4C56-855C-799B239A89FC}" type="sibTrans" cxnId="{A8E4984F-34B8-4A54-BD00-19C1ADF35D5B}">
      <dgm:prSet/>
      <dgm:spPr/>
      <dgm:t>
        <a:bodyPr/>
        <a:lstStyle/>
        <a:p>
          <a:endParaRPr lang="en-GB"/>
        </a:p>
      </dgm:t>
    </dgm:pt>
    <dgm:pt modelId="{0CDD6630-4ABE-4B18-84A8-1BB418C4A67F}">
      <dgm:prSet phldrT="[Text]"/>
      <dgm:spPr/>
      <dgm:t>
        <a:bodyPr/>
        <a:lstStyle/>
        <a:p>
          <a:r>
            <a:rPr lang="en-GB" dirty="0" smtClean="0"/>
            <a:t>Diet</a:t>
          </a:r>
          <a:endParaRPr lang="en-GB" dirty="0"/>
        </a:p>
      </dgm:t>
    </dgm:pt>
    <dgm:pt modelId="{7CEEBC6F-DA7F-4478-B7E4-A3130168483B}" type="parTrans" cxnId="{72C0ACBE-57D7-4AD3-A0FA-107F730AADF9}">
      <dgm:prSet/>
      <dgm:spPr/>
      <dgm:t>
        <a:bodyPr/>
        <a:lstStyle/>
        <a:p>
          <a:endParaRPr lang="en-GB"/>
        </a:p>
      </dgm:t>
    </dgm:pt>
    <dgm:pt modelId="{CFC2C586-A215-4F2A-9DAC-6B9FF4CCD29E}" type="sibTrans" cxnId="{72C0ACBE-57D7-4AD3-A0FA-107F730AADF9}">
      <dgm:prSet/>
      <dgm:spPr/>
      <dgm:t>
        <a:bodyPr/>
        <a:lstStyle/>
        <a:p>
          <a:endParaRPr lang="en-GB"/>
        </a:p>
      </dgm:t>
    </dgm:pt>
    <dgm:pt modelId="{56B16D78-2EA2-4E61-BFA6-F3DA93E294C6}">
      <dgm:prSet phldrT="[Text]"/>
      <dgm:spPr/>
      <dgm:t>
        <a:bodyPr/>
        <a:lstStyle/>
        <a:p>
          <a:r>
            <a:rPr lang="en-GB" dirty="0" smtClean="0"/>
            <a:t>Stress levels</a:t>
          </a:r>
          <a:endParaRPr lang="en-GB" dirty="0"/>
        </a:p>
      </dgm:t>
    </dgm:pt>
    <dgm:pt modelId="{8481F6FA-987C-4C5C-9ACD-6BB6D72B6C3F}" type="parTrans" cxnId="{6B2DB114-3E1A-4F0E-BD5D-8638D3F742E2}">
      <dgm:prSet/>
      <dgm:spPr/>
      <dgm:t>
        <a:bodyPr/>
        <a:lstStyle/>
        <a:p>
          <a:endParaRPr lang="en-GB"/>
        </a:p>
      </dgm:t>
    </dgm:pt>
    <dgm:pt modelId="{D67610B2-A562-4571-AAA1-196ACB4187D6}" type="sibTrans" cxnId="{6B2DB114-3E1A-4F0E-BD5D-8638D3F742E2}">
      <dgm:prSet/>
      <dgm:spPr/>
      <dgm:t>
        <a:bodyPr/>
        <a:lstStyle/>
        <a:p>
          <a:endParaRPr lang="en-GB"/>
        </a:p>
      </dgm:t>
    </dgm:pt>
    <dgm:pt modelId="{E46DBCB1-1254-4480-9536-78A8EAC1E7A4}" type="pres">
      <dgm:prSet presAssocID="{39BBE728-8960-43B6-964A-9452B617D07C}" presName="Name0" presStyleCnt="0">
        <dgm:presLayoutVars>
          <dgm:chMax val="1"/>
          <dgm:dir/>
          <dgm:animLvl val="ctr"/>
          <dgm:resizeHandles val="exact"/>
        </dgm:presLayoutVars>
      </dgm:prSet>
      <dgm:spPr/>
      <dgm:t>
        <a:bodyPr/>
        <a:lstStyle/>
        <a:p>
          <a:endParaRPr lang="en-GB"/>
        </a:p>
      </dgm:t>
    </dgm:pt>
    <dgm:pt modelId="{EBE3A606-7821-4CC9-AEAA-208CDB5AEB05}" type="pres">
      <dgm:prSet presAssocID="{60F6BB76-1D3E-410F-8667-2198BFE96122}" presName="centerShape" presStyleLbl="node0" presStyleIdx="0" presStyleCnt="1"/>
      <dgm:spPr/>
      <dgm:t>
        <a:bodyPr/>
        <a:lstStyle/>
        <a:p>
          <a:endParaRPr lang="en-GB"/>
        </a:p>
      </dgm:t>
    </dgm:pt>
    <dgm:pt modelId="{4608CEF1-710C-4F5F-AFA7-D82DD1277EBC}" type="pres">
      <dgm:prSet presAssocID="{4DF9702F-57FA-4CD1-8F76-6A2CE4DFCF26}" presName="node" presStyleLbl="node1" presStyleIdx="0" presStyleCnt="5">
        <dgm:presLayoutVars>
          <dgm:bulletEnabled val="1"/>
        </dgm:presLayoutVars>
      </dgm:prSet>
      <dgm:spPr/>
      <dgm:t>
        <a:bodyPr/>
        <a:lstStyle/>
        <a:p>
          <a:endParaRPr lang="en-GB"/>
        </a:p>
      </dgm:t>
    </dgm:pt>
    <dgm:pt modelId="{04319025-14A7-413B-9925-79D6467CD400}" type="pres">
      <dgm:prSet presAssocID="{4DF9702F-57FA-4CD1-8F76-6A2CE4DFCF26}" presName="dummy" presStyleCnt="0"/>
      <dgm:spPr/>
    </dgm:pt>
    <dgm:pt modelId="{0C5038FB-0383-47DA-A283-F219915C4EC2}" type="pres">
      <dgm:prSet presAssocID="{D9C8D958-785E-4DD8-8D9A-D4D471C71C2E}" presName="sibTrans" presStyleLbl="sibTrans2D1" presStyleIdx="0" presStyleCnt="5"/>
      <dgm:spPr/>
      <dgm:t>
        <a:bodyPr/>
        <a:lstStyle/>
        <a:p>
          <a:endParaRPr lang="en-GB"/>
        </a:p>
      </dgm:t>
    </dgm:pt>
    <dgm:pt modelId="{01421141-ADC6-4752-966B-1BD297A4580B}" type="pres">
      <dgm:prSet presAssocID="{61676DC4-79E4-43F3-A2C0-C708E11940B1}" presName="node" presStyleLbl="node1" presStyleIdx="1" presStyleCnt="5">
        <dgm:presLayoutVars>
          <dgm:bulletEnabled val="1"/>
        </dgm:presLayoutVars>
      </dgm:prSet>
      <dgm:spPr/>
      <dgm:t>
        <a:bodyPr/>
        <a:lstStyle/>
        <a:p>
          <a:endParaRPr lang="en-GB"/>
        </a:p>
      </dgm:t>
    </dgm:pt>
    <dgm:pt modelId="{59F292B5-E935-4399-BDD4-E27E17F716AD}" type="pres">
      <dgm:prSet presAssocID="{61676DC4-79E4-43F3-A2C0-C708E11940B1}" presName="dummy" presStyleCnt="0"/>
      <dgm:spPr/>
    </dgm:pt>
    <dgm:pt modelId="{87E5C04B-0112-46F6-B273-B3CB4948AE6F}" type="pres">
      <dgm:prSet presAssocID="{3A342D85-E398-4162-95ED-512119ED3EF7}" presName="sibTrans" presStyleLbl="sibTrans2D1" presStyleIdx="1" presStyleCnt="5"/>
      <dgm:spPr/>
      <dgm:t>
        <a:bodyPr/>
        <a:lstStyle/>
        <a:p>
          <a:endParaRPr lang="en-GB"/>
        </a:p>
      </dgm:t>
    </dgm:pt>
    <dgm:pt modelId="{40D33B6B-75A7-438C-9183-6AC399CA7529}" type="pres">
      <dgm:prSet presAssocID="{2D9B3A35-C2B1-44C8-9A7F-01D422423072}" presName="node" presStyleLbl="node1" presStyleIdx="2" presStyleCnt="5">
        <dgm:presLayoutVars>
          <dgm:bulletEnabled val="1"/>
        </dgm:presLayoutVars>
      </dgm:prSet>
      <dgm:spPr/>
      <dgm:t>
        <a:bodyPr/>
        <a:lstStyle/>
        <a:p>
          <a:endParaRPr lang="en-GB"/>
        </a:p>
      </dgm:t>
    </dgm:pt>
    <dgm:pt modelId="{1BA07CC7-EF08-4A82-9BA4-C58BB0CBFF79}" type="pres">
      <dgm:prSet presAssocID="{2D9B3A35-C2B1-44C8-9A7F-01D422423072}" presName="dummy" presStyleCnt="0"/>
      <dgm:spPr/>
    </dgm:pt>
    <dgm:pt modelId="{66B79BD2-6247-4D51-A518-3F167098C1E4}" type="pres">
      <dgm:prSet presAssocID="{FC895F7E-86AA-4C56-855C-799B239A89FC}" presName="sibTrans" presStyleLbl="sibTrans2D1" presStyleIdx="2" presStyleCnt="5"/>
      <dgm:spPr/>
      <dgm:t>
        <a:bodyPr/>
        <a:lstStyle/>
        <a:p>
          <a:endParaRPr lang="en-GB"/>
        </a:p>
      </dgm:t>
    </dgm:pt>
    <dgm:pt modelId="{C482591F-7B4B-4EF6-9A06-8D47071517AC}" type="pres">
      <dgm:prSet presAssocID="{0CDD6630-4ABE-4B18-84A8-1BB418C4A67F}" presName="node" presStyleLbl="node1" presStyleIdx="3" presStyleCnt="5">
        <dgm:presLayoutVars>
          <dgm:bulletEnabled val="1"/>
        </dgm:presLayoutVars>
      </dgm:prSet>
      <dgm:spPr/>
      <dgm:t>
        <a:bodyPr/>
        <a:lstStyle/>
        <a:p>
          <a:endParaRPr lang="en-GB"/>
        </a:p>
      </dgm:t>
    </dgm:pt>
    <dgm:pt modelId="{9832FA94-9DA7-426D-86BF-98C45347B56F}" type="pres">
      <dgm:prSet presAssocID="{0CDD6630-4ABE-4B18-84A8-1BB418C4A67F}" presName="dummy" presStyleCnt="0"/>
      <dgm:spPr/>
    </dgm:pt>
    <dgm:pt modelId="{0CAFC9A8-F486-4A6F-893A-744D6DA07BCD}" type="pres">
      <dgm:prSet presAssocID="{CFC2C586-A215-4F2A-9DAC-6B9FF4CCD29E}" presName="sibTrans" presStyleLbl="sibTrans2D1" presStyleIdx="3" presStyleCnt="5"/>
      <dgm:spPr/>
      <dgm:t>
        <a:bodyPr/>
        <a:lstStyle/>
        <a:p>
          <a:endParaRPr lang="en-GB"/>
        </a:p>
      </dgm:t>
    </dgm:pt>
    <dgm:pt modelId="{292AFD15-D1A6-481E-8690-D2F85B73C916}" type="pres">
      <dgm:prSet presAssocID="{56B16D78-2EA2-4E61-BFA6-F3DA93E294C6}" presName="node" presStyleLbl="node1" presStyleIdx="4" presStyleCnt="5">
        <dgm:presLayoutVars>
          <dgm:bulletEnabled val="1"/>
        </dgm:presLayoutVars>
      </dgm:prSet>
      <dgm:spPr/>
      <dgm:t>
        <a:bodyPr/>
        <a:lstStyle/>
        <a:p>
          <a:endParaRPr lang="en-GB"/>
        </a:p>
      </dgm:t>
    </dgm:pt>
    <dgm:pt modelId="{4CC70AD9-12E7-4432-B613-484CACAF3D57}" type="pres">
      <dgm:prSet presAssocID="{56B16D78-2EA2-4E61-BFA6-F3DA93E294C6}" presName="dummy" presStyleCnt="0"/>
      <dgm:spPr/>
    </dgm:pt>
    <dgm:pt modelId="{9B5F3C86-744F-459B-9CAD-A8EF7354620F}" type="pres">
      <dgm:prSet presAssocID="{D67610B2-A562-4571-AAA1-196ACB4187D6}" presName="sibTrans" presStyleLbl="sibTrans2D1" presStyleIdx="4" presStyleCnt="5"/>
      <dgm:spPr/>
      <dgm:t>
        <a:bodyPr/>
        <a:lstStyle/>
        <a:p>
          <a:endParaRPr lang="en-GB"/>
        </a:p>
      </dgm:t>
    </dgm:pt>
  </dgm:ptLst>
  <dgm:cxnLst>
    <dgm:cxn modelId="{DE2C1487-AD18-459D-A8DD-5ECD949FCA76}" type="presOf" srcId="{FC895F7E-86AA-4C56-855C-799B239A89FC}" destId="{66B79BD2-6247-4D51-A518-3F167098C1E4}" srcOrd="0" destOrd="0" presId="urn:microsoft.com/office/officeart/2005/8/layout/radial6"/>
    <dgm:cxn modelId="{53430E26-63D5-4B66-87E4-942205B0843A}" type="presOf" srcId="{3A342D85-E398-4162-95ED-512119ED3EF7}" destId="{87E5C04B-0112-46F6-B273-B3CB4948AE6F}" srcOrd="0" destOrd="0" presId="urn:microsoft.com/office/officeart/2005/8/layout/radial6"/>
    <dgm:cxn modelId="{72C0ACBE-57D7-4AD3-A0FA-107F730AADF9}" srcId="{60F6BB76-1D3E-410F-8667-2198BFE96122}" destId="{0CDD6630-4ABE-4B18-84A8-1BB418C4A67F}" srcOrd="3" destOrd="0" parTransId="{7CEEBC6F-DA7F-4478-B7E4-A3130168483B}" sibTransId="{CFC2C586-A215-4F2A-9DAC-6B9FF4CCD29E}"/>
    <dgm:cxn modelId="{D73D6F6F-E8D9-4B41-93F9-267B8E9334E8}" srcId="{60F6BB76-1D3E-410F-8667-2198BFE96122}" destId="{4DF9702F-57FA-4CD1-8F76-6A2CE4DFCF26}" srcOrd="0" destOrd="0" parTransId="{A367718A-7F12-405A-936C-A86E01AC4682}" sibTransId="{D9C8D958-785E-4DD8-8D9A-D4D471C71C2E}"/>
    <dgm:cxn modelId="{903A6790-13E5-4153-B291-F5EDA3DAB481}" type="presOf" srcId="{0CDD6630-4ABE-4B18-84A8-1BB418C4A67F}" destId="{C482591F-7B4B-4EF6-9A06-8D47071517AC}" srcOrd="0" destOrd="0" presId="urn:microsoft.com/office/officeart/2005/8/layout/radial6"/>
    <dgm:cxn modelId="{9B545D45-5C16-4416-B231-7BA0382E8FD2}" type="presOf" srcId="{61676DC4-79E4-43F3-A2C0-C708E11940B1}" destId="{01421141-ADC6-4752-966B-1BD297A4580B}" srcOrd="0" destOrd="0" presId="urn:microsoft.com/office/officeart/2005/8/layout/radial6"/>
    <dgm:cxn modelId="{873586CB-F6BA-403A-8757-DF06B1D14B19}" type="presOf" srcId="{60F6BB76-1D3E-410F-8667-2198BFE96122}" destId="{EBE3A606-7821-4CC9-AEAA-208CDB5AEB05}" srcOrd="0" destOrd="0" presId="urn:microsoft.com/office/officeart/2005/8/layout/radial6"/>
    <dgm:cxn modelId="{A6CCFDAF-C01F-4C78-8936-6E0D3EA94F15}" srcId="{39BBE728-8960-43B6-964A-9452B617D07C}" destId="{60F6BB76-1D3E-410F-8667-2198BFE96122}" srcOrd="0" destOrd="0" parTransId="{28F7F98B-33AD-44D7-BF52-A64154F390AC}" sibTransId="{80D1E10A-A027-4030-B986-CA88294A2E63}"/>
    <dgm:cxn modelId="{3C9889A5-7DBA-4ECA-9CCA-9FF7A907FE0C}" type="presOf" srcId="{D67610B2-A562-4571-AAA1-196ACB4187D6}" destId="{9B5F3C86-744F-459B-9CAD-A8EF7354620F}" srcOrd="0" destOrd="0" presId="urn:microsoft.com/office/officeart/2005/8/layout/radial6"/>
    <dgm:cxn modelId="{17432433-833E-43D5-8477-51A66B4773AC}" srcId="{60F6BB76-1D3E-410F-8667-2198BFE96122}" destId="{61676DC4-79E4-43F3-A2C0-C708E11940B1}" srcOrd="1" destOrd="0" parTransId="{28BD09FA-84D7-4413-A2D3-D6C1D1C3B6D0}" sibTransId="{3A342D85-E398-4162-95ED-512119ED3EF7}"/>
    <dgm:cxn modelId="{2496FEAD-F2EC-4E1D-9D00-D413AFC0F84E}" type="presOf" srcId="{56B16D78-2EA2-4E61-BFA6-F3DA93E294C6}" destId="{292AFD15-D1A6-481E-8690-D2F85B73C916}" srcOrd="0" destOrd="0" presId="urn:microsoft.com/office/officeart/2005/8/layout/radial6"/>
    <dgm:cxn modelId="{D6D32FA7-CB87-4713-AFAC-CC32EC5E8AC7}" type="presOf" srcId="{4DF9702F-57FA-4CD1-8F76-6A2CE4DFCF26}" destId="{4608CEF1-710C-4F5F-AFA7-D82DD1277EBC}" srcOrd="0" destOrd="0" presId="urn:microsoft.com/office/officeart/2005/8/layout/radial6"/>
    <dgm:cxn modelId="{6B2DB114-3E1A-4F0E-BD5D-8638D3F742E2}" srcId="{60F6BB76-1D3E-410F-8667-2198BFE96122}" destId="{56B16D78-2EA2-4E61-BFA6-F3DA93E294C6}" srcOrd="4" destOrd="0" parTransId="{8481F6FA-987C-4C5C-9ACD-6BB6D72B6C3F}" sibTransId="{D67610B2-A562-4571-AAA1-196ACB4187D6}"/>
    <dgm:cxn modelId="{238B34F0-5AB3-4098-BBA6-9EFE192DE810}" type="presOf" srcId="{D9C8D958-785E-4DD8-8D9A-D4D471C71C2E}" destId="{0C5038FB-0383-47DA-A283-F219915C4EC2}" srcOrd="0" destOrd="0" presId="urn:microsoft.com/office/officeart/2005/8/layout/radial6"/>
    <dgm:cxn modelId="{A8E4984F-34B8-4A54-BD00-19C1ADF35D5B}" srcId="{60F6BB76-1D3E-410F-8667-2198BFE96122}" destId="{2D9B3A35-C2B1-44C8-9A7F-01D422423072}" srcOrd="2" destOrd="0" parTransId="{8E29D38B-F9E1-4268-84D4-4B44958C6FB9}" sibTransId="{FC895F7E-86AA-4C56-855C-799B239A89FC}"/>
    <dgm:cxn modelId="{AA5A517A-27EE-4F6D-BB33-DBBB1D60A302}" type="presOf" srcId="{39BBE728-8960-43B6-964A-9452B617D07C}" destId="{E46DBCB1-1254-4480-9536-78A8EAC1E7A4}" srcOrd="0" destOrd="0" presId="urn:microsoft.com/office/officeart/2005/8/layout/radial6"/>
    <dgm:cxn modelId="{09035387-CF56-4BB6-B9B9-7C7E0D5B7865}" type="presOf" srcId="{CFC2C586-A215-4F2A-9DAC-6B9FF4CCD29E}" destId="{0CAFC9A8-F486-4A6F-893A-744D6DA07BCD}" srcOrd="0" destOrd="0" presId="urn:microsoft.com/office/officeart/2005/8/layout/radial6"/>
    <dgm:cxn modelId="{60B32320-0A81-4048-8CA1-97094F13AE0C}" type="presOf" srcId="{2D9B3A35-C2B1-44C8-9A7F-01D422423072}" destId="{40D33B6B-75A7-438C-9183-6AC399CA7529}" srcOrd="0" destOrd="0" presId="urn:microsoft.com/office/officeart/2005/8/layout/radial6"/>
    <dgm:cxn modelId="{3EEB69FB-D3E4-4F66-AADF-2B860C10B99A}" type="presParOf" srcId="{E46DBCB1-1254-4480-9536-78A8EAC1E7A4}" destId="{EBE3A606-7821-4CC9-AEAA-208CDB5AEB05}" srcOrd="0" destOrd="0" presId="urn:microsoft.com/office/officeart/2005/8/layout/radial6"/>
    <dgm:cxn modelId="{B521B097-3F40-48A7-AF59-3CAF218BD462}" type="presParOf" srcId="{E46DBCB1-1254-4480-9536-78A8EAC1E7A4}" destId="{4608CEF1-710C-4F5F-AFA7-D82DD1277EBC}" srcOrd="1" destOrd="0" presId="urn:microsoft.com/office/officeart/2005/8/layout/radial6"/>
    <dgm:cxn modelId="{A85E1FDF-62D8-4613-9039-C8BE45C213F3}" type="presParOf" srcId="{E46DBCB1-1254-4480-9536-78A8EAC1E7A4}" destId="{04319025-14A7-413B-9925-79D6467CD400}" srcOrd="2" destOrd="0" presId="urn:microsoft.com/office/officeart/2005/8/layout/radial6"/>
    <dgm:cxn modelId="{5C329275-4B63-4EC7-A728-C4AEB4EB46FA}" type="presParOf" srcId="{E46DBCB1-1254-4480-9536-78A8EAC1E7A4}" destId="{0C5038FB-0383-47DA-A283-F219915C4EC2}" srcOrd="3" destOrd="0" presId="urn:microsoft.com/office/officeart/2005/8/layout/radial6"/>
    <dgm:cxn modelId="{574137BA-E27D-4EE4-AAE3-1A3E4B41E44F}" type="presParOf" srcId="{E46DBCB1-1254-4480-9536-78A8EAC1E7A4}" destId="{01421141-ADC6-4752-966B-1BD297A4580B}" srcOrd="4" destOrd="0" presId="urn:microsoft.com/office/officeart/2005/8/layout/radial6"/>
    <dgm:cxn modelId="{C8B7BB2E-F2E3-4BE2-9725-EB88BBDC5DFC}" type="presParOf" srcId="{E46DBCB1-1254-4480-9536-78A8EAC1E7A4}" destId="{59F292B5-E935-4399-BDD4-E27E17F716AD}" srcOrd="5" destOrd="0" presId="urn:microsoft.com/office/officeart/2005/8/layout/radial6"/>
    <dgm:cxn modelId="{0BBE02F9-74A0-48FB-A0BB-7605C2505EFE}" type="presParOf" srcId="{E46DBCB1-1254-4480-9536-78A8EAC1E7A4}" destId="{87E5C04B-0112-46F6-B273-B3CB4948AE6F}" srcOrd="6" destOrd="0" presId="urn:microsoft.com/office/officeart/2005/8/layout/radial6"/>
    <dgm:cxn modelId="{4CAF1758-1042-4817-810A-64274DE03C32}" type="presParOf" srcId="{E46DBCB1-1254-4480-9536-78A8EAC1E7A4}" destId="{40D33B6B-75A7-438C-9183-6AC399CA7529}" srcOrd="7" destOrd="0" presId="urn:microsoft.com/office/officeart/2005/8/layout/radial6"/>
    <dgm:cxn modelId="{34F4F6A7-8D33-4FD9-A28A-DC4DFA8BED43}" type="presParOf" srcId="{E46DBCB1-1254-4480-9536-78A8EAC1E7A4}" destId="{1BA07CC7-EF08-4A82-9BA4-C58BB0CBFF79}" srcOrd="8" destOrd="0" presId="urn:microsoft.com/office/officeart/2005/8/layout/radial6"/>
    <dgm:cxn modelId="{F46D6AD2-C2EF-4C28-BE51-49F16A245FF1}" type="presParOf" srcId="{E46DBCB1-1254-4480-9536-78A8EAC1E7A4}" destId="{66B79BD2-6247-4D51-A518-3F167098C1E4}" srcOrd="9" destOrd="0" presId="urn:microsoft.com/office/officeart/2005/8/layout/radial6"/>
    <dgm:cxn modelId="{BF77E6FD-04C4-4034-AFFF-FCB84980DE59}" type="presParOf" srcId="{E46DBCB1-1254-4480-9536-78A8EAC1E7A4}" destId="{C482591F-7B4B-4EF6-9A06-8D47071517AC}" srcOrd="10" destOrd="0" presId="urn:microsoft.com/office/officeart/2005/8/layout/radial6"/>
    <dgm:cxn modelId="{E654643D-AB5C-4B50-92BF-5E05C1837957}" type="presParOf" srcId="{E46DBCB1-1254-4480-9536-78A8EAC1E7A4}" destId="{9832FA94-9DA7-426D-86BF-98C45347B56F}" srcOrd="11" destOrd="0" presId="urn:microsoft.com/office/officeart/2005/8/layout/radial6"/>
    <dgm:cxn modelId="{5AF26BE5-D0F1-4439-8192-4AD2E14C5DC5}" type="presParOf" srcId="{E46DBCB1-1254-4480-9536-78A8EAC1E7A4}" destId="{0CAFC9A8-F486-4A6F-893A-744D6DA07BCD}" srcOrd="12" destOrd="0" presId="urn:microsoft.com/office/officeart/2005/8/layout/radial6"/>
    <dgm:cxn modelId="{B650FA8B-665A-455B-8120-2D58454A022D}" type="presParOf" srcId="{E46DBCB1-1254-4480-9536-78A8EAC1E7A4}" destId="{292AFD15-D1A6-481E-8690-D2F85B73C916}" srcOrd="13" destOrd="0" presId="urn:microsoft.com/office/officeart/2005/8/layout/radial6"/>
    <dgm:cxn modelId="{41E3ACAE-D13A-4F60-80F0-E14CD1563DCD}" type="presParOf" srcId="{E46DBCB1-1254-4480-9536-78A8EAC1E7A4}" destId="{4CC70AD9-12E7-4432-B613-484CACAF3D57}" srcOrd="14" destOrd="0" presId="urn:microsoft.com/office/officeart/2005/8/layout/radial6"/>
    <dgm:cxn modelId="{CC882BC4-4C71-4A0C-A97D-E256CD3E9163}" type="presParOf" srcId="{E46DBCB1-1254-4480-9536-78A8EAC1E7A4}" destId="{9B5F3C86-744F-459B-9CAD-A8EF7354620F}"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5F3C86-744F-459B-9CAD-A8EF7354620F}">
      <dsp:nvSpPr>
        <dsp:cNvPr id="0" name=""/>
        <dsp:cNvSpPr/>
      </dsp:nvSpPr>
      <dsp:spPr>
        <a:xfrm>
          <a:off x="1421958" y="622756"/>
          <a:ext cx="4164523" cy="4164523"/>
        </a:xfrm>
        <a:prstGeom prst="blockArc">
          <a:avLst>
            <a:gd name="adj1" fmla="val 11880000"/>
            <a:gd name="adj2" fmla="val 16200000"/>
            <a:gd name="adj3" fmla="val 4638"/>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CAFC9A8-F486-4A6F-893A-744D6DA07BCD}">
      <dsp:nvSpPr>
        <dsp:cNvPr id="0" name=""/>
        <dsp:cNvSpPr/>
      </dsp:nvSpPr>
      <dsp:spPr>
        <a:xfrm>
          <a:off x="1421958" y="622756"/>
          <a:ext cx="4164523" cy="4164523"/>
        </a:xfrm>
        <a:prstGeom prst="blockArc">
          <a:avLst>
            <a:gd name="adj1" fmla="val 7560000"/>
            <a:gd name="adj2" fmla="val 11880000"/>
            <a:gd name="adj3" fmla="val 4638"/>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6B79BD2-6247-4D51-A518-3F167098C1E4}">
      <dsp:nvSpPr>
        <dsp:cNvPr id="0" name=""/>
        <dsp:cNvSpPr/>
      </dsp:nvSpPr>
      <dsp:spPr>
        <a:xfrm>
          <a:off x="1421958" y="622756"/>
          <a:ext cx="4164523" cy="4164523"/>
        </a:xfrm>
        <a:prstGeom prst="blockArc">
          <a:avLst>
            <a:gd name="adj1" fmla="val 3240000"/>
            <a:gd name="adj2" fmla="val 7560000"/>
            <a:gd name="adj3" fmla="val 4638"/>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7E5C04B-0112-46F6-B273-B3CB4948AE6F}">
      <dsp:nvSpPr>
        <dsp:cNvPr id="0" name=""/>
        <dsp:cNvSpPr/>
      </dsp:nvSpPr>
      <dsp:spPr>
        <a:xfrm>
          <a:off x="1421958" y="622756"/>
          <a:ext cx="4164523" cy="4164523"/>
        </a:xfrm>
        <a:prstGeom prst="blockArc">
          <a:avLst>
            <a:gd name="adj1" fmla="val 20520000"/>
            <a:gd name="adj2" fmla="val 3240000"/>
            <a:gd name="adj3" fmla="val 4638"/>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C5038FB-0383-47DA-A283-F219915C4EC2}">
      <dsp:nvSpPr>
        <dsp:cNvPr id="0" name=""/>
        <dsp:cNvSpPr/>
      </dsp:nvSpPr>
      <dsp:spPr>
        <a:xfrm>
          <a:off x="1421958" y="622756"/>
          <a:ext cx="4164523" cy="4164523"/>
        </a:xfrm>
        <a:prstGeom prst="blockArc">
          <a:avLst>
            <a:gd name="adj1" fmla="val 16200000"/>
            <a:gd name="adj2" fmla="val 20520000"/>
            <a:gd name="adj3" fmla="val 4638"/>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BE3A606-7821-4CC9-AEAA-208CDB5AEB05}">
      <dsp:nvSpPr>
        <dsp:cNvPr id="0" name=""/>
        <dsp:cNvSpPr/>
      </dsp:nvSpPr>
      <dsp:spPr>
        <a:xfrm>
          <a:off x="2546034" y="1746833"/>
          <a:ext cx="1916370" cy="191637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en-GB" sz="3000" kern="1200" dirty="0" smtClean="0"/>
            <a:t>Lifestyle Factors</a:t>
          </a:r>
          <a:endParaRPr lang="en-GB" sz="3000" kern="1200" dirty="0"/>
        </a:p>
      </dsp:txBody>
      <dsp:txXfrm>
        <a:off x="2826680" y="2027479"/>
        <a:ext cx="1355078" cy="1355078"/>
      </dsp:txXfrm>
    </dsp:sp>
    <dsp:sp modelId="{4608CEF1-710C-4F5F-AFA7-D82DD1277EBC}">
      <dsp:nvSpPr>
        <dsp:cNvPr id="0" name=""/>
        <dsp:cNvSpPr/>
      </dsp:nvSpPr>
      <dsp:spPr>
        <a:xfrm>
          <a:off x="2833490" y="319"/>
          <a:ext cx="1341459" cy="1341459"/>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kern="1200" dirty="0" smtClean="0"/>
            <a:t>Physical activity</a:t>
          </a:r>
          <a:endParaRPr lang="en-GB" sz="2000" kern="1200" dirty="0"/>
        </a:p>
      </dsp:txBody>
      <dsp:txXfrm>
        <a:off x="3029942" y="196771"/>
        <a:ext cx="948555" cy="948555"/>
      </dsp:txXfrm>
    </dsp:sp>
    <dsp:sp modelId="{01421141-ADC6-4752-966B-1BD297A4580B}">
      <dsp:nvSpPr>
        <dsp:cNvPr id="0" name=""/>
        <dsp:cNvSpPr/>
      </dsp:nvSpPr>
      <dsp:spPr>
        <a:xfrm>
          <a:off x="4767910" y="1405757"/>
          <a:ext cx="1341459" cy="1341459"/>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kern="1200" dirty="0" smtClean="0"/>
            <a:t>Alcohol</a:t>
          </a:r>
          <a:endParaRPr lang="en-GB" sz="2000" kern="1200" dirty="0"/>
        </a:p>
      </dsp:txBody>
      <dsp:txXfrm>
        <a:off x="4964362" y="1602209"/>
        <a:ext cx="948555" cy="948555"/>
      </dsp:txXfrm>
    </dsp:sp>
    <dsp:sp modelId="{40D33B6B-75A7-438C-9183-6AC399CA7529}">
      <dsp:nvSpPr>
        <dsp:cNvPr id="0" name=""/>
        <dsp:cNvSpPr/>
      </dsp:nvSpPr>
      <dsp:spPr>
        <a:xfrm>
          <a:off x="4029027" y="3679804"/>
          <a:ext cx="1341459" cy="1341459"/>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kern="1200" dirty="0" smtClean="0"/>
            <a:t>Smoking</a:t>
          </a:r>
          <a:endParaRPr lang="en-GB" sz="2000" kern="1200" dirty="0"/>
        </a:p>
      </dsp:txBody>
      <dsp:txXfrm>
        <a:off x="4225479" y="3876256"/>
        <a:ext cx="948555" cy="948555"/>
      </dsp:txXfrm>
    </dsp:sp>
    <dsp:sp modelId="{C482591F-7B4B-4EF6-9A06-8D47071517AC}">
      <dsp:nvSpPr>
        <dsp:cNvPr id="0" name=""/>
        <dsp:cNvSpPr/>
      </dsp:nvSpPr>
      <dsp:spPr>
        <a:xfrm>
          <a:off x="1637953" y="3679804"/>
          <a:ext cx="1341459" cy="1341459"/>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kern="1200" dirty="0" smtClean="0"/>
            <a:t>Diet</a:t>
          </a:r>
          <a:endParaRPr lang="en-GB" sz="2000" kern="1200" dirty="0"/>
        </a:p>
      </dsp:txBody>
      <dsp:txXfrm>
        <a:off x="1834405" y="3876256"/>
        <a:ext cx="948555" cy="948555"/>
      </dsp:txXfrm>
    </dsp:sp>
    <dsp:sp modelId="{292AFD15-D1A6-481E-8690-D2F85B73C916}">
      <dsp:nvSpPr>
        <dsp:cNvPr id="0" name=""/>
        <dsp:cNvSpPr/>
      </dsp:nvSpPr>
      <dsp:spPr>
        <a:xfrm>
          <a:off x="899070" y="1405757"/>
          <a:ext cx="1341459" cy="1341459"/>
        </a:xfrm>
        <a:prstGeom prst="ellipse">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kern="1200" dirty="0" smtClean="0"/>
            <a:t>Stress levels</a:t>
          </a:r>
          <a:endParaRPr lang="en-GB" sz="2000" kern="1200" dirty="0"/>
        </a:p>
      </dsp:txBody>
      <dsp:txXfrm>
        <a:off x="1095522" y="1602209"/>
        <a:ext cx="948555" cy="948555"/>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57B07308-C455-4C0C-887D-DC39A0EEF767}" type="datetimeFigureOut">
              <a:rPr lang="en-GB" smtClean="0"/>
              <a:pPr/>
              <a:t>04/02/2016</a:t>
            </a:fld>
            <a:endParaRPr lang="en-GB"/>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234F0C03-8F2B-4778-AB99-7F7A9ACBA766}" type="slidenum">
              <a:rPr lang="en-GB" smtClean="0"/>
              <a:pPr/>
              <a:t>‹#›</a:t>
            </a:fld>
            <a:endParaRPr lang="en-GB"/>
          </a:p>
        </p:txBody>
      </p:sp>
    </p:spTree>
    <p:extLst>
      <p:ext uri="{BB962C8B-B14F-4D97-AF65-F5344CB8AC3E}">
        <p14:creationId xmlns:p14="http://schemas.microsoft.com/office/powerpoint/2010/main" val="22054872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5CEA487B-527A-486F-AC6B-9568CC5596E0}" type="datetimeFigureOut">
              <a:rPr lang="en-GB" smtClean="0"/>
              <a:pPr/>
              <a:t>04/02/2016</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0D64CE52-A28C-491D-9079-EC0D0C2B4D66}" type="slidenum">
              <a:rPr lang="en-GB" smtClean="0"/>
              <a:pPr/>
              <a:t>‹#›</a:t>
            </a:fld>
            <a:endParaRPr lang="en-GB"/>
          </a:p>
        </p:txBody>
      </p:sp>
    </p:spTree>
    <p:extLst>
      <p:ext uri="{BB962C8B-B14F-4D97-AF65-F5344CB8AC3E}">
        <p14:creationId xmlns:p14="http://schemas.microsoft.com/office/powerpoint/2010/main" val="4162975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B444DC2-B4AE-4517-9B87-04B5EFA49BFA}" type="datetimeFigureOut">
              <a:rPr lang="en-US" smtClean="0"/>
              <a:pPr/>
              <a:t>2/4/2016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F629E8-073B-4323-BF26-10E98E401A2C}"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B444DC2-B4AE-4517-9B87-04B5EFA49BFA}" type="datetimeFigureOut">
              <a:rPr lang="en-US" smtClean="0"/>
              <a:pPr/>
              <a:t>2/4/2016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F629E8-073B-4323-BF26-10E98E401A2C}"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B444DC2-B4AE-4517-9B87-04B5EFA49BFA}" type="datetimeFigureOut">
              <a:rPr lang="en-US" smtClean="0"/>
              <a:pPr/>
              <a:t>2/4/2016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F629E8-073B-4323-BF26-10E98E401A2C}"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B444DC2-B4AE-4517-9B87-04B5EFA49BFA}" type="datetimeFigureOut">
              <a:rPr lang="en-US" smtClean="0"/>
              <a:pPr/>
              <a:t>2/4/2016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F629E8-073B-4323-BF26-10E98E401A2C}"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444DC2-B4AE-4517-9B87-04B5EFA49BFA}" type="datetimeFigureOut">
              <a:rPr lang="en-US" smtClean="0"/>
              <a:pPr/>
              <a:t>2/4/2016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F629E8-073B-4323-BF26-10E98E401A2C}"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B444DC2-B4AE-4517-9B87-04B5EFA49BFA}" type="datetimeFigureOut">
              <a:rPr lang="en-US" smtClean="0"/>
              <a:pPr/>
              <a:t>2/4/2016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F629E8-073B-4323-BF26-10E98E401A2C}"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B444DC2-B4AE-4517-9B87-04B5EFA49BFA}" type="datetimeFigureOut">
              <a:rPr lang="en-US" smtClean="0"/>
              <a:pPr/>
              <a:t>2/4/2016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FF629E8-073B-4323-BF26-10E98E401A2C}"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B444DC2-B4AE-4517-9B87-04B5EFA49BFA}" type="datetimeFigureOut">
              <a:rPr lang="en-US" smtClean="0"/>
              <a:pPr/>
              <a:t>2/4/2016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FF629E8-073B-4323-BF26-10E98E401A2C}"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444DC2-B4AE-4517-9B87-04B5EFA49BFA}" type="datetimeFigureOut">
              <a:rPr lang="en-US" smtClean="0"/>
              <a:pPr/>
              <a:t>2/4/2016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FF629E8-073B-4323-BF26-10E98E401A2C}"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444DC2-B4AE-4517-9B87-04B5EFA49BFA}" type="datetimeFigureOut">
              <a:rPr lang="en-US" smtClean="0"/>
              <a:pPr/>
              <a:t>2/4/2016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F629E8-073B-4323-BF26-10E98E401A2C}"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444DC2-B4AE-4517-9B87-04B5EFA49BFA}" type="datetimeFigureOut">
              <a:rPr lang="en-US" smtClean="0"/>
              <a:pPr/>
              <a:t>2/4/2016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F629E8-073B-4323-BF26-10E98E401A2C}"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70C0">
            <a:alpha val="99000"/>
          </a:srgbClr>
        </a:solidFill>
        <a:effectLst/>
      </p:bgPr>
    </p:bg>
    <p:spTree>
      <p:nvGrpSpPr>
        <p:cNvPr id="1" name=""/>
        <p:cNvGrpSpPr/>
        <p:nvPr/>
      </p:nvGrpSpPr>
      <p:grpSpPr>
        <a:xfrm>
          <a:off x="0" y="0"/>
          <a:ext cx="0" cy="0"/>
          <a:chOff x="0" y="0"/>
          <a:chExt cx="0" cy="0"/>
        </a:xfrm>
      </p:grpSpPr>
      <p:sp>
        <p:nvSpPr>
          <p:cNvPr id="11" name="Rounded Rectangle 10"/>
          <p:cNvSpPr/>
          <p:nvPr/>
        </p:nvSpPr>
        <p:spPr>
          <a:xfrm>
            <a:off x="7358082" y="6429396"/>
            <a:ext cx="1785918" cy="428604"/>
          </a:xfrm>
          <a:prstGeom prst="roundRect">
            <a:avLst/>
          </a:prstGeom>
          <a:noFill/>
          <a:ln>
            <a:solidFill>
              <a:schemeClr val="bg1"/>
            </a:solidFill>
          </a:ln>
          <a:scene3d>
            <a:camera prst="orthographicFront"/>
            <a:lightRig rig="threePt" dir="t"/>
          </a:scene3d>
          <a:sp3d prstMaterial="metal">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bg1">
                      <a:alpha val="74000"/>
                    </a:schemeClr>
                  </a:innerShdw>
                </a:effectLst>
              </a:rPr>
              <a:t>R</a:t>
            </a:r>
            <a:r>
              <a:rPr lang="en-US" sz="1800" b="1" cap="none" spc="0" baseline="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bg1">
                      <a:alpha val="74000"/>
                    </a:schemeClr>
                  </a:innerShdw>
                </a:effectLst>
              </a:rPr>
              <a:t> E Jones</a:t>
            </a:r>
            <a:endParaRPr lang="en-US" sz="18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bg1">
                    <a:alpha val="74000"/>
                  </a:schemeClr>
                </a:innerShdw>
              </a:effectLst>
            </a:endParaRPr>
          </a:p>
        </p:txBody>
      </p:sp>
      <p:sp>
        <p:nvSpPr>
          <p:cNvPr id="10" name="Rounded Rectangle 9"/>
          <p:cNvSpPr/>
          <p:nvPr/>
        </p:nvSpPr>
        <p:spPr>
          <a:xfrm>
            <a:off x="0" y="0"/>
            <a:ext cx="2571736" cy="85723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444DC2-B4AE-4517-9B87-04B5EFA49BFA}" type="datetimeFigureOut">
              <a:rPr lang="en-US" smtClean="0"/>
              <a:pPr/>
              <a:t>2/4/2016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F629E8-073B-4323-BF26-10E98E401A2C}" type="slidenum">
              <a:rPr lang="en-GB" smtClean="0"/>
              <a:pPr/>
              <a:t>‹#›</a:t>
            </a:fld>
            <a:endParaRPr lang="en-GB" dirty="0"/>
          </a:p>
        </p:txBody>
      </p:sp>
      <p:pic>
        <p:nvPicPr>
          <p:cNvPr id="12" name="Picture 11" descr="Godalming Logo Small.jpg"/>
          <p:cNvPicPr>
            <a:picLocks noChangeAspect="1"/>
          </p:cNvPicPr>
          <p:nvPr/>
        </p:nvPicPr>
        <p:blipFill>
          <a:blip r:embed="rId13" cstate="print"/>
          <a:stretch>
            <a:fillRect/>
          </a:stretch>
        </p:blipFill>
        <p:spPr>
          <a:xfrm>
            <a:off x="285720" y="142852"/>
            <a:ext cx="1952625" cy="638175"/>
          </a:xfrm>
          <a:prstGeom prst="rect">
            <a:avLst/>
          </a:prstGeom>
        </p:spPr>
      </p:pic>
      <p:sp>
        <p:nvSpPr>
          <p:cNvPr id="13" name="Rounded Rectangle 12"/>
          <p:cNvSpPr/>
          <p:nvPr/>
        </p:nvSpPr>
        <p:spPr>
          <a:xfrm>
            <a:off x="6429388" y="142852"/>
            <a:ext cx="2571768" cy="500066"/>
          </a:xfrm>
          <a:prstGeom prst="roundRect">
            <a:avLst/>
          </a:prstGeom>
          <a:solidFill>
            <a:schemeClr val="accent6">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BTEC</a:t>
            </a:r>
            <a:r>
              <a:rPr lang="en-GB" baseline="0" dirty="0" smtClean="0">
                <a:solidFill>
                  <a:schemeClr val="tx1"/>
                </a:solidFill>
              </a:rPr>
              <a:t> National in Sport</a:t>
            </a:r>
            <a:endParaRPr lang="en-GB" dirty="0" smtClean="0">
              <a:solidFill>
                <a:schemeClr val="tx1"/>
              </a:solidFill>
            </a:endParaRPr>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r>
              <a:rPr lang="en-GB" b="1" u="sng" dirty="0" smtClean="0">
                <a:effectLst>
                  <a:outerShdw blurRad="38100" dist="38100" dir="2700000" algn="tl">
                    <a:srgbClr val="000000">
                      <a:alpha val="43137"/>
                    </a:srgbClr>
                  </a:outerShdw>
                </a:effectLst>
              </a:rPr>
              <a:t>Unit 14 Section 2: </a:t>
            </a:r>
            <a:br>
              <a:rPr lang="en-GB" b="1" u="sng" dirty="0" smtClean="0">
                <a:effectLst>
                  <a:outerShdw blurRad="38100" dist="38100" dir="2700000" algn="tl">
                    <a:srgbClr val="000000">
                      <a:alpha val="43137"/>
                    </a:srgbClr>
                  </a:outerShdw>
                </a:effectLst>
              </a:rPr>
            </a:br>
            <a:r>
              <a:rPr lang="en-GB" b="1" u="sng" dirty="0" smtClean="0">
                <a:effectLst>
                  <a:outerShdw blurRad="38100" dist="38100" dir="2700000" algn="tl">
                    <a:srgbClr val="000000">
                      <a:alpha val="43137"/>
                    </a:srgbClr>
                  </a:outerShdw>
                </a:effectLst>
              </a:rPr>
              <a:t>Lifestyle Assessment</a:t>
            </a:r>
            <a:endParaRPr lang="en-US" b="1" u="sng" dirty="0" smtClean="0">
              <a:effectLst>
                <a:outerShdw blurRad="38100" dist="38100" dir="2700000" algn="tl">
                  <a:srgbClr val="000000">
                    <a:alpha val="43137"/>
                  </a:srgbClr>
                </a:outerShdw>
              </a:effectLst>
            </a:endParaRPr>
          </a:p>
        </p:txBody>
      </p:sp>
      <p:sp>
        <p:nvSpPr>
          <p:cNvPr id="3" name="TextBox 2"/>
          <p:cNvSpPr txBox="1"/>
          <p:nvPr/>
        </p:nvSpPr>
        <p:spPr>
          <a:xfrm>
            <a:off x="1857356" y="3857628"/>
            <a:ext cx="5500726" cy="461665"/>
          </a:xfrm>
          <a:prstGeom prst="rect">
            <a:avLst/>
          </a:prstGeom>
          <a:noFill/>
        </p:spPr>
        <p:txBody>
          <a:bodyPr wrap="square" rtlCol="0">
            <a:spAutoFit/>
          </a:bodyPr>
          <a:lstStyle/>
          <a:p>
            <a:pPr algn="ctr"/>
            <a:r>
              <a:rPr lang="en-GB" sz="2400" smtClean="0"/>
              <a:t>Questionnaire </a:t>
            </a:r>
            <a:r>
              <a:rPr lang="en-GB" sz="2400" dirty="0" smtClean="0"/>
              <a:t>&amp; consultation</a:t>
            </a:r>
            <a:endParaRPr lang="en-GB" sz="2400"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Diet</a:t>
            </a:r>
            <a:endParaRPr lang="en-GB" dirty="0"/>
          </a:p>
        </p:txBody>
      </p:sp>
      <p:sp>
        <p:nvSpPr>
          <p:cNvPr id="3" name="Content Placeholder 2"/>
          <p:cNvSpPr>
            <a:spLocks noGrp="1"/>
          </p:cNvSpPr>
          <p:nvPr>
            <p:ph idx="1"/>
          </p:nvPr>
        </p:nvSpPr>
        <p:spPr>
          <a:xfrm>
            <a:off x="323528" y="1600200"/>
            <a:ext cx="8568952" cy="4525963"/>
          </a:xfrm>
        </p:spPr>
        <p:txBody>
          <a:bodyPr>
            <a:normAutofit fontScale="92500" lnSpcReduction="10000"/>
          </a:bodyPr>
          <a:lstStyle/>
          <a:p>
            <a:r>
              <a:rPr lang="en-GB" dirty="0" smtClean="0"/>
              <a:t>Balanced? (</a:t>
            </a:r>
            <a:r>
              <a:rPr lang="en-GB" dirty="0"/>
              <a:t>50% </a:t>
            </a:r>
            <a:r>
              <a:rPr lang="en-GB" dirty="0" smtClean="0"/>
              <a:t>Carbohydrates, 30</a:t>
            </a:r>
            <a:r>
              <a:rPr lang="en-GB" dirty="0"/>
              <a:t>% </a:t>
            </a:r>
            <a:r>
              <a:rPr lang="en-GB" dirty="0" smtClean="0"/>
              <a:t>fats, 20</a:t>
            </a:r>
            <a:r>
              <a:rPr lang="en-GB" dirty="0"/>
              <a:t>% </a:t>
            </a:r>
            <a:r>
              <a:rPr lang="en-GB" dirty="0" smtClean="0"/>
              <a:t>proteins, </a:t>
            </a:r>
            <a:r>
              <a:rPr lang="en-GB" dirty="0"/>
              <a:t>Vitamins and minerals (5-9 a day fruit and veg</a:t>
            </a:r>
            <a:r>
              <a:rPr lang="en-GB" dirty="0" smtClean="0"/>
              <a:t>), Low </a:t>
            </a:r>
            <a:r>
              <a:rPr lang="en-GB" dirty="0"/>
              <a:t>added </a:t>
            </a:r>
            <a:r>
              <a:rPr lang="en-GB" dirty="0" smtClean="0"/>
              <a:t>sugar, Low </a:t>
            </a:r>
            <a:r>
              <a:rPr lang="en-GB" dirty="0"/>
              <a:t>saturated </a:t>
            </a:r>
            <a:r>
              <a:rPr lang="en-GB" dirty="0" smtClean="0"/>
              <a:t>fat)</a:t>
            </a:r>
          </a:p>
          <a:p>
            <a:r>
              <a:rPr lang="en-GB" dirty="0" smtClean="0"/>
              <a:t>24 diet recall?</a:t>
            </a:r>
            <a:endParaRPr lang="en-GB" dirty="0"/>
          </a:p>
          <a:p>
            <a:r>
              <a:rPr lang="en-GB" dirty="0" smtClean="0"/>
              <a:t>3 meals per day?</a:t>
            </a:r>
          </a:p>
          <a:p>
            <a:r>
              <a:rPr lang="en-GB" dirty="0" smtClean="0"/>
              <a:t>2-2.5 litres of water per day?</a:t>
            </a:r>
          </a:p>
          <a:p>
            <a:r>
              <a:rPr lang="en-GB" dirty="0" smtClean="0"/>
              <a:t>Preparation of food?</a:t>
            </a:r>
          </a:p>
          <a:p>
            <a:r>
              <a:rPr lang="en-GB" dirty="0" smtClean="0"/>
              <a:t>Types of meals? </a:t>
            </a:r>
          </a:p>
          <a:p>
            <a:r>
              <a:rPr lang="en-GB" dirty="0" smtClean="0"/>
              <a:t>Size of meals?</a:t>
            </a:r>
          </a:p>
        </p:txBody>
      </p:sp>
      <p:sp>
        <p:nvSpPr>
          <p:cNvPr id="4" name="Rectangle 3"/>
          <p:cNvSpPr/>
          <p:nvPr/>
        </p:nvSpPr>
        <p:spPr>
          <a:xfrm>
            <a:off x="539552" y="6044952"/>
            <a:ext cx="3384376" cy="3363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t>http://www.fussyfoodie.co.uk/foodie/wp-content/uploads/eatwellplate.jpg</a:t>
            </a:r>
          </a:p>
        </p:txBody>
      </p:sp>
      <p:pic>
        <p:nvPicPr>
          <p:cNvPr id="2050" name="Picture 2" descr="http://www.fussyfoodie.co.uk/foodie/wp-content/uploads/eatwellplat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4088" y="3469068"/>
            <a:ext cx="3648908" cy="25606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2807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67544" y="476672"/>
            <a:ext cx="8229600" cy="1143000"/>
          </a:xfrm>
        </p:spPr>
        <p:txBody>
          <a:bodyPr/>
          <a:lstStyle/>
          <a:p>
            <a:r>
              <a:rPr lang="en-GB" sz="4000" b="1" u="sng" dirty="0" smtClean="0">
                <a:effectLst>
                  <a:outerShdw blurRad="38100" dist="38100" dir="2700000" algn="tl">
                    <a:srgbClr val="000000">
                      <a:alpha val="43137"/>
                    </a:srgbClr>
                  </a:outerShdw>
                </a:effectLst>
                <a:latin typeface="Candara" pitchFamily="34" charset="0"/>
              </a:rPr>
              <a:t>Coronary Heart Disease Risk Factors</a:t>
            </a:r>
            <a:endParaRPr lang="en-US" sz="4000" b="1" u="sng" dirty="0" smtClean="0">
              <a:effectLst>
                <a:outerShdw blurRad="38100" dist="38100" dir="2700000" algn="tl">
                  <a:srgbClr val="000000">
                    <a:alpha val="43137"/>
                  </a:srgbClr>
                </a:outerShdw>
              </a:effectLst>
              <a:latin typeface="Candara" pitchFamily="34" charset="0"/>
            </a:endParaRPr>
          </a:p>
        </p:txBody>
      </p:sp>
      <p:sp>
        <p:nvSpPr>
          <p:cNvPr id="10243" name="Content Placeholder 2"/>
          <p:cNvSpPr>
            <a:spLocks noGrp="1"/>
          </p:cNvSpPr>
          <p:nvPr>
            <p:ph idx="1"/>
          </p:nvPr>
        </p:nvSpPr>
        <p:spPr>
          <a:xfrm>
            <a:off x="457200" y="1600200"/>
            <a:ext cx="8229600" cy="4614863"/>
          </a:xfrm>
        </p:spPr>
        <p:txBody>
          <a:bodyPr>
            <a:normAutofit fontScale="92500" lnSpcReduction="10000"/>
          </a:bodyPr>
          <a:lstStyle/>
          <a:p>
            <a:pPr marL="342900" lvl="1" indent="-342900">
              <a:buFont typeface="Arial" charset="0"/>
              <a:buChar char="•"/>
            </a:pPr>
            <a:r>
              <a:rPr lang="en-GB" sz="2400" dirty="0" smtClean="0">
                <a:latin typeface="Candara" pitchFamily="34" charset="0"/>
              </a:rPr>
              <a:t>Leading cause of death in industrialised countries</a:t>
            </a:r>
          </a:p>
          <a:p>
            <a:pPr marL="342900" lvl="1" indent="-342900">
              <a:buNone/>
            </a:pPr>
            <a:endParaRPr lang="en-GB" sz="2400" dirty="0" smtClean="0">
              <a:latin typeface="Candara" pitchFamily="34" charset="0"/>
            </a:endParaRPr>
          </a:p>
          <a:p>
            <a:pPr marL="342900" lvl="1" indent="-342900">
              <a:buFont typeface="Arial" charset="0"/>
              <a:buChar char="•"/>
            </a:pPr>
            <a:r>
              <a:rPr lang="en-GB" sz="2400" dirty="0" smtClean="0">
                <a:latin typeface="Candara" pitchFamily="34" charset="0"/>
              </a:rPr>
              <a:t>Classified into two types:</a:t>
            </a:r>
          </a:p>
          <a:p>
            <a:pPr marL="742950" lvl="2" indent="-342900"/>
            <a:r>
              <a:rPr lang="en-GB" sz="2000" dirty="0" smtClean="0">
                <a:latin typeface="Candara" pitchFamily="34" charset="0"/>
              </a:rPr>
              <a:t>Angina and heart attacks (myocardial infarction)</a:t>
            </a:r>
          </a:p>
          <a:p>
            <a:pPr marL="742950" lvl="2" indent="-342900">
              <a:buFont typeface="Arial" charset="0"/>
              <a:buNone/>
            </a:pPr>
            <a:endParaRPr lang="en-GB" sz="2000" dirty="0" smtClean="0">
              <a:latin typeface="Candara" pitchFamily="34" charset="0"/>
            </a:endParaRPr>
          </a:p>
          <a:p>
            <a:r>
              <a:rPr lang="en-GB" sz="2400" dirty="0" smtClean="0">
                <a:latin typeface="Candara" pitchFamily="34" charset="0"/>
              </a:rPr>
              <a:t>Occur due to narrowing of arteries carrying blood to heart, usually due to fatty substances.</a:t>
            </a:r>
          </a:p>
          <a:p>
            <a:endParaRPr lang="en-GB" sz="2400" dirty="0" smtClean="0">
              <a:latin typeface="Candara" pitchFamily="34" charset="0"/>
            </a:endParaRPr>
          </a:p>
          <a:p>
            <a:r>
              <a:rPr lang="en-GB" sz="2400" dirty="0" smtClean="0">
                <a:latin typeface="Candara" pitchFamily="34" charset="0"/>
              </a:rPr>
              <a:t>Angina – a severe pain in the chest brought on by exertion such as exercise and relieved by rest and medication.</a:t>
            </a:r>
          </a:p>
          <a:p>
            <a:endParaRPr lang="en-GB" sz="2400" dirty="0" smtClean="0">
              <a:latin typeface="Candara" pitchFamily="34" charset="0"/>
            </a:endParaRPr>
          </a:p>
          <a:p>
            <a:r>
              <a:rPr lang="en-GB" sz="2400" dirty="0" smtClean="0">
                <a:latin typeface="Candara" pitchFamily="34" charset="0"/>
              </a:rPr>
              <a:t>Heart Attack – due to an obstruction of a coronary artery either as fatty substances or a blood clot.</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43">
                                            <p:txEl>
                                              <p:pRg st="2" end="2"/>
                                            </p:txEl>
                                          </p:spTgt>
                                        </p:tgtEl>
                                        <p:attrNameLst>
                                          <p:attrName>style.visibility</p:attrName>
                                        </p:attrNameLst>
                                      </p:cBhvr>
                                      <p:to>
                                        <p:strVal val="visible"/>
                                      </p:to>
                                    </p:set>
                                    <p:anim calcmode="lin" valueType="num">
                                      <p:cBhvr additive="base">
                                        <p:cTn id="13" dur="5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0243">
                                            <p:txEl>
                                              <p:pRg st="3" end="3"/>
                                            </p:txEl>
                                          </p:spTgt>
                                        </p:tgtEl>
                                        <p:attrNameLst>
                                          <p:attrName>style.visibility</p:attrName>
                                        </p:attrNameLst>
                                      </p:cBhvr>
                                      <p:to>
                                        <p:strVal val="visible"/>
                                      </p:to>
                                    </p:set>
                                    <p:anim calcmode="lin" valueType="num">
                                      <p:cBhvr additive="base">
                                        <p:cTn id="17" dur="500" fill="hold"/>
                                        <p:tgtEl>
                                          <p:spTgt spid="1024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2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0243">
                                            <p:txEl>
                                              <p:pRg st="5" end="5"/>
                                            </p:txEl>
                                          </p:spTgt>
                                        </p:tgtEl>
                                        <p:attrNameLst>
                                          <p:attrName>style.visibility</p:attrName>
                                        </p:attrNameLst>
                                      </p:cBhvr>
                                      <p:to>
                                        <p:strVal val="visible"/>
                                      </p:to>
                                    </p:set>
                                    <p:anim calcmode="lin" valueType="num">
                                      <p:cBhvr additive="base">
                                        <p:cTn id="23" dur="500" fill="hold"/>
                                        <p:tgtEl>
                                          <p:spTgt spid="1024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2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0243">
                                            <p:txEl>
                                              <p:pRg st="7" end="7"/>
                                            </p:txEl>
                                          </p:spTgt>
                                        </p:tgtEl>
                                        <p:attrNameLst>
                                          <p:attrName>style.visibility</p:attrName>
                                        </p:attrNameLst>
                                      </p:cBhvr>
                                      <p:to>
                                        <p:strVal val="visible"/>
                                      </p:to>
                                    </p:set>
                                    <p:anim calcmode="lin" valueType="num">
                                      <p:cBhvr additive="base">
                                        <p:cTn id="29" dur="500" fill="hold"/>
                                        <p:tgtEl>
                                          <p:spTgt spid="1024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024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0243">
                                            <p:txEl>
                                              <p:pRg st="9" end="9"/>
                                            </p:txEl>
                                          </p:spTgt>
                                        </p:tgtEl>
                                        <p:attrNameLst>
                                          <p:attrName>style.visibility</p:attrName>
                                        </p:attrNameLst>
                                      </p:cBhvr>
                                      <p:to>
                                        <p:strVal val="visible"/>
                                      </p:to>
                                    </p:set>
                                    <p:anim calcmode="lin" valueType="num">
                                      <p:cBhvr additive="base">
                                        <p:cTn id="35" dur="500" fill="hold"/>
                                        <p:tgtEl>
                                          <p:spTgt spid="10243">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024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67544" y="764704"/>
            <a:ext cx="8229600" cy="1143000"/>
          </a:xfrm>
        </p:spPr>
        <p:txBody>
          <a:bodyPr>
            <a:normAutofit fontScale="90000"/>
          </a:bodyPr>
          <a:lstStyle/>
          <a:p>
            <a:r>
              <a:rPr lang="en-GB" b="1" u="sng" dirty="0" smtClean="0">
                <a:effectLst>
                  <a:outerShdw blurRad="38100" dist="38100" dir="2700000" algn="tl">
                    <a:srgbClr val="000000">
                      <a:alpha val="43137"/>
                    </a:srgbClr>
                  </a:outerShdw>
                </a:effectLst>
                <a:latin typeface="Candara" pitchFamily="34" charset="0"/>
              </a:rPr>
              <a:t>Lifestyle factors that increase the risk of CHD</a:t>
            </a:r>
            <a:endParaRPr lang="en-US" b="1" u="sng" dirty="0" smtClean="0">
              <a:effectLst>
                <a:outerShdw blurRad="38100" dist="38100" dir="2700000" algn="tl">
                  <a:srgbClr val="000000">
                    <a:alpha val="43137"/>
                  </a:srgbClr>
                </a:outerShdw>
              </a:effectLst>
              <a:latin typeface="Candara" pitchFamily="34" charset="0"/>
            </a:endParaRPr>
          </a:p>
        </p:txBody>
      </p:sp>
      <p:sp>
        <p:nvSpPr>
          <p:cNvPr id="11267" name="Content Placeholder 2"/>
          <p:cNvSpPr>
            <a:spLocks noGrp="1"/>
          </p:cNvSpPr>
          <p:nvPr>
            <p:ph idx="1"/>
          </p:nvPr>
        </p:nvSpPr>
        <p:spPr>
          <a:xfrm>
            <a:off x="467544" y="1844824"/>
            <a:ext cx="8229600" cy="4525963"/>
          </a:xfrm>
        </p:spPr>
        <p:txBody>
          <a:bodyPr>
            <a:normAutofit lnSpcReduction="10000"/>
          </a:bodyPr>
          <a:lstStyle/>
          <a:p>
            <a:r>
              <a:rPr lang="en-GB" sz="2400" dirty="0" smtClean="0">
                <a:latin typeface="Candara" pitchFamily="34" charset="0"/>
              </a:rPr>
              <a:t>A diet high in saturated fats</a:t>
            </a:r>
          </a:p>
          <a:p>
            <a:r>
              <a:rPr lang="en-GB" sz="2400" dirty="0" smtClean="0">
                <a:latin typeface="Candara" pitchFamily="34" charset="0"/>
              </a:rPr>
              <a:t>Diet high in table salt</a:t>
            </a:r>
          </a:p>
          <a:p>
            <a:r>
              <a:rPr lang="en-GB" sz="2400" dirty="0" smtClean="0">
                <a:latin typeface="Candara" pitchFamily="34" charset="0"/>
              </a:rPr>
              <a:t>Obesity</a:t>
            </a:r>
          </a:p>
          <a:p>
            <a:r>
              <a:rPr lang="en-GB" sz="2400" dirty="0" smtClean="0">
                <a:latin typeface="Candara" pitchFamily="34" charset="0"/>
              </a:rPr>
              <a:t>Smoking</a:t>
            </a:r>
          </a:p>
          <a:p>
            <a:r>
              <a:rPr lang="en-GB" sz="2400" dirty="0" smtClean="0">
                <a:latin typeface="Candara" pitchFamily="34" charset="0"/>
              </a:rPr>
              <a:t>Excess alcohol consumption</a:t>
            </a:r>
          </a:p>
          <a:p>
            <a:r>
              <a:rPr lang="en-GB" sz="2400" dirty="0" smtClean="0">
                <a:latin typeface="Candara" pitchFamily="34" charset="0"/>
              </a:rPr>
              <a:t>Older age</a:t>
            </a:r>
          </a:p>
          <a:p>
            <a:r>
              <a:rPr lang="en-GB" sz="2400" dirty="0" smtClean="0">
                <a:latin typeface="Candara" pitchFamily="34" charset="0"/>
              </a:rPr>
              <a:t>Male gender</a:t>
            </a:r>
          </a:p>
          <a:p>
            <a:r>
              <a:rPr lang="en-GB" sz="2400" dirty="0" smtClean="0">
                <a:latin typeface="Candara" pitchFamily="34" charset="0"/>
              </a:rPr>
              <a:t>High blood pressure</a:t>
            </a:r>
          </a:p>
          <a:p>
            <a:r>
              <a:rPr lang="en-GB" sz="2400" dirty="0" smtClean="0">
                <a:latin typeface="Candara" pitchFamily="34" charset="0"/>
              </a:rPr>
              <a:t>Type 2 diabetes</a:t>
            </a:r>
          </a:p>
          <a:p>
            <a:r>
              <a:rPr lang="en-GB" sz="2400" dirty="0" smtClean="0">
                <a:latin typeface="Candara" pitchFamily="34" charset="0"/>
              </a:rPr>
              <a:t>If a person has a high risk of CHD, they should be referred to a GP before they start training</a:t>
            </a:r>
            <a:endParaRPr lang="en-US" sz="2400" dirty="0" smtClean="0">
              <a:latin typeface="Candara" pitchFamily="34"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 calcmode="lin" valueType="num">
                                      <p:cBhvr additive="base">
                                        <p:cTn id="19"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267">
                                            <p:txEl>
                                              <p:pRg st="3" end="3"/>
                                            </p:txEl>
                                          </p:spTgt>
                                        </p:tgtEl>
                                        <p:attrNameLst>
                                          <p:attrName>style.visibility</p:attrName>
                                        </p:attrNameLst>
                                      </p:cBhvr>
                                      <p:to>
                                        <p:strVal val="visible"/>
                                      </p:to>
                                    </p:set>
                                    <p:anim calcmode="lin" valueType="num">
                                      <p:cBhvr additive="base">
                                        <p:cTn id="25" dur="5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1267">
                                            <p:txEl>
                                              <p:pRg st="4" end="4"/>
                                            </p:txEl>
                                          </p:spTgt>
                                        </p:tgtEl>
                                        <p:attrNameLst>
                                          <p:attrName>style.visibility</p:attrName>
                                        </p:attrNameLst>
                                      </p:cBhvr>
                                      <p:to>
                                        <p:strVal val="visible"/>
                                      </p:to>
                                    </p:set>
                                    <p:anim calcmode="lin" valueType="num">
                                      <p:cBhvr additive="base">
                                        <p:cTn id="31" dur="500" fill="hold"/>
                                        <p:tgtEl>
                                          <p:spTgt spid="1126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26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1267">
                                            <p:txEl>
                                              <p:pRg st="5" end="5"/>
                                            </p:txEl>
                                          </p:spTgt>
                                        </p:tgtEl>
                                        <p:attrNameLst>
                                          <p:attrName>style.visibility</p:attrName>
                                        </p:attrNameLst>
                                      </p:cBhvr>
                                      <p:to>
                                        <p:strVal val="visible"/>
                                      </p:to>
                                    </p:set>
                                    <p:anim calcmode="lin" valueType="num">
                                      <p:cBhvr additive="base">
                                        <p:cTn id="37" dur="500" fill="hold"/>
                                        <p:tgtEl>
                                          <p:spTgt spid="1126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26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1267">
                                            <p:txEl>
                                              <p:pRg st="6" end="6"/>
                                            </p:txEl>
                                          </p:spTgt>
                                        </p:tgtEl>
                                        <p:attrNameLst>
                                          <p:attrName>style.visibility</p:attrName>
                                        </p:attrNameLst>
                                      </p:cBhvr>
                                      <p:to>
                                        <p:strVal val="visible"/>
                                      </p:to>
                                    </p:set>
                                    <p:anim calcmode="lin" valueType="num">
                                      <p:cBhvr additive="base">
                                        <p:cTn id="43" dur="500" fill="hold"/>
                                        <p:tgtEl>
                                          <p:spTgt spid="1126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26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1267">
                                            <p:txEl>
                                              <p:pRg st="7" end="7"/>
                                            </p:txEl>
                                          </p:spTgt>
                                        </p:tgtEl>
                                        <p:attrNameLst>
                                          <p:attrName>style.visibility</p:attrName>
                                        </p:attrNameLst>
                                      </p:cBhvr>
                                      <p:to>
                                        <p:strVal val="visible"/>
                                      </p:to>
                                    </p:set>
                                    <p:anim calcmode="lin" valueType="num">
                                      <p:cBhvr additive="base">
                                        <p:cTn id="49" dur="500" fill="hold"/>
                                        <p:tgtEl>
                                          <p:spTgt spid="1126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126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1267">
                                            <p:txEl>
                                              <p:pRg st="8" end="8"/>
                                            </p:txEl>
                                          </p:spTgt>
                                        </p:tgtEl>
                                        <p:attrNameLst>
                                          <p:attrName>style.visibility</p:attrName>
                                        </p:attrNameLst>
                                      </p:cBhvr>
                                      <p:to>
                                        <p:strVal val="visible"/>
                                      </p:to>
                                    </p:set>
                                    <p:anim calcmode="lin" valueType="num">
                                      <p:cBhvr additive="base">
                                        <p:cTn id="55" dur="500" fill="hold"/>
                                        <p:tgtEl>
                                          <p:spTgt spid="1126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126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1267">
                                            <p:txEl>
                                              <p:pRg st="9" end="9"/>
                                            </p:txEl>
                                          </p:spTgt>
                                        </p:tgtEl>
                                        <p:attrNameLst>
                                          <p:attrName>style.visibility</p:attrName>
                                        </p:attrNameLst>
                                      </p:cBhvr>
                                      <p:to>
                                        <p:strVal val="visible"/>
                                      </p:to>
                                    </p:set>
                                    <p:anim calcmode="lin" valueType="num">
                                      <p:cBhvr additive="base">
                                        <p:cTn id="61" dur="500" fill="hold"/>
                                        <p:tgtEl>
                                          <p:spTgt spid="11267">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126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effectLst>
                  <a:outerShdw blurRad="38100" dist="38100" dir="2700000" algn="tl">
                    <a:srgbClr val="000000">
                      <a:alpha val="43137"/>
                    </a:srgbClr>
                  </a:outerShdw>
                </a:effectLst>
              </a:rPr>
              <a:t>What to include?</a:t>
            </a:r>
            <a:endParaRPr lang="en-GB"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51520" y="1600200"/>
            <a:ext cx="8435280" cy="4525963"/>
          </a:xfrm>
        </p:spPr>
        <p:txBody>
          <a:bodyPr>
            <a:normAutofit fontScale="70000" lnSpcReduction="20000"/>
          </a:bodyPr>
          <a:lstStyle/>
          <a:p>
            <a:r>
              <a:rPr lang="en-GB" dirty="0" smtClean="0"/>
              <a:t>Personal details – name, address, date of birth, gender, </a:t>
            </a:r>
            <a:r>
              <a:rPr lang="en-GB" dirty="0" err="1" smtClean="0"/>
              <a:t>tel</a:t>
            </a:r>
            <a:r>
              <a:rPr lang="en-GB" dirty="0" smtClean="0"/>
              <a:t> no, email, </a:t>
            </a:r>
          </a:p>
          <a:p>
            <a:r>
              <a:rPr lang="en-GB" dirty="0" smtClean="0"/>
              <a:t>Fitness goals – what? How long?</a:t>
            </a:r>
          </a:p>
          <a:p>
            <a:r>
              <a:rPr lang="en-GB" dirty="0" smtClean="0"/>
              <a:t>Physical activity level - Current fitness level/training status and history</a:t>
            </a:r>
          </a:p>
          <a:p>
            <a:r>
              <a:rPr lang="en-GB" dirty="0" smtClean="0"/>
              <a:t>Diet – what kinds of food? Special diet? Supplements?</a:t>
            </a:r>
          </a:p>
          <a:p>
            <a:r>
              <a:rPr lang="en-GB" dirty="0" smtClean="0"/>
              <a:t>Other Lifestyle factors – alcohol, smoking, stress, </a:t>
            </a:r>
          </a:p>
          <a:p>
            <a:r>
              <a:rPr lang="en-GB" dirty="0" smtClean="0"/>
              <a:t>Past and current medical history – diabetes, high cholesterol, high blood pressure, asthma, heart problems, chest pains, epilepsy, </a:t>
            </a:r>
            <a:r>
              <a:rPr lang="en-GB" dirty="0"/>
              <a:t>osteoporosis, </a:t>
            </a:r>
            <a:r>
              <a:rPr lang="en-GB" dirty="0" smtClean="0"/>
              <a:t>previous/current injuries/operations, pregnancy</a:t>
            </a:r>
          </a:p>
          <a:p>
            <a:r>
              <a:rPr lang="en-GB" dirty="0" smtClean="0"/>
              <a:t>Family medical history (parents and grandparents)</a:t>
            </a:r>
          </a:p>
          <a:p>
            <a:r>
              <a:rPr lang="en-GB" dirty="0" smtClean="0"/>
              <a:t>Measure body composition</a:t>
            </a:r>
            <a:endParaRPr lang="en-GB" dirty="0"/>
          </a:p>
          <a:p>
            <a:r>
              <a:rPr lang="en-GB" dirty="0" smtClean="0"/>
              <a:t>Current medication</a:t>
            </a:r>
          </a:p>
          <a:p>
            <a:r>
              <a:rPr lang="en-GB" dirty="0" smtClean="0"/>
              <a:t>Other Comments</a:t>
            </a:r>
          </a:p>
          <a:p>
            <a:r>
              <a:rPr lang="en-GB" dirty="0" smtClean="0"/>
              <a:t>Signed/Date</a:t>
            </a:r>
            <a:endParaRPr lang="en-GB" dirty="0"/>
          </a:p>
        </p:txBody>
      </p:sp>
    </p:spTree>
    <p:extLst>
      <p:ext uri="{BB962C8B-B14F-4D97-AF65-F5344CB8AC3E}">
        <p14:creationId xmlns:p14="http://schemas.microsoft.com/office/powerpoint/2010/main" val="1008308325"/>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ssolv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dissolv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dissolv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dissolve">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28596" y="428604"/>
            <a:ext cx="8229600" cy="1143000"/>
          </a:xfrm>
        </p:spPr>
        <p:txBody>
          <a:bodyPr/>
          <a:lstStyle/>
          <a:p>
            <a:r>
              <a:rPr lang="en-GB" b="1" u="sng" dirty="0" smtClean="0">
                <a:effectLst>
                  <a:outerShdw blurRad="38100" dist="38100" dir="2700000" algn="tl">
                    <a:srgbClr val="000000">
                      <a:alpha val="43137"/>
                    </a:srgbClr>
                  </a:outerShdw>
                </a:effectLst>
              </a:rPr>
              <a:t>Data Protection Act</a:t>
            </a:r>
            <a:endParaRPr lang="en-US" b="1" u="sng" dirty="0" smtClean="0">
              <a:effectLst>
                <a:outerShdw blurRad="38100" dist="38100" dir="2700000" algn="tl">
                  <a:srgbClr val="000000">
                    <a:alpha val="43137"/>
                  </a:srgbClr>
                </a:outerShdw>
              </a:effectLst>
            </a:endParaRPr>
          </a:p>
        </p:txBody>
      </p:sp>
      <p:sp>
        <p:nvSpPr>
          <p:cNvPr id="8195" name="Content Placeholder 2"/>
          <p:cNvSpPr>
            <a:spLocks noGrp="1"/>
          </p:cNvSpPr>
          <p:nvPr>
            <p:ph idx="1"/>
          </p:nvPr>
        </p:nvSpPr>
        <p:spPr/>
        <p:txBody>
          <a:bodyPr/>
          <a:lstStyle/>
          <a:p>
            <a:pPr algn="just"/>
            <a:r>
              <a:rPr lang="en-GB" sz="2400" dirty="0" smtClean="0"/>
              <a:t>Under the Data Protection Act, clients have the right to have inaccurate data corrected, destroyed, blocked or erased. They may seek compensation for any damage or distress caused by you by such inaccuracy. Inaccurate data means information that is incorrect or misleading about any matter of fact. </a:t>
            </a:r>
          </a:p>
          <a:p>
            <a:pPr algn="just"/>
            <a:r>
              <a:rPr lang="en-GB" sz="2400" dirty="0" smtClean="0"/>
              <a:t>The Act also governs the way in which you may use the personal information given to you, and clients have the right to require you to stop, or not to begin, using their personal information for direct marketing purposes.</a:t>
            </a:r>
          </a:p>
          <a:p>
            <a:pPr>
              <a:buFont typeface="Arial" charset="0"/>
              <a:buNone/>
            </a:pPr>
            <a:endParaRPr lang="en-GB" sz="2400" dirty="0" smtClean="0">
              <a:solidFill>
                <a:schemeClr val="bg1"/>
              </a:solidFill>
              <a:latin typeface="Candara" pitchFamily="34" charset="0"/>
            </a:endParaRPr>
          </a:p>
          <a:p>
            <a:endParaRPr lang="en-US" sz="2400" dirty="0" smtClean="0">
              <a:solidFill>
                <a:schemeClr val="bg1"/>
              </a:solidFill>
              <a:latin typeface="Candara" pitchFamily="34"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dissolve">
                                      <p:cBhvr>
                                        <p:cTn id="7" dur="500"/>
                                        <p:tgtEl>
                                          <p:spTgt spid="8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dissolve">
                                      <p:cBhvr>
                                        <p:cTn id="12" dur="500"/>
                                        <p:tgtEl>
                                          <p:spTgt spid="81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500042"/>
            <a:ext cx="8229600" cy="1143000"/>
          </a:xfrm>
        </p:spPr>
        <p:txBody>
          <a:bodyPr/>
          <a:lstStyle/>
          <a:p>
            <a:r>
              <a:rPr lang="en-GB" b="1" u="sng" dirty="0" smtClean="0">
                <a:effectLst>
                  <a:outerShdw blurRad="38100" dist="38100" dir="2700000" algn="tl">
                    <a:srgbClr val="000000">
                      <a:alpha val="43137"/>
                    </a:srgbClr>
                  </a:outerShdw>
                </a:effectLst>
              </a:rPr>
              <a:t>Client consultation</a:t>
            </a:r>
            <a:endParaRPr lang="en-GB"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lgn="just">
              <a:defRPr/>
            </a:pPr>
            <a:r>
              <a:rPr lang="en-GB" sz="2200" dirty="0" smtClean="0"/>
              <a:t>Builds relationship between tester and client. May take up to an hour and should include:</a:t>
            </a:r>
          </a:p>
          <a:p>
            <a:pPr lvl="1" algn="just">
              <a:defRPr/>
            </a:pPr>
            <a:r>
              <a:rPr lang="en-GB" sz="2000" dirty="0" smtClean="0"/>
              <a:t>Record of personal details e.g. name, contact number, GP’s name</a:t>
            </a:r>
          </a:p>
          <a:p>
            <a:pPr lvl="1" algn="just">
              <a:defRPr/>
            </a:pPr>
            <a:r>
              <a:rPr lang="en-GB" sz="2000" dirty="0" smtClean="0"/>
              <a:t>Identifying and setting client’s goals</a:t>
            </a:r>
          </a:p>
          <a:p>
            <a:pPr lvl="1" algn="just">
              <a:defRPr/>
            </a:pPr>
            <a:r>
              <a:rPr lang="en-GB" sz="2000" dirty="0" smtClean="0"/>
              <a:t>Lifestyle evaluation</a:t>
            </a:r>
          </a:p>
          <a:p>
            <a:pPr lvl="1" algn="just">
              <a:defRPr/>
            </a:pPr>
            <a:r>
              <a:rPr lang="en-GB" sz="2000" dirty="0" smtClean="0"/>
              <a:t>Health evaluation</a:t>
            </a:r>
          </a:p>
          <a:p>
            <a:pPr lvl="1" algn="just">
              <a:defRPr/>
            </a:pPr>
            <a:r>
              <a:rPr lang="en-GB" sz="2000" dirty="0" smtClean="0"/>
              <a:t>Listing medications taken</a:t>
            </a:r>
          </a:p>
          <a:p>
            <a:pPr lvl="1" algn="just">
              <a:defRPr/>
            </a:pPr>
            <a:r>
              <a:rPr lang="en-GB" sz="2000" dirty="0" smtClean="0"/>
              <a:t>Obtaining informed consent</a:t>
            </a:r>
          </a:p>
          <a:p>
            <a:pPr lvl="1" algn="just">
              <a:defRPr/>
            </a:pPr>
            <a:r>
              <a:rPr lang="en-GB" sz="2000" dirty="0" smtClean="0"/>
              <a:t>Health-related tests</a:t>
            </a:r>
          </a:p>
          <a:p>
            <a:pPr lvl="1" algn="just">
              <a:defRPr/>
            </a:pPr>
            <a:r>
              <a:rPr lang="en-GB" sz="2000" dirty="0" smtClean="0"/>
              <a:t>Setting your aims as tester</a:t>
            </a:r>
          </a:p>
          <a:p>
            <a:pPr>
              <a:buNone/>
            </a:pPr>
            <a:endParaRPr lang="en-GB"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dissolv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dissolv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dissolve">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28596" y="500042"/>
            <a:ext cx="8229600" cy="1143000"/>
          </a:xfrm>
        </p:spPr>
        <p:txBody>
          <a:bodyPr/>
          <a:lstStyle/>
          <a:p>
            <a:r>
              <a:rPr lang="en-GB" b="1" u="sng" dirty="0" smtClean="0">
                <a:effectLst>
                  <a:outerShdw blurRad="38100" dist="38100" dir="2700000" algn="tl">
                    <a:srgbClr val="000000">
                      <a:alpha val="43137"/>
                    </a:srgbClr>
                  </a:outerShdw>
                </a:effectLst>
              </a:rPr>
              <a:t>Client consultation</a:t>
            </a:r>
            <a:endParaRPr lang="en-US" b="1" u="sng" dirty="0" smtClean="0">
              <a:effectLst>
                <a:outerShdw blurRad="38100" dist="38100" dir="2700000" algn="tl">
                  <a:srgbClr val="000000">
                    <a:alpha val="43137"/>
                  </a:srgbClr>
                </a:outerShdw>
              </a:effectLst>
            </a:endParaRPr>
          </a:p>
        </p:txBody>
      </p:sp>
      <p:sp>
        <p:nvSpPr>
          <p:cNvPr id="6147" name="Content Placeholder 2"/>
          <p:cNvSpPr>
            <a:spLocks noGrp="1"/>
          </p:cNvSpPr>
          <p:nvPr>
            <p:ph idx="1"/>
          </p:nvPr>
        </p:nvSpPr>
        <p:spPr/>
        <p:txBody>
          <a:bodyPr/>
          <a:lstStyle/>
          <a:p>
            <a:pPr algn="just"/>
            <a:r>
              <a:rPr lang="en-GB" sz="2400" b="1" dirty="0" smtClean="0"/>
              <a:t>Questioning Further </a:t>
            </a:r>
          </a:p>
          <a:p>
            <a:pPr lvl="1" algn="just"/>
            <a:r>
              <a:rPr lang="en-GB" sz="2000" dirty="0" smtClean="0"/>
              <a:t>some clients may need further questioning to gather further info</a:t>
            </a:r>
          </a:p>
          <a:p>
            <a:pPr lvl="1" algn="just"/>
            <a:r>
              <a:rPr lang="en-GB" sz="2000" dirty="0" smtClean="0"/>
              <a:t>You may need clarification of some details</a:t>
            </a:r>
          </a:p>
          <a:p>
            <a:pPr lvl="1" algn="just"/>
            <a:r>
              <a:rPr lang="en-GB" sz="2000" dirty="0" smtClean="0"/>
              <a:t>Health-based / Fitness- based Test results might have alerted you to other issues</a:t>
            </a:r>
          </a:p>
          <a:p>
            <a:pPr lvl="1" algn="just"/>
            <a:r>
              <a:rPr lang="en-GB" sz="2000" dirty="0" smtClean="0"/>
              <a:t>Quiet environment with no distractions</a:t>
            </a:r>
          </a:p>
          <a:p>
            <a:pPr lvl="1" algn="just"/>
            <a:r>
              <a:rPr lang="en-GB" sz="2000" dirty="0" smtClean="0"/>
              <a:t>Do not baffle with science or technical jargon</a:t>
            </a:r>
          </a:p>
          <a:p>
            <a:pPr lvl="1" algn="just">
              <a:buFont typeface="Arial" charset="0"/>
              <a:buNone/>
            </a:pPr>
            <a:endParaRPr lang="en-GB" sz="2000" b="1" dirty="0" smtClean="0"/>
          </a:p>
          <a:p>
            <a:pPr algn="just"/>
            <a:r>
              <a:rPr lang="en-GB" sz="2400" b="1" dirty="0" smtClean="0"/>
              <a:t>Listening</a:t>
            </a:r>
          </a:p>
          <a:p>
            <a:pPr lvl="1" algn="just"/>
            <a:r>
              <a:rPr lang="en-GB" sz="2000" dirty="0" smtClean="0"/>
              <a:t>You should be able to identify any issues that are not obvious at first just by listening</a:t>
            </a:r>
          </a:p>
          <a:p>
            <a:pPr lvl="1">
              <a:buFont typeface="Arial" charset="0"/>
              <a:buNone/>
            </a:pPr>
            <a:endParaRPr lang="en-US" sz="2000" dirty="0" smtClean="0">
              <a:solidFill>
                <a:schemeClr val="bg1"/>
              </a:solidFill>
              <a:latin typeface="Candara" pitchFamily="34"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anim calcmode="lin" valueType="num">
                                      <p:cBhvr additive="base">
                                        <p:cTn id="11" dur="500" fill="hold"/>
                                        <p:tgtEl>
                                          <p:spTgt spid="614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14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anim calcmode="lin" valueType="num">
                                      <p:cBhvr additive="base">
                                        <p:cTn id="15"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14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147">
                                            <p:txEl>
                                              <p:pRg st="3" end="3"/>
                                            </p:txEl>
                                          </p:spTgt>
                                        </p:tgtEl>
                                        <p:attrNameLst>
                                          <p:attrName>style.visibility</p:attrName>
                                        </p:attrNameLst>
                                      </p:cBhvr>
                                      <p:to>
                                        <p:strVal val="visible"/>
                                      </p:to>
                                    </p:set>
                                    <p:anim calcmode="lin" valueType="num">
                                      <p:cBhvr additive="base">
                                        <p:cTn id="19"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147">
                                            <p:txEl>
                                              <p:pRg st="4" end="4"/>
                                            </p:txEl>
                                          </p:spTgt>
                                        </p:tgtEl>
                                        <p:attrNameLst>
                                          <p:attrName>style.visibility</p:attrName>
                                        </p:attrNameLst>
                                      </p:cBhvr>
                                      <p:to>
                                        <p:strVal val="visible"/>
                                      </p:to>
                                    </p:set>
                                    <p:anim calcmode="lin" valueType="num">
                                      <p:cBhvr additive="base">
                                        <p:cTn id="23"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147">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147">
                                            <p:txEl>
                                              <p:pRg st="5" end="5"/>
                                            </p:txEl>
                                          </p:spTgt>
                                        </p:tgtEl>
                                        <p:attrNameLst>
                                          <p:attrName>style.visibility</p:attrName>
                                        </p:attrNameLst>
                                      </p:cBhvr>
                                      <p:to>
                                        <p:strVal val="visible"/>
                                      </p:to>
                                    </p:set>
                                    <p:anim calcmode="lin" valueType="num">
                                      <p:cBhvr additive="base">
                                        <p:cTn id="27" dur="500" fill="hold"/>
                                        <p:tgtEl>
                                          <p:spTgt spid="6147">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14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6147">
                                            <p:txEl>
                                              <p:pRg st="7" end="7"/>
                                            </p:txEl>
                                          </p:spTgt>
                                        </p:tgtEl>
                                        <p:attrNameLst>
                                          <p:attrName>style.visibility</p:attrName>
                                        </p:attrNameLst>
                                      </p:cBhvr>
                                      <p:to>
                                        <p:strVal val="visible"/>
                                      </p:to>
                                    </p:set>
                                    <p:anim calcmode="lin" valueType="num">
                                      <p:cBhvr additive="base">
                                        <p:cTn id="33" dur="500" fill="hold"/>
                                        <p:tgtEl>
                                          <p:spTgt spid="6147">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147">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6147">
                                            <p:txEl>
                                              <p:pRg st="8" end="8"/>
                                            </p:txEl>
                                          </p:spTgt>
                                        </p:tgtEl>
                                        <p:attrNameLst>
                                          <p:attrName>style.visibility</p:attrName>
                                        </p:attrNameLst>
                                      </p:cBhvr>
                                      <p:to>
                                        <p:strVal val="visible"/>
                                      </p:to>
                                    </p:set>
                                    <p:anim calcmode="lin" valueType="num">
                                      <p:cBhvr additive="base">
                                        <p:cTn id="37" dur="500" fill="hold"/>
                                        <p:tgtEl>
                                          <p:spTgt spid="6147">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47">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428604"/>
            <a:ext cx="8229600" cy="1143000"/>
          </a:xfrm>
        </p:spPr>
        <p:txBody>
          <a:bodyPr/>
          <a:lstStyle/>
          <a:p>
            <a:r>
              <a:rPr lang="en-GB" b="1" u="sng" dirty="0" smtClean="0">
                <a:effectLst>
                  <a:outerShdw blurRad="38100" dist="38100" dir="2700000" algn="tl">
                    <a:srgbClr val="000000">
                      <a:alpha val="43137"/>
                    </a:srgbClr>
                  </a:outerShdw>
                </a:effectLst>
              </a:rPr>
              <a:t>Client consultation</a:t>
            </a:r>
            <a:endParaRPr lang="en-GB"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lgn="just"/>
            <a:r>
              <a:rPr lang="en-GB" sz="2400" b="1" dirty="0" smtClean="0"/>
              <a:t>Non-verbal communication </a:t>
            </a:r>
          </a:p>
          <a:p>
            <a:pPr lvl="1" algn="just"/>
            <a:r>
              <a:rPr lang="en-GB" sz="2000" dirty="0" smtClean="0"/>
              <a:t>93% of all communication is non-verbal</a:t>
            </a:r>
          </a:p>
          <a:p>
            <a:pPr lvl="1" algn="just"/>
            <a:r>
              <a:rPr lang="en-GB" sz="2000" dirty="0" smtClean="0"/>
              <a:t>Based on body language</a:t>
            </a:r>
          </a:p>
          <a:p>
            <a:pPr lvl="1" algn="just">
              <a:buFont typeface="Arial" charset="0"/>
              <a:buNone/>
            </a:pPr>
            <a:endParaRPr lang="en-GB" sz="2000" b="1" dirty="0" smtClean="0"/>
          </a:p>
          <a:p>
            <a:pPr algn="just"/>
            <a:r>
              <a:rPr lang="en-GB" sz="2400" b="1" dirty="0" smtClean="0"/>
              <a:t>Client confidentiality</a:t>
            </a:r>
          </a:p>
          <a:p>
            <a:pPr lvl="1" algn="just"/>
            <a:r>
              <a:rPr lang="en-GB" sz="2000" dirty="0" smtClean="0"/>
              <a:t>Anyone involved in health screening and fitness testing has a duty of confidentiality regarding clients</a:t>
            </a:r>
          </a:p>
          <a:p>
            <a:pPr lvl="1" algn="just"/>
            <a:r>
              <a:rPr lang="en-GB" sz="2000" dirty="0" smtClean="0"/>
              <a:t>Personal information should be kept in a secure place</a:t>
            </a:r>
          </a:p>
          <a:p>
            <a:pPr lvl="1" algn="just"/>
            <a:r>
              <a:rPr lang="en-GB" sz="2000" dirty="0" smtClean="0"/>
              <a:t>You should not pass on any personal information to anyone else without that person’s permission</a:t>
            </a:r>
          </a:p>
          <a:p>
            <a:endParaRPr lang="en-GB"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ssolv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dissolve">
                                      <p:cBhvr>
                                        <p:cTn id="18" dur="500"/>
                                        <p:tgtEl>
                                          <p:spTgt spid="3">
                                            <p:txEl>
                                              <p:pRg st="4" end="4"/>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dissolve">
                                      <p:cBhvr>
                                        <p:cTn id="21" dur="500"/>
                                        <p:tgtEl>
                                          <p:spTgt spid="3">
                                            <p:txEl>
                                              <p:pRg st="5" end="5"/>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dissolve">
                                      <p:cBhvr>
                                        <p:cTn id="24" dur="500"/>
                                        <p:tgtEl>
                                          <p:spTgt spid="3">
                                            <p:txEl>
                                              <p:pRg st="6" end="6"/>
                                            </p:txEl>
                                          </p:spTgt>
                                        </p:tgtEl>
                                      </p:cBhvr>
                                    </p:animEffect>
                                  </p:childTnLst>
                                </p:cTn>
                              </p:par>
                              <p:par>
                                <p:cTn id="25" presetID="9"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dissolv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study</a:t>
            </a:r>
            <a:endParaRPr lang="en-GB" dirty="0"/>
          </a:p>
        </p:txBody>
      </p:sp>
      <p:sp>
        <p:nvSpPr>
          <p:cNvPr id="3" name="Content Placeholder 2"/>
          <p:cNvSpPr>
            <a:spLocks noGrp="1"/>
          </p:cNvSpPr>
          <p:nvPr>
            <p:ph idx="1"/>
          </p:nvPr>
        </p:nvSpPr>
        <p:spPr>
          <a:xfrm>
            <a:off x="457200" y="1600200"/>
            <a:ext cx="8229600" cy="4997152"/>
          </a:xfrm>
        </p:spPr>
        <p:txBody>
          <a:bodyPr>
            <a:normAutofit fontScale="55000" lnSpcReduction="20000"/>
          </a:bodyPr>
          <a:lstStyle/>
          <a:p>
            <a:r>
              <a:rPr lang="en-GB" dirty="0" smtClean="0"/>
              <a:t>Ben, 53</a:t>
            </a:r>
          </a:p>
          <a:p>
            <a:r>
              <a:rPr lang="en-GB" dirty="0" smtClean="0"/>
              <a:t>Smoker 7 a day and since 18.</a:t>
            </a:r>
          </a:p>
          <a:p>
            <a:r>
              <a:rPr lang="en-GB" dirty="0" smtClean="0"/>
              <a:t>Engineer (desk job), </a:t>
            </a:r>
            <a:r>
              <a:rPr lang="en-GB" dirty="0" smtClean="0"/>
              <a:t>45 hours a week, no high stress level</a:t>
            </a:r>
          </a:p>
          <a:p>
            <a:r>
              <a:rPr lang="en-GB" dirty="0" smtClean="0"/>
              <a:t>Drinks 2 pints a day most days maybe not on Sunday.</a:t>
            </a:r>
          </a:p>
          <a:p>
            <a:r>
              <a:rPr lang="en-GB" dirty="0" smtClean="0"/>
              <a:t>Takeaways twice a week, likes cakes but tries to be healthy by eating fruit and no fried food. If I work late I tend to have microwave meals.</a:t>
            </a:r>
          </a:p>
          <a:p>
            <a:r>
              <a:rPr lang="en-GB" dirty="0" smtClean="0"/>
              <a:t>Moderate </a:t>
            </a:r>
            <a:r>
              <a:rPr lang="en-GB" dirty="0" smtClean="0"/>
              <a:t>swimming 20 minutes twice </a:t>
            </a:r>
            <a:r>
              <a:rPr lang="en-GB" dirty="0" smtClean="0"/>
              <a:t>a week and sometimes 5 a side footie </a:t>
            </a:r>
            <a:r>
              <a:rPr lang="en-GB" dirty="0" smtClean="0"/>
              <a:t>for </a:t>
            </a:r>
            <a:r>
              <a:rPr lang="en-GB" smtClean="0"/>
              <a:t>1 hour on </a:t>
            </a:r>
            <a:r>
              <a:rPr lang="en-GB" dirty="0" smtClean="0"/>
              <a:t>a Monday.</a:t>
            </a:r>
          </a:p>
          <a:p>
            <a:endParaRPr lang="en-GB" dirty="0"/>
          </a:p>
          <a:p>
            <a:r>
              <a:rPr lang="en-GB" dirty="0" smtClean="0"/>
              <a:t>Identify and describe Ben’s strengths and areas of improvement. </a:t>
            </a:r>
          </a:p>
          <a:p>
            <a:r>
              <a:rPr lang="en-GB" dirty="0" smtClean="0"/>
              <a:t>Also explain each one saying why they are </a:t>
            </a:r>
            <a:r>
              <a:rPr lang="en-GB" dirty="0"/>
              <a:t>s</a:t>
            </a:r>
            <a:r>
              <a:rPr lang="en-GB" dirty="0" smtClean="0"/>
              <a:t>trengths and areas of improvement. To be able to explain, compare physical </a:t>
            </a:r>
            <a:r>
              <a:rPr lang="en-GB" dirty="0"/>
              <a:t>activity levels with national guidelines, compare alcohol consumption with national guidelines, </a:t>
            </a:r>
            <a:r>
              <a:rPr lang="en-GB" dirty="0" smtClean="0"/>
              <a:t>assess stress </a:t>
            </a:r>
            <a:r>
              <a:rPr lang="en-GB" dirty="0"/>
              <a:t>levels, assess smoking habits and assess the diet of the individual against guidelines</a:t>
            </a:r>
            <a:endParaRPr lang="en-GB" dirty="0" smtClean="0"/>
          </a:p>
          <a:p>
            <a:endParaRPr lang="en-GB" dirty="0"/>
          </a:p>
          <a:p>
            <a:r>
              <a:rPr lang="en-GB" dirty="0" smtClean="0"/>
              <a:t>Write model answers to show your interpretation of Ben’s lifestyle assessment.</a:t>
            </a:r>
          </a:p>
        </p:txBody>
      </p:sp>
    </p:spTree>
    <p:extLst>
      <p:ext uri="{BB962C8B-B14F-4D97-AF65-F5344CB8AC3E}">
        <p14:creationId xmlns:p14="http://schemas.microsoft.com/office/powerpoint/2010/main" val="30122405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871147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lstStyle/>
          <a:p>
            <a:r>
              <a:rPr lang="en-GB" b="1" i="1" u="sng" dirty="0" smtClean="0">
                <a:effectLst>
                  <a:outerShdw blurRad="38100" dist="38100" dir="2700000" algn="tl">
                    <a:srgbClr val="000000">
                      <a:alpha val="43137"/>
                    </a:srgbClr>
                  </a:outerShdw>
                </a:effectLst>
              </a:rPr>
              <a:t>Targeted learning aims</a:t>
            </a:r>
            <a:endParaRPr lang="en-GB" b="1" i="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Learning outcome 2</a:t>
            </a:r>
            <a:endParaRPr lang="en-GB" dirty="0"/>
          </a:p>
          <a:p>
            <a:pPr marL="0" indent="0">
              <a:buNone/>
            </a:pPr>
            <a:r>
              <a:rPr lang="en-GB" dirty="0" smtClean="0"/>
              <a:t>Be able to assess the lifestyle of a selected individual.</a:t>
            </a:r>
          </a:p>
          <a:p>
            <a:pPr marL="0" indent="0">
              <a:buNone/>
            </a:pPr>
            <a:endParaRPr lang="en-GB" dirty="0"/>
          </a:p>
        </p:txBody>
      </p:sp>
    </p:spTree>
    <p:extLst>
      <p:ext uri="{BB962C8B-B14F-4D97-AF65-F5344CB8AC3E}">
        <p14:creationId xmlns:p14="http://schemas.microsoft.com/office/powerpoint/2010/main" val="949637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u="sng" dirty="0" smtClean="0">
                <a:effectLst>
                  <a:outerShdw blurRad="38100" dist="38100" dir="2700000" algn="tl">
                    <a:srgbClr val="000000">
                      <a:alpha val="43137"/>
                    </a:srgbClr>
                  </a:outerShdw>
                </a:effectLst>
              </a:rPr>
              <a:t>Introduction</a:t>
            </a:r>
            <a:endParaRPr lang="en-GB" b="1" i="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GB" dirty="0" smtClean="0"/>
              <a:t>To provide advice on lifestyle improvement and plan a related activity programme you must be able to assess the lifestyle of an individual</a:t>
            </a:r>
          </a:p>
          <a:p>
            <a:r>
              <a:rPr lang="en-GB" dirty="0" smtClean="0"/>
              <a:t>Using a questionnaire can assess the five lifestyle factors.</a:t>
            </a:r>
            <a:endParaRPr lang="en-GB" dirty="0"/>
          </a:p>
        </p:txBody>
      </p:sp>
    </p:spTree>
    <p:extLst>
      <p:ext uri="{BB962C8B-B14F-4D97-AF65-F5344CB8AC3E}">
        <p14:creationId xmlns:p14="http://schemas.microsoft.com/office/powerpoint/2010/main" val="4017125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effectLst>
                  <a:outerShdw blurRad="38100" dist="38100" dir="2700000" algn="tl">
                    <a:srgbClr val="000000">
                      <a:alpha val="43137"/>
                    </a:srgbClr>
                  </a:outerShdw>
                </a:effectLst>
              </a:rPr>
              <a:t>What is lifestyle?</a:t>
            </a:r>
            <a:endParaRPr lang="en-GB" b="1" u="sng" dirty="0">
              <a:effectLst>
                <a:outerShdw blurRad="38100" dist="38100" dir="2700000" algn="tl">
                  <a:srgbClr val="000000">
                    <a:alpha val="43137"/>
                  </a:srgbClr>
                </a:outerShdw>
              </a:effectLst>
            </a:endParaRPr>
          </a:p>
        </p:txBody>
      </p:sp>
      <p:graphicFrame>
        <p:nvGraphicFramePr>
          <p:cNvPr id="3" name="Diagram 2"/>
          <p:cNvGraphicFramePr/>
          <p:nvPr>
            <p:extLst>
              <p:ext uri="{D42A27DB-BD31-4B8C-83A1-F6EECF244321}">
                <p14:modId xmlns:p14="http://schemas.microsoft.com/office/powerpoint/2010/main" val="2771239929"/>
              </p:ext>
            </p:extLst>
          </p:nvPr>
        </p:nvGraphicFramePr>
        <p:xfrm>
          <a:off x="1187624" y="1196752"/>
          <a:ext cx="7008440" cy="5056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u="sng" dirty="0" smtClean="0">
                <a:effectLst>
                  <a:outerShdw blurRad="38100" dist="38100" dir="2700000" algn="tl">
                    <a:srgbClr val="000000">
                      <a:alpha val="43137"/>
                    </a:srgbClr>
                  </a:outerShdw>
                </a:effectLst>
              </a:rPr>
              <a:t>Why assess?</a:t>
            </a:r>
            <a:endParaRPr lang="en-GB" b="1" i="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GB" dirty="0" smtClean="0"/>
              <a:t>Collect information of clients strengths and areas of improvement</a:t>
            </a:r>
          </a:p>
          <a:p>
            <a:r>
              <a:rPr lang="en-GB" dirty="0" smtClean="0"/>
              <a:t>Helps to establish realistic goals</a:t>
            </a:r>
          </a:p>
          <a:p>
            <a:r>
              <a:rPr lang="en-GB" dirty="0" smtClean="0"/>
              <a:t>Helps to avoid injury</a:t>
            </a:r>
          </a:p>
          <a:p>
            <a:r>
              <a:rPr lang="en-GB" dirty="0" smtClean="0"/>
              <a:t>Testing initial fitness levels is a useful benchmark against which progress can be measured with continued testing  providing motivating feedback. </a:t>
            </a:r>
            <a:endParaRPr lang="en-GB" dirty="0"/>
          </a:p>
        </p:txBody>
      </p:sp>
    </p:spTree>
    <p:extLst>
      <p:ext uri="{BB962C8B-B14F-4D97-AF65-F5344CB8AC3E}">
        <p14:creationId xmlns:p14="http://schemas.microsoft.com/office/powerpoint/2010/main" val="2472830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lstStyle/>
          <a:p>
            <a:r>
              <a:rPr lang="en-GB" b="1" i="1" u="sng" dirty="0" smtClean="0">
                <a:effectLst>
                  <a:outerShdw blurRad="38100" dist="38100" dir="2700000" algn="tl">
                    <a:srgbClr val="000000">
                      <a:alpha val="43137"/>
                    </a:srgbClr>
                  </a:outerShdw>
                </a:effectLst>
              </a:rPr>
              <a:t>Levels of physical activity</a:t>
            </a:r>
            <a:endParaRPr lang="en-GB" b="1" i="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GB" dirty="0" smtClean="0"/>
              <a:t>How much do they do at present? Historical?</a:t>
            </a:r>
          </a:p>
          <a:p>
            <a:r>
              <a:rPr lang="en-GB" dirty="0" smtClean="0"/>
              <a:t>What kind of exercise?</a:t>
            </a:r>
          </a:p>
          <a:p>
            <a:r>
              <a:rPr lang="en-GB" dirty="0" smtClean="0"/>
              <a:t>Effort level?</a:t>
            </a:r>
          </a:p>
          <a:p>
            <a:r>
              <a:rPr lang="en-GB" dirty="0" smtClean="0"/>
              <a:t>Duration per week?</a:t>
            </a:r>
          </a:p>
          <a:p>
            <a:r>
              <a:rPr lang="en-GB" dirty="0" smtClean="0"/>
              <a:t>Strength activities?</a:t>
            </a:r>
            <a:endParaRPr lang="en-GB" dirty="0"/>
          </a:p>
        </p:txBody>
      </p:sp>
      <p:pic>
        <p:nvPicPr>
          <p:cNvPr id="1026" name="Picture 2" descr="http://tse1.mm.bing.net/th?id=OIP.Mb92bd958a14587ee1480513f7e860426H0&amp;pid=1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3968" y="2996952"/>
            <a:ext cx="4572000" cy="304800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39552" y="6044952"/>
            <a:ext cx="3384376" cy="3363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t>http://2.bp.blogspot.com/-6_V47QJXIIY/T7lNk9Nf6_I/AAAAAAAAAYI/tfA5DpYHBzg/s1600/Cycling+.jpg</a:t>
            </a:r>
          </a:p>
        </p:txBody>
      </p:sp>
    </p:spTree>
    <p:extLst>
      <p:ext uri="{BB962C8B-B14F-4D97-AF65-F5344CB8AC3E}">
        <p14:creationId xmlns:p14="http://schemas.microsoft.com/office/powerpoint/2010/main" val="858630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lstStyle/>
          <a:p>
            <a:r>
              <a:rPr lang="en-GB" dirty="0" smtClean="0"/>
              <a:t>Alcohol consumption</a:t>
            </a:r>
            <a:endParaRPr lang="en-GB" dirty="0"/>
          </a:p>
        </p:txBody>
      </p:sp>
      <p:sp>
        <p:nvSpPr>
          <p:cNvPr id="3" name="Content Placeholder 2"/>
          <p:cNvSpPr>
            <a:spLocks noGrp="1"/>
          </p:cNvSpPr>
          <p:nvPr>
            <p:ph idx="1"/>
          </p:nvPr>
        </p:nvSpPr>
        <p:spPr/>
        <p:txBody>
          <a:bodyPr/>
          <a:lstStyle/>
          <a:p>
            <a:r>
              <a:rPr lang="en-GB" dirty="0" smtClean="0"/>
              <a:t>Volume (units) per day / per week?</a:t>
            </a:r>
          </a:p>
          <a:p>
            <a:r>
              <a:rPr lang="en-GB" dirty="0" smtClean="0"/>
              <a:t>Frequency of consumption (how many days a week?)</a:t>
            </a:r>
            <a:endParaRPr lang="en-GB" dirty="0"/>
          </a:p>
        </p:txBody>
      </p:sp>
      <p:sp>
        <p:nvSpPr>
          <p:cNvPr id="4" name="Rectangle 3"/>
          <p:cNvSpPr/>
          <p:nvPr/>
        </p:nvSpPr>
        <p:spPr>
          <a:xfrm>
            <a:off x="539552" y="6044952"/>
            <a:ext cx="3384376" cy="3363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t>http://www.blogs.va.gov/VAntage/wp-content/uploads/2013/06/Levels-of-alcohol-consumption-Photo-1-2.jpg</a:t>
            </a:r>
          </a:p>
        </p:txBody>
      </p:sp>
      <p:pic>
        <p:nvPicPr>
          <p:cNvPr id="5122" name="Picture 2" descr="http://www.blogs.va.gov/VAntage/wp-content/uploads/2013/06/Levels-of-alcohol-consumption-Photo-1-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40" y="2884586"/>
            <a:ext cx="3697031" cy="31603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4531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Smoking</a:t>
            </a:r>
            <a:endParaRPr lang="en-GB" dirty="0"/>
          </a:p>
        </p:txBody>
      </p:sp>
      <p:sp>
        <p:nvSpPr>
          <p:cNvPr id="3" name="Content Placeholder 2"/>
          <p:cNvSpPr>
            <a:spLocks noGrp="1"/>
          </p:cNvSpPr>
          <p:nvPr>
            <p:ph idx="1"/>
          </p:nvPr>
        </p:nvSpPr>
        <p:spPr/>
        <p:txBody>
          <a:bodyPr/>
          <a:lstStyle/>
          <a:p>
            <a:r>
              <a:rPr lang="en-GB" dirty="0" smtClean="0"/>
              <a:t>Type of smoking? (cigarettes, cigars, pipe)</a:t>
            </a:r>
          </a:p>
          <a:p>
            <a:r>
              <a:rPr lang="en-GB" dirty="0" smtClean="0"/>
              <a:t>Duration of smoking? (number of years)</a:t>
            </a:r>
          </a:p>
          <a:p>
            <a:r>
              <a:rPr lang="en-GB" dirty="0" smtClean="0"/>
              <a:t>Volume? (amount per day)</a:t>
            </a:r>
            <a:endParaRPr lang="en-GB" dirty="0"/>
          </a:p>
          <a:p>
            <a:endParaRPr lang="en-GB" dirty="0" smtClean="0"/>
          </a:p>
          <a:p>
            <a:r>
              <a:rPr lang="en-GB" dirty="0" smtClean="0"/>
              <a:t>If previous smoker find out previous habits.</a:t>
            </a:r>
            <a:endParaRPr lang="en-GB" dirty="0"/>
          </a:p>
        </p:txBody>
      </p:sp>
      <p:sp>
        <p:nvSpPr>
          <p:cNvPr id="4" name="Rectangle 3"/>
          <p:cNvSpPr/>
          <p:nvPr/>
        </p:nvSpPr>
        <p:spPr>
          <a:xfrm>
            <a:off x="539552" y="6044952"/>
            <a:ext cx="3384376" cy="3363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t>http://www.altbehave.com/wp-content/uploads/2010/10/smokingcessation.jpg</a:t>
            </a:r>
          </a:p>
        </p:txBody>
      </p:sp>
      <p:pic>
        <p:nvPicPr>
          <p:cNvPr id="4098" name="Picture 2" descr="http://www.altbehave.com/wp-content/uploads/2010/10/smokingcessatio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9952" y="4596283"/>
            <a:ext cx="2847312" cy="20444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6221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Stress levels</a:t>
            </a:r>
            <a:endParaRPr lang="en-GB" dirty="0"/>
          </a:p>
        </p:txBody>
      </p:sp>
      <p:sp>
        <p:nvSpPr>
          <p:cNvPr id="3" name="Content Placeholder 2"/>
          <p:cNvSpPr>
            <a:spLocks noGrp="1"/>
          </p:cNvSpPr>
          <p:nvPr>
            <p:ph idx="1"/>
          </p:nvPr>
        </p:nvSpPr>
        <p:spPr/>
        <p:txBody>
          <a:bodyPr/>
          <a:lstStyle/>
          <a:p>
            <a:r>
              <a:rPr lang="en-GB" dirty="0" smtClean="0"/>
              <a:t>Major life events and recent changes in personal situation (e.g. marriage, divorce, bereavement, loss of job </a:t>
            </a:r>
            <a:r>
              <a:rPr lang="en-GB" dirty="0" err="1" smtClean="0"/>
              <a:t>etc</a:t>
            </a:r>
            <a:r>
              <a:rPr lang="en-GB" dirty="0" smtClean="0"/>
              <a:t>)</a:t>
            </a:r>
          </a:p>
          <a:p>
            <a:r>
              <a:rPr lang="en-GB" dirty="0" smtClean="0"/>
              <a:t>Recent health status</a:t>
            </a:r>
          </a:p>
          <a:p>
            <a:r>
              <a:rPr lang="en-GB" dirty="0" smtClean="0"/>
              <a:t>Eating habits</a:t>
            </a:r>
          </a:p>
          <a:p>
            <a:r>
              <a:rPr lang="en-GB" dirty="0" smtClean="0"/>
              <a:t>Sleep patterns</a:t>
            </a:r>
          </a:p>
        </p:txBody>
      </p:sp>
      <p:sp>
        <p:nvSpPr>
          <p:cNvPr id="4" name="Rectangle 3"/>
          <p:cNvSpPr/>
          <p:nvPr/>
        </p:nvSpPr>
        <p:spPr>
          <a:xfrm>
            <a:off x="539552" y="6044952"/>
            <a:ext cx="3384376" cy="3363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t>http://users2.unimi.it/fens_stress/images/Sl_StressBrain.png</a:t>
            </a:r>
          </a:p>
        </p:txBody>
      </p:sp>
      <p:pic>
        <p:nvPicPr>
          <p:cNvPr id="3074" name="Picture 2" descr="http://users2.unimi.it/fens_stress/images/Sl_StressBrai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3780807"/>
            <a:ext cx="4097387" cy="22358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1306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uth_Godalming Template PP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Ruth_Godalming Template PPT</Template>
  <TotalTime>134</TotalTime>
  <Words>1000</Words>
  <Application>Microsoft Office PowerPoint</Application>
  <PresentationFormat>On-screen Show (4:3)</PresentationFormat>
  <Paragraphs>132</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Candara</vt:lpstr>
      <vt:lpstr>Ruth_Godalming Template PPT</vt:lpstr>
      <vt:lpstr>Unit 14 Section 2:  Lifestyle Assessment</vt:lpstr>
      <vt:lpstr>Targeted learning aims</vt:lpstr>
      <vt:lpstr>Introduction</vt:lpstr>
      <vt:lpstr>What is lifestyle?</vt:lpstr>
      <vt:lpstr>Why assess?</vt:lpstr>
      <vt:lpstr>Levels of physical activity</vt:lpstr>
      <vt:lpstr>Alcohol consumption</vt:lpstr>
      <vt:lpstr>Smoking</vt:lpstr>
      <vt:lpstr>Stress levels</vt:lpstr>
      <vt:lpstr>Diet</vt:lpstr>
      <vt:lpstr>Coronary Heart Disease Risk Factors</vt:lpstr>
      <vt:lpstr>Lifestyle factors that increase the risk of CHD</vt:lpstr>
      <vt:lpstr>What to include?</vt:lpstr>
      <vt:lpstr>Data Protection Act</vt:lpstr>
      <vt:lpstr>Client consultation</vt:lpstr>
      <vt:lpstr>Client consultation</vt:lpstr>
      <vt:lpstr>Client consultation</vt:lpstr>
      <vt:lpstr>Case study</vt:lpstr>
      <vt:lpstr>PowerPoint Presentation</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1 - The Body in Action</dc:title>
  <dc:creator>rem</dc:creator>
  <cp:lastModifiedBy>Ruth E Jones</cp:lastModifiedBy>
  <cp:revision>26</cp:revision>
  <dcterms:created xsi:type="dcterms:W3CDTF">2009-10-02T11:23:22Z</dcterms:created>
  <dcterms:modified xsi:type="dcterms:W3CDTF">2016-02-04T14:52:47Z</dcterms:modified>
</cp:coreProperties>
</file>