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4" r:id="rId4"/>
    <p:sldId id="265" r:id="rId5"/>
    <p:sldId id="266" r:id="rId6"/>
    <p:sldId id="290" r:id="rId7"/>
    <p:sldId id="291" r:id="rId8"/>
    <p:sldId id="292" r:id="rId9"/>
    <p:sldId id="258" r:id="rId10"/>
    <p:sldId id="275" r:id="rId11"/>
    <p:sldId id="276" r:id="rId12"/>
    <p:sldId id="277" r:id="rId13"/>
    <p:sldId id="278" r:id="rId14"/>
    <p:sldId id="279" r:id="rId15"/>
    <p:sldId id="280" r:id="rId16"/>
    <p:sldId id="259" r:id="rId17"/>
    <p:sldId id="271" r:id="rId18"/>
    <p:sldId id="272" r:id="rId19"/>
    <p:sldId id="273" r:id="rId20"/>
    <p:sldId id="274" r:id="rId21"/>
    <p:sldId id="260" r:id="rId22"/>
    <p:sldId id="267" r:id="rId23"/>
    <p:sldId id="268" r:id="rId24"/>
    <p:sldId id="269" r:id="rId25"/>
    <p:sldId id="270" r:id="rId26"/>
    <p:sldId id="261" r:id="rId27"/>
    <p:sldId id="281" r:id="rId28"/>
    <p:sldId id="282" r:id="rId29"/>
    <p:sldId id="262" r:id="rId30"/>
    <p:sldId id="283" r:id="rId31"/>
    <p:sldId id="284" r:id="rId32"/>
    <p:sldId id="285" r:id="rId33"/>
    <p:sldId id="286" r:id="rId34"/>
    <p:sldId id="289" r:id="rId35"/>
    <p:sldId id="287" r:id="rId36"/>
    <p:sldId id="288" r:id="rId37"/>
    <p:sldId id="263"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E9462EF3-3C4F-43EE-ACEE-D4B806740EA3}" type="datetimeFigureOut">
              <a:rPr lang="en-US" dirty="0"/>
              <a:pPr/>
              <a:t>3/6/2018</a:t>
            </a:fld>
            <a:endParaRPr lang="en-US" dirty="0"/>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r>
              <a:rPr lang="en-US" dirty="0"/>
              <a:t>
              </a:t>
            </a:r>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43B39-165A-4B68-AA5C-581F5336313C}" type="datetimeFigureOut">
              <a:rPr lang="en-US" dirty="0"/>
              <a:t>3/6/2018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2C8C57-33F9-4259-AC4F-0E3F5BEC9B94}" type="datetimeFigureOut">
              <a:rPr lang="en-US" dirty="0"/>
              <a:t>3/6/2018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en-US" smtClean="0"/>
              <a:t>Click to edit Master title style</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48772B-8FA2-401F-A0A1-A59855EDBC3E}" type="datetimeFigureOut">
              <a:rPr lang="en-US" dirty="0"/>
              <a:t>3/6/2018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DD5BDE-5A90-4611-82E9-0FC5746D30C5}" type="datetimeFigureOut">
              <a:rPr lang="en-US" dirty="0"/>
              <a:t>3/6/2018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ADDA17D-0BEA-4E76-A7FC-F7C188BC48D1}" type="datetimeFigureOut">
              <a:rPr lang="en-US" dirty="0"/>
              <a:t>3/6/2018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909AC7D-18CA-4236-82B9-D75EB1D66EAE}" type="datetimeFigureOut">
              <a:rPr lang="en-US" dirty="0"/>
              <a:t>3/6/2018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68300E-C023-45CD-A0BE-EDB7A8C6EA8B}" type="datetimeFigureOut">
              <a:rPr lang="en-US" dirty="0"/>
              <a:t>3/6/2018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620EAD-E369-4933-8469-ED7764B56A1B}" type="datetimeFigureOut">
              <a:rPr lang="en-US" dirty="0"/>
              <a:t>3/6/2018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6C0EF2-9919-473B-8215-8616BAF10692}" type="datetimeFigureOut">
              <a:rPr lang="en-US" dirty="0"/>
              <a:t>3/6/2018</a:t>
            </a:fld>
            <a:endParaRPr lang="en-US" dirty="0"/>
          </a:p>
        </p:txBody>
      </p:sp>
      <p:sp>
        <p:nvSpPr>
          <p:cNvPr id="5" name="Footer Placeholder 4"/>
          <p:cNvSpPr>
            <a:spLocks noGrp="1"/>
          </p:cNvSpPr>
          <p:nvPr>
            <p:ph type="ftr" sz="quarter" idx="11"/>
          </p:nvPr>
        </p:nvSpPr>
        <p:spPr/>
        <p:txBody>
          <a:bodyPr/>
          <a:lstStyle>
            <a:lvl1pPr>
              <a:defRPr sz="1000" b="1"/>
            </a:lvl1p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9472EB-AC54-4713-BFC2-BEB621108C63}" type="datetimeFigureOut">
              <a:rPr lang="en-US" dirty="0"/>
              <a:t>3/6/2018</a:t>
            </a:fld>
            <a:endParaRPr lang="en-US" dirty="0"/>
          </a:p>
        </p:txBody>
      </p:sp>
      <p:sp>
        <p:nvSpPr>
          <p:cNvPr id="5" name="Footer Placeholder 4"/>
          <p:cNvSpPr>
            <a:spLocks noGrp="1"/>
          </p:cNvSpPr>
          <p:nvPr>
            <p:ph type="ftr" sz="quarter" idx="11"/>
          </p:nvPr>
        </p:nvSpPr>
        <p:spPr/>
        <p:txBody>
          <a:bodyPr/>
          <a:lstStyle>
            <a:lvl1pPr>
              <a:defRPr sz="1000" b="1"/>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9455A0C-791E-4545-B787-F98AD45CD761}" type="datetimeFigureOut">
              <a:rPr lang="en-US" dirty="0"/>
              <a:t>3/6/2018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2536B77-F4F4-4427-AC4F-9A623798AD82}" type="datetimeFigureOut">
              <a:rPr lang="en-US" dirty="0"/>
              <a:t>3/6/2018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8BE790C-34EB-4565-8437-CACF4CDB7822}" type="datetimeFigureOut">
              <a:rPr lang="en-US" dirty="0"/>
              <a:t>3/6/2018</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4A4C11-22B8-4A4E-8126-B3AF6B948A8E}" type="datetimeFigureOut">
              <a:rPr lang="en-US" dirty="0"/>
              <a:t>3/6/2018</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ED06B6-C816-4861-964D-15A98395707D}" type="datetimeFigureOut">
              <a:rPr lang="en-US" dirty="0"/>
              <a:t>3/6/2018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1A8AB-EA7C-4B1B-9D73-E2551851FABE}" type="datetimeFigureOut">
              <a:rPr lang="en-US" dirty="0"/>
              <a:t>3/6/2018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90786BE5-D2A3-4BF0-8B30-D7403E61B3DC}" type="datetimeFigureOut">
              <a:rPr lang="en-US" dirty="0"/>
              <a:t>3/6/2018</a:t>
            </a:fld>
            <a:endParaRPr lang="en-US" dirty="0"/>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r>
              <a:rPr lang="en-US" dirty="0"/>
              <a:t>
              </a:t>
            </a:r>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pinterest.com/explore/couch-to-5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pinterest.com/explore/couch-to-5k/"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Lifestyle Recommendations</a:t>
            </a:r>
            <a:endParaRPr lang="en-GB" dirty="0"/>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17745245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Reducing overall stress</a:t>
            </a:r>
            <a:endParaRPr lang="en-GB" dirty="0"/>
          </a:p>
        </p:txBody>
      </p:sp>
      <p:sp>
        <p:nvSpPr>
          <p:cNvPr id="3" name="Content Placeholder 2"/>
          <p:cNvSpPr>
            <a:spLocks noGrp="1"/>
          </p:cNvSpPr>
          <p:nvPr>
            <p:ph idx="1"/>
          </p:nvPr>
        </p:nvSpPr>
        <p:spPr/>
        <p:txBody>
          <a:bodyPr/>
          <a:lstStyle/>
          <a:p>
            <a:r>
              <a:rPr lang="en-GB" dirty="0" smtClean="0"/>
              <a:t>Factors that promote stress (stressors) should be identified and , if possible, eliminated or reduced.</a:t>
            </a:r>
          </a:p>
          <a:p>
            <a:r>
              <a:rPr lang="en-GB" dirty="0" smtClean="0"/>
              <a:t>Careful time management and prioritisation of workload and commitments may help an individual manage their stress better.</a:t>
            </a:r>
          </a:p>
          <a:p>
            <a:endParaRPr lang="en-GB" dirty="0"/>
          </a:p>
          <a:p>
            <a:endParaRPr lang="en-GB" dirty="0" smtClean="0"/>
          </a:p>
          <a:p>
            <a:endParaRPr lang="en-GB" dirty="0"/>
          </a:p>
          <a:p>
            <a:endParaRPr lang="en-GB" dirty="0" smtClean="0"/>
          </a:p>
          <a:p>
            <a:r>
              <a:rPr lang="en-GB" sz="1000" dirty="0"/>
              <a:t>http://businessamongmoms.com/wp-content/uploads/2014/09/time-management-1.jpg</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6529" y="3879272"/>
            <a:ext cx="2641180" cy="2421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90000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9422991" cy="706964"/>
          </a:xfrm>
        </p:spPr>
        <p:txBody>
          <a:bodyPr/>
          <a:lstStyle/>
          <a:p>
            <a:r>
              <a:rPr lang="en-GB" dirty="0" smtClean="0"/>
              <a:t>Developing coping/stress management techniques</a:t>
            </a:r>
            <a:endParaRPr lang="en-GB" dirty="0"/>
          </a:p>
        </p:txBody>
      </p:sp>
      <p:sp>
        <p:nvSpPr>
          <p:cNvPr id="3" name="Content Placeholder 2"/>
          <p:cNvSpPr>
            <a:spLocks noGrp="1"/>
          </p:cNvSpPr>
          <p:nvPr>
            <p:ph idx="1"/>
          </p:nvPr>
        </p:nvSpPr>
        <p:spPr/>
        <p:txBody>
          <a:bodyPr/>
          <a:lstStyle/>
          <a:p>
            <a:r>
              <a:rPr lang="en-GB" dirty="0" smtClean="0"/>
              <a:t>It is not possible to eliminate all stresses in daily life</a:t>
            </a:r>
          </a:p>
          <a:p>
            <a:r>
              <a:rPr lang="en-GB" dirty="0" smtClean="0"/>
              <a:t>Having techniques or taking part in activities that reduce levels of stress will have a positive impact on health and well-being.</a:t>
            </a:r>
          </a:p>
          <a:p>
            <a:endParaRPr lang="en-GB" dirty="0"/>
          </a:p>
          <a:p>
            <a:endParaRPr lang="en-GB" dirty="0" smtClean="0"/>
          </a:p>
          <a:p>
            <a:endParaRPr lang="en-GB" dirty="0"/>
          </a:p>
          <a:p>
            <a:endParaRPr lang="en-GB" dirty="0" smtClean="0"/>
          </a:p>
          <a:p>
            <a:endParaRPr lang="en-GB" dirty="0"/>
          </a:p>
          <a:p>
            <a:r>
              <a:rPr lang="en-GB" sz="1000" dirty="0"/>
              <a:t>http://www.oddduckblog.com/wp-content/uploads/2011/10/stress-reducing-methods.jpg</a:t>
            </a:r>
            <a:endParaRPr lang="en-GB" sz="1000" dirty="0" smtClean="0"/>
          </a:p>
          <a:p>
            <a:pPr marL="0" indent="0">
              <a:buNone/>
            </a:pPr>
            <a:endParaRPr lang="en-GB"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2945" y="3568614"/>
            <a:ext cx="3246582" cy="3012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63742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GB" dirty="0" smtClean="0"/>
              <a:t>Assertiveness </a:t>
            </a:r>
          </a:p>
          <a:p>
            <a:pPr lvl="1"/>
            <a:r>
              <a:rPr lang="en-GB" dirty="0"/>
              <a:t>the ability to express your feelings and rights while respecting those of others.</a:t>
            </a:r>
          </a:p>
          <a:p>
            <a:pPr lvl="1"/>
            <a:r>
              <a:rPr lang="en-GB" dirty="0"/>
              <a:t> It is a skill that has to be learned</a:t>
            </a:r>
          </a:p>
          <a:p>
            <a:pPr lvl="1"/>
            <a:r>
              <a:rPr lang="en-GB" dirty="0"/>
              <a:t>Once mastered it can help deal with conflict situations that may cause stress</a:t>
            </a:r>
            <a:r>
              <a:rPr lang="en-GB" dirty="0" smtClean="0"/>
              <a:t>.</a:t>
            </a:r>
          </a:p>
          <a:p>
            <a:r>
              <a:rPr lang="en-GB" dirty="0" smtClean="0"/>
              <a:t>Goal setting</a:t>
            </a:r>
          </a:p>
          <a:p>
            <a:pPr lvl="1"/>
            <a:r>
              <a:rPr lang="en-GB" b="1" dirty="0" smtClean="0"/>
              <a:t>Properly</a:t>
            </a:r>
            <a:r>
              <a:rPr lang="en-GB" dirty="0" smtClean="0"/>
              <a:t> set goals can be motivating and rewarding</a:t>
            </a:r>
          </a:p>
          <a:p>
            <a:pPr lvl="1"/>
            <a:r>
              <a:rPr lang="en-GB" dirty="0" smtClean="0"/>
              <a:t>Achieving set goals can build on self-confidence and reduce stress.</a:t>
            </a:r>
          </a:p>
          <a:p>
            <a:pPr lvl="1"/>
            <a:endParaRPr lang="en-GB" dirty="0"/>
          </a:p>
          <a:p>
            <a:pPr lvl="1"/>
            <a:endParaRPr lang="en-GB" dirty="0" smtClean="0"/>
          </a:p>
          <a:p>
            <a:pPr lvl="1"/>
            <a:r>
              <a:rPr lang="en-GB" sz="900" dirty="0"/>
              <a:t>http://www.chrissiewebber.co.uk/wp-content/uploads/2015/04/Goal-Setting.jpg</a:t>
            </a:r>
            <a:endParaRPr lang="en-GB" sz="900" dirty="0" smtClean="0"/>
          </a:p>
        </p:txBody>
      </p:sp>
      <p:sp>
        <p:nvSpPr>
          <p:cNvPr id="4" name="Title 1"/>
          <p:cNvSpPr>
            <a:spLocks noGrp="1"/>
          </p:cNvSpPr>
          <p:nvPr>
            <p:ph type="title"/>
          </p:nvPr>
        </p:nvSpPr>
        <p:spPr>
          <a:xfrm>
            <a:off x="1154954" y="973669"/>
            <a:ext cx="9516510" cy="706964"/>
          </a:xfrm>
        </p:spPr>
        <p:txBody>
          <a:bodyPr/>
          <a:lstStyle/>
          <a:p>
            <a:r>
              <a:rPr lang="en-GB" dirty="0" smtClean="0"/>
              <a:t>Developing coping/stress management techniques</a:t>
            </a:r>
            <a:endParaRPr lang="en-GB"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5054" y="4429125"/>
            <a:ext cx="1982932" cy="1982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86226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Time management</a:t>
            </a:r>
          </a:p>
          <a:p>
            <a:pPr lvl="1"/>
            <a:r>
              <a:rPr lang="en-GB" dirty="0" smtClean="0"/>
              <a:t>Critical element</a:t>
            </a:r>
          </a:p>
          <a:p>
            <a:pPr lvl="1"/>
            <a:r>
              <a:rPr lang="en-GB" dirty="0" smtClean="0"/>
              <a:t>About achieving tasks in good time using goal setting, task planning and minimising time spent on unproductive activities.</a:t>
            </a:r>
          </a:p>
          <a:p>
            <a:pPr marL="342900" lvl="1" indent="-342900"/>
            <a:r>
              <a:rPr lang="en-GB" dirty="0" smtClean="0"/>
              <a:t>Physical activity</a:t>
            </a:r>
          </a:p>
          <a:p>
            <a:pPr lvl="1"/>
            <a:r>
              <a:rPr lang="en-GB" dirty="0" smtClean="0"/>
              <a:t>Has a positive effect on anxiety, depression, self-esteem and mood</a:t>
            </a:r>
          </a:p>
          <a:p>
            <a:pPr lvl="1"/>
            <a:r>
              <a:rPr lang="en-GB" dirty="0" smtClean="0"/>
              <a:t>Produces an outlet for frustration and releases endorphins, ‘feel good’, hormones that lift mood and provide a distraction from the stressor.</a:t>
            </a:r>
          </a:p>
        </p:txBody>
      </p:sp>
      <p:sp>
        <p:nvSpPr>
          <p:cNvPr id="4" name="Title 1"/>
          <p:cNvSpPr>
            <a:spLocks noGrp="1"/>
          </p:cNvSpPr>
          <p:nvPr>
            <p:ph type="title"/>
          </p:nvPr>
        </p:nvSpPr>
        <p:spPr>
          <a:xfrm>
            <a:off x="1154954" y="973669"/>
            <a:ext cx="9443773" cy="706964"/>
          </a:xfrm>
        </p:spPr>
        <p:txBody>
          <a:bodyPr/>
          <a:lstStyle/>
          <a:p>
            <a:r>
              <a:rPr lang="en-GB" dirty="0" smtClean="0"/>
              <a:t>Developing coping/stress management techniques</a:t>
            </a:r>
            <a:endParaRPr lang="en-GB" dirty="0"/>
          </a:p>
        </p:txBody>
      </p:sp>
    </p:spTree>
    <p:extLst>
      <p:ext uri="{BB962C8B-B14F-4D97-AF65-F5344CB8AC3E}">
        <p14:creationId xmlns:p14="http://schemas.microsoft.com/office/powerpoint/2010/main" val="3836265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4172" y="2380167"/>
            <a:ext cx="8825659" cy="4055918"/>
          </a:xfrm>
        </p:spPr>
        <p:txBody>
          <a:bodyPr>
            <a:normAutofit fontScale="92500" lnSpcReduction="20000"/>
          </a:bodyPr>
          <a:lstStyle/>
          <a:p>
            <a:r>
              <a:rPr lang="en-GB" dirty="0" smtClean="0"/>
              <a:t>Positive self-talk </a:t>
            </a:r>
          </a:p>
          <a:p>
            <a:pPr lvl="1"/>
            <a:r>
              <a:rPr lang="en-GB" dirty="0" smtClean="0"/>
              <a:t>Inner dialogue you have with yourself</a:t>
            </a:r>
          </a:p>
          <a:p>
            <a:pPr lvl="1"/>
            <a:r>
              <a:rPr lang="en-GB" dirty="0" smtClean="0"/>
              <a:t>Influences your emotional life and reflects how you respond to your thoughts, feelings and actions which can be positive or negative</a:t>
            </a:r>
          </a:p>
          <a:p>
            <a:pPr lvl="1"/>
            <a:r>
              <a:rPr lang="en-GB" dirty="0" smtClean="0"/>
              <a:t>Positive self-talk involves taking an optimistic view of life and your situation</a:t>
            </a:r>
          </a:p>
          <a:p>
            <a:pPr lvl="1"/>
            <a:r>
              <a:rPr lang="en-GB" dirty="0" smtClean="0"/>
              <a:t>In daily life there are constant challenges, difficulties and deadlines and being able to take a positive view of them and having constructive ways od dealing with them helps manage and reduce stress. </a:t>
            </a:r>
          </a:p>
          <a:p>
            <a:r>
              <a:rPr lang="en-GB" dirty="0" smtClean="0"/>
              <a:t>Relaxation and breathing exercises</a:t>
            </a:r>
          </a:p>
          <a:p>
            <a:pPr lvl="1"/>
            <a:r>
              <a:rPr lang="en-GB" dirty="0" smtClean="0"/>
              <a:t>Focusing on breathing exercises is a simple way of trying to control or reduce stress.</a:t>
            </a:r>
          </a:p>
          <a:p>
            <a:pPr lvl="1"/>
            <a:r>
              <a:rPr lang="en-GB" dirty="0" smtClean="0"/>
              <a:t>It involves controlled inhalation and exhalation</a:t>
            </a:r>
          </a:p>
          <a:p>
            <a:pPr lvl="1"/>
            <a:r>
              <a:rPr lang="en-GB" dirty="0" smtClean="0"/>
              <a:t>It is best undertaken when you are comfortable and quiet</a:t>
            </a:r>
          </a:p>
          <a:p>
            <a:pPr marL="457200" lvl="1" indent="0">
              <a:buNone/>
            </a:pPr>
            <a:endParaRPr lang="en-GB" dirty="0" smtClean="0"/>
          </a:p>
          <a:p>
            <a:pPr lvl="1"/>
            <a:r>
              <a:rPr lang="en-GB" sz="1000" dirty="0"/>
              <a:t>http://montereybayholistic.files.wordpress.com/2013/02/relax-for-health.jpg</a:t>
            </a:r>
          </a:p>
        </p:txBody>
      </p:sp>
      <p:sp>
        <p:nvSpPr>
          <p:cNvPr id="4" name="Title 1"/>
          <p:cNvSpPr>
            <a:spLocks noGrp="1"/>
          </p:cNvSpPr>
          <p:nvPr>
            <p:ph type="title"/>
          </p:nvPr>
        </p:nvSpPr>
        <p:spPr>
          <a:xfrm>
            <a:off x="1154954" y="973669"/>
            <a:ext cx="9443773" cy="706964"/>
          </a:xfrm>
        </p:spPr>
        <p:txBody>
          <a:bodyPr/>
          <a:lstStyle/>
          <a:p>
            <a:r>
              <a:rPr lang="en-GB" dirty="0" smtClean="0"/>
              <a:t>Developing coping/stress management techniques</a:t>
            </a:r>
            <a:endParaRPr lang="en-GB"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4834" y="4876800"/>
            <a:ext cx="2133370" cy="1656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86271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GB" dirty="0" smtClean="0"/>
              <a:t>Cognitive Behavioural Therapy (CBT)</a:t>
            </a:r>
          </a:p>
          <a:p>
            <a:pPr lvl="1"/>
            <a:r>
              <a:rPr lang="en-GB" dirty="0"/>
              <a:t>Cognitive behavioural therapy (CBT) is a talking therapy that can help you </a:t>
            </a:r>
            <a:r>
              <a:rPr lang="en-GB" dirty="0" smtClean="0"/>
              <a:t>man</a:t>
            </a:r>
            <a:r>
              <a:rPr lang="en-GB" dirty="0"/>
              <a:t>age your problems by changing the way you think and behave</a:t>
            </a:r>
            <a:r>
              <a:rPr lang="en-GB" dirty="0" smtClean="0"/>
              <a:t>.</a:t>
            </a:r>
          </a:p>
          <a:p>
            <a:pPr lvl="1"/>
            <a:r>
              <a:rPr lang="en-GB" dirty="0"/>
              <a:t>CBT cannot remove your problems, but it can help you deal with them in a more positive way. It is based on the concept that your thoughts, feelings, physical sensations and actions are interconnected, and that negative thoughts and feelings can trap you in a vicious cycle.</a:t>
            </a:r>
          </a:p>
          <a:p>
            <a:pPr lvl="1"/>
            <a:r>
              <a:rPr lang="en-GB" dirty="0"/>
              <a:t>CBT aims to help you crack this cycle by breaking down overwhelming problems into smaller parts and showing you how to change these negative patterns to improve the way you feel.</a:t>
            </a:r>
          </a:p>
          <a:p>
            <a:pPr lvl="1"/>
            <a:r>
              <a:rPr lang="en-GB" dirty="0"/>
              <a:t>Unlike some other talking treatments, CBT deals with your current problems, rather than focusing on issues from your past. It looks for practical ways to improve your state of mind on a daily basis</a:t>
            </a:r>
            <a:r>
              <a:rPr lang="en-GB" dirty="0" smtClean="0"/>
              <a:t>.</a:t>
            </a:r>
            <a:endParaRPr lang="en-GB" dirty="0"/>
          </a:p>
        </p:txBody>
      </p:sp>
      <p:sp>
        <p:nvSpPr>
          <p:cNvPr id="4" name="Title 1"/>
          <p:cNvSpPr>
            <a:spLocks noGrp="1"/>
          </p:cNvSpPr>
          <p:nvPr>
            <p:ph type="title"/>
          </p:nvPr>
        </p:nvSpPr>
        <p:spPr>
          <a:xfrm>
            <a:off x="1154954" y="973669"/>
            <a:ext cx="9495728" cy="706964"/>
          </a:xfrm>
        </p:spPr>
        <p:txBody>
          <a:bodyPr/>
          <a:lstStyle/>
          <a:p>
            <a:r>
              <a:rPr lang="en-GB" dirty="0" smtClean="0"/>
              <a:t>Developing coping/stress management techniques</a:t>
            </a:r>
            <a:endParaRPr lang="en-GB" dirty="0"/>
          </a:p>
        </p:txBody>
      </p:sp>
    </p:spTree>
    <p:extLst>
      <p:ext uri="{BB962C8B-B14F-4D97-AF65-F5344CB8AC3E}">
        <p14:creationId xmlns:p14="http://schemas.microsoft.com/office/powerpoint/2010/main" val="821879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Advice on smoking cessation</a:t>
            </a:r>
            <a:endParaRPr lang="en-GB" dirty="0"/>
          </a:p>
        </p:txBody>
      </p:sp>
      <p:sp>
        <p:nvSpPr>
          <p:cNvPr id="3" name="Content Placeholder 2"/>
          <p:cNvSpPr>
            <a:spLocks noGrp="1"/>
          </p:cNvSpPr>
          <p:nvPr>
            <p:ph idx="1"/>
          </p:nvPr>
        </p:nvSpPr>
        <p:spPr/>
        <p:txBody>
          <a:bodyPr/>
          <a:lstStyle/>
          <a:p>
            <a:r>
              <a:rPr lang="en-GB" dirty="0" smtClean="0"/>
              <a:t>Smoker must want to stop for any strategy to work</a:t>
            </a:r>
          </a:p>
          <a:p>
            <a:endParaRPr lang="en-GB" dirty="0" smtClean="0"/>
          </a:p>
          <a:p>
            <a:r>
              <a:rPr lang="en-GB" dirty="0" smtClean="0"/>
              <a:t>acupuncture</a:t>
            </a:r>
            <a:r>
              <a:rPr lang="en-GB" dirty="0"/>
              <a:t>, NHS smoking helpline, NHS stop-smoking services, nicotine </a:t>
            </a:r>
            <a:r>
              <a:rPr lang="en-GB" dirty="0" smtClean="0"/>
              <a:t>replacement therapy</a:t>
            </a:r>
          </a:p>
          <a:p>
            <a:endParaRPr lang="en-GB" dirty="0"/>
          </a:p>
          <a:p>
            <a:endParaRPr lang="en-GB" dirty="0" smtClean="0"/>
          </a:p>
          <a:p>
            <a:endParaRPr lang="en-GB" dirty="0"/>
          </a:p>
          <a:p>
            <a:endParaRPr lang="en-GB" dirty="0" smtClean="0"/>
          </a:p>
          <a:p>
            <a:r>
              <a:rPr lang="en-GB" sz="900" dirty="0"/>
              <a:t>http://www.thegreenrooms.net/wp-content/uploads/2014/10/Smoking-cessation2.jpg</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6577" y="3773632"/>
            <a:ext cx="1781175"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37809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Acupuncture</a:t>
            </a:r>
            <a:endParaRPr lang="en-GB" dirty="0"/>
          </a:p>
        </p:txBody>
      </p:sp>
      <p:sp>
        <p:nvSpPr>
          <p:cNvPr id="3" name="Content Placeholder 2"/>
          <p:cNvSpPr>
            <a:spLocks noGrp="1"/>
          </p:cNvSpPr>
          <p:nvPr>
            <p:ph idx="1"/>
          </p:nvPr>
        </p:nvSpPr>
        <p:spPr>
          <a:xfrm>
            <a:off x="1154954" y="2603499"/>
            <a:ext cx="8825659" cy="3935845"/>
          </a:xfrm>
        </p:spPr>
        <p:txBody>
          <a:bodyPr>
            <a:normAutofit fontScale="92500" lnSpcReduction="10000"/>
          </a:bodyPr>
          <a:lstStyle/>
          <a:p>
            <a:r>
              <a:rPr lang="en-GB" dirty="0" smtClean="0"/>
              <a:t>A traditional Chinese therapy where fine needles are inserted at certain sites in the body for therapeutic or preventative purposes.</a:t>
            </a:r>
          </a:p>
          <a:p>
            <a:r>
              <a:rPr lang="en-GB" dirty="0"/>
              <a:t>It is based on scientific evidence that shows the treatment can stimulate nerves under the skin and in muscle tissue. </a:t>
            </a:r>
          </a:p>
          <a:p>
            <a:r>
              <a:rPr lang="en-GB" dirty="0"/>
              <a:t>This results in the body producing pain-relieving substances, such as endorphins.</a:t>
            </a:r>
          </a:p>
          <a:p>
            <a:r>
              <a:rPr lang="en-GB" dirty="0"/>
              <a:t>Traditional acupuncture is based on the belief that an energy, or "life force", flows through the body in channels called meridians. This life force is known as Qi (pronounced "</a:t>
            </a:r>
            <a:r>
              <a:rPr lang="en-GB" dirty="0" err="1"/>
              <a:t>chee</a:t>
            </a:r>
            <a:r>
              <a:rPr lang="en-GB" dirty="0"/>
              <a:t>"). </a:t>
            </a:r>
          </a:p>
          <a:p>
            <a:r>
              <a:rPr lang="en-GB" dirty="0"/>
              <a:t>Practitioners who adhere to traditional beliefs about acupuncture believe that when Qi does not flow freely through the body, this can cause illness. They also believe acupuncture can restore the flow of Qi, and so restore health</a:t>
            </a:r>
            <a:r>
              <a:rPr lang="en-GB" dirty="0" smtClean="0"/>
              <a:t>.</a:t>
            </a:r>
          </a:p>
          <a:p>
            <a:r>
              <a:rPr lang="en-GB" sz="900" dirty="0"/>
              <a:t>http://tse1.mm.bing.net/th?&amp;id=OIP.M46af8a930608b1c60468a6a723712f11H0&amp;w=300&amp;h=200&amp;c=0&amp;pid=1.9&amp;rs=0&amp;p=0</a:t>
            </a:r>
          </a:p>
        </p:txBody>
      </p:sp>
      <p:pic>
        <p:nvPicPr>
          <p:cNvPr id="1028" name="Picture 4" descr="http://tse1.mm.bing.net/th?&amp;id=OIP.M46af8a930608b1c60468a6a723712f11H0&amp;w=300&amp;h=200&amp;c=0&amp;pid=1.9&amp;rs=0&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9284" y="415636"/>
            <a:ext cx="28575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3057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NHS Smoking Helpline</a:t>
            </a:r>
            <a:endParaRPr lang="en-GB" dirty="0"/>
          </a:p>
        </p:txBody>
      </p:sp>
      <p:sp>
        <p:nvSpPr>
          <p:cNvPr id="3" name="Content Placeholder 2"/>
          <p:cNvSpPr>
            <a:spLocks noGrp="1"/>
          </p:cNvSpPr>
          <p:nvPr>
            <p:ph idx="1"/>
          </p:nvPr>
        </p:nvSpPr>
        <p:spPr/>
        <p:txBody>
          <a:bodyPr/>
          <a:lstStyle/>
          <a:p>
            <a:r>
              <a:rPr lang="en-GB" dirty="0" smtClean="0"/>
              <a:t>Launched in 2000 as part of government initiative to encourage 1.5 million people in UK to give up smoking by 2010.</a:t>
            </a:r>
          </a:p>
          <a:p>
            <a:r>
              <a:rPr lang="en-GB" dirty="0" smtClean="0"/>
              <a:t>Offers information, advice and support</a:t>
            </a:r>
          </a:p>
          <a:p>
            <a:endParaRPr lang="en-GB" dirty="0"/>
          </a:p>
          <a:p>
            <a:endParaRPr lang="en-GB" dirty="0" smtClean="0"/>
          </a:p>
          <a:p>
            <a:endParaRPr lang="en-GB" dirty="0"/>
          </a:p>
          <a:p>
            <a:endParaRPr lang="en-GB" dirty="0" smtClean="0"/>
          </a:p>
          <a:p>
            <a:endParaRPr lang="en-GB" dirty="0"/>
          </a:p>
          <a:p>
            <a:r>
              <a:rPr lang="en-GB" sz="900" dirty="0"/>
              <a:t>http://files.coloribus.com/files/adsarchive/part_24/242355/coi-jak-600-38295.jpg</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0618" y="3297383"/>
            <a:ext cx="3894859" cy="2921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42451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NHS stop smoking services</a:t>
            </a:r>
            <a:endParaRPr lang="en-GB" dirty="0"/>
          </a:p>
        </p:txBody>
      </p:sp>
      <p:sp>
        <p:nvSpPr>
          <p:cNvPr id="3" name="Content Placeholder 2"/>
          <p:cNvSpPr>
            <a:spLocks noGrp="1"/>
          </p:cNvSpPr>
          <p:nvPr>
            <p:ph idx="1"/>
          </p:nvPr>
        </p:nvSpPr>
        <p:spPr/>
        <p:txBody>
          <a:bodyPr>
            <a:normAutofit lnSpcReduction="10000"/>
          </a:bodyPr>
          <a:lstStyle/>
          <a:p>
            <a:r>
              <a:rPr lang="en-GB" dirty="0" smtClean="0"/>
              <a:t>Group and one-to-one counselling</a:t>
            </a:r>
          </a:p>
          <a:p>
            <a:r>
              <a:rPr lang="en-GB" dirty="0" smtClean="0"/>
              <a:t>Information on nicotine replacement therapy</a:t>
            </a:r>
          </a:p>
          <a:p>
            <a:endParaRPr lang="en-GB" dirty="0"/>
          </a:p>
          <a:p>
            <a:endParaRPr lang="en-GB" dirty="0" smtClean="0"/>
          </a:p>
          <a:p>
            <a:endParaRPr lang="en-GB" dirty="0"/>
          </a:p>
          <a:p>
            <a:endParaRPr lang="en-GB" dirty="0" smtClean="0"/>
          </a:p>
          <a:p>
            <a:endParaRPr lang="en-GB" dirty="0"/>
          </a:p>
          <a:p>
            <a:endParaRPr lang="en-GB" dirty="0" smtClean="0"/>
          </a:p>
          <a:p>
            <a:r>
              <a:rPr lang="en-GB" sz="900" dirty="0"/>
              <a:t>http://www.pressreleasepoint.com/files/images/uid24862/stop-smoking-promo2_0.png</a:t>
            </a:r>
            <a:endParaRPr lang="en-GB" sz="900" dirty="0" smtClean="0"/>
          </a:p>
          <a:p>
            <a:endParaRPr lang="en-GB" dirty="0"/>
          </a:p>
        </p:txBody>
      </p:sp>
      <p:pic>
        <p:nvPicPr>
          <p:cNvPr id="15362" name="Picture 2" descr="http://tse3.mm.bing.net/th?id=OIP.M4838d217c02e8504a828b8b13cd28bbeo1&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5393" y="2783752"/>
            <a:ext cx="2698461" cy="3593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039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Ways to increase physical activity levels</a:t>
            </a:r>
            <a:endParaRPr lang="en-GB" dirty="0"/>
          </a:p>
        </p:txBody>
      </p:sp>
      <p:sp>
        <p:nvSpPr>
          <p:cNvPr id="3" name="Content Placeholder 2"/>
          <p:cNvSpPr>
            <a:spLocks noGrp="1"/>
          </p:cNvSpPr>
          <p:nvPr>
            <p:ph idx="1"/>
          </p:nvPr>
        </p:nvSpPr>
        <p:spPr>
          <a:xfrm>
            <a:off x="1199022" y="2592483"/>
            <a:ext cx="8825659" cy="3416300"/>
          </a:xfrm>
        </p:spPr>
        <p:txBody>
          <a:bodyPr>
            <a:normAutofit lnSpcReduction="10000"/>
          </a:bodyPr>
          <a:lstStyle/>
          <a:p>
            <a:r>
              <a:rPr lang="en-GB" dirty="0" smtClean="0"/>
              <a:t>Thought is usually more unpleasant than the actual doing.</a:t>
            </a:r>
          </a:p>
          <a:p>
            <a:endParaRPr lang="en-GB" dirty="0"/>
          </a:p>
          <a:p>
            <a:r>
              <a:rPr lang="en-GB" dirty="0" smtClean="0"/>
              <a:t>If exercise has never been done before and for those in poor shape, immediate results should not be expected as it takes time and consistency.</a:t>
            </a:r>
          </a:p>
          <a:p>
            <a:endParaRPr lang="en-GB" dirty="0"/>
          </a:p>
          <a:p>
            <a:r>
              <a:rPr lang="en-GB" dirty="0" smtClean="0"/>
              <a:t>Those already doing exercise will find it easier to increase their exercise levels.</a:t>
            </a:r>
            <a:endParaRPr lang="en-GB" dirty="0"/>
          </a:p>
          <a:p>
            <a:endParaRPr lang="en-GB" dirty="0" smtClean="0"/>
          </a:p>
          <a:p>
            <a:r>
              <a:rPr lang="en-GB" sz="1000" dirty="0"/>
              <a:t>http://tse3.mm.bing.net/th?id=OIP.M66451ec19c0fa98d1fcb3cedb26e3ae0o0&amp;pid=15.1</a:t>
            </a:r>
          </a:p>
        </p:txBody>
      </p:sp>
      <p:pic>
        <p:nvPicPr>
          <p:cNvPr id="4098" name="Picture 2" descr="http://www.bhfactive.org.uk/files/2918/PA%20for%20all%20bag.jpg?height=&amp;width=2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9917" y="1556074"/>
            <a:ext cx="2886075" cy="2028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0636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Nicotine replacement therapy</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Gums</a:t>
            </a:r>
          </a:p>
          <a:p>
            <a:r>
              <a:rPr lang="en-GB" dirty="0" smtClean="0"/>
              <a:t>Patches</a:t>
            </a:r>
          </a:p>
          <a:p>
            <a:r>
              <a:rPr lang="en-GB" dirty="0" smtClean="0"/>
              <a:t>Lozenges</a:t>
            </a:r>
          </a:p>
          <a:p>
            <a:r>
              <a:rPr lang="en-GB" dirty="0" smtClean="0"/>
              <a:t>Sprays</a:t>
            </a:r>
          </a:p>
          <a:p>
            <a:r>
              <a:rPr lang="en-GB" sz="900" dirty="0"/>
              <a:t>http://1.bp.blogspot.com/-87L1GYHwD3w/T7mdSE54c-I/AAAAAAAAAFI/UhC4fo0Yunw/s1600/nicotine+products.JPG</a:t>
            </a:r>
            <a:endParaRPr lang="en-GB" sz="900" dirty="0" smtClean="0"/>
          </a:p>
          <a:p>
            <a:endParaRPr lang="en-GB" dirty="0"/>
          </a:p>
          <a:p>
            <a:r>
              <a:rPr lang="en-GB" dirty="0" smtClean="0"/>
              <a:t>Available on prescription and suitable for most smokers</a:t>
            </a:r>
          </a:p>
          <a:p>
            <a:r>
              <a:rPr lang="en-GB" dirty="0" smtClean="0"/>
              <a:t>Those who are pregnant or taking regular medication should consult doctor first</a:t>
            </a:r>
          </a:p>
          <a:p>
            <a:r>
              <a:rPr lang="en-GB" dirty="0" smtClean="0"/>
              <a:t>Unlike cigarettes they do not contain harmful cancer-causing harmful chemicals.</a:t>
            </a:r>
            <a:endParaRPr lang="en-GB" dirty="0"/>
          </a:p>
        </p:txBody>
      </p:sp>
      <p:pic>
        <p:nvPicPr>
          <p:cNvPr id="16386" name="Picture 2" descr="http://tse4.mm.bing.net/th?id=OIP.M3c7a6d1bd7b79b47bd9601e7c67e04dbo0&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6630" y="1897062"/>
            <a:ext cx="3228975" cy="2409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863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Advice on reducing alcohol consumption</a:t>
            </a:r>
            <a:endParaRPr lang="en-GB" dirty="0"/>
          </a:p>
        </p:txBody>
      </p:sp>
      <p:sp>
        <p:nvSpPr>
          <p:cNvPr id="3" name="Content Placeholder 2"/>
          <p:cNvSpPr>
            <a:spLocks noGrp="1"/>
          </p:cNvSpPr>
          <p:nvPr>
            <p:ph idx="1"/>
          </p:nvPr>
        </p:nvSpPr>
        <p:spPr/>
        <p:txBody>
          <a:bodyPr>
            <a:normAutofit lnSpcReduction="10000"/>
          </a:bodyPr>
          <a:lstStyle/>
          <a:p>
            <a:r>
              <a:rPr lang="en-GB" dirty="0" smtClean="0"/>
              <a:t>When alcohol consumption becomes so excessive and frequent that it has a severe and negative impact on health it is termed ‘alcoholism’.</a:t>
            </a:r>
          </a:p>
          <a:p>
            <a:r>
              <a:rPr lang="en-GB" dirty="0" smtClean="0"/>
              <a:t>Alcoholics exhibit intense cravings for alcohol and become physically dependent on it.</a:t>
            </a:r>
          </a:p>
          <a:p>
            <a:r>
              <a:rPr lang="en-GB" dirty="0" smtClean="0"/>
              <a:t>However, recovery is possible if the user is strongly motivated to stop drinking.</a:t>
            </a:r>
          </a:p>
          <a:p>
            <a:endParaRPr lang="en-GB" dirty="0"/>
          </a:p>
          <a:p>
            <a:pPr marL="0" indent="0">
              <a:buNone/>
            </a:pPr>
            <a:endParaRPr lang="en-GB" dirty="0" smtClean="0"/>
          </a:p>
          <a:p>
            <a:endParaRPr lang="en-GB" dirty="0"/>
          </a:p>
          <a:p>
            <a:r>
              <a:rPr lang="en-GB" sz="900" dirty="0"/>
              <a:t>http://fattyliverforlife.com/wp-content/uploads/2015/03/Reduce-Alcohol-Consumption.jpg</a:t>
            </a:r>
            <a:endParaRPr lang="en-GB" sz="900" dirty="0" smtClean="0"/>
          </a:p>
          <a:p>
            <a:endParaRPr lang="en-GB" sz="900" dirty="0" smtClean="0"/>
          </a:p>
        </p:txBody>
      </p:sp>
      <p:pic>
        <p:nvPicPr>
          <p:cNvPr id="17410" name="Picture 2" descr="http://tse3.mm.bing.net/th?id=OIP.M4a52b23ddd1e76acc170b6cbb5f137c0o0&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6629" y="4316701"/>
            <a:ext cx="3333750" cy="2219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94562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Individual or group counselling</a:t>
            </a:r>
            <a:endParaRPr lang="en-GB" dirty="0"/>
          </a:p>
        </p:txBody>
      </p:sp>
      <p:sp>
        <p:nvSpPr>
          <p:cNvPr id="3" name="Content Placeholder 2"/>
          <p:cNvSpPr>
            <a:spLocks noGrp="1"/>
          </p:cNvSpPr>
          <p:nvPr>
            <p:ph idx="1"/>
          </p:nvPr>
        </p:nvSpPr>
        <p:spPr/>
        <p:txBody>
          <a:bodyPr>
            <a:normAutofit lnSpcReduction="10000"/>
          </a:bodyPr>
          <a:lstStyle/>
          <a:p>
            <a:r>
              <a:rPr lang="en-GB" dirty="0" smtClean="0"/>
              <a:t>Provided by specially trained therapists </a:t>
            </a:r>
          </a:p>
          <a:p>
            <a:r>
              <a:rPr lang="en-GB" dirty="0" smtClean="0"/>
              <a:t>It may involve family members also</a:t>
            </a:r>
          </a:p>
          <a:p>
            <a:r>
              <a:rPr lang="en-GB" dirty="0" smtClean="0"/>
              <a:t>Involves exploring and developing awareness of triggers for alcohol consumption and the breaking of habitual behaviours are key areas of focus.</a:t>
            </a:r>
          </a:p>
          <a:p>
            <a:r>
              <a:rPr lang="en-GB" dirty="0" smtClean="0"/>
              <a:t>Relapse is often high for alcohol abusers and preventing this is key in counselling and therapy.</a:t>
            </a:r>
          </a:p>
          <a:p>
            <a:endParaRPr lang="en-GB" dirty="0"/>
          </a:p>
          <a:p>
            <a:endParaRPr lang="en-GB" dirty="0" smtClean="0"/>
          </a:p>
          <a:p>
            <a:r>
              <a:rPr lang="en-GB" sz="900" dirty="0"/>
              <a:t>http://psychclasses2.wikispaces.com/file/view/group-therapy.jpg/222890164/group-therapy.jpg</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6292" y="4724091"/>
            <a:ext cx="2661372" cy="1765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03720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Detoxification/withdrawal</a:t>
            </a:r>
            <a:endParaRPr lang="en-GB" dirty="0"/>
          </a:p>
        </p:txBody>
      </p:sp>
      <p:sp>
        <p:nvSpPr>
          <p:cNvPr id="3" name="Content Placeholder 2"/>
          <p:cNvSpPr>
            <a:spLocks noGrp="1"/>
          </p:cNvSpPr>
          <p:nvPr>
            <p:ph idx="1"/>
          </p:nvPr>
        </p:nvSpPr>
        <p:spPr/>
        <p:txBody>
          <a:bodyPr/>
          <a:lstStyle/>
          <a:p>
            <a:r>
              <a:rPr lang="en-GB" dirty="0" smtClean="0"/>
              <a:t>Treatment for alcohol abuse often begins with detoxification and withdrawal.</a:t>
            </a:r>
          </a:p>
          <a:p>
            <a:r>
              <a:rPr lang="en-GB" dirty="0" smtClean="0"/>
              <a:t>Necessary when consumption has continued over a long period of time.</a:t>
            </a:r>
          </a:p>
          <a:p>
            <a:r>
              <a:rPr lang="en-GB" dirty="0" smtClean="0"/>
              <a:t>Can be an uncomfortable process with unpleasant withdrawal symptoms.</a:t>
            </a:r>
          </a:p>
          <a:p>
            <a:r>
              <a:rPr lang="en-GB" dirty="0" smtClean="0"/>
              <a:t>Withdrawal symptoms can be fatal so detoxification is usually undertaken under supervision within an alcohol treatment facility.</a:t>
            </a:r>
          </a:p>
          <a:p>
            <a:endParaRPr lang="en-GB" dirty="0"/>
          </a:p>
          <a:p>
            <a:endParaRPr lang="en-GB" dirty="0" smtClean="0"/>
          </a:p>
          <a:p>
            <a:r>
              <a:rPr lang="en-GB" sz="900" dirty="0"/>
              <a:t>http://wedorecover.com/images/Alcohol-Detox-1.jpg</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9636" y="4593878"/>
            <a:ext cx="2230582" cy="1961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13081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Self-help groups</a:t>
            </a:r>
            <a:endParaRPr lang="en-GB" dirty="0"/>
          </a:p>
        </p:txBody>
      </p:sp>
      <p:sp>
        <p:nvSpPr>
          <p:cNvPr id="3" name="Content Placeholder 2"/>
          <p:cNvSpPr>
            <a:spLocks noGrp="1"/>
          </p:cNvSpPr>
          <p:nvPr>
            <p:ph idx="1"/>
          </p:nvPr>
        </p:nvSpPr>
        <p:spPr/>
        <p:txBody>
          <a:bodyPr/>
          <a:lstStyle/>
          <a:p>
            <a:r>
              <a:rPr lang="en-GB" dirty="0" smtClean="0"/>
              <a:t>Successful treatment depends on  recognition of a problem by the sufferer</a:t>
            </a:r>
          </a:p>
          <a:p>
            <a:r>
              <a:rPr lang="en-GB" dirty="0" smtClean="0"/>
              <a:t>Alcoholics Anonymous (AA) help many sufferers through a step-by-step programme of recovery.</a:t>
            </a:r>
            <a:endParaRPr lang="en-GB" dirty="0"/>
          </a:p>
        </p:txBody>
      </p:sp>
    </p:spTree>
    <p:extLst>
      <p:ext uri="{BB962C8B-B14F-4D97-AF65-F5344CB8AC3E}">
        <p14:creationId xmlns:p14="http://schemas.microsoft.com/office/powerpoint/2010/main" val="40083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Alternative therapies</a:t>
            </a:r>
            <a:endParaRPr lang="en-GB" dirty="0"/>
          </a:p>
        </p:txBody>
      </p:sp>
      <p:sp>
        <p:nvSpPr>
          <p:cNvPr id="3" name="Content Placeholder 2"/>
          <p:cNvSpPr>
            <a:spLocks noGrp="1"/>
          </p:cNvSpPr>
          <p:nvPr>
            <p:ph idx="1"/>
          </p:nvPr>
        </p:nvSpPr>
        <p:spPr/>
        <p:txBody>
          <a:bodyPr/>
          <a:lstStyle/>
          <a:p>
            <a:r>
              <a:rPr lang="en-GB" dirty="0" smtClean="0"/>
              <a:t>Some people seek alternative therapies but there are mixed views over their value within the medical fraternity.</a:t>
            </a:r>
          </a:p>
          <a:p>
            <a:r>
              <a:rPr lang="en-GB" dirty="0" smtClean="0"/>
              <a:t>Acupuncture – traditional Chinese therapy which may help to lessen withdrawal symptoms by increasing body’s production of mood enhancing endorphins.</a:t>
            </a:r>
          </a:p>
          <a:p>
            <a:r>
              <a:rPr lang="en-GB" dirty="0" smtClean="0"/>
              <a:t>Hypnosis – is an altered state of consciousness which may help to </a:t>
            </a:r>
            <a:r>
              <a:rPr lang="en-GB" dirty="0"/>
              <a:t>lessen withdrawal </a:t>
            </a:r>
            <a:r>
              <a:rPr lang="en-GB" dirty="0" smtClean="0"/>
              <a:t>symptoms </a:t>
            </a:r>
          </a:p>
          <a:p>
            <a:endParaRPr lang="en-GB" dirty="0"/>
          </a:p>
          <a:p>
            <a:endParaRPr lang="en-GB" dirty="0" smtClean="0"/>
          </a:p>
          <a:p>
            <a:r>
              <a:rPr lang="en-GB" sz="900" dirty="0"/>
              <a:t>http://howtohypnotizesomeone.ecoffeeonline.com/wp-content/uploads/2012/06/hypnosis.jpg</a:t>
            </a:r>
          </a:p>
          <a:p>
            <a:endParaRPr lang="en-GB"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1418" y="4192732"/>
            <a:ext cx="1524000" cy="201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83518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Advice on dietary changes</a:t>
            </a:r>
            <a:endParaRPr lang="en-GB" dirty="0"/>
          </a:p>
        </p:txBody>
      </p:sp>
      <p:sp>
        <p:nvSpPr>
          <p:cNvPr id="3" name="Content Placeholder 2"/>
          <p:cNvSpPr>
            <a:spLocks noGrp="1"/>
          </p:cNvSpPr>
          <p:nvPr>
            <p:ph idx="1"/>
          </p:nvPr>
        </p:nvSpPr>
        <p:spPr/>
        <p:txBody>
          <a:bodyPr>
            <a:normAutofit lnSpcReduction="10000"/>
          </a:bodyPr>
          <a:lstStyle/>
          <a:p>
            <a:r>
              <a:rPr lang="en-GB" dirty="0" smtClean="0"/>
              <a:t>Timing of food intake/Number of meals/Size of meals</a:t>
            </a:r>
          </a:p>
          <a:p>
            <a:pPr lvl="1"/>
            <a:r>
              <a:rPr lang="en-GB" dirty="0" smtClean="0"/>
              <a:t>This is key to food habits</a:t>
            </a:r>
          </a:p>
          <a:p>
            <a:pPr lvl="1"/>
            <a:r>
              <a:rPr lang="en-GB" dirty="0" smtClean="0"/>
              <a:t>Food habits develop over time and are resistant to change</a:t>
            </a:r>
          </a:p>
          <a:p>
            <a:pPr lvl="1"/>
            <a:r>
              <a:rPr lang="en-GB" dirty="0" smtClean="0"/>
              <a:t>They are subconscious and acquired at a young age</a:t>
            </a:r>
          </a:p>
          <a:p>
            <a:pPr lvl="1"/>
            <a:r>
              <a:rPr lang="en-GB" dirty="0" smtClean="0"/>
              <a:t>Where food is available 24 hours a day, intake can be at any time</a:t>
            </a:r>
          </a:p>
          <a:p>
            <a:pPr lvl="1"/>
            <a:r>
              <a:rPr lang="en-GB" dirty="0" smtClean="0"/>
              <a:t>However, most of us do not eat continually but stick to reasonably defined meal times – 3 meals a day approach in the West</a:t>
            </a:r>
          </a:p>
          <a:p>
            <a:pPr lvl="1"/>
            <a:r>
              <a:rPr lang="en-GB" dirty="0" smtClean="0"/>
              <a:t>If lifestyle changes more snacking will occur</a:t>
            </a:r>
          </a:p>
          <a:p>
            <a:pPr lvl="1"/>
            <a:endParaRPr lang="en-GB" dirty="0"/>
          </a:p>
          <a:p>
            <a:pPr lvl="1"/>
            <a:r>
              <a:rPr lang="en-GB" sz="800" dirty="0"/>
              <a:t>http://curcovia.com/wp-content/uploads/2012/05/dietary-Changes-Menopause-470-wplok.jpg</a:t>
            </a: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7577" y="2481262"/>
            <a:ext cx="2857500" cy="189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3093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Advice on dietary changes</a:t>
            </a:r>
          </a:p>
        </p:txBody>
      </p:sp>
      <p:sp>
        <p:nvSpPr>
          <p:cNvPr id="3" name="Content Placeholder 2"/>
          <p:cNvSpPr>
            <a:spLocks noGrp="1"/>
          </p:cNvSpPr>
          <p:nvPr>
            <p:ph idx="1"/>
          </p:nvPr>
        </p:nvSpPr>
        <p:spPr>
          <a:xfrm>
            <a:off x="1104586" y="2603500"/>
            <a:ext cx="8825659" cy="3416300"/>
          </a:xfrm>
        </p:spPr>
        <p:txBody>
          <a:bodyPr>
            <a:normAutofit/>
          </a:bodyPr>
          <a:lstStyle/>
          <a:p>
            <a:r>
              <a:rPr lang="en-GB" dirty="0" smtClean="0"/>
              <a:t>Government has set dietary intake goals. </a:t>
            </a:r>
          </a:p>
          <a:p>
            <a:r>
              <a:rPr lang="en-GB" dirty="0" smtClean="0"/>
              <a:t>Diet should be balanced across the five main food groups.</a:t>
            </a:r>
          </a:p>
          <a:p>
            <a:r>
              <a:rPr lang="en-GB" dirty="0" smtClean="0"/>
              <a:t>Advised to eat wholegrain starchy carbohydrate food and fruits and vegetables </a:t>
            </a:r>
          </a:p>
          <a:p>
            <a:r>
              <a:rPr lang="en-GB" dirty="0" smtClean="0"/>
              <a:t>Eat less fatty and sugary foods.</a:t>
            </a:r>
          </a:p>
          <a:p>
            <a:endParaRPr lang="en-GB" dirty="0"/>
          </a:p>
          <a:p>
            <a:pPr marL="0" indent="0">
              <a:buNone/>
            </a:pPr>
            <a:endParaRPr lang="en-GB" dirty="0" smtClean="0"/>
          </a:p>
          <a:p>
            <a:endParaRPr lang="en-GB" dirty="0"/>
          </a:p>
          <a:p>
            <a:r>
              <a:rPr lang="en-GB" sz="900" dirty="0"/>
              <a:t>http://mathewbose.com/nutrition/wp-content/uploads/2013/02/photo-15.jpg</a:t>
            </a:r>
            <a:endParaRPr lang="en-GB" sz="900" dirty="0" smtClean="0"/>
          </a:p>
          <a:p>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4297" y="3948543"/>
            <a:ext cx="3472860" cy="2553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999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Advice on dietary changes</a:t>
            </a:r>
          </a:p>
        </p:txBody>
      </p:sp>
      <p:sp>
        <p:nvSpPr>
          <p:cNvPr id="3" name="Content Placeholder 2"/>
          <p:cNvSpPr>
            <a:spLocks noGrp="1"/>
          </p:cNvSpPr>
          <p:nvPr>
            <p:ph idx="1"/>
          </p:nvPr>
        </p:nvSpPr>
        <p:spPr/>
        <p:txBody>
          <a:bodyPr/>
          <a:lstStyle/>
          <a:p>
            <a:r>
              <a:rPr lang="en-GB" dirty="0" smtClean="0"/>
              <a:t>Food preparation</a:t>
            </a:r>
          </a:p>
          <a:p>
            <a:pPr lvl="1"/>
            <a:r>
              <a:rPr lang="en-GB" dirty="0" smtClean="0"/>
              <a:t>Most foods require some preparation before consumption</a:t>
            </a:r>
          </a:p>
          <a:p>
            <a:pPr lvl="1"/>
            <a:r>
              <a:rPr lang="en-GB" dirty="0" smtClean="0"/>
              <a:t>It depends on the cooking skills, facilities</a:t>
            </a:r>
            <a:r>
              <a:rPr lang="en-GB" dirty="0"/>
              <a:t> </a:t>
            </a:r>
            <a:r>
              <a:rPr lang="en-GB" dirty="0" smtClean="0"/>
              <a:t>and time available</a:t>
            </a:r>
          </a:p>
          <a:p>
            <a:pPr lvl="1"/>
            <a:r>
              <a:rPr lang="en-GB" dirty="0" smtClean="0"/>
              <a:t>Awareness of this when suggesting strategies for improving diet need to be realistic and achievable goals.</a:t>
            </a:r>
          </a:p>
          <a:p>
            <a:pPr lvl="1"/>
            <a:endParaRPr lang="en-GB" dirty="0" smtClean="0"/>
          </a:p>
          <a:p>
            <a:pPr lvl="1"/>
            <a:endParaRPr lang="en-GB" dirty="0"/>
          </a:p>
          <a:p>
            <a:pPr lvl="1"/>
            <a:endParaRPr lang="en-GB" dirty="0" smtClean="0"/>
          </a:p>
          <a:p>
            <a:pPr lvl="1"/>
            <a:r>
              <a:rPr lang="en-GB" sz="800" dirty="0"/>
              <a:t>http://www.holycool.net/wp-content/uploads/2013/06/Joseph-Joseph-Prep-Store-Food-Preparation-Bowls1.jpeg</a:t>
            </a: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7403" y="4322617"/>
            <a:ext cx="2119745" cy="2119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67514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Behaviour changes </a:t>
            </a:r>
            <a:endParaRPr lang="en-GB" dirty="0"/>
          </a:p>
        </p:txBody>
      </p:sp>
      <p:sp>
        <p:nvSpPr>
          <p:cNvPr id="3" name="Content Placeholder 2"/>
          <p:cNvSpPr>
            <a:spLocks noGrp="1"/>
          </p:cNvSpPr>
          <p:nvPr>
            <p:ph idx="1"/>
          </p:nvPr>
        </p:nvSpPr>
        <p:spPr/>
        <p:txBody>
          <a:bodyPr/>
          <a:lstStyle/>
          <a:p>
            <a:r>
              <a:rPr lang="en-GB" dirty="0" smtClean="0"/>
              <a:t>Behaviour modification has its basis in psychological principles of learning theory and is used to change or modify a person’s behaviour.</a:t>
            </a:r>
          </a:p>
          <a:p>
            <a:r>
              <a:rPr lang="en-GB" dirty="0" smtClean="0"/>
              <a:t>Can be used to eliminate unhealthy lifestyle behaviours.</a:t>
            </a:r>
          </a:p>
          <a:p>
            <a:r>
              <a:rPr lang="en-GB" dirty="0" smtClean="0"/>
              <a:t>Most common approach is to use Stages of Change Model (Prochaska, </a:t>
            </a:r>
            <a:r>
              <a:rPr lang="en-GB" dirty="0" err="1" smtClean="0"/>
              <a:t>Diclemente</a:t>
            </a:r>
            <a:r>
              <a:rPr lang="en-GB" dirty="0" smtClean="0"/>
              <a:t> and Norcross, 1992)</a:t>
            </a:r>
          </a:p>
          <a:p>
            <a:endParaRPr lang="en-GB" dirty="0"/>
          </a:p>
          <a:p>
            <a:endParaRPr lang="en-GB" dirty="0" smtClean="0"/>
          </a:p>
          <a:p>
            <a:endParaRPr lang="en-GB" dirty="0"/>
          </a:p>
          <a:p>
            <a:r>
              <a:rPr lang="en-GB" sz="800" dirty="0"/>
              <a:t>http://www.pactnow.ca/images/4stages.jpg</a:t>
            </a:r>
            <a:endParaRPr lang="en-GB" sz="800" dirty="0" smtClean="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4207" y="4267200"/>
            <a:ext cx="2723971" cy="2590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0249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Walking</a:t>
            </a:r>
            <a:endParaRPr lang="en-GB" dirty="0"/>
          </a:p>
        </p:txBody>
      </p:sp>
      <p:sp>
        <p:nvSpPr>
          <p:cNvPr id="3" name="Content Placeholder 2"/>
          <p:cNvSpPr>
            <a:spLocks noGrp="1"/>
          </p:cNvSpPr>
          <p:nvPr>
            <p:ph idx="1"/>
          </p:nvPr>
        </p:nvSpPr>
        <p:spPr/>
        <p:txBody>
          <a:bodyPr>
            <a:normAutofit fontScale="92500"/>
          </a:bodyPr>
          <a:lstStyle/>
          <a:p>
            <a:r>
              <a:rPr lang="en-GB" dirty="0" smtClean="0"/>
              <a:t>Target </a:t>
            </a:r>
            <a:r>
              <a:rPr lang="en-GB" dirty="0"/>
              <a:t>of 10,000 steps per day(about 5 miles) is recommended to achieve health benefits. </a:t>
            </a:r>
            <a:endParaRPr lang="en-GB" dirty="0" smtClean="0"/>
          </a:p>
          <a:p>
            <a:r>
              <a:rPr lang="en-GB" dirty="0" smtClean="0"/>
              <a:t>A sedentary </a:t>
            </a:r>
            <a:r>
              <a:rPr lang="en-GB" dirty="0"/>
              <a:t>person averages 2,000-3,000 per day</a:t>
            </a:r>
            <a:r>
              <a:rPr lang="en-GB" dirty="0" smtClean="0"/>
              <a:t>.</a:t>
            </a:r>
          </a:p>
          <a:p>
            <a:r>
              <a:rPr lang="en-GB" dirty="0" smtClean="0"/>
              <a:t>Pedometer </a:t>
            </a:r>
            <a:r>
              <a:rPr lang="en-GB" dirty="0"/>
              <a:t>can be </a:t>
            </a:r>
            <a:r>
              <a:rPr lang="en-GB" dirty="0" smtClean="0"/>
              <a:t>used as motivational tool to achieve goal and assess progress (Influx of fitness trackers)</a:t>
            </a:r>
          </a:p>
          <a:p>
            <a:r>
              <a:rPr lang="en-GB" dirty="0" smtClean="0"/>
              <a:t>Sensible approach would be to increase average daily steps by 500 each week until 10,000 target is reached.</a:t>
            </a:r>
          </a:p>
          <a:p>
            <a:r>
              <a:rPr lang="en-GB" dirty="0" smtClean="0"/>
              <a:t>Encourage people to get off the bus a stop earlier and walk further to work.</a:t>
            </a:r>
            <a:endParaRPr lang="en-GB" dirty="0"/>
          </a:p>
          <a:p>
            <a:endParaRPr lang="en-GB" dirty="0" smtClean="0"/>
          </a:p>
          <a:p>
            <a:r>
              <a:rPr lang="en-GB" sz="1000" dirty="0"/>
              <a:t>http://kristiholl.net/writers-blog/wp-content/uploads/2013/05/woman-walking.jpg</a:t>
            </a:r>
          </a:p>
        </p:txBody>
      </p:sp>
      <p:pic>
        <p:nvPicPr>
          <p:cNvPr id="5122" name="Picture 2" descr="http://kristiholl.net/writers-blog/wp-content/uploads/2013/05/woman-walk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08139" y="3598327"/>
            <a:ext cx="2222280" cy="2666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891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Stages of Change Model</a:t>
            </a:r>
          </a:p>
        </p:txBody>
      </p:sp>
      <p:sp>
        <p:nvSpPr>
          <p:cNvPr id="3" name="Content Placeholder 2"/>
          <p:cNvSpPr>
            <a:spLocks noGrp="1"/>
          </p:cNvSpPr>
          <p:nvPr>
            <p:ph idx="1"/>
          </p:nvPr>
        </p:nvSpPr>
        <p:spPr/>
        <p:txBody>
          <a:bodyPr>
            <a:normAutofit fontScale="85000" lnSpcReduction="20000"/>
          </a:bodyPr>
          <a:lstStyle/>
          <a:p>
            <a:r>
              <a:rPr lang="en-GB" dirty="0" smtClean="0"/>
              <a:t>Change occurs through the following stages:</a:t>
            </a:r>
          </a:p>
          <a:p>
            <a:endParaRPr lang="en-GB" dirty="0"/>
          </a:p>
          <a:p>
            <a:r>
              <a:rPr lang="en-GB" dirty="0" smtClean="0"/>
              <a:t>Pre-contemplation – not considering change in the near future. People in this stage fail to notice or have any concerns about a particular behaviour (e.g. overeating)</a:t>
            </a:r>
          </a:p>
          <a:p>
            <a:r>
              <a:rPr lang="en-GB" dirty="0" smtClean="0"/>
              <a:t>Contemplation – Becoming aware a change may be desirable (e.g</a:t>
            </a:r>
            <a:r>
              <a:rPr lang="en-GB" dirty="0"/>
              <a:t>.</a:t>
            </a:r>
            <a:r>
              <a:rPr lang="en-GB" dirty="0" smtClean="0"/>
              <a:t> can’t fit into clothes so need to lose weight)</a:t>
            </a:r>
          </a:p>
          <a:p>
            <a:r>
              <a:rPr lang="en-GB" dirty="0" smtClean="0"/>
              <a:t>Preparation – Begin to set targets and goals to improve behaviour</a:t>
            </a:r>
          </a:p>
          <a:p>
            <a:r>
              <a:rPr lang="en-GB" dirty="0" smtClean="0"/>
              <a:t>Action – Start to implement the plan – obstacles should be expected and strategies to overcome them may need to be considered</a:t>
            </a:r>
          </a:p>
          <a:p>
            <a:r>
              <a:rPr lang="en-GB" dirty="0" smtClean="0"/>
              <a:t>Maintenance – Able to acknowledge that setbacks will come, but you remind yourself of your goals and positive benefits of the change to cope with relapses.</a:t>
            </a:r>
          </a:p>
          <a:p>
            <a:r>
              <a:rPr lang="en-GB" dirty="0" smtClean="0"/>
              <a:t>Termination – achieved when you have overcome all temptation towards your previous behaviour.</a:t>
            </a:r>
            <a:endParaRPr lang="en-GB" dirty="0"/>
          </a:p>
        </p:txBody>
      </p:sp>
    </p:spTree>
    <p:extLst>
      <p:ext uri="{BB962C8B-B14F-4D97-AF65-F5344CB8AC3E}">
        <p14:creationId xmlns:p14="http://schemas.microsoft.com/office/powerpoint/2010/main" val="221760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Simple steps to behaviour modification</a:t>
            </a:r>
            <a:endParaRPr lang="en-GB" dirty="0"/>
          </a:p>
        </p:txBody>
      </p:sp>
      <p:sp>
        <p:nvSpPr>
          <p:cNvPr id="3" name="Content Placeholder 2"/>
          <p:cNvSpPr>
            <a:spLocks noGrp="1"/>
          </p:cNvSpPr>
          <p:nvPr>
            <p:ph idx="1"/>
          </p:nvPr>
        </p:nvSpPr>
        <p:spPr/>
        <p:txBody>
          <a:bodyPr/>
          <a:lstStyle/>
          <a:p>
            <a:r>
              <a:rPr lang="en-GB" dirty="0" smtClean="0"/>
              <a:t>Identify the problem and understand the need to change</a:t>
            </a:r>
          </a:p>
          <a:p>
            <a:r>
              <a:rPr lang="en-GB" dirty="0" smtClean="0"/>
              <a:t>Understand the influences on the problem</a:t>
            </a:r>
          </a:p>
          <a:p>
            <a:r>
              <a:rPr lang="en-GB" dirty="0" smtClean="0"/>
              <a:t>Establish short-, medium- and long-term goals for tackling the change and record them</a:t>
            </a:r>
          </a:p>
          <a:p>
            <a:r>
              <a:rPr lang="en-GB" dirty="0" smtClean="0"/>
              <a:t>Develop a strategy to facilitate change and understand the resources or skills required for success</a:t>
            </a:r>
          </a:p>
          <a:p>
            <a:r>
              <a:rPr lang="en-GB" dirty="0" smtClean="0"/>
              <a:t>Implement the strategy and record and monitor progress</a:t>
            </a:r>
          </a:p>
          <a:p>
            <a:r>
              <a:rPr lang="en-GB" dirty="0" smtClean="0"/>
              <a:t>Evaluate progress and consider strategies to maintain change in behaviour if successfully achieved</a:t>
            </a:r>
            <a:endParaRPr lang="en-GB" dirty="0"/>
          </a:p>
        </p:txBody>
      </p:sp>
    </p:spTree>
    <p:extLst>
      <p:ext uri="{BB962C8B-B14F-4D97-AF65-F5344CB8AC3E}">
        <p14:creationId xmlns:p14="http://schemas.microsoft.com/office/powerpoint/2010/main" val="33712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Common barriers to change</a:t>
            </a:r>
            <a:endParaRPr lang="en-GB" dirty="0"/>
          </a:p>
        </p:txBody>
      </p:sp>
      <p:sp>
        <p:nvSpPr>
          <p:cNvPr id="3" name="Content Placeholder 2"/>
          <p:cNvSpPr>
            <a:spLocks noGrp="1"/>
          </p:cNvSpPr>
          <p:nvPr>
            <p:ph idx="1"/>
          </p:nvPr>
        </p:nvSpPr>
        <p:spPr/>
        <p:txBody>
          <a:bodyPr>
            <a:normAutofit lnSpcReduction="10000"/>
          </a:bodyPr>
          <a:lstStyle/>
          <a:p>
            <a:r>
              <a:rPr lang="en-GB" dirty="0" smtClean="0"/>
              <a:t>Lack of knowledge about the benefits of the behaviour change</a:t>
            </a:r>
          </a:p>
          <a:p>
            <a:r>
              <a:rPr lang="en-GB" dirty="0" smtClean="0"/>
              <a:t>Lack of self-efficacy(or confidence) in making the behaviour change</a:t>
            </a:r>
          </a:p>
          <a:p>
            <a:r>
              <a:rPr lang="en-GB" dirty="0" smtClean="0"/>
              <a:t>Setting unrealistic goals for behaviour change</a:t>
            </a:r>
          </a:p>
          <a:p>
            <a:r>
              <a:rPr lang="en-GB" dirty="0" smtClean="0"/>
              <a:t>Lack of commitment to making the change</a:t>
            </a:r>
          </a:p>
          <a:p>
            <a:r>
              <a:rPr lang="en-GB" dirty="0" smtClean="0"/>
              <a:t>Lack of control over your environment to make the change</a:t>
            </a:r>
          </a:p>
          <a:p>
            <a:r>
              <a:rPr lang="en-GB" dirty="0" smtClean="0"/>
              <a:t>Lack of support from others to make the change</a:t>
            </a:r>
          </a:p>
          <a:p>
            <a:r>
              <a:rPr lang="en-GB" dirty="0" smtClean="0"/>
              <a:t>Falling at the first hurdle (relapse)</a:t>
            </a:r>
          </a:p>
          <a:p>
            <a:endParaRPr lang="en-GB" dirty="0"/>
          </a:p>
          <a:p>
            <a:r>
              <a:rPr lang="en-GB" sz="800" dirty="0"/>
              <a:t>https://realbalancewellness.files.wordpress.com/2011/01/barbedwire.jpg</a:t>
            </a: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1322" y="4581093"/>
            <a:ext cx="2857500"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57436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Cognitive &amp; behavioural strategies</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These are approaches to behavioural change based on concepts and principles derived from psychological models of human behaviour.</a:t>
            </a:r>
          </a:p>
          <a:p>
            <a:r>
              <a:rPr lang="en-GB" dirty="0" smtClean="0"/>
              <a:t>Includes a broad range of approaches from structured individual psychotherapy to self-help.</a:t>
            </a:r>
          </a:p>
          <a:p>
            <a:r>
              <a:rPr lang="en-GB" dirty="0" smtClean="0"/>
              <a:t>In CBT, the client and therapist work together to identify and attempt to understand the client’s problem behaviour</a:t>
            </a:r>
          </a:p>
          <a:p>
            <a:r>
              <a:rPr lang="en-GB" dirty="0" smtClean="0"/>
              <a:t>A key element is to help the client understand the relationship between thoughts, feelings and behaviour.</a:t>
            </a:r>
          </a:p>
          <a:p>
            <a:r>
              <a:rPr lang="en-GB" dirty="0" smtClean="0"/>
              <a:t>The client and therapist then attempt to establish a shared understanding of the problem</a:t>
            </a:r>
          </a:p>
          <a:p>
            <a:r>
              <a:rPr lang="en-GB" dirty="0" smtClean="0"/>
              <a:t>This leads to personalised goals and strategies for tackling the problem that are monitored and evaluated over time</a:t>
            </a:r>
          </a:p>
          <a:p>
            <a:r>
              <a:rPr lang="en-GB" dirty="0" smtClean="0"/>
              <a:t>During the process the client learns to develop psychological and/or practical skills for problem solving or management.</a:t>
            </a:r>
          </a:p>
          <a:p>
            <a:r>
              <a:rPr lang="en-GB" dirty="0" smtClean="0"/>
              <a:t>The overall aim is for the client to attribute improvements in their behaviour to their own efforts and not those of the therapist.</a:t>
            </a:r>
            <a:endParaRPr lang="en-GB" dirty="0"/>
          </a:p>
        </p:txBody>
      </p:sp>
    </p:spTree>
    <p:extLst>
      <p:ext uri="{BB962C8B-B14F-4D97-AF65-F5344CB8AC3E}">
        <p14:creationId xmlns:p14="http://schemas.microsoft.com/office/powerpoint/2010/main" val="2032672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Possible approaches to change</a:t>
            </a:r>
            <a:endParaRPr lang="en-GB" dirty="0"/>
          </a:p>
        </p:txBody>
      </p:sp>
      <p:sp>
        <p:nvSpPr>
          <p:cNvPr id="3" name="Content Placeholder 2"/>
          <p:cNvSpPr>
            <a:spLocks noGrp="1"/>
          </p:cNvSpPr>
          <p:nvPr>
            <p:ph idx="1"/>
          </p:nvPr>
        </p:nvSpPr>
        <p:spPr/>
        <p:txBody>
          <a:bodyPr>
            <a:normAutofit lnSpcReduction="10000"/>
          </a:bodyPr>
          <a:lstStyle/>
          <a:p>
            <a:r>
              <a:rPr lang="en-GB" dirty="0" smtClean="0"/>
              <a:t>Individual advice and leaflets</a:t>
            </a:r>
          </a:p>
          <a:p>
            <a:r>
              <a:rPr lang="en-GB" dirty="0" smtClean="0"/>
              <a:t>Individual counselling and support</a:t>
            </a:r>
          </a:p>
          <a:p>
            <a:r>
              <a:rPr lang="en-GB" dirty="0" smtClean="0"/>
              <a:t>Group counselling and support</a:t>
            </a:r>
          </a:p>
          <a:p>
            <a:r>
              <a:rPr lang="en-GB" dirty="0" smtClean="0"/>
              <a:t>Campaigns and displays</a:t>
            </a:r>
          </a:p>
          <a:p>
            <a:r>
              <a:rPr lang="en-GB" dirty="0" smtClean="0"/>
              <a:t>Community-based activities</a:t>
            </a:r>
          </a:p>
          <a:p>
            <a:endParaRPr lang="en-GB" dirty="0"/>
          </a:p>
          <a:p>
            <a:endParaRPr lang="en-GB" dirty="0" smtClean="0"/>
          </a:p>
          <a:p>
            <a:endParaRPr lang="en-GB" dirty="0"/>
          </a:p>
          <a:p>
            <a:r>
              <a:rPr lang="en-GB" sz="900" dirty="0"/>
              <a:t>http://advantureconsulting.com/wp-content/uploads/2013/05/Approaches-to-Change-1-275x183.jpg</a:t>
            </a: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9482" y="4017818"/>
            <a:ext cx="3589443" cy="2388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34164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Study</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9613067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Positives &amp; negatives of strategies and their impact on health.</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684434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American College of Sports Medicine www.acsm.org</a:t>
            </a:r>
          </a:p>
          <a:p>
            <a:r>
              <a:rPr lang="en-GB" dirty="0"/>
              <a:t>British Nutrition Foundation www.nutrition.org.uk</a:t>
            </a:r>
          </a:p>
          <a:p>
            <a:r>
              <a:rPr lang="en-GB" dirty="0"/>
              <a:t>Department of Health www.doh.gov.uk</a:t>
            </a:r>
          </a:p>
          <a:p>
            <a:r>
              <a:rPr lang="en-GB" dirty="0"/>
              <a:t>Food Standards Agency www.eatwell.gov.uk</a:t>
            </a:r>
          </a:p>
          <a:p>
            <a:r>
              <a:rPr lang="en-GB" dirty="0"/>
              <a:t>Human Kinetics www.humankinetics.com</a:t>
            </a:r>
          </a:p>
          <a:p>
            <a:r>
              <a:rPr lang="en-GB" dirty="0"/>
              <a:t>The World Health Organisation www.who.int</a:t>
            </a:r>
          </a:p>
          <a:p>
            <a:r>
              <a:rPr lang="en-GB" dirty="0"/>
              <a:t>Top End Sports www.topendsports.com</a:t>
            </a:r>
          </a:p>
        </p:txBody>
      </p:sp>
    </p:spTree>
    <p:extLst>
      <p:ext uri="{BB962C8B-B14F-4D97-AF65-F5344CB8AC3E}">
        <p14:creationId xmlns:p14="http://schemas.microsoft.com/office/powerpoint/2010/main" val="2331205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Stair climbing</a:t>
            </a:r>
            <a:endParaRPr lang="en-GB" dirty="0"/>
          </a:p>
        </p:txBody>
      </p:sp>
      <p:sp>
        <p:nvSpPr>
          <p:cNvPr id="3" name="Content Placeholder 2"/>
          <p:cNvSpPr>
            <a:spLocks noGrp="1"/>
          </p:cNvSpPr>
          <p:nvPr>
            <p:ph idx="1"/>
          </p:nvPr>
        </p:nvSpPr>
        <p:spPr/>
        <p:txBody>
          <a:bodyPr>
            <a:normAutofit lnSpcReduction="10000"/>
          </a:bodyPr>
          <a:lstStyle/>
          <a:p>
            <a:r>
              <a:rPr lang="en-GB" dirty="0" smtClean="0"/>
              <a:t>Encouraging use of stairs in the workplace instead of the lift or escalator (this is moderate intensity activity and easier to do than more vigorous exercise programmes)</a:t>
            </a:r>
          </a:p>
          <a:p>
            <a:r>
              <a:rPr lang="en-GB" dirty="0" smtClean="0"/>
              <a:t>Energy cost of climbing stairs is approximately 8-10 kcals per minute so can help with weight control.</a:t>
            </a:r>
          </a:p>
          <a:p>
            <a:r>
              <a:rPr lang="en-GB" dirty="0" smtClean="0"/>
              <a:t>Also helps with bone strength, leg power and cardiovascular fitness.</a:t>
            </a:r>
          </a:p>
          <a:p>
            <a:endParaRPr lang="en-GB" dirty="0"/>
          </a:p>
          <a:p>
            <a:endParaRPr lang="en-GB" dirty="0" smtClean="0"/>
          </a:p>
          <a:p>
            <a:endParaRPr lang="en-GB" dirty="0"/>
          </a:p>
          <a:p>
            <a:r>
              <a:rPr lang="en-GB" sz="1000" dirty="0"/>
              <a:t>http://www.examiner.com/images/blog/replicate/EXID31867/images/climbing_stairs.jpg</a:t>
            </a:r>
          </a:p>
        </p:txBody>
      </p:sp>
      <p:pic>
        <p:nvPicPr>
          <p:cNvPr id="6146" name="Picture 2" descr="http://tse2.mm.bing.net/th?id=OIP.M187bb6b2378cce6ea355bef77064708cH0&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1866" y="4086080"/>
            <a:ext cx="2543175" cy="2409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23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Cycling</a:t>
            </a:r>
            <a:endParaRPr lang="en-GB" dirty="0"/>
          </a:p>
        </p:txBody>
      </p:sp>
      <p:sp>
        <p:nvSpPr>
          <p:cNvPr id="3" name="Content Placeholder 2"/>
          <p:cNvSpPr>
            <a:spLocks noGrp="1"/>
          </p:cNvSpPr>
          <p:nvPr>
            <p:ph idx="1"/>
          </p:nvPr>
        </p:nvSpPr>
        <p:spPr/>
        <p:txBody>
          <a:bodyPr/>
          <a:lstStyle/>
          <a:p>
            <a:r>
              <a:rPr lang="en-GB" dirty="0" smtClean="0"/>
              <a:t>Daily it can lead to significant health benefits.</a:t>
            </a:r>
          </a:p>
          <a:p>
            <a:r>
              <a:rPr lang="en-GB" dirty="0" smtClean="0"/>
              <a:t>Most fitness levels can participate, although anyone with heart disease should consult a doctor prior to cycling.</a:t>
            </a:r>
          </a:p>
          <a:p>
            <a:r>
              <a:rPr lang="en-GB" dirty="0" smtClean="0"/>
              <a:t>Cycling offers a healthy leisure transport alternative to car journeys as 70% of all car trips are less than 5 miles.</a:t>
            </a:r>
          </a:p>
          <a:p>
            <a:endParaRPr lang="en-GB" dirty="0"/>
          </a:p>
          <a:p>
            <a:endParaRPr lang="en-GB" dirty="0" smtClean="0"/>
          </a:p>
          <a:p>
            <a:endParaRPr lang="en-GB" dirty="0"/>
          </a:p>
          <a:p>
            <a:r>
              <a:rPr lang="en-GB" sz="1000" dirty="0"/>
              <a:t>http://tse1.mm.bing.net/th?id=OIP.M810e77a5781e0230532db1ae7573f092o0&amp;pid=15.1</a:t>
            </a:r>
            <a:endParaRPr lang="en-GB" sz="1000" dirty="0" smtClean="0"/>
          </a:p>
          <a:p>
            <a:endParaRPr lang="en-GB" dirty="0" smtClean="0"/>
          </a:p>
        </p:txBody>
      </p:sp>
      <p:pic>
        <p:nvPicPr>
          <p:cNvPr id="7170" name="Picture 2" descr="http://tse1.mm.bing.net/th?id=OIP.M810e77a5781e0230532db1ae7573f092o0&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8084" y="4113789"/>
            <a:ext cx="3695700" cy="2409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92414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Couch to 5k</a:t>
            </a:r>
            <a:endParaRPr lang="en-GB" dirty="0"/>
          </a:p>
        </p:txBody>
      </p:sp>
      <p:sp>
        <p:nvSpPr>
          <p:cNvPr id="3" name="Content Placeholder 2"/>
          <p:cNvSpPr>
            <a:spLocks noGrp="1"/>
          </p:cNvSpPr>
          <p:nvPr>
            <p:ph idx="1"/>
          </p:nvPr>
        </p:nvSpPr>
        <p:spPr/>
        <p:txBody>
          <a:bodyPr>
            <a:normAutofit fontScale="77500" lnSpcReduction="20000"/>
          </a:bodyPr>
          <a:lstStyle/>
          <a:p>
            <a:r>
              <a:rPr lang="en-GB" dirty="0"/>
              <a:t>Couch to 5K is a running plan for absolute beginners. It was developed by a new runner, Josh Clark, who wanted to help his fifty-something mum get off the couch and start running, too. </a:t>
            </a:r>
            <a:endParaRPr lang="en-GB" dirty="0" smtClean="0"/>
          </a:p>
          <a:p>
            <a:r>
              <a:rPr lang="en-GB" dirty="0"/>
              <a:t>The plan involves 3 runs a week, with a day of rest </a:t>
            </a:r>
            <a:r>
              <a:rPr lang="en-GB" dirty="0" err="1"/>
              <a:t>inbetween</a:t>
            </a:r>
            <a:r>
              <a:rPr lang="en-GB" dirty="0"/>
              <a:t>, and a different schedule for each of the 9 weeks. </a:t>
            </a:r>
          </a:p>
          <a:p>
            <a:r>
              <a:rPr lang="en-GB" b="1" dirty="0"/>
              <a:t>How does Couch to 5K work?</a:t>
            </a:r>
          </a:p>
          <a:p>
            <a:r>
              <a:rPr lang="en-GB" dirty="0"/>
              <a:t>Probably the biggest challenge a new runner faces is not knowing how or where to start. </a:t>
            </a:r>
          </a:p>
          <a:p>
            <a:r>
              <a:rPr lang="en-GB" dirty="0"/>
              <a:t>Often when trying to get into exercise, we can overdo it, feel defeated and give up when we're just getting started. </a:t>
            </a:r>
          </a:p>
          <a:p>
            <a:r>
              <a:rPr lang="en-GB" dirty="0"/>
              <a:t>Couch to 5K works because it starts with a mix of running and walking to gradually build up your fitness and stamina. </a:t>
            </a:r>
          </a:p>
          <a:p>
            <a:r>
              <a:rPr lang="en-GB" dirty="0"/>
              <a:t>Week 1 involves running for just a minute at a time, creating realistic expectations and making the challenge feel achievable right from the start. </a:t>
            </a:r>
          </a:p>
          <a:p>
            <a:r>
              <a:rPr lang="en-GB" dirty="0" smtClean="0">
                <a:hlinkClick r:id="rId2"/>
              </a:rPr>
              <a:t>https</a:t>
            </a:r>
            <a:r>
              <a:rPr lang="en-GB" dirty="0">
                <a:hlinkClick r:id="rId2"/>
              </a:rPr>
              <a:t>://www.pinterest.com/explore/couch-to-5k</a:t>
            </a:r>
            <a:r>
              <a:rPr lang="en-GB" dirty="0" smtClean="0">
                <a:hlinkClick r:id="rId2"/>
              </a:rPr>
              <a:t>/</a:t>
            </a:r>
            <a:endParaRPr lang="en-GB" dirty="0" smtClean="0"/>
          </a:p>
          <a:p>
            <a:endParaRPr lang="en-GB" dirty="0"/>
          </a:p>
          <a:p>
            <a:endParaRPr lang="en-GB" dirty="0"/>
          </a:p>
        </p:txBody>
      </p:sp>
      <p:pic>
        <p:nvPicPr>
          <p:cNvPr id="4" name="Picture 3"/>
          <p:cNvPicPr>
            <a:picLocks noChangeAspect="1"/>
          </p:cNvPicPr>
          <p:nvPr/>
        </p:nvPicPr>
        <p:blipFill>
          <a:blip r:embed="rId3"/>
          <a:stretch>
            <a:fillRect/>
          </a:stretch>
        </p:blipFill>
        <p:spPr>
          <a:xfrm>
            <a:off x="10170778" y="3772490"/>
            <a:ext cx="1554615" cy="2542252"/>
          </a:xfrm>
          <a:prstGeom prst="rect">
            <a:avLst/>
          </a:prstGeom>
        </p:spPr>
      </p:pic>
    </p:spTree>
    <p:extLst>
      <p:ext uri="{BB962C8B-B14F-4D97-AF65-F5344CB8AC3E}">
        <p14:creationId xmlns:p14="http://schemas.microsoft.com/office/powerpoint/2010/main" val="33139188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Couch to 5k</a:t>
            </a:r>
            <a:endParaRPr lang="en-GB" dirty="0"/>
          </a:p>
        </p:txBody>
      </p:sp>
      <p:sp>
        <p:nvSpPr>
          <p:cNvPr id="3" name="Content Placeholder 2"/>
          <p:cNvSpPr>
            <a:spLocks noGrp="1"/>
          </p:cNvSpPr>
          <p:nvPr>
            <p:ph idx="1"/>
          </p:nvPr>
        </p:nvSpPr>
        <p:spPr/>
        <p:txBody>
          <a:bodyPr>
            <a:normAutofit/>
          </a:bodyPr>
          <a:lstStyle/>
          <a:p>
            <a:r>
              <a:rPr lang="en-GB" b="1" dirty="0" smtClean="0"/>
              <a:t>Who </a:t>
            </a:r>
            <a:r>
              <a:rPr lang="en-GB" b="1" dirty="0"/>
              <a:t>is Couch to 5K for?</a:t>
            </a:r>
          </a:p>
          <a:p>
            <a:r>
              <a:rPr lang="en-GB" dirty="0"/>
              <a:t>Couch to 5K is for everyone. Whether you've never run before or if you just want to get more active, Couch to 5K is a free and easy way of getting fitter and healthier. </a:t>
            </a:r>
          </a:p>
          <a:p>
            <a:r>
              <a:rPr lang="en-GB" dirty="0"/>
              <a:t>If you have any health concerns about beginning an exercise regime like Couch to 5K, make an appointment to see your GP and discuss it with them first.</a:t>
            </a:r>
          </a:p>
          <a:p>
            <a:endParaRPr lang="en-GB" dirty="0"/>
          </a:p>
          <a:p>
            <a:endParaRPr lang="en-GB" dirty="0"/>
          </a:p>
        </p:txBody>
      </p:sp>
      <p:pic>
        <p:nvPicPr>
          <p:cNvPr id="1028" name="Picture 4" descr="https://i.pinimg.com/736x/4f/b1/99/4fb199ca9fe6ba633b5fd72f4d95918c--the-color-run-in-col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3980" y="4316627"/>
            <a:ext cx="1083698" cy="1773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5137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Couch to 5k</a:t>
            </a:r>
            <a:endParaRPr lang="en-GB" dirty="0"/>
          </a:p>
        </p:txBody>
      </p:sp>
      <p:sp>
        <p:nvSpPr>
          <p:cNvPr id="3" name="Content Placeholder 2"/>
          <p:cNvSpPr>
            <a:spLocks noGrp="1"/>
          </p:cNvSpPr>
          <p:nvPr>
            <p:ph idx="1"/>
          </p:nvPr>
        </p:nvSpPr>
        <p:spPr/>
        <p:txBody>
          <a:bodyPr>
            <a:normAutofit fontScale="70000" lnSpcReduction="20000"/>
          </a:bodyPr>
          <a:lstStyle/>
          <a:p>
            <a:r>
              <a:rPr lang="en-GB" b="1" dirty="0" smtClean="0"/>
              <a:t>What </a:t>
            </a:r>
            <a:r>
              <a:rPr lang="en-GB" b="1" dirty="0"/>
              <a:t>are the benefits?</a:t>
            </a:r>
          </a:p>
          <a:p>
            <a:r>
              <a:rPr lang="en-GB" dirty="0"/>
              <a:t>There are plenty of benefits from getting into running. For starters, it's an easy way of improving your physical health. </a:t>
            </a:r>
          </a:p>
          <a:p>
            <a:r>
              <a:rPr lang="en-GB" dirty="0"/>
              <a:t>Running requires little equipment, but a good pair of running shoes that suit your foot type may help improve comfort. </a:t>
            </a:r>
          </a:p>
          <a:p>
            <a:r>
              <a:rPr lang="en-GB" dirty="0"/>
              <a:t>Running regularly will improve the health of your heart and lungs. It can also help you lose weight, especially if combined with a healthy diet.</a:t>
            </a:r>
          </a:p>
          <a:p>
            <a:r>
              <a:rPr lang="en-GB" dirty="0"/>
              <a:t>There's evidence it may help increase bone density in some people, which can help protect against bone diseases like osteoporosis. </a:t>
            </a:r>
          </a:p>
          <a:p>
            <a:r>
              <a:rPr lang="en-GB" dirty="0"/>
              <a:t>There are also mental benefits of running. Taking on the challenge of Couch to 5K can help boost your confidence and self-belief, as you prove to yourself that you can set yourself a target and achieve a goal. </a:t>
            </a:r>
          </a:p>
          <a:p>
            <a:r>
              <a:rPr lang="en-GB" dirty="0"/>
              <a:t>Running regularly can also be a great stress reliever and has even been shown to combat depression</a:t>
            </a:r>
            <a:r>
              <a:rPr lang="en-GB" dirty="0" smtClean="0"/>
              <a:t>.</a:t>
            </a:r>
          </a:p>
          <a:p>
            <a:r>
              <a:rPr lang="en-GB" dirty="0">
                <a:hlinkClick r:id="rId2"/>
              </a:rPr>
              <a:t>https://www.pinterest.com/explore/couch-to-5k</a:t>
            </a:r>
            <a:r>
              <a:rPr lang="en-GB" dirty="0" smtClean="0">
                <a:hlinkClick r:id="rId2"/>
              </a:rPr>
              <a:t>/</a:t>
            </a:r>
            <a:endParaRPr lang="en-GB" dirty="0" smtClean="0"/>
          </a:p>
          <a:p>
            <a:endParaRPr lang="en-GB" dirty="0"/>
          </a:p>
          <a:p>
            <a:endParaRPr lang="en-GB" dirty="0"/>
          </a:p>
        </p:txBody>
      </p:sp>
      <p:pic>
        <p:nvPicPr>
          <p:cNvPr id="1028" name="Picture 4" descr="https://i.pinimg.com/736x/4f/b1/99/4fb199ca9fe6ba633b5fd72f4d95918c--the-color-run-in-col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5309" y="3480357"/>
            <a:ext cx="1551882" cy="2539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2097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Advice on stress management</a:t>
            </a:r>
            <a:endParaRPr lang="en-GB" dirty="0"/>
          </a:p>
        </p:txBody>
      </p:sp>
      <p:sp>
        <p:nvSpPr>
          <p:cNvPr id="3" name="Content Placeholder 2"/>
          <p:cNvSpPr>
            <a:spLocks noGrp="1"/>
          </p:cNvSpPr>
          <p:nvPr>
            <p:ph idx="1"/>
          </p:nvPr>
        </p:nvSpPr>
        <p:spPr/>
        <p:txBody>
          <a:bodyPr/>
          <a:lstStyle/>
          <a:p>
            <a:r>
              <a:rPr lang="en-GB" dirty="0" smtClean="0"/>
              <a:t>To control stress there are generally 2 approaches taken:</a:t>
            </a:r>
          </a:p>
          <a:p>
            <a:pPr lvl="1"/>
            <a:r>
              <a:rPr lang="en-GB" dirty="0" smtClean="0"/>
              <a:t>Try to reduce overall amount of stress</a:t>
            </a:r>
          </a:p>
          <a:p>
            <a:pPr lvl="1"/>
            <a:r>
              <a:rPr lang="en-GB" dirty="0" smtClean="0"/>
              <a:t>Develop coping or stress management techniques</a:t>
            </a:r>
          </a:p>
          <a:p>
            <a:pPr lvl="1"/>
            <a:endParaRPr lang="en-GB" dirty="0"/>
          </a:p>
          <a:p>
            <a:pPr lvl="1"/>
            <a:endParaRPr lang="en-GB" dirty="0" smtClean="0"/>
          </a:p>
          <a:p>
            <a:pPr lvl="1"/>
            <a:endParaRPr lang="en-GB" dirty="0"/>
          </a:p>
          <a:p>
            <a:pPr lvl="1"/>
            <a:endParaRPr lang="en-GB" dirty="0" smtClean="0"/>
          </a:p>
          <a:p>
            <a:pPr lvl="1"/>
            <a:endParaRPr lang="en-GB" dirty="0"/>
          </a:p>
          <a:p>
            <a:pPr lvl="1"/>
            <a:r>
              <a:rPr lang="en-GB" sz="1000" dirty="0"/>
              <a:t>http://livingwellsalina.com/wp-content/uploads/2014/05/stress_ball.jpg</a:t>
            </a:r>
          </a:p>
          <a:p>
            <a:pPr marL="0" indent="0">
              <a:buNone/>
            </a:pPr>
            <a:endParaRPr lang="en-GB" dirty="0" smtClean="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1941" y="3429000"/>
            <a:ext cx="28575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82314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docProps/app.xml><?xml version="1.0" encoding="utf-8"?>
<Properties xmlns="http://schemas.openxmlformats.org/officeDocument/2006/extended-properties" xmlns:vt="http://schemas.openxmlformats.org/officeDocument/2006/docPropsVTypes">
  <Template>Ion Boardroom</Template>
  <TotalTime>495</TotalTime>
  <Words>1878</Words>
  <Application>Microsoft Office PowerPoint</Application>
  <PresentationFormat>Widescreen</PresentationFormat>
  <Paragraphs>287</Paragraphs>
  <Slides>37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Century Gothic</vt:lpstr>
      <vt:lpstr>Wingdings 3</vt:lpstr>
      <vt:lpstr>Ion Boardroom</vt:lpstr>
      <vt:lpstr>Lifestyle Recommendations</vt:lpstr>
      <vt:lpstr>Ways to increase physical activity levels</vt:lpstr>
      <vt:lpstr>Walking</vt:lpstr>
      <vt:lpstr>Stair climbing</vt:lpstr>
      <vt:lpstr>Cycling</vt:lpstr>
      <vt:lpstr>Couch to 5k</vt:lpstr>
      <vt:lpstr>Couch to 5k</vt:lpstr>
      <vt:lpstr>Couch to 5k</vt:lpstr>
      <vt:lpstr>Advice on stress management</vt:lpstr>
      <vt:lpstr>Reducing overall stress</vt:lpstr>
      <vt:lpstr>Developing coping/stress management techniques</vt:lpstr>
      <vt:lpstr>Developing coping/stress management techniques</vt:lpstr>
      <vt:lpstr>Developing coping/stress management techniques</vt:lpstr>
      <vt:lpstr>Developing coping/stress management techniques</vt:lpstr>
      <vt:lpstr>Developing coping/stress management techniques</vt:lpstr>
      <vt:lpstr>Advice on smoking cessation</vt:lpstr>
      <vt:lpstr>Acupuncture</vt:lpstr>
      <vt:lpstr>NHS Smoking Helpline</vt:lpstr>
      <vt:lpstr>NHS stop smoking services</vt:lpstr>
      <vt:lpstr>Nicotine replacement therapy</vt:lpstr>
      <vt:lpstr>Advice on reducing alcohol consumption</vt:lpstr>
      <vt:lpstr>Individual or group counselling</vt:lpstr>
      <vt:lpstr>Detoxification/withdrawal</vt:lpstr>
      <vt:lpstr>Self-help groups</vt:lpstr>
      <vt:lpstr>Alternative therapies</vt:lpstr>
      <vt:lpstr>Advice on dietary changes</vt:lpstr>
      <vt:lpstr>Advice on dietary changes</vt:lpstr>
      <vt:lpstr>Advice on dietary changes</vt:lpstr>
      <vt:lpstr>Behaviour changes </vt:lpstr>
      <vt:lpstr>Stages of Change Model</vt:lpstr>
      <vt:lpstr>Simple steps to behaviour modification</vt:lpstr>
      <vt:lpstr>Common barriers to change</vt:lpstr>
      <vt:lpstr>Cognitive &amp; behavioural strategies</vt:lpstr>
      <vt:lpstr>Possible approaches to change</vt:lpstr>
      <vt:lpstr>Case Study</vt:lpstr>
      <vt:lpstr>Positives &amp; negatives of strategies and their impact on health.</vt:lpstr>
      <vt:lpstr>PowerPoint Presentation</vt:lpstr>
    </vt:vector>
  </TitlesOfParts>
  <Company>Godalming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Lifestyle Recommendations</dc:title>
  <dc:creator>Ruth E Jones</dc:creator>
  <cp:lastModifiedBy>Ruth E Jones</cp:lastModifiedBy>
  <cp:revision>50</cp:revision>
  <dcterms:created xsi:type="dcterms:W3CDTF">2016-02-04T13:50:47Z</dcterms:created>
  <dcterms:modified xsi:type="dcterms:W3CDTF">2018-03-06T09:38:11Z</dcterms:modified>
</cp:coreProperties>
</file>