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6" y="-5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49FD929-D798-4B3F-B2E8-207433866EE3}" type="datetimeFigureOut">
              <a:rPr lang="en-GB" smtClean="0"/>
              <a:t>21/01/2018</a:t>
            </a:fld>
            <a:endParaRPr lang="en-GB"/>
          </a:p>
        </p:txBody>
      </p:sp>
      <p:sp>
        <p:nvSpPr>
          <p:cNvPr id="5" name="Footer Placeholder 4"/>
          <p:cNvSpPr>
            <a:spLocks noGrp="1"/>
          </p:cNvSpPr>
          <p:nvPr>
            <p:ph type="ftr" sz="quarter" idx="11"/>
          </p:nvPr>
        </p:nvSpPr>
        <p:spPr>
          <a:xfrm>
            <a:off x="1174044" y="5357592"/>
            <a:ext cx="5034845" cy="365125"/>
          </a:xfrm>
        </p:spPr>
        <p:txBody>
          <a:bodyPr/>
          <a:lstStyle/>
          <a:p>
            <a:endParaRPr lang="en-GB"/>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CAA520A-A4C3-4FFE-A18D-8EECB75468B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FD929-D798-4B3F-B2E8-207433866EE3}" type="datetimeFigureOut">
              <a:rPr lang="en-GB" smtClean="0"/>
              <a:t>21/01/2018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AA520A-A4C3-4FFE-A18D-8EECB75468B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FD929-D798-4B3F-B2E8-207433866EE3}" type="datetimeFigureOut">
              <a:rPr lang="en-GB" smtClean="0"/>
              <a:t>21/01/2018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AA520A-A4C3-4FFE-A18D-8EECB75468B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FD929-D798-4B3F-B2E8-207433866EE3}" type="datetimeFigureOut">
              <a:rPr lang="en-GB" smtClean="0"/>
              <a:t>21/01/2018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AA520A-A4C3-4FFE-A18D-8EECB75468B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9FD929-D798-4B3F-B2E8-207433866EE3}" type="datetimeFigureOut">
              <a:rPr lang="en-GB" smtClean="0"/>
              <a:t>21/01/2018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AA520A-A4C3-4FFE-A18D-8EECB75468BC}"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49FD929-D798-4B3F-B2E8-207433866EE3}" type="datetimeFigureOut">
              <a:rPr lang="en-GB" smtClean="0"/>
              <a:t>21/01/2018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AA520A-A4C3-4FFE-A18D-8EECB75468BC}" type="slidenum">
              <a:rPr lang="en-GB" smtClean="0"/>
              <a:t>‹#›</a:t>
            </a:fld>
            <a:endParaRPr lang="en-GB"/>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49FD929-D798-4B3F-B2E8-207433866EE3}" type="datetimeFigureOut">
              <a:rPr lang="en-GB" smtClean="0"/>
              <a:t>21/01/2018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AA520A-A4C3-4FFE-A18D-8EECB75468BC}" type="slidenum">
              <a:rPr lang="en-GB" smtClean="0"/>
              <a:t>‹#›</a:t>
            </a:fld>
            <a:endParaRPr lang="en-GB"/>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9FD929-D798-4B3F-B2E8-207433866EE3}" type="datetimeFigureOut">
              <a:rPr lang="en-GB" smtClean="0"/>
              <a:t>21/01/2018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AA520A-A4C3-4FFE-A18D-8EECB75468B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FD929-D798-4B3F-B2E8-207433866EE3}" type="datetimeFigureOut">
              <a:rPr lang="en-GB" smtClean="0"/>
              <a:t>21/01/2018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AA520A-A4C3-4FFE-A18D-8EECB75468B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049FD929-D798-4B3F-B2E8-207433866EE3}" type="datetimeFigureOut">
              <a:rPr lang="en-GB" smtClean="0"/>
              <a:t>21/01/2018</a:t>
            </a:fld>
            <a:endParaRPr lang="en-GB"/>
          </a:p>
        </p:txBody>
      </p:sp>
      <p:sp>
        <p:nvSpPr>
          <p:cNvPr id="6" name="Footer Placeholder 5"/>
          <p:cNvSpPr>
            <a:spLocks noGrp="1"/>
          </p:cNvSpPr>
          <p:nvPr>
            <p:ph type="ftr" sz="quarter" idx="11"/>
          </p:nvPr>
        </p:nvSpPr>
        <p:spPr>
          <a:xfrm rot="-60000">
            <a:off x="914554" y="5829261"/>
            <a:ext cx="3522607" cy="365125"/>
          </a:xfrm>
        </p:spPr>
        <p:txBody>
          <a:bodyPr/>
          <a:lstStyle/>
          <a:p>
            <a:endParaRPr lang="en-GB"/>
          </a:p>
        </p:txBody>
      </p:sp>
      <p:sp>
        <p:nvSpPr>
          <p:cNvPr id="7" name="Slide Number Placeholder 6"/>
          <p:cNvSpPr>
            <a:spLocks noGrp="1"/>
          </p:cNvSpPr>
          <p:nvPr>
            <p:ph type="sldNum" sz="quarter" idx="12"/>
          </p:nvPr>
        </p:nvSpPr>
        <p:spPr>
          <a:xfrm rot="60000">
            <a:off x="7557313" y="5896961"/>
            <a:ext cx="554023" cy="365125"/>
          </a:xfrm>
        </p:spPr>
        <p:txBody>
          <a:bodyPr/>
          <a:lstStyle/>
          <a:p>
            <a:fld id="{2CAA520A-A4C3-4FFE-A18D-8EECB75468BC}"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049FD929-D798-4B3F-B2E8-207433866EE3}" type="datetimeFigureOut">
              <a:rPr lang="en-GB" smtClean="0"/>
              <a:t>21/01/2018</a:t>
            </a:fld>
            <a:endParaRPr lang="en-GB"/>
          </a:p>
        </p:txBody>
      </p:sp>
      <p:sp>
        <p:nvSpPr>
          <p:cNvPr id="6" name="Footer Placeholder 5"/>
          <p:cNvSpPr>
            <a:spLocks noGrp="1"/>
          </p:cNvSpPr>
          <p:nvPr>
            <p:ph type="ftr" sz="quarter" idx="11"/>
          </p:nvPr>
        </p:nvSpPr>
        <p:spPr>
          <a:xfrm rot="-60000">
            <a:off x="914569" y="5831037"/>
            <a:ext cx="3319043" cy="365125"/>
          </a:xfrm>
        </p:spPr>
        <p:txBody>
          <a:bodyPr/>
          <a:lstStyle/>
          <a:p>
            <a:endParaRPr lang="en-GB"/>
          </a:p>
        </p:txBody>
      </p:sp>
      <p:sp>
        <p:nvSpPr>
          <p:cNvPr id="7" name="Slide Number Placeholder 6"/>
          <p:cNvSpPr>
            <a:spLocks noGrp="1"/>
          </p:cNvSpPr>
          <p:nvPr>
            <p:ph type="sldNum" sz="quarter" idx="12"/>
          </p:nvPr>
        </p:nvSpPr>
        <p:spPr>
          <a:xfrm rot="60000">
            <a:off x="7562089" y="5900026"/>
            <a:ext cx="554023" cy="365125"/>
          </a:xfrm>
        </p:spPr>
        <p:txBody>
          <a:bodyPr/>
          <a:lstStyle/>
          <a:p>
            <a:fld id="{2CAA520A-A4C3-4FFE-A18D-8EECB75468B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49FD929-D798-4B3F-B2E8-207433866EE3}" type="datetimeFigureOut">
              <a:rPr lang="en-GB" smtClean="0"/>
              <a:t>21/01/2018</a:t>
            </a:fld>
            <a:endParaRPr lang="en-GB"/>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GB"/>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CAA520A-A4C3-4FFE-A18D-8EECB75468B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Planning a health related physical activity programme</a:t>
            </a:r>
            <a:endParaRPr lang="en-GB" dirty="0"/>
          </a:p>
        </p:txBody>
      </p:sp>
      <p:sp>
        <p:nvSpPr>
          <p:cNvPr id="3" name="Subtitle 2"/>
          <p:cNvSpPr>
            <a:spLocks noGrp="1"/>
          </p:cNvSpPr>
          <p:nvPr>
            <p:ph type="subTitle" idx="1"/>
          </p:nvPr>
        </p:nvSpPr>
        <p:spPr/>
        <p:txBody>
          <a:bodyPr>
            <a:normAutofit/>
          </a:bodyPr>
          <a:lstStyle/>
          <a:p>
            <a:endParaRPr lang="en-GB" dirty="0" smtClean="0"/>
          </a:p>
          <a:p>
            <a:r>
              <a:rPr lang="en-GB" dirty="0" smtClean="0"/>
              <a:t>Assignment 4</a:t>
            </a:r>
            <a:endParaRPr lang="en-GB" dirty="0"/>
          </a:p>
        </p:txBody>
      </p:sp>
    </p:spTree>
    <p:extLst>
      <p:ext uri="{BB962C8B-B14F-4D97-AF65-F5344CB8AC3E}">
        <p14:creationId xmlns:p14="http://schemas.microsoft.com/office/powerpoint/2010/main" val="2409384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Collecting information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Personal goals – What do they hope to achieve? Helps to tailor a programme to boost motivation</a:t>
            </a:r>
          </a:p>
          <a:p>
            <a:r>
              <a:rPr lang="en-GB" dirty="0" smtClean="0"/>
              <a:t>Lifestyle – Occupation &amp; family commitments, smoking &amp; alcohol use, perception of stress, perceived challenges or barriers to success in achieving personal goals</a:t>
            </a:r>
          </a:p>
          <a:p>
            <a:r>
              <a:rPr lang="en-GB" dirty="0" smtClean="0"/>
              <a:t>Medical History – current conditions, previous history, family history, previous examination results, current medications</a:t>
            </a:r>
          </a:p>
          <a:p>
            <a:r>
              <a:rPr lang="en-GB" dirty="0" smtClean="0"/>
              <a:t>Physical activity history – exercise history (FITT), exercise/activity preferences</a:t>
            </a:r>
          </a:p>
          <a:p>
            <a:r>
              <a:rPr lang="en-GB" dirty="0" smtClean="0"/>
              <a:t>Attitude &amp; motivation – training logs or diaries to keep track of what has been achieved e.g. steps taken, weight lifted.</a:t>
            </a:r>
          </a:p>
          <a:p>
            <a:endParaRPr lang="en-GB" dirty="0"/>
          </a:p>
        </p:txBody>
      </p:sp>
    </p:spTree>
    <p:extLst>
      <p:ext uri="{BB962C8B-B14F-4D97-AF65-F5344CB8AC3E}">
        <p14:creationId xmlns:p14="http://schemas.microsoft.com/office/powerpoint/2010/main" val="114193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Goal setting</a:t>
            </a:r>
            <a:endParaRPr lang="en-GB" dirty="0"/>
          </a:p>
        </p:txBody>
      </p:sp>
      <p:sp>
        <p:nvSpPr>
          <p:cNvPr id="3" name="Content Placeholder 2"/>
          <p:cNvSpPr>
            <a:spLocks noGrp="1"/>
          </p:cNvSpPr>
          <p:nvPr>
            <p:ph idx="1"/>
          </p:nvPr>
        </p:nvSpPr>
        <p:spPr/>
        <p:txBody>
          <a:bodyPr/>
          <a:lstStyle/>
          <a:p>
            <a:r>
              <a:rPr lang="en-GB" dirty="0" smtClean="0"/>
              <a:t>First step is to agree to commit to it.</a:t>
            </a:r>
          </a:p>
          <a:p>
            <a:r>
              <a:rPr lang="en-GB" dirty="0" smtClean="0"/>
              <a:t>Short term goals – 6-8 weeks</a:t>
            </a:r>
          </a:p>
          <a:p>
            <a:r>
              <a:rPr lang="en-GB" dirty="0" smtClean="0"/>
              <a:t>Medium term goals – 3,6,9 months</a:t>
            </a:r>
          </a:p>
          <a:p>
            <a:r>
              <a:rPr lang="en-GB" dirty="0" smtClean="0"/>
              <a:t>Long term goals – 12 months</a:t>
            </a:r>
          </a:p>
          <a:p>
            <a:endParaRPr lang="en-GB" dirty="0"/>
          </a:p>
          <a:p>
            <a:r>
              <a:rPr lang="en-GB" dirty="0" smtClean="0"/>
              <a:t>SMART targets – specific, measurable, achievable, realistic and timed</a:t>
            </a:r>
            <a:endParaRPr lang="en-GB" dirty="0"/>
          </a:p>
        </p:txBody>
      </p:sp>
    </p:spTree>
    <p:extLst>
      <p:ext uri="{BB962C8B-B14F-4D97-AF65-F5344CB8AC3E}">
        <p14:creationId xmlns:p14="http://schemas.microsoft.com/office/powerpoint/2010/main" val="407460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training</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Specificity – adaptations to training are specific to the type of activity undertaken, the muscle groups involved and the energy systems used. Think of what type of training will help your client achieve their goals.</a:t>
            </a:r>
          </a:p>
          <a:p>
            <a:r>
              <a:rPr lang="en-GB" dirty="0" smtClean="0"/>
              <a:t>Progression – the body adapts to regular training e.g. endurance capacity increases, muscles become stronger.</a:t>
            </a:r>
          </a:p>
          <a:p>
            <a:r>
              <a:rPr lang="en-GB" dirty="0" smtClean="0"/>
              <a:t>Overload – you must stress the body systems to get them to adapt. Training load should be increased gradually. Consider whether the client has done exercise before. This will determine how often they are likely to be able to train per week. After 2-3 weeks of training 2-3 times a week they should be able to increase reps and then introduce sets.</a:t>
            </a:r>
          </a:p>
        </p:txBody>
      </p:sp>
    </p:spTree>
    <p:extLst>
      <p:ext uri="{BB962C8B-B14F-4D97-AF65-F5344CB8AC3E}">
        <p14:creationId xmlns:p14="http://schemas.microsoft.com/office/powerpoint/2010/main" val="356683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Principles of </a:t>
            </a:r>
            <a:r>
              <a:rPr lang="en-GB" dirty="0" smtClean="0"/>
              <a:t>training (</a:t>
            </a:r>
            <a:r>
              <a:rPr lang="en-GB" dirty="0" err="1" smtClean="0"/>
              <a:t>contd</a:t>
            </a:r>
            <a:r>
              <a:rPr lang="en-GB" dirty="0" smtClean="0"/>
              <a:t>)</a:t>
            </a:r>
            <a:endParaRPr lang="en-GB" dirty="0"/>
          </a:p>
        </p:txBody>
      </p:sp>
      <p:sp>
        <p:nvSpPr>
          <p:cNvPr id="3" name="Content Placeholder 2"/>
          <p:cNvSpPr>
            <a:spLocks noGrp="1"/>
          </p:cNvSpPr>
          <p:nvPr>
            <p:ph idx="1"/>
          </p:nvPr>
        </p:nvSpPr>
        <p:spPr/>
        <p:txBody>
          <a:bodyPr/>
          <a:lstStyle/>
          <a:p>
            <a:r>
              <a:rPr lang="en-GB" dirty="0" smtClean="0"/>
              <a:t>Reversibility – ensure not too much is done too early</a:t>
            </a:r>
          </a:p>
          <a:p>
            <a:r>
              <a:rPr lang="en-GB" dirty="0" smtClean="0"/>
              <a:t>Variation – important for progression and motivation, this can be achieved through the FITT principle being manipulated.</a:t>
            </a:r>
          </a:p>
          <a:p>
            <a:r>
              <a:rPr lang="en-GB" dirty="0" smtClean="0"/>
              <a:t>Individual differences – two individuals are unlikely to adapt at the same rate and magnitude to the same training.</a:t>
            </a:r>
          </a:p>
          <a:p>
            <a:r>
              <a:rPr lang="en-GB" dirty="0" smtClean="0"/>
              <a:t>THINK FITT principle!!!</a:t>
            </a:r>
            <a:endParaRPr lang="en-GB" dirty="0"/>
          </a:p>
        </p:txBody>
      </p:sp>
    </p:spTree>
    <p:extLst>
      <p:ext uri="{BB962C8B-B14F-4D97-AF65-F5344CB8AC3E}">
        <p14:creationId xmlns:p14="http://schemas.microsoft.com/office/powerpoint/2010/main" val="930134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Appropriate activities</a:t>
            </a:r>
            <a:endParaRPr lang="en-GB" dirty="0"/>
          </a:p>
        </p:txBody>
      </p:sp>
      <p:sp>
        <p:nvSpPr>
          <p:cNvPr id="3" name="Content Placeholder 2"/>
          <p:cNvSpPr>
            <a:spLocks noGrp="1"/>
          </p:cNvSpPr>
          <p:nvPr>
            <p:ph idx="1"/>
          </p:nvPr>
        </p:nvSpPr>
        <p:spPr>
          <a:xfrm>
            <a:off x="1463040" y="1905000"/>
            <a:ext cx="6196405" cy="4038599"/>
          </a:xfrm>
        </p:spPr>
        <p:txBody>
          <a:bodyPr>
            <a:normAutofit fontScale="62500" lnSpcReduction="20000"/>
          </a:bodyPr>
          <a:lstStyle/>
          <a:p>
            <a:r>
              <a:rPr lang="en-GB" dirty="0" smtClean="0"/>
              <a:t>Think about the cost, convenience, motivation and enjoyment for the client.</a:t>
            </a:r>
          </a:p>
          <a:p>
            <a:endParaRPr lang="en-GB" dirty="0"/>
          </a:p>
          <a:p>
            <a:r>
              <a:rPr lang="en-GB" dirty="0" smtClean="0"/>
              <a:t>Walking – not to be underestimated – perfect for weight loss and general fitness. Look at local groups.</a:t>
            </a:r>
          </a:p>
          <a:p>
            <a:r>
              <a:rPr lang="en-GB" dirty="0" smtClean="0"/>
              <a:t>Cycling – Small amount can lead to significant gains in fitness (11% increase in aerobic fitness after 6 weeks cycling short distances 4 times a week)</a:t>
            </a:r>
          </a:p>
          <a:p>
            <a:r>
              <a:rPr lang="en-GB" dirty="0" smtClean="0"/>
              <a:t>Hiking – Start on the flat if inexperienced and increase to more challenging trails. Conditioning for back and leg muscles while carrying a backpack which also increases energy expenditure and burn more calories. Look at local trails.</a:t>
            </a:r>
          </a:p>
          <a:p>
            <a:r>
              <a:rPr lang="en-GB" dirty="0" smtClean="0"/>
              <a:t>Swimming – great for aerobic fitness and improves muscle tone and strength. BUT is non-weight bearing so doesn’t increase bone strength. Appropriate for all fitness levels particularly those with weight or joint problems or pregnant</a:t>
            </a:r>
          </a:p>
          <a:p>
            <a:endParaRPr lang="en-GB" dirty="0"/>
          </a:p>
          <a:p>
            <a:r>
              <a:rPr lang="en-GB" b="1" dirty="0"/>
              <a:t>Look at what is </a:t>
            </a:r>
            <a:r>
              <a:rPr lang="en-GB" b="1" dirty="0" smtClean="0"/>
              <a:t>available </a:t>
            </a:r>
            <a:r>
              <a:rPr lang="en-GB" b="1" dirty="0"/>
              <a:t>at local leisure centres</a:t>
            </a:r>
          </a:p>
          <a:p>
            <a:pPr marL="0" indent="0">
              <a:buNone/>
            </a:pPr>
            <a:r>
              <a:rPr lang="en-GB" dirty="0" smtClean="0"/>
              <a:t>. </a:t>
            </a:r>
            <a:endParaRPr lang="en-GB" dirty="0"/>
          </a:p>
        </p:txBody>
      </p:sp>
    </p:spTree>
    <p:extLst>
      <p:ext uri="{BB962C8B-B14F-4D97-AF65-F5344CB8AC3E}">
        <p14:creationId xmlns:p14="http://schemas.microsoft.com/office/powerpoint/2010/main" val="322223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should each session include?</a:t>
            </a:r>
            <a:endParaRPr lang="en-GB" dirty="0"/>
          </a:p>
        </p:txBody>
      </p:sp>
      <p:sp>
        <p:nvSpPr>
          <p:cNvPr id="3" name="Content Placeholder 2"/>
          <p:cNvSpPr>
            <a:spLocks noGrp="1"/>
          </p:cNvSpPr>
          <p:nvPr>
            <p:ph idx="1"/>
          </p:nvPr>
        </p:nvSpPr>
        <p:spPr/>
        <p:txBody>
          <a:bodyPr>
            <a:normAutofit fontScale="92500"/>
          </a:bodyPr>
          <a:lstStyle/>
          <a:p>
            <a:pPr lvl="0"/>
            <a:r>
              <a:rPr lang="en-GB" dirty="0"/>
              <a:t>Fitness component – strength or aerobic?</a:t>
            </a:r>
          </a:p>
          <a:p>
            <a:pPr lvl="0"/>
            <a:r>
              <a:rPr lang="en-GB" dirty="0"/>
              <a:t>Exercise activity – what are they doing? </a:t>
            </a:r>
            <a:r>
              <a:rPr lang="en-GB" dirty="0" err="1"/>
              <a:t>eg</a:t>
            </a:r>
            <a:r>
              <a:rPr lang="en-GB" dirty="0"/>
              <a:t> walking the dog, body pump </a:t>
            </a:r>
            <a:r>
              <a:rPr lang="en-GB" dirty="0" err="1"/>
              <a:t>etc</a:t>
            </a:r>
            <a:endParaRPr lang="en-GB" dirty="0"/>
          </a:p>
          <a:p>
            <a:pPr lvl="0"/>
            <a:r>
              <a:rPr lang="en-GB" dirty="0"/>
              <a:t>Session content – what does it involve? Describe briefly what happens.</a:t>
            </a:r>
          </a:p>
          <a:p>
            <a:pPr lvl="0"/>
            <a:r>
              <a:rPr lang="en-GB" dirty="0"/>
              <a:t>Intensity – what percentage of heart rate or 1RM are they working at? Is it moderate or vigorous?</a:t>
            </a:r>
          </a:p>
          <a:p>
            <a:pPr lvl="0"/>
            <a:r>
              <a:rPr lang="en-GB" dirty="0"/>
              <a:t>Duration – how long are they doing that session for?</a:t>
            </a:r>
          </a:p>
          <a:p>
            <a:endParaRPr lang="en-GB" dirty="0"/>
          </a:p>
        </p:txBody>
      </p:sp>
    </p:spTree>
    <p:extLst>
      <p:ext uri="{BB962C8B-B14F-4D97-AF65-F5344CB8AC3E}">
        <p14:creationId xmlns:p14="http://schemas.microsoft.com/office/powerpoint/2010/main" val="3434307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Exercise intensity</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Rating of perceived exertion – effort scale from 0-10 with 0 being nothing at all and 10 being maximal.</a:t>
            </a:r>
          </a:p>
          <a:p>
            <a:r>
              <a:rPr lang="en-GB" dirty="0" smtClean="0"/>
              <a:t>Maximum heart rate – dependant on age (220-age = MHR) then it can be used to look at training intensities by percentage.</a:t>
            </a:r>
          </a:p>
          <a:p>
            <a:r>
              <a:rPr lang="en-GB" dirty="0" smtClean="0"/>
              <a:t>Maximum heart rate reserve – used to give higher values for exercise intensity based on the </a:t>
            </a:r>
            <a:r>
              <a:rPr lang="en-GB" dirty="0" err="1" smtClean="0"/>
              <a:t>Karvonen</a:t>
            </a:r>
            <a:r>
              <a:rPr lang="en-GB" dirty="0" smtClean="0"/>
              <a:t> principle. (HR threshold for exercising = HR at rest + 0.60(HR maximum – HR at rest)</a:t>
            </a:r>
          </a:p>
          <a:p>
            <a:endParaRPr lang="en-GB" dirty="0"/>
          </a:p>
          <a:p>
            <a:r>
              <a:rPr lang="en-GB" dirty="0" smtClean="0"/>
              <a:t>A combination of heart rate measures and RPE are the best ways to  monitor intensity.</a:t>
            </a:r>
          </a:p>
          <a:p>
            <a:endParaRPr lang="en-GB" dirty="0"/>
          </a:p>
          <a:p>
            <a:r>
              <a:rPr lang="en-GB" dirty="0" smtClean="0"/>
              <a:t>When neither is available the talk test is suitable – making sure the client can comfortably talk during exercise.</a:t>
            </a:r>
            <a:endParaRPr lang="en-GB" dirty="0"/>
          </a:p>
        </p:txBody>
      </p:sp>
    </p:spTree>
    <p:extLst>
      <p:ext uri="{BB962C8B-B14F-4D97-AF65-F5344CB8AC3E}">
        <p14:creationId xmlns:p14="http://schemas.microsoft.com/office/powerpoint/2010/main" val="3507983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a:xfrm>
            <a:off x="1463040" y="1828800"/>
            <a:ext cx="6196405" cy="4038600"/>
          </a:xfrm>
        </p:spPr>
        <p:txBody>
          <a:bodyPr>
            <a:normAutofit fontScale="70000" lnSpcReduction="20000"/>
          </a:bodyPr>
          <a:lstStyle/>
          <a:p>
            <a:r>
              <a:rPr lang="en-GB" dirty="0" smtClean="0"/>
              <a:t>Collect information from your client on:</a:t>
            </a:r>
          </a:p>
          <a:p>
            <a:pPr lvl="1"/>
            <a:r>
              <a:rPr lang="en-GB" dirty="0"/>
              <a:t>Goals – short, medium &amp; long</a:t>
            </a:r>
          </a:p>
          <a:p>
            <a:pPr lvl="1"/>
            <a:r>
              <a:rPr lang="en-GB" dirty="0"/>
              <a:t>Set SMART targets</a:t>
            </a:r>
          </a:p>
          <a:p>
            <a:pPr marL="0" indent="0">
              <a:buNone/>
            </a:pPr>
            <a:endParaRPr lang="en-GB" dirty="0" smtClean="0"/>
          </a:p>
          <a:p>
            <a:r>
              <a:rPr lang="en-GB" dirty="0" smtClean="0"/>
              <a:t>Use principles of training, FITT principle, appropriate activities &amp; intensity for your client to construct a 6 week health-related physical activity programme.</a:t>
            </a:r>
          </a:p>
          <a:p>
            <a:r>
              <a:rPr lang="en-GB" dirty="0" smtClean="0"/>
              <a:t>Use the A3 sheet to complete the 6 week timetable for your client</a:t>
            </a:r>
          </a:p>
          <a:p>
            <a:endParaRPr lang="en-GB" dirty="0" smtClean="0"/>
          </a:p>
          <a:p>
            <a:r>
              <a:rPr lang="en-GB" dirty="0" smtClean="0"/>
              <a:t>Provide a short written document to include the following:</a:t>
            </a:r>
          </a:p>
          <a:p>
            <a:pPr lvl="1"/>
            <a:r>
              <a:rPr lang="en-GB" dirty="0" smtClean="0"/>
              <a:t>goals and SMART targets </a:t>
            </a:r>
          </a:p>
          <a:p>
            <a:pPr lvl="1"/>
            <a:r>
              <a:rPr lang="en-GB" dirty="0" smtClean="0"/>
              <a:t>how you have applied the principles of training to make it suitable to the clients needs and goals</a:t>
            </a:r>
          </a:p>
          <a:p>
            <a:pPr lvl="1"/>
            <a:r>
              <a:rPr lang="en-GB" dirty="0" smtClean="0"/>
              <a:t>How you have used suitable activities and exercise intensities for your client</a:t>
            </a:r>
          </a:p>
          <a:p>
            <a:pPr marL="365760" lvl="1" indent="0">
              <a:buNone/>
            </a:pPr>
            <a:endParaRPr lang="en-GB" dirty="0" smtClean="0"/>
          </a:p>
        </p:txBody>
      </p:sp>
    </p:spTree>
    <p:extLst>
      <p:ext uri="{BB962C8B-B14F-4D97-AF65-F5344CB8AC3E}">
        <p14:creationId xmlns:p14="http://schemas.microsoft.com/office/powerpoint/2010/main" val="22370548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103</TotalTime>
  <Words>779</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Pushpin</vt:lpstr>
      <vt:lpstr>Planning a health related physical activity programme</vt:lpstr>
      <vt:lpstr>Collecting information</vt:lpstr>
      <vt:lpstr>Goal setting</vt:lpstr>
      <vt:lpstr>Principles of training</vt:lpstr>
      <vt:lpstr>Principles of training (contd)</vt:lpstr>
      <vt:lpstr>Appropriate activities</vt:lpstr>
      <vt:lpstr>What should each session include?</vt:lpstr>
      <vt:lpstr>Exercise intensity</vt:lpstr>
      <vt:lpstr>Task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 health related physical activity programme</dc:title>
  <dc:creator>Ruthie</dc:creator>
  <cp:lastModifiedBy>Ruthie</cp:lastModifiedBy>
  <cp:revision>8</cp:revision>
  <dcterms:created xsi:type="dcterms:W3CDTF">2016-04-10T15:27:21Z</dcterms:created>
  <dcterms:modified xsi:type="dcterms:W3CDTF">2018-01-21T17:41:01Z</dcterms:modified>
</cp:coreProperties>
</file>