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96" r:id="rId26"/>
    <p:sldId id="297" r:id="rId27"/>
    <p:sldId id="298" r:id="rId28"/>
    <p:sldId id="299" r:id="rId29"/>
    <p:sldId id="277" r:id="rId30"/>
    <p:sldId id="278" r:id="rId31"/>
    <p:sldId id="279" r:id="rId32"/>
    <p:sldId id="280" r:id="rId33"/>
    <p:sldId id="282" r:id="rId34"/>
    <p:sldId id="283" r:id="rId35"/>
    <p:sldId id="285" r:id="rId36"/>
    <p:sldId id="284" r:id="rId37"/>
    <p:sldId id="295" r:id="rId38"/>
    <p:sldId id="286" r:id="rId39"/>
    <p:sldId id="281" r:id="rId40"/>
    <p:sldId id="288" r:id="rId41"/>
    <p:sldId id="289" r:id="rId42"/>
    <p:sldId id="290" r:id="rId43"/>
    <p:sldId id="291" r:id="rId44"/>
    <p:sldId id="292" r:id="rId45"/>
    <p:sldId id="287" r:id="rId46"/>
    <p:sldId id="293" r:id="rId47"/>
    <p:sldId id="294"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4660"/>
  </p:normalViewPr>
  <p:slideViewPr>
    <p:cSldViewPr snapToGrid="0">
      <p:cViewPr>
        <p:scale>
          <a:sx n="122" d="100"/>
          <a:sy n="122" d="100"/>
        </p:scale>
        <p:origin x="-9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28B8BB-86FC-4BF9-AFA4-8542E12367CA}" type="datetimeFigureOut">
              <a:rPr lang="en-GB" smtClean="0"/>
              <a:t>23/09/2015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255346" y="2750337"/>
            <a:ext cx="1171888" cy="1356442"/>
          </a:xfrm>
        </p:spPr>
        <p:txBody>
          <a:bodyPr/>
          <a:lstStyle/>
          <a:p>
            <a:fld id="{39FAC551-CF7B-41BD-B723-1FE62ADB2772}" type="slidenum">
              <a:rPr lang="en-GB" smtClean="0"/>
              <a:t>‹#›</a:t>
            </a:fld>
            <a:endParaRPr lang="en-GB"/>
          </a:p>
        </p:txBody>
      </p:sp>
    </p:spTree>
    <p:extLst>
      <p:ext uri="{BB962C8B-B14F-4D97-AF65-F5344CB8AC3E}">
        <p14:creationId xmlns:p14="http://schemas.microsoft.com/office/powerpoint/2010/main" val="4011955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28B8BB-86FC-4BF9-AFA4-8542E12367CA}" type="datetimeFigureOut">
              <a:rPr lang="en-GB" smtClean="0"/>
              <a:t>23/09/2015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5" y="4711309"/>
            <a:ext cx="1154151" cy="1090789"/>
          </a:xfrm>
        </p:spPr>
        <p:txBody>
          <a:bodyPr/>
          <a:lstStyle/>
          <a:p>
            <a:fld id="{39FAC551-CF7B-41BD-B723-1FE62ADB2772}" type="slidenum">
              <a:rPr lang="en-GB" smtClean="0"/>
              <a:t>‹#›</a:t>
            </a:fld>
            <a:endParaRPr lang="en-GB"/>
          </a:p>
        </p:txBody>
      </p:sp>
    </p:spTree>
    <p:extLst>
      <p:ext uri="{BB962C8B-B14F-4D97-AF65-F5344CB8AC3E}">
        <p14:creationId xmlns:p14="http://schemas.microsoft.com/office/powerpoint/2010/main" val="2212422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28B8BB-86FC-4BF9-AFA4-8542E12367CA}" type="datetimeFigureOut">
              <a:rPr lang="en-GB" smtClean="0"/>
              <a:t>23/09/2015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5" y="4711615"/>
            <a:ext cx="1154151" cy="1090789"/>
          </a:xfrm>
        </p:spPr>
        <p:txBody>
          <a:bodyPr/>
          <a:lstStyle/>
          <a:p>
            <a:fld id="{39FAC551-CF7B-41BD-B723-1FE62ADB2772}" type="slidenum">
              <a:rPr lang="en-GB" smtClean="0"/>
              <a:t>‹#›</a:t>
            </a:fld>
            <a:endParaRPr lang="en-GB"/>
          </a:p>
        </p:txBody>
      </p:sp>
    </p:spTree>
    <p:extLst>
      <p:ext uri="{BB962C8B-B14F-4D97-AF65-F5344CB8AC3E}">
        <p14:creationId xmlns:p14="http://schemas.microsoft.com/office/powerpoint/2010/main" val="1432398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28B8BB-86FC-4BF9-AFA4-8542E12367CA}" type="datetimeFigureOut">
              <a:rPr lang="en-GB" smtClean="0"/>
              <a:t>23/09/2015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5" y="4709925"/>
            <a:ext cx="1154151" cy="1090789"/>
          </a:xfrm>
        </p:spPr>
        <p:txBody>
          <a:bodyPr/>
          <a:lstStyle/>
          <a:p>
            <a:fld id="{39FAC551-CF7B-41BD-B723-1FE62ADB2772}" type="slidenum">
              <a:rPr lang="en-GB" smtClean="0"/>
              <a:t>‹#›</a:t>
            </a:fld>
            <a:endParaRPr lang="en-GB"/>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907180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28B8BB-86FC-4BF9-AFA4-8542E12367CA}" type="datetimeFigureOut">
              <a:rPr lang="en-GB" smtClean="0"/>
              <a:t>23/09/2015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5" y="4709925"/>
            <a:ext cx="1154151" cy="1090789"/>
          </a:xfrm>
        </p:spPr>
        <p:txBody>
          <a:bodyPr/>
          <a:lstStyle/>
          <a:p>
            <a:fld id="{39FAC551-CF7B-41BD-B723-1FE62ADB2772}" type="slidenum">
              <a:rPr lang="en-GB" smtClean="0"/>
              <a:t>‹#›</a:t>
            </a:fld>
            <a:endParaRPr lang="en-GB"/>
          </a:p>
        </p:txBody>
      </p:sp>
    </p:spTree>
    <p:extLst>
      <p:ext uri="{BB962C8B-B14F-4D97-AF65-F5344CB8AC3E}">
        <p14:creationId xmlns:p14="http://schemas.microsoft.com/office/powerpoint/2010/main" val="493919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828B8BB-86FC-4BF9-AFA4-8542E12367CA}" type="datetimeFigureOut">
              <a:rPr lang="en-GB" smtClean="0"/>
              <a:t>23/09/2015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FAC551-CF7B-41BD-B723-1FE62ADB2772}" type="slidenum">
              <a:rPr lang="en-GB" smtClean="0"/>
              <a:t>‹#›</a:t>
            </a:fld>
            <a:endParaRPr lang="en-GB"/>
          </a:p>
        </p:txBody>
      </p:sp>
    </p:spTree>
    <p:extLst>
      <p:ext uri="{BB962C8B-B14F-4D97-AF65-F5344CB8AC3E}">
        <p14:creationId xmlns:p14="http://schemas.microsoft.com/office/powerpoint/2010/main" val="1423530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828B8BB-86FC-4BF9-AFA4-8542E12367CA}" type="datetimeFigureOut">
              <a:rPr lang="en-GB" smtClean="0"/>
              <a:t>23/09/2015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FAC551-CF7B-41BD-B723-1FE62ADB2772}" type="slidenum">
              <a:rPr lang="en-GB" smtClean="0"/>
              <a:t>‹#›</a:t>
            </a:fld>
            <a:endParaRPr lang="en-GB"/>
          </a:p>
        </p:txBody>
      </p:sp>
    </p:spTree>
    <p:extLst>
      <p:ext uri="{BB962C8B-B14F-4D97-AF65-F5344CB8AC3E}">
        <p14:creationId xmlns:p14="http://schemas.microsoft.com/office/powerpoint/2010/main" val="290072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28B8BB-86FC-4BF9-AFA4-8542E12367CA}" type="datetimeFigureOut">
              <a:rPr lang="en-GB" smtClean="0"/>
              <a:t>23/09/2015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FAC551-CF7B-41BD-B723-1FE62ADB2772}" type="slidenum">
              <a:rPr lang="en-GB" smtClean="0"/>
              <a:t>‹#›</a:t>
            </a:fld>
            <a:endParaRPr lang="en-GB"/>
          </a:p>
        </p:txBody>
      </p:sp>
    </p:spTree>
    <p:extLst>
      <p:ext uri="{BB962C8B-B14F-4D97-AF65-F5344CB8AC3E}">
        <p14:creationId xmlns:p14="http://schemas.microsoft.com/office/powerpoint/2010/main" val="7076472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0828B8BB-86FC-4BF9-AFA4-8542E12367CA}" type="datetimeFigureOut">
              <a:rPr lang="en-GB" smtClean="0"/>
              <a:t>23/09/2015</a:t>
            </a:fld>
            <a:endParaRPr lang="en-GB"/>
          </a:p>
        </p:txBody>
      </p:sp>
      <p:sp>
        <p:nvSpPr>
          <p:cNvPr id="5" name="Footer Placeholder 4"/>
          <p:cNvSpPr>
            <a:spLocks noGrp="1"/>
          </p:cNvSpPr>
          <p:nvPr>
            <p:ph type="ftr" sz="quarter" idx="11"/>
          </p:nvPr>
        </p:nvSpPr>
        <p:spPr>
          <a:xfrm>
            <a:off x="680321" y="5936188"/>
            <a:ext cx="6126805" cy="365125"/>
          </a:xfrm>
        </p:spPr>
        <p:txBody>
          <a:bodyPr/>
          <a:lstStyle/>
          <a:p>
            <a:endParaRPr lang="en-GB"/>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39FAC551-CF7B-41BD-B723-1FE62ADB2772}" type="slidenum">
              <a:rPr lang="en-GB" smtClean="0"/>
              <a:t>‹#›</a:t>
            </a:fld>
            <a:endParaRPr lang="en-GB"/>
          </a:p>
        </p:txBody>
      </p:sp>
    </p:spTree>
    <p:extLst>
      <p:ext uri="{BB962C8B-B14F-4D97-AF65-F5344CB8AC3E}">
        <p14:creationId xmlns:p14="http://schemas.microsoft.com/office/powerpoint/2010/main" val="2962055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6197600" y="1600201"/>
            <a:ext cx="5384800" cy="4530725"/>
          </a:xfrm>
        </p:spPr>
        <p:txBody>
          <a:bodyPr/>
          <a:lstStyle/>
          <a:p>
            <a:endParaRPr lang="en-GB"/>
          </a:p>
        </p:txBody>
      </p:sp>
      <p:sp>
        <p:nvSpPr>
          <p:cNvPr id="5" name="Date Placeholder 4"/>
          <p:cNvSpPr>
            <a:spLocks noGrp="1"/>
          </p:cNvSpPr>
          <p:nvPr>
            <p:ph type="dt" sz="half" idx="10"/>
          </p:nvPr>
        </p:nvSpPr>
        <p:spPr>
          <a:xfrm>
            <a:off x="609600" y="6248400"/>
            <a:ext cx="2844800" cy="457200"/>
          </a:xfrm>
        </p:spPr>
        <p:txBody>
          <a:bodyPr/>
          <a:lstStyle>
            <a:lvl1pPr>
              <a:defRPr/>
            </a:lvl1pPr>
          </a:lstStyle>
          <a:p>
            <a:endParaRPr lang="en-GB"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GB" altLang="en-US"/>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fld id="{7C573A04-905A-4BBA-A78D-6833E2B16A56}" type="slidenum">
              <a:rPr lang="en-GB" altLang="en-US"/>
              <a:pPr/>
              <a:t>‹#›</a:t>
            </a:fld>
            <a:endParaRPr lang="en-GB" altLang="en-US"/>
          </a:p>
        </p:txBody>
      </p:sp>
    </p:spTree>
    <p:extLst>
      <p:ext uri="{BB962C8B-B14F-4D97-AF65-F5344CB8AC3E}">
        <p14:creationId xmlns:p14="http://schemas.microsoft.com/office/powerpoint/2010/main" val="116602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6197600" y="1600201"/>
            <a:ext cx="5384800" cy="4530725"/>
          </a:xfrm>
        </p:spPr>
        <p:txBody>
          <a:bodyPr/>
          <a:lstStyle/>
          <a:p>
            <a:endParaRPr lang="en-GB"/>
          </a:p>
        </p:txBody>
      </p:sp>
      <p:sp>
        <p:nvSpPr>
          <p:cNvPr id="5" name="Date Placeholder 4"/>
          <p:cNvSpPr>
            <a:spLocks noGrp="1"/>
          </p:cNvSpPr>
          <p:nvPr>
            <p:ph type="dt" sz="half" idx="10"/>
          </p:nvPr>
        </p:nvSpPr>
        <p:spPr>
          <a:xfrm>
            <a:off x="609600" y="6248400"/>
            <a:ext cx="2844800" cy="457200"/>
          </a:xfrm>
        </p:spPr>
        <p:txBody>
          <a:bodyPr/>
          <a:lstStyle>
            <a:lvl1pPr>
              <a:defRPr/>
            </a:lvl1pPr>
          </a:lstStyle>
          <a:p>
            <a:endParaRPr lang="en-GB"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GB" altLang="en-US"/>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fld id="{23497CA4-47F7-4966-B49A-3C72FCA0984E}" type="slidenum">
              <a:rPr lang="en-GB" altLang="en-US"/>
              <a:pPr/>
              <a:t>‹#›</a:t>
            </a:fld>
            <a:endParaRPr lang="en-GB" altLang="en-US"/>
          </a:p>
        </p:txBody>
      </p:sp>
    </p:spTree>
    <p:extLst>
      <p:ext uri="{BB962C8B-B14F-4D97-AF65-F5344CB8AC3E}">
        <p14:creationId xmlns:p14="http://schemas.microsoft.com/office/powerpoint/2010/main" val="161573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28B8BB-86FC-4BF9-AFA4-8542E12367CA}" type="datetimeFigureOut">
              <a:rPr lang="en-GB" smtClean="0"/>
              <a:t>23/09/2015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FAC551-CF7B-41BD-B723-1FE62ADB2772}" type="slidenum">
              <a:rPr lang="en-GB" smtClean="0"/>
              <a:t>‹#›</a:t>
            </a:fld>
            <a:endParaRPr lang="en-GB"/>
          </a:p>
        </p:txBody>
      </p:sp>
    </p:spTree>
    <p:extLst>
      <p:ext uri="{BB962C8B-B14F-4D97-AF65-F5344CB8AC3E}">
        <p14:creationId xmlns:p14="http://schemas.microsoft.com/office/powerpoint/2010/main" val="4246093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09600" y="6248400"/>
            <a:ext cx="2844800" cy="457200"/>
          </a:xfrm>
        </p:spPr>
        <p:txBody>
          <a:bodyPr/>
          <a:lstStyle>
            <a:lvl1pPr>
              <a:defRPr/>
            </a:lvl1pPr>
          </a:lstStyle>
          <a:p>
            <a:endParaRPr lang="en-GB"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GB" altLang="en-US"/>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fld id="{B404F519-9067-4296-9CEE-FB5B5EBB4438}" type="slidenum">
              <a:rPr lang="en-GB" altLang="en-US"/>
              <a:pPr/>
              <a:t>‹#›</a:t>
            </a:fld>
            <a:endParaRPr lang="en-GB" altLang="en-US"/>
          </a:p>
        </p:txBody>
      </p:sp>
    </p:spTree>
    <p:extLst>
      <p:ext uri="{BB962C8B-B14F-4D97-AF65-F5344CB8AC3E}">
        <p14:creationId xmlns:p14="http://schemas.microsoft.com/office/powerpoint/2010/main" val="665279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28B8BB-86FC-4BF9-AFA4-8542E12367CA}" type="datetimeFigureOut">
              <a:rPr lang="en-GB" smtClean="0"/>
              <a:t>23/09/2015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729455" y="2869895"/>
            <a:ext cx="1154151" cy="1090789"/>
          </a:xfrm>
        </p:spPr>
        <p:txBody>
          <a:bodyPr/>
          <a:lstStyle/>
          <a:p>
            <a:fld id="{39FAC551-CF7B-41BD-B723-1FE62ADB2772}" type="slidenum">
              <a:rPr lang="en-GB" smtClean="0"/>
              <a:t>‹#›</a:t>
            </a:fld>
            <a:endParaRPr lang="en-GB"/>
          </a:p>
        </p:txBody>
      </p:sp>
    </p:spTree>
    <p:extLst>
      <p:ext uri="{BB962C8B-B14F-4D97-AF65-F5344CB8AC3E}">
        <p14:creationId xmlns:p14="http://schemas.microsoft.com/office/powerpoint/2010/main" val="3716505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28B8BB-86FC-4BF9-AFA4-8542E12367CA}" type="datetimeFigureOut">
              <a:rPr lang="en-GB" smtClean="0"/>
              <a:t>23/09/2015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FAC551-CF7B-41BD-B723-1FE62ADB2772}" type="slidenum">
              <a:rPr lang="en-GB" smtClean="0"/>
              <a:t>‹#›</a:t>
            </a:fld>
            <a:endParaRPr lang="en-GB"/>
          </a:p>
        </p:txBody>
      </p:sp>
    </p:spTree>
    <p:extLst>
      <p:ext uri="{BB962C8B-B14F-4D97-AF65-F5344CB8AC3E}">
        <p14:creationId xmlns:p14="http://schemas.microsoft.com/office/powerpoint/2010/main" val="2578442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28B8BB-86FC-4BF9-AFA4-8542E12367CA}" type="datetimeFigureOut">
              <a:rPr lang="en-GB" smtClean="0"/>
              <a:t>23/09/2015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9FAC551-CF7B-41BD-B723-1FE62ADB2772}" type="slidenum">
              <a:rPr lang="en-GB" smtClean="0"/>
              <a:t>‹#›</a:t>
            </a:fld>
            <a:endParaRPr lang="en-GB"/>
          </a:p>
        </p:txBody>
      </p:sp>
    </p:spTree>
    <p:extLst>
      <p:ext uri="{BB962C8B-B14F-4D97-AF65-F5344CB8AC3E}">
        <p14:creationId xmlns:p14="http://schemas.microsoft.com/office/powerpoint/2010/main" val="529369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828B8BB-86FC-4BF9-AFA4-8542E12367CA}" type="datetimeFigureOut">
              <a:rPr lang="en-GB" smtClean="0"/>
              <a:t>23/09/2015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FAC551-CF7B-41BD-B723-1FE62ADB2772}" type="slidenum">
              <a:rPr lang="en-GB" smtClean="0"/>
              <a:t>‹#›</a:t>
            </a:fld>
            <a:endParaRPr lang="en-GB"/>
          </a:p>
        </p:txBody>
      </p:sp>
    </p:spTree>
    <p:extLst>
      <p:ext uri="{BB962C8B-B14F-4D97-AF65-F5344CB8AC3E}">
        <p14:creationId xmlns:p14="http://schemas.microsoft.com/office/powerpoint/2010/main" val="259107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0828B8BB-86FC-4BF9-AFA4-8542E12367CA}" type="datetimeFigureOut">
              <a:rPr lang="en-GB" smtClean="0"/>
              <a:t>23/09/2015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9FAC551-CF7B-41BD-B723-1FE62ADB2772}" type="slidenum">
              <a:rPr lang="en-GB" smtClean="0"/>
              <a:t>‹#›</a:t>
            </a:fld>
            <a:endParaRPr lang="en-GB"/>
          </a:p>
        </p:txBody>
      </p:sp>
    </p:spTree>
    <p:extLst>
      <p:ext uri="{BB962C8B-B14F-4D97-AF65-F5344CB8AC3E}">
        <p14:creationId xmlns:p14="http://schemas.microsoft.com/office/powerpoint/2010/main" val="405924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28B8BB-86FC-4BF9-AFA4-8542E12367CA}" type="datetimeFigureOut">
              <a:rPr lang="en-GB" smtClean="0"/>
              <a:t>23/09/2015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FAC551-CF7B-41BD-B723-1FE62ADB2772}" type="slidenum">
              <a:rPr lang="en-GB" smtClean="0"/>
              <a:t>‹#›</a:t>
            </a:fld>
            <a:endParaRPr lang="en-GB"/>
          </a:p>
        </p:txBody>
      </p:sp>
    </p:spTree>
    <p:extLst>
      <p:ext uri="{BB962C8B-B14F-4D97-AF65-F5344CB8AC3E}">
        <p14:creationId xmlns:p14="http://schemas.microsoft.com/office/powerpoint/2010/main" val="3511017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28B8BB-86FC-4BF9-AFA4-8542E12367CA}" type="datetimeFigureOut">
              <a:rPr lang="en-GB" smtClean="0"/>
              <a:t>23/09/2015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FAC551-CF7B-41BD-B723-1FE62ADB2772}" type="slidenum">
              <a:rPr lang="en-GB" smtClean="0"/>
              <a:t>‹#›</a:t>
            </a:fld>
            <a:endParaRPr lang="en-GB"/>
          </a:p>
        </p:txBody>
      </p:sp>
    </p:spTree>
    <p:extLst>
      <p:ext uri="{BB962C8B-B14F-4D97-AF65-F5344CB8AC3E}">
        <p14:creationId xmlns:p14="http://schemas.microsoft.com/office/powerpoint/2010/main" val="1690289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828B8BB-86FC-4BF9-AFA4-8542E12367CA}" type="datetimeFigureOut">
              <a:rPr lang="en-GB" smtClean="0"/>
              <a:t>23/09/2015</a:t>
            </a:fld>
            <a:endParaRPr lang="en-GB"/>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39FAC551-CF7B-41BD-B723-1FE62ADB2772}" type="slidenum">
              <a:rPr lang="en-GB" smtClean="0"/>
              <a:t>‹#›</a:t>
            </a:fld>
            <a:endParaRPr lang="en-GB"/>
          </a:p>
        </p:txBody>
      </p:sp>
    </p:spTree>
    <p:extLst>
      <p:ext uri="{BB962C8B-B14F-4D97-AF65-F5344CB8AC3E}">
        <p14:creationId xmlns:p14="http://schemas.microsoft.com/office/powerpoint/2010/main" val="3857666461"/>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Circular Motion</a:t>
            </a:r>
            <a:endParaRPr lang="en-GB" dirty="0"/>
          </a:p>
        </p:txBody>
      </p:sp>
      <p:sp>
        <p:nvSpPr>
          <p:cNvPr id="3" name="Subtitle 2"/>
          <p:cNvSpPr>
            <a:spLocks noGrp="1"/>
          </p:cNvSpPr>
          <p:nvPr>
            <p:ph type="subTitle" idx="1"/>
          </p:nvPr>
        </p:nvSpPr>
        <p:spPr/>
        <p:txBody>
          <a:bodyPr/>
          <a:lstStyle/>
          <a:p>
            <a:r>
              <a:rPr lang="en-GB" dirty="0" smtClean="0"/>
              <a:t>3.4.1 Circular Motion</a:t>
            </a:r>
            <a:endParaRPr lang="en-GB" dirty="0"/>
          </a:p>
        </p:txBody>
      </p:sp>
    </p:spTree>
    <p:extLst>
      <p:ext uri="{BB962C8B-B14F-4D97-AF65-F5344CB8AC3E}">
        <p14:creationId xmlns:p14="http://schemas.microsoft.com/office/powerpoint/2010/main" val="18533897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During their physics field trip to the amusement park, Tyler and Maria took a rider on the Whirligig. The Whirligig ride consists of long swings which spin in a circle at relatively high speeds. As part of their lab, Tyler and Maria estimate that the riders travel through a circle with a radius of 6.5 m and make one turn every 5.8 seconds. Determine the speed of the riders on the Whirligig.</a:t>
                </a:r>
              </a:p>
              <a:p>
                <a:endParaRPr lang="en-GB" dirty="0"/>
              </a:p>
              <a:p>
                <a14:m>
                  <m:oMath xmlns:m="http://schemas.openxmlformats.org/officeDocument/2006/math">
                    <m:r>
                      <a:rPr lang="en-GB" b="0" i="1" smtClean="0">
                        <a:latin typeface="Cambria Math" panose="02040503050406030204" pitchFamily="18" charset="0"/>
                      </a:rPr>
                      <m:t>𝑣</m:t>
                    </m:r>
                    <m:r>
                      <a:rPr lang="en-GB" b="0" i="1" smtClean="0">
                        <a:latin typeface="Cambria Math" panose="02040503050406030204" pitchFamily="18" charset="0"/>
                      </a:rPr>
                      <m:t>=</m:t>
                    </m:r>
                    <m:f>
                      <m:fPr>
                        <m:ctrlPr>
                          <a:rPr lang="en-GB" b="0" i="1" smtClean="0">
                            <a:latin typeface="Cambria Math"/>
                          </a:rPr>
                        </m:ctrlPr>
                      </m:fPr>
                      <m:num>
                        <m:r>
                          <a:rPr lang="en-GB" b="0" i="1" smtClean="0">
                            <a:latin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𝜋</m:t>
                        </m:r>
                        <m:r>
                          <a:rPr lang="en-GB" b="0" i="1" smtClean="0">
                            <a:latin typeface="Cambria Math" panose="02040503050406030204" pitchFamily="18" charset="0"/>
                            <a:ea typeface="Cambria Math" panose="02040503050406030204" pitchFamily="18" charset="0"/>
                          </a:rPr>
                          <m:t>𝑟</m:t>
                        </m:r>
                      </m:num>
                      <m:den>
                        <m:r>
                          <a:rPr lang="en-GB" b="0" i="1" smtClean="0">
                            <a:latin typeface="Cambria Math" panose="02040503050406030204" pitchFamily="18" charset="0"/>
                          </a:rPr>
                          <m:t>𝑇</m:t>
                        </m:r>
                      </m:den>
                    </m:f>
                    <m:r>
                      <a:rPr lang="en-GB" b="0" i="1" smtClean="0">
                        <a:latin typeface="Cambria Math" panose="02040503050406030204" pitchFamily="18" charset="0"/>
                      </a:rPr>
                      <m:t>=</m:t>
                    </m:r>
                    <m:f>
                      <m:fPr>
                        <m:ctrlPr>
                          <a:rPr lang="en-GB" b="0" i="1" smtClean="0">
                            <a:latin typeface="Cambria Math"/>
                          </a:rPr>
                        </m:ctrlPr>
                      </m:fPr>
                      <m:num>
                        <m:r>
                          <a:rPr lang="en-GB" b="0" i="1" smtClean="0">
                            <a:latin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𝜋</m:t>
                        </m:r>
                        <m:r>
                          <a:rPr lang="en-GB" b="0" i="1" smtClean="0">
                            <a:latin typeface="Cambria Math" panose="02040503050406030204" pitchFamily="18" charset="0"/>
                            <a:ea typeface="Cambria Math" panose="02040503050406030204" pitchFamily="18" charset="0"/>
                          </a:rPr>
                          <m:t>.6.5</m:t>
                        </m:r>
                      </m:num>
                      <m:den>
                        <m:r>
                          <a:rPr lang="en-GB" b="0" i="1" smtClean="0">
                            <a:latin typeface="Cambria Math" panose="02040503050406030204" pitchFamily="18" charset="0"/>
                          </a:rPr>
                          <m:t>5.8</m:t>
                        </m:r>
                      </m:den>
                    </m:f>
                    <m:r>
                      <a:rPr lang="en-GB" b="0" i="1" smtClean="0">
                        <a:latin typeface="Cambria Math" panose="02040503050406030204" pitchFamily="18" charset="0"/>
                      </a:rPr>
                      <m:t>=7.04 </m:t>
                    </m:r>
                    <m:r>
                      <a:rPr lang="en-GB" b="0" i="1" smtClean="0">
                        <a:latin typeface="Cambria Math" panose="02040503050406030204" pitchFamily="18" charset="0"/>
                      </a:rPr>
                      <m:t>𝑚</m:t>
                    </m:r>
                    <m:sSup>
                      <m:sSupPr>
                        <m:ctrlPr>
                          <a:rPr lang="en-GB" b="0" i="1" smtClean="0">
                            <a:latin typeface="Cambria Math"/>
                          </a:rPr>
                        </m:ctrlPr>
                      </m:sSupPr>
                      <m:e>
                        <m:r>
                          <a:rPr lang="en-GB" b="0" i="1" smtClean="0">
                            <a:latin typeface="Cambria Math" panose="02040503050406030204" pitchFamily="18" charset="0"/>
                          </a:rPr>
                          <m:t>𝑠</m:t>
                        </m:r>
                      </m:e>
                      <m:sup>
                        <m:r>
                          <a:rPr lang="en-GB" b="0" i="1" smtClean="0">
                            <a:latin typeface="Cambria Math" panose="02040503050406030204" pitchFamily="18" charset="0"/>
                          </a:rPr>
                          <m:t>−1</m:t>
                        </m:r>
                      </m:sup>
                    </m:sSup>
                  </m:oMath>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88" t="-2369" r="-1205"/>
                </a:stretch>
              </a:blipFill>
            </p:spPr>
            <p:txBody>
              <a:bodyPr/>
              <a:lstStyle/>
              <a:p>
                <a:r>
                  <a:rPr lang="en-GB">
                    <a:noFill/>
                  </a:rPr>
                  <a:t> </a:t>
                </a:r>
              </a:p>
            </p:txBody>
          </p:sp>
        </mc:Fallback>
      </mc:AlternateContent>
    </p:spTree>
    <p:extLst>
      <p:ext uri="{BB962C8B-B14F-4D97-AF65-F5344CB8AC3E}">
        <p14:creationId xmlns:p14="http://schemas.microsoft.com/office/powerpoint/2010/main" val="192568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The tallest Ferris wheel in the world is located in Singapore. Standing 42 stories high and holding as many as 780 passengers, the Ferris wheel has a diameter of 150 meters and takes approximately 30 minutes to make a full circle. Determine the speed of riders (in m/s and mi/hr) on the Singapore Flyer. (</a:t>
                </a:r>
                <a:r>
                  <a:rPr lang="en-GB" b="1" dirty="0"/>
                  <a:t>GIVEN</a:t>
                </a:r>
                <a:r>
                  <a:rPr lang="en-GB" dirty="0"/>
                  <a:t>: 1.00 m/s= 2.24 mi/hr) </a:t>
                </a:r>
                <a:endParaRPr lang="en-GB" dirty="0" smtClean="0"/>
              </a:p>
              <a:p>
                <a:endParaRPr lang="en-GB" dirty="0"/>
              </a:p>
              <a:p>
                <a14:m>
                  <m:oMath xmlns:m="http://schemas.openxmlformats.org/officeDocument/2006/math">
                    <m:r>
                      <a:rPr lang="en-GB" i="1">
                        <a:latin typeface="Cambria Math" panose="02040503050406030204" pitchFamily="18" charset="0"/>
                      </a:rPr>
                      <m:t>𝑣</m:t>
                    </m:r>
                    <m:r>
                      <a:rPr lang="en-GB" i="1">
                        <a:latin typeface="Cambria Math" panose="02040503050406030204" pitchFamily="18" charset="0"/>
                      </a:rPr>
                      <m:t>=</m:t>
                    </m:r>
                    <m:f>
                      <m:fPr>
                        <m:ctrlPr>
                          <a:rPr lang="en-GB" i="1">
                            <a:latin typeface="Cambria Math"/>
                          </a:rPr>
                        </m:ctrlPr>
                      </m:fPr>
                      <m:num>
                        <m:r>
                          <a:rPr lang="en-GB" i="1">
                            <a:latin typeface="Cambria Math" panose="02040503050406030204" pitchFamily="18" charset="0"/>
                          </a:rPr>
                          <m:t>2</m:t>
                        </m:r>
                        <m:r>
                          <a:rPr lang="en-GB" i="1">
                            <a:latin typeface="Cambria Math" panose="02040503050406030204" pitchFamily="18" charset="0"/>
                            <a:ea typeface="Cambria Math" panose="02040503050406030204" pitchFamily="18" charset="0"/>
                          </a:rPr>
                          <m:t>𝜋</m:t>
                        </m:r>
                        <m:r>
                          <a:rPr lang="en-GB" i="1">
                            <a:latin typeface="Cambria Math" panose="02040503050406030204" pitchFamily="18" charset="0"/>
                            <a:ea typeface="Cambria Math" panose="02040503050406030204" pitchFamily="18" charset="0"/>
                          </a:rPr>
                          <m:t>𝑟</m:t>
                        </m:r>
                      </m:num>
                      <m:den>
                        <m:r>
                          <a:rPr lang="en-GB" i="1">
                            <a:latin typeface="Cambria Math" panose="02040503050406030204" pitchFamily="18" charset="0"/>
                          </a:rPr>
                          <m:t>𝑇</m:t>
                        </m:r>
                      </m:den>
                    </m:f>
                    <m:r>
                      <a:rPr lang="en-GB" i="1">
                        <a:latin typeface="Cambria Math" panose="02040503050406030204" pitchFamily="18" charset="0"/>
                      </a:rPr>
                      <m:t>=</m:t>
                    </m:r>
                    <m:f>
                      <m:fPr>
                        <m:ctrlPr>
                          <a:rPr lang="en-GB" i="1">
                            <a:latin typeface="Cambria Math"/>
                          </a:rPr>
                        </m:ctrlPr>
                      </m:fPr>
                      <m:num>
                        <m:r>
                          <a:rPr lang="en-GB" i="1">
                            <a:latin typeface="Cambria Math" panose="02040503050406030204" pitchFamily="18" charset="0"/>
                            <a:ea typeface="Cambria Math" panose="02040503050406030204" pitchFamily="18" charset="0"/>
                          </a:rPr>
                          <m:t>𝜋</m:t>
                        </m:r>
                        <m:r>
                          <a:rPr lang="en-GB" b="0" i="1" smtClean="0">
                            <a:latin typeface="Cambria Math" panose="02040503050406030204" pitchFamily="18" charset="0"/>
                            <a:ea typeface="Cambria Math" panose="02040503050406030204" pitchFamily="18" charset="0"/>
                          </a:rPr>
                          <m:t>𝑑</m:t>
                        </m:r>
                      </m:num>
                      <m:den>
                        <m:r>
                          <a:rPr lang="en-GB" i="1">
                            <a:latin typeface="Cambria Math" panose="02040503050406030204" pitchFamily="18" charset="0"/>
                          </a:rPr>
                          <m:t>𝑇</m:t>
                        </m:r>
                      </m:den>
                    </m:f>
                    <m:r>
                      <a:rPr lang="en-GB" b="0" i="1" smtClean="0">
                        <a:latin typeface="Cambria Math" panose="02040503050406030204" pitchFamily="18" charset="0"/>
                      </a:rPr>
                      <m:t>=</m:t>
                    </m:r>
                    <m:f>
                      <m:fPr>
                        <m:ctrlPr>
                          <a:rPr lang="en-GB" i="1">
                            <a:latin typeface="Cambria Math"/>
                          </a:rPr>
                        </m:ctrlPr>
                      </m:fPr>
                      <m:num>
                        <m:r>
                          <a:rPr lang="en-GB" i="1">
                            <a:latin typeface="Cambria Math" panose="02040503050406030204" pitchFamily="18" charset="0"/>
                            <a:ea typeface="Cambria Math" panose="02040503050406030204" pitchFamily="18" charset="0"/>
                          </a:rPr>
                          <m:t>𝜋</m:t>
                        </m:r>
                        <m:r>
                          <a:rPr lang="en-GB" i="1">
                            <a:latin typeface="Cambria Math" panose="02040503050406030204" pitchFamily="18" charset="0"/>
                            <a:ea typeface="Cambria Math" panose="02040503050406030204" pitchFamily="18" charset="0"/>
                          </a:rPr>
                          <m:t>.150</m:t>
                        </m:r>
                        <m:r>
                          <a:rPr lang="en-GB" b="0" i="1" smtClean="0">
                            <a:latin typeface="Cambria Math" panose="02040503050406030204" pitchFamily="18" charset="0"/>
                            <a:ea typeface="Cambria Math" panose="02040503050406030204" pitchFamily="18" charset="0"/>
                          </a:rPr>
                          <m:t>𝑚</m:t>
                        </m:r>
                      </m:num>
                      <m:den>
                        <m:r>
                          <a:rPr lang="en-GB" b="0" i="1" smtClean="0">
                            <a:latin typeface="Cambria Math" panose="02040503050406030204" pitchFamily="18" charset="0"/>
                            <a:ea typeface="Cambria Math" panose="02040503050406030204" pitchFamily="18" charset="0"/>
                          </a:rPr>
                          <m:t>1800</m:t>
                        </m:r>
                        <m:r>
                          <a:rPr lang="en-GB" b="0" i="1" smtClean="0">
                            <a:latin typeface="Cambria Math" panose="02040503050406030204" pitchFamily="18" charset="0"/>
                            <a:ea typeface="Cambria Math" panose="02040503050406030204" pitchFamily="18" charset="0"/>
                          </a:rPr>
                          <m:t>𝑠</m:t>
                        </m:r>
                      </m:den>
                    </m:f>
                    <m:r>
                      <a:rPr lang="en-GB" i="1">
                        <a:latin typeface="Cambria Math" panose="02040503050406030204" pitchFamily="18" charset="0"/>
                      </a:rPr>
                      <m:t>=</m:t>
                    </m:r>
                    <m:r>
                      <a:rPr lang="en-GB" b="0" i="1" smtClean="0">
                        <a:latin typeface="Cambria Math" panose="02040503050406030204" pitchFamily="18" charset="0"/>
                      </a:rPr>
                      <m:t>0.26</m:t>
                    </m:r>
                    <m:r>
                      <a:rPr lang="en-GB" i="1">
                        <a:latin typeface="Cambria Math" panose="02040503050406030204" pitchFamily="18" charset="0"/>
                      </a:rPr>
                      <m:t> </m:t>
                    </m:r>
                    <m:r>
                      <a:rPr lang="en-GB" i="1">
                        <a:latin typeface="Cambria Math" panose="02040503050406030204" pitchFamily="18" charset="0"/>
                      </a:rPr>
                      <m:t>𝑚</m:t>
                    </m:r>
                    <m:sSup>
                      <m:sSupPr>
                        <m:ctrlPr>
                          <a:rPr lang="en-GB" i="1">
                            <a:latin typeface="Cambria Math"/>
                          </a:rPr>
                        </m:ctrlPr>
                      </m:sSupPr>
                      <m:e>
                        <m:r>
                          <a:rPr lang="en-GB" i="1">
                            <a:latin typeface="Cambria Math" panose="02040503050406030204" pitchFamily="18" charset="0"/>
                          </a:rPr>
                          <m:t>𝑠</m:t>
                        </m:r>
                      </m:e>
                      <m:sup>
                        <m:r>
                          <a:rPr lang="en-GB" i="1">
                            <a:latin typeface="Cambria Math" panose="02040503050406030204" pitchFamily="18" charset="0"/>
                          </a:rPr>
                          <m:t>−1</m:t>
                        </m:r>
                      </m:sup>
                    </m:sSup>
                    <m:r>
                      <a:rPr lang="en-GB" b="0" i="1" smtClean="0">
                        <a:latin typeface="Cambria Math" panose="02040503050406030204" pitchFamily="18" charset="0"/>
                      </a:rPr>
                      <m:t> </m:t>
                    </m:r>
                    <m:r>
                      <a:rPr lang="en-GB" b="0" i="1" smtClean="0">
                        <a:latin typeface="Cambria Math" panose="02040503050406030204" pitchFamily="18" charset="0"/>
                      </a:rPr>
                      <m:t>𝑎𝑛𝑑</m:t>
                    </m:r>
                    <m:r>
                      <a:rPr lang="en-GB" b="0" i="1" smtClean="0">
                        <a:latin typeface="Cambria Math" panose="02040503050406030204" pitchFamily="18" charset="0"/>
                      </a:rPr>
                      <m:t> 0.2618×2.24=0.58 </m:t>
                    </m:r>
                    <m:r>
                      <a:rPr lang="en-GB" b="0" i="1" smtClean="0">
                        <a:latin typeface="Cambria Math" panose="02040503050406030204" pitchFamily="18" charset="0"/>
                        <a:ea typeface="Cambria Math" panose="02040503050406030204" pitchFamily="18" charset="0"/>
                      </a:rPr>
                      <m:t>𝑚𝑝h</m:t>
                    </m:r>
                  </m:oMath>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88" t="-2369" r="-1141"/>
                </a:stretch>
              </a:blipFill>
            </p:spPr>
            <p:txBody>
              <a:bodyPr/>
              <a:lstStyle/>
              <a:p>
                <a:r>
                  <a:rPr lang="en-GB">
                    <a:noFill/>
                  </a:rPr>
                  <a:t> </a:t>
                </a:r>
              </a:p>
            </p:txBody>
          </p:sp>
        </mc:Fallback>
      </mc:AlternateContent>
    </p:spTree>
    <p:extLst>
      <p:ext uri="{BB962C8B-B14F-4D97-AF65-F5344CB8AC3E}">
        <p14:creationId xmlns:p14="http://schemas.microsoft.com/office/powerpoint/2010/main" val="397045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Centripetal Acceleration</a:t>
            </a:r>
            <a:endParaRPr lang="en-GB" dirty="0"/>
          </a:p>
        </p:txBody>
      </p:sp>
      <p:sp>
        <p:nvSpPr>
          <p:cNvPr id="3" name="Content Placeholder 2"/>
          <p:cNvSpPr>
            <a:spLocks noGrp="1"/>
          </p:cNvSpPr>
          <p:nvPr>
            <p:ph idx="1"/>
          </p:nvPr>
        </p:nvSpPr>
        <p:spPr/>
        <p:txBody>
          <a:bodyPr/>
          <a:lstStyle/>
          <a:p>
            <a:r>
              <a:rPr lang="en-GB" dirty="0" smtClean="0"/>
              <a:t>We have already seen the concept of velocity in straight line motion</a:t>
            </a:r>
          </a:p>
          <a:p>
            <a:r>
              <a:rPr lang="en-GB" dirty="0" smtClean="0"/>
              <a:t>However, velocity being a vector quantity acts differently in circular motion</a:t>
            </a:r>
          </a:p>
          <a:p>
            <a:endParaRPr lang="en-GB" dirty="0"/>
          </a:p>
        </p:txBody>
      </p:sp>
      <p:pic>
        <p:nvPicPr>
          <p:cNvPr id="1026" name="Picture 2" descr="http://www.ux1.eiu.edu/~cfadd/1150/05UCMGrav/Images/ucm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4855" y="3904488"/>
            <a:ext cx="3619500" cy="2381250"/>
          </a:xfrm>
          <a:prstGeom prst="rect">
            <a:avLst/>
          </a:prstGeom>
          <a:solidFill>
            <a:schemeClr val="tx1"/>
          </a:solidFill>
        </p:spPr>
      </p:pic>
    </p:spTree>
    <p:extLst>
      <p:ext uri="{BB962C8B-B14F-4D97-AF65-F5344CB8AC3E}">
        <p14:creationId xmlns:p14="http://schemas.microsoft.com/office/powerpoint/2010/main" val="2010839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Centripetal Acceleration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Because the path of velocity is constantly changing, the resultant velocity (as seen on previous slide) always points ‘down’ from the motion or to be more precise….towards the centre of the circle</a:t>
                </a:r>
              </a:p>
              <a:p>
                <a:r>
                  <a:rPr lang="en-GB" dirty="0" smtClean="0"/>
                  <a:t>Due to the very nature of acceleration being a change in velocity, we see that centripetal acceleration will act in the same direction as the change in tangential velocity </a:t>
                </a:r>
              </a:p>
              <a:p>
                <a:r>
                  <a:rPr lang="en-GB" dirty="0" smtClean="0"/>
                  <a:t>Centripetal Acceleration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f>
                      <m:fPr>
                        <m:ctrlPr>
                          <a:rPr lang="en-GB" b="0" i="1" smtClean="0">
                            <a:latin typeface="Cambria Math"/>
                          </a:rPr>
                        </m:ctrlPr>
                      </m:fPr>
                      <m:num>
                        <m:sSup>
                          <m:sSupPr>
                            <m:ctrlPr>
                              <a:rPr lang="en-GB" b="0" i="1" smtClean="0">
                                <a:latin typeface="Cambria Math"/>
                              </a:rPr>
                            </m:ctrlPr>
                          </m:sSupPr>
                          <m:e>
                            <m:r>
                              <a:rPr lang="en-GB" b="0" i="1" smtClean="0">
                                <a:latin typeface="Cambria Math" panose="02040503050406030204" pitchFamily="18" charset="0"/>
                              </a:rPr>
                              <m:t>𝑣</m:t>
                            </m:r>
                          </m:e>
                          <m:sup>
                            <m:r>
                              <a:rPr lang="en-GB" b="0" i="1" smtClean="0">
                                <a:latin typeface="Cambria Math" panose="02040503050406030204" pitchFamily="18" charset="0"/>
                              </a:rPr>
                              <m:t>2</m:t>
                            </m:r>
                          </m:sup>
                        </m:sSup>
                      </m:num>
                      <m:den>
                        <m:r>
                          <a:rPr lang="en-GB" b="0" i="1" smtClean="0">
                            <a:latin typeface="Cambria Math" panose="02040503050406030204" pitchFamily="18" charset="0"/>
                          </a:rPr>
                          <m:t>𝑟</m:t>
                        </m:r>
                      </m:den>
                    </m:f>
                    <m:r>
                      <a:rPr lang="en-GB" b="0" i="1" smtClean="0">
                        <a:latin typeface="Cambria Math" panose="02040503050406030204" pitchFamily="18" charset="0"/>
                      </a:rPr>
                      <m:t>=</m:t>
                    </m:r>
                    <m:sSup>
                      <m:sSupPr>
                        <m:ctrlPr>
                          <a:rPr lang="en-GB" b="0" i="1" smtClean="0">
                            <a:latin typeface="Cambria Math"/>
                          </a:rPr>
                        </m:ctrlPr>
                      </m:sSupPr>
                      <m:e>
                        <m:r>
                          <a:rPr lang="en-GB" b="0" i="1" smtClean="0">
                            <a:latin typeface="Cambria Math" panose="02040503050406030204" pitchFamily="18" charset="0"/>
                            <a:ea typeface="Cambria Math" panose="02040503050406030204" pitchFamily="18" charset="0"/>
                          </a:rPr>
                          <m:t>𝜔</m:t>
                        </m:r>
                      </m:e>
                      <m:sup>
                        <m:r>
                          <a:rPr lang="en-GB" b="0" i="1" smtClean="0">
                            <a:latin typeface="Cambria Math" panose="02040503050406030204" pitchFamily="18" charset="0"/>
                          </a:rPr>
                          <m:t>2</m:t>
                        </m:r>
                      </m:sup>
                    </m:sSup>
                    <m:r>
                      <a:rPr lang="en-GB" b="0" i="1" smtClean="0">
                        <a:latin typeface="Cambria Math" panose="02040503050406030204" pitchFamily="18" charset="0"/>
                      </a:rPr>
                      <m:t>𝑟</m:t>
                    </m:r>
                  </m:oMath>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88" t="-2369" r="-1205"/>
                </a:stretch>
              </a:blipFill>
            </p:spPr>
            <p:txBody>
              <a:bodyPr/>
              <a:lstStyle/>
              <a:p>
                <a:r>
                  <a:rPr lang="en-GB">
                    <a:noFill/>
                  </a:rPr>
                  <a:t> </a:t>
                </a:r>
              </a:p>
            </p:txBody>
          </p:sp>
        </mc:Fallback>
      </mc:AlternateContent>
    </p:spTree>
    <p:extLst>
      <p:ext uri="{BB962C8B-B14F-4D97-AF65-F5344CB8AC3E}">
        <p14:creationId xmlns:p14="http://schemas.microsoft.com/office/powerpoint/2010/main" val="4251276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Centripetal Force</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We have a change in velocity resulting in an acceleration</a:t>
                </a:r>
              </a:p>
              <a:p>
                <a:r>
                  <a:rPr lang="en-GB" dirty="0" smtClean="0"/>
                  <a:t>We have an acceleration acting towards the centre of the circle</a:t>
                </a:r>
              </a:p>
              <a:p>
                <a:r>
                  <a:rPr lang="en-GB" dirty="0" smtClean="0"/>
                  <a:t>Because we have an acceleration acting….</a:t>
                </a:r>
              </a:p>
              <a:p>
                <a:r>
                  <a:rPr lang="en-GB" dirty="0" smtClean="0"/>
                  <a:t>We must have a force acting….</a:t>
                </a:r>
              </a:p>
              <a:p>
                <a:r>
                  <a:rPr lang="en-GB" dirty="0" smtClean="0"/>
                  <a:t>In the same direction (Newton’s 1</a:t>
                </a:r>
                <a:r>
                  <a:rPr lang="en-GB" baseline="30000" dirty="0" smtClean="0"/>
                  <a:t>st</a:t>
                </a:r>
                <a:r>
                  <a:rPr lang="en-GB" dirty="0" smtClean="0"/>
                  <a:t> and 2</a:t>
                </a:r>
                <a:r>
                  <a:rPr lang="en-GB" baseline="30000" dirty="0" smtClean="0"/>
                  <a:t>nd</a:t>
                </a:r>
                <a:r>
                  <a:rPr lang="en-GB" dirty="0" smtClean="0"/>
                  <a:t> laws)</a:t>
                </a:r>
              </a:p>
              <a:p>
                <a:r>
                  <a:rPr lang="en-GB" dirty="0" smtClean="0"/>
                  <a:t>Therefore centripetal force is given by:</a:t>
                </a:r>
              </a:p>
              <a:p>
                <a14:m>
                  <m:oMath xmlns:m="http://schemas.openxmlformats.org/officeDocument/2006/math">
                    <m:r>
                      <a:rPr lang="en-GB" b="0" i="1" smtClean="0">
                        <a:latin typeface="Cambria Math" panose="02040503050406030204" pitchFamily="18" charset="0"/>
                      </a:rPr>
                      <m:t>𝐹</m:t>
                    </m:r>
                    <m:r>
                      <a:rPr lang="en-GB" b="0" i="1" smtClean="0">
                        <a:latin typeface="Cambria Math" panose="02040503050406030204" pitchFamily="18" charset="0"/>
                      </a:rPr>
                      <m:t>=</m:t>
                    </m:r>
                    <m:r>
                      <a:rPr lang="en-GB" b="0" i="1" smtClean="0">
                        <a:latin typeface="Cambria Math" panose="02040503050406030204" pitchFamily="18" charset="0"/>
                      </a:rPr>
                      <m:t>𝑚𝑎</m:t>
                    </m:r>
                  </m:oMath>
                </a14:m>
                <a:r>
                  <a:rPr lang="en-GB" dirty="0" smtClean="0"/>
                  <a:t>    </a:t>
                </a:r>
                <a14:m>
                  <m:oMath xmlns:m="http://schemas.openxmlformats.org/officeDocument/2006/math">
                    <m:r>
                      <a:rPr lang="en-GB" i="1">
                        <a:latin typeface="Cambria Math" panose="02040503050406030204" pitchFamily="18" charset="0"/>
                      </a:rPr>
                      <m:t>𝑎</m:t>
                    </m:r>
                    <m:r>
                      <a:rPr lang="en-GB" i="1">
                        <a:latin typeface="Cambria Math" panose="02040503050406030204" pitchFamily="18" charset="0"/>
                      </a:rPr>
                      <m:t>=</m:t>
                    </m:r>
                    <m:f>
                      <m:fPr>
                        <m:ctrlPr>
                          <a:rPr lang="en-GB" i="1">
                            <a:latin typeface="Cambria Math"/>
                          </a:rPr>
                        </m:ctrlPr>
                      </m:fPr>
                      <m:num>
                        <m:sSup>
                          <m:sSupPr>
                            <m:ctrlPr>
                              <a:rPr lang="en-GB" i="1">
                                <a:latin typeface="Cambria Math"/>
                              </a:rPr>
                            </m:ctrlPr>
                          </m:sSupPr>
                          <m:e>
                            <m:r>
                              <a:rPr lang="en-GB" i="1">
                                <a:latin typeface="Cambria Math" panose="02040503050406030204" pitchFamily="18" charset="0"/>
                              </a:rPr>
                              <m:t>𝑣</m:t>
                            </m:r>
                          </m:e>
                          <m:sup>
                            <m:r>
                              <a:rPr lang="en-GB" i="1">
                                <a:latin typeface="Cambria Math" panose="02040503050406030204" pitchFamily="18" charset="0"/>
                              </a:rPr>
                              <m:t>2</m:t>
                            </m:r>
                          </m:sup>
                        </m:sSup>
                      </m:num>
                      <m:den>
                        <m:r>
                          <a:rPr lang="en-GB" i="1">
                            <a:latin typeface="Cambria Math" panose="02040503050406030204" pitchFamily="18" charset="0"/>
                          </a:rPr>
                          <m:t>𝑟</m:t>
                        </m:r>
                      </m:den>
                    </m:f>
                    <m:r>
                      <a:rPr lang="en-GB" i="1">
                        <a:latin typeface="Cambria Math" panose="02040503050406030204" pitchFamily="18" charset="0"/>
                      </a:rPr>
                      <m:t>=</m:t>
                    </m:r>
                    <m:sSup>
                      <m:sSupPr>
                        <m:ctrlPr>
                          <a:rPr lang="en-GB" i="1">
                            <a:latin typeface="Cambria Math"/>
                          </a:rPr>
                        </m:ctrlPr>
                      </m:sSupPr>
                      <m:e>
                        <m:r>
                          <a:rPr lang="en-GB" i="1">
                            <a:latin typeface="Cambria Math" panose="02040503050406030204" pitchFamily="18" charset="0"/>
                            <a:ea typeface="Cambria Math" panose="02040503050406030204" pitchFamily="18" charset="0"/>
                          </a:rPr>
                          <m:t>𝜔</m:t>
                        </m:r>
                      </m:e>
                      <m:sup>
                        <m:r>
                          <a:rPr lang="en-GB" i="1">
                            <a:latin typeface="Cambria Math" panose="02040503050406030204" pitchFamily="18" charset="0"/>
                          </a:rPr>
                          <m:t>2</m:t>
                        </m:r>
                      </m:sup>
                    </m:sSup>
                    <m:r>
                      <a:rPr lang="en-GB" i="1">
                        <a:latin typeface="Cambria Math" panose="02040503050406030204" pitchFamily="18" charset="0"/>
                      </a:rPr>
                      <m:t>𝑟</m:t>
                    </m:r>
                  </m:oMath>
                </a14:m>
                <a:r>
                  <a:rPr lang="en-GB" dirty="0" smtClean="0"/>
                  <a:t>    </a:t>
                </a:r>
                <a14:m>
                  <m:oMath xmlns:m="http://schemas.openxmlformats.org/officeDocument/2006/math">
                    <m:r>
                      <a:rPr lang="en-GB" i="1" dirty="0" smtClean="0">
                        <a:latin typeface="Cambria Math" panose="02040503050406030204" pitchFamily="18" charset="0"/>
                        <a:ea typeface="Cambria Math" panose="02040503050406030204" pitchFamily="18" charset="0"/>
                      </a:rPr>
                      <m:t>∴</m:t>
                    </m:r>
                    <m:r>
                      <a:rPr lang="en-GB" b="0" i="1" dirty="0" smtClean="0">
                        <a:latin typeface="Cambria Math" panose="02040503050406030204" pitchFamily="18" charset="0"/>
                        <a:ea typeface="Cambria Math" panose="02040503050406030204" pitchFamily="18" charset="0"/>
                      </a:rPr>
                      <m:t>𝐹</m:t>
                    </m:r>
                    <m:r>
                      <a:rPr lang="en-GB" b="0" i="1" dirty="0" smtClean="0">
                        <a:latin typeface="Cambria Math" panose="02040503050406030204" pitchFamily="18" charset="0"/>
                        <a:ea typeface="Cambria Math" panose="02040503050406030204" pitchFamily="18" charset="0"/>
                      </a:rPr>
                      <m:t>=</m:t>
                    </m:r>
                    <m:f>
                      <m:fPr>
                        <m:ctrlPr>
                          <a:rPr lang="en-GB" i="1">
                            <a:latin typeface="Cambria Math"/>
                          </a:rPr>
                        </m:ctrlPr>
                      </m:fPr>
                      <m:num>
                        <m:r>
                          <a:rPr lang="en-GB" b="0" i="1" smtClean="0">
                            <a:latin typeface="Cambria Math" panose="02040503050406030204" pitchFamily="18" charset="0"/>
                          </a:rPr>
                          <m:t>𝑚</m:t>
                        </m:r>
                        <m:sSup>
                          <m:sSupPr>
                            <m:ctrlPr>
                              <a:rPr lang="en-GB" i="1">
                                <a:latin typeface="Cambria Math"/>
                              </a:rPr>
                            </m:ctrlPr>
                          </m:sSupPr>
                          <m:e>
                            <m:r>
                              <a:rPr lang="en-GB" i="1">
                                <a:latin typeface="Cambria Math" panose="02040503050406030204" pitchFamily="18" charset="0"/>
                              </a:rPr>
                              <m:t>𝑣</m:t>
                            </m:r>
                          </m:e>
                          <m:sup>
                            <m:r>
                              <a:rPr lang="en-GB" i="1">
                                <a:latin typeface="Cambria Math" panose="02040503050406030204" pitchFamily="18" charset="0"/>
                              </a:rPr>
                              <m:t>2</m:t>
                            </m:r>
                          </m:sup>
                        </m:sSup>
                      </m:num>
                      <m:den>
                        <m:r>
                          <a:rPr lang="en-GB" i="1">
                            <a:latin typeface="Cambria Math" panose="02040503050406030204" pitchFamily="18" charset="0"/>
                          </a:rPr>
                          <m:t>𝑟</m:t>
                        </m:r>
                      </m:den>
                    </m:f>
                    <m:r>
                      <a:rPr lang="en-GB" i="1">
                        <a:latin typeface="Cambria Math" panose="02040503050406030204" pitchFamily="18" charset="0"/>
                      </a:rPr>
                      <m:t>=</m:t>
                    </m:r>
                    <m:sSup>
                      <m:sSupPr>
                        <m:ctrlPr>
                          <a:rPr lang="en-GB" i="1">
                            <a:latin typeface="Cambria Math"/>
                          </a:rPr>
                        </m:ctrlPr>
                      </m:sSupPr>
                      <m:e>
                        <m:r>
                          <a:rPr lang="en-GB" b="0" i="1" smtClean="0">
                            <a:latin typeface="Cambria Math" panose="02040503050406030204" pitchFamily="18" charset="0"/>
                          </a:rPr>
                          <m:t>𝑚</m:t>
                        </m:r>
                        <m:r>
                          <a:rPr lang="en-GB" i="1">
                            <a:latin typeface="Cambria Math" panose="02040503050406030204" pitchFamily="18" charset="0"/>
                            <a:ea typeface="Cambria Math" panose="02040503050406030204" pitchFamily="18" charset="0"/>
                          </a:rPr>
                          <m:t>𝜔</m:t>
                        </m:r>
                      </m:e>
                      <m:sup>
                        <m:r>
                          <a:rPr lang="en-GB" i="1">
                            <a:latin typeface="Cambria Math" panose="02040503050406030204" pitchFamily="18" charset="0"/>
                          </a:rPr>
                          <m:t>2</m:t>
                        </m:r>
                      </m:sup>
                    </m:sSup>
                    <m:r>
                      <a:rPr lang="en-GB" i="1">
                        <a:latin typeface="Cambria Math" panose="02040503050406030204" pitchFamily="18" charset="0"/>
                      </a:rPr>
                      <m:t>𝑟</m:t>
                    </m:r>
                  </m:oMath>
                </a14:m>
                <a:endParaRPr lang="en-GB" dirty="0"/>
              </a:p>
              <a:p>
                <a:endParaRPr lang="en-GB" dirty="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88" t="-2369"/>
                </a:stretch>
              </a:blipFill>
            </p:spPr>
            <p:txBody>
              <a:bodyPr/>
              <a:lstStyle/>
              <a:p>
                <a:r>
                  <a:rPr lang="en-GB">
                    <a:noFill/>
                  </a:rPr>
                  <a:t> </a:t>
                </a:r>
              </a:p>
            </p:txBody>
          </p:sp>
        </mc:Fallback>
      </mc:AlternateContent>
    </p:spTree>
    <p:extLst>
      <p:ext uri="{BB962C8B-B14F-4D97-AF65-F5344CB8AC3E}">
        <p14:creationId xmlns:p14="http://schemas.microsoft.com/office/powerpoint/2010/main" val="3368665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Satellites, Gravity and Centripetal Acceleration</a:t>
            </a:r>
            <a:endParaRPr lang="en-GB" dirty="0"/>
          </a:p>
        </p:txBody>
      </p:sp>
      <p:pic>
        <p:nvPicPr>
          <p:cNvPr id="1026" name="Picture 2" descr="http://www.physicsclassroom.com/Class/circles/u6l4b4.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31136" y="2130487"/>
            <a:ext cx="7303516" cy="4497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1761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Calculate the centripetal force and acceleration of a 3.0 Kg mass tied in a rope and swung in a circle of radius 0.75 m, which is moving in a velocity of 4.0 m/s?</a:t>
                </a:r>
              </a:p>
              <a:p>
                <a14:m>
                  <m:oMath xmlns:m="http://schemas.openxmlformats.org/officeDocument/2006/math">
                    <m:r>
                      <a:rPr lang="en-GB" i="1" dirty="0">
                        <a:latin typeface="Cambria Math" panose="02040503050406030204" pitchFamily="18" charset="0"/>
                        <a:ea typeface="Cambria Math" panose="02040503050406030204" pitchFamily="18" charset="0"/>
                      </a:rPr>
                      <m:t>𝐹</m:t>
                    </m:r>
                    <m:r>
                      <a:rPr lang="en-GB" i="1" dirty="0">
                        <a:latin typeface="Cambria Math" panose="02040503050406030204" pitchFamily="18" charset="0"/>
                        <a:ea typeface="Cambria Math" panose="02040503050406030204" pitchFamily="18" charset="0"/>
                      </a:rPr>
                      <m:t>=</m:t>
                    </m:r>
                    <m:f>
                      <m:fPr>
                        <m:ctrlPr>
                          <a:rPr lang="en-GB" i="1">
                            <a:latin typeface="Cambria Math"/>
                          </a:rPr>
                        </m:ctrlPr>
                      </m:fPr>
                      <m:num>
                        <m:r>
                          <a:rPr lang="en-GB" i="1">
                            <a:latin typeface="Cambria Math" panose="02040503050406030204" pitchFamily="18" charset="0"/>
                          </a:rPr>
                          <m:t>𝑚</m:t>
                        </m:r>
                        <m:sSup>
                          <m:sSupPr>
                            <m:ctrlPr>
                              <a:rPr lang="en-GB" i="1">
                                <a:latin typeface="Cambria Math"/>
                              </a:rPr>
                            </m:ctrlPr>
                          </m:sSupPr>
                          <m:e>
                            <m:r>
                              <a:rPr lang="en-GB" i="1">
                                <a:latin typeface="Cambria Math" panose="02040503050406030204" pitchFamily="18" charset="0"/>
                              </a:rPr>
                              <m:t>𝑣</m:t>
                            </m:r>
                          </m:e>
                          <m:sup>
                            <m:r>
                              <a:rPr lang="en-GB" i="1">
                                <a:latin typeface="Cambria Math" panose="02040503050406030204" pitchFamily="18" charset="0"/>
                              </a:rPr>
                              <m:t>2</m:t>
                            </m:r>
                          </m:sup>
                        </m:sSup>
                      </m:num>
                      <m:den>
                        <m:r>
                          <a:rPr lang="en-GB" i="1">
                            <a:latin typeface="Cambria Math" panose="02040503050406030204" pitchFamily="18" charset="0"/>
                          </a:rPr>
                          <m:t>𝑟</m:t>
                        </m:r>
                      </m:den>
                    </m:f>
                    <m:r>
                      <a:rPr lang="en-GB" b="0" i="1" smtClean="0">
                        <a:latin typeface="Cambria Math" panose="02040503050406030204" pitchFamily="18" charset="0"/>
                      </a:rPr>
                      <m:t>=</m:t>
                    </m:r>
                    <m:f>
                      <m:fPr>
                        <m:ctrlPr>
                          <a:rPr lang="en-GB" i="1">
                            <a:latin typeface="Cambria Math"/>
                          </a:rPr>
                        </m:ctrlPr>
                      </m:fPr>
                      <m:num>
                        <m:r>
                          <a:rPr lang="en-GB" b="0" i="1" smtClean="0">
                            <a:latin typeface="Cambria Math" panose="02040503050406030204" pitchFamily="18" charset="0"/>
                          </a:rPr>
                          <m:t>3</m:t>
                        </m:r>
                        <m:r>
                          <a:rPr lang="en-GB" b="0" i="1" smtClean="0">
                            <a:latin typeface="Cambria Math" panose="02040503050406030204" pitchFamily="18" charset="0"/>
                            <a:ea typeface="Cambria Math" panose="02040503050406030204" pitchFamily="18" charset="0"/>
                          </a:rPr>
                          <m:t>×</m:t>
                        </m:r>
                        <m:sSup>
                          <m:sSupPr>
                            <m:ctrlPr>
                              <a:rPr lang="en-GB" b="0" i="1" smtClean="0">
                                <a:latin typeface="Cambria Math"/>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4</m:t>
                            </m:r>
                          </m:e>
                          <m:sup>
                            <m:r>
                              <a:rPr lang="en-GB" b="0" i="1" smtClean="0">
                                <a:latin typeface="Cambria Math" panose="02040503050406030204" pitchFamily="18" charset="0"/>
                                <a:ea typeface="Cambria Math" panose="02040503050406030204" pitchFamily="18" charset="0"/>
                              </a:rPr>
                              <m:t>2</m:t>
                            </m:r>
                          </m:sup>
                        </m:sSup>
                      </m:num>
                      <m:den>
                        <m:r>
                          <a:rPr lang="en-GB" b="0" i="1" smtClean="0">
                            <a:latin typeface="Cambria Math" panose="02040503050406030204" pitchFamily="18" charset="0"/>
                          </a:rPr>
                          <m:t>0.75</m:t>
                        </m:r>
                      </m:den>
                    </m:f>
                    <m:r>
                      <a:rPr lang="en-GB" i="1">
                        <a:latin typeface="Cambria Math" panose="02040503050406030204" pitchFamily="18" charset="0"/>
                      </a:rPr>
                      <m:t>=</m:t>
                    </m:r>
                    <m:r>
                      <a:rPr lang="en-GB" b="0" i="1" smtClean="0">
                        <a:latin typeface="Cambria Math" panose="02040503050406030204" pitchFamily="18" charset="0"/>
                      </a:rPr>
                      <m:t>64 </m:t>
                    </m:r>
                    <m:r>
                      <a:rPr lang="en-GB" b="0" i="1" smtClean="0">
                        <a:latin typeface="Cambria Math" panose="02040503050406030204" pitchFamily="18" charset="0"/>
                      </a:rPr>
                      <m:t>𝑁</m:t>
                    </m:r>
                  </m:oMath>
                </a14:m>
                <a:endParaRPr lang="en-GB" b="0" dirty="0" smtClean="0"/>
              </a:p>
              <a:p>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f>
                      <m:fPr>
                        <m:ctrlPr>
                          <a:rPr lang="en-GB" b="0" i="1" smtClean="0">
                            <a:latin typeface="Cambria Math"/>
                          </a:rPr>
                        </m:ctrlPr>
                      </m:fPr>
                      <m:num>
                        <m:sSup>
                          <m:sSupPr>
                            <m:ctrlPr>
                              <a:rPr lang="en-GB" b="0" i="1" smtClean="0">
                                <a:latin typeface="Cambria Math"/>
                              </a:rPr>
                            </m:ctrlPr>
                          </m:sSupPr>
                          <m:e>
                            <m:r>
                              <a:rPr lang="en-GB" b="0" i="1" smtClean="0">
                                <a:latin typeface="Cambria Math" panose="02040503050406030204" pitchFamily="18" charset="0"/>
                              </a:rPr>
                              <m:t>𝑣</m:t>
                            </m:r>
                          </m:e>
                          <m:sup>
                            <m:r>
                              <a:rPr lang="en-GB" b="0" i="1" smtClean="0">
                                <a:latin typeface="Cambria Math" panose="02040503050406030204" pitchFamily="18" charset="0"/>
                              </a:rPr>
                              <m:t>2</m:t>
                            </m:r>
                          </m:sup>
                        </m:sSup>
                      </m:num>
                      <m:den>
                        <m:r>
                          <a:rPr lang="en-GB" b="0" i="1" smtClean="0">
                            <a:latin typeface="Cambria Math" panose="02040503050406030204" pitchFamily="18" charset="0"/>
                          </a:rPr>
                          <m:t>𝑟</m:t>
                        </m:r>
                      </m:den>
                    </m:f>
                    <m:r>
                      <a:rPr lang="en-GB" b="0" i="1" smtClean="0">
                        <a:latin typeface="Cambria Math" panose="02040503050406030204" pitchFamily="18" charset="0"/>
                      </a:rPr>
                      <m:t>=</m:t>
                    </m:r>
                    <m:f>
                      <m:fPr>
                        <m:ctrlPr>
                          <a:rPr lang="en-GB" b="0" i="1" smtClean="0">
                            <a:latin typeface="Cambria Math"/>
                          </a:rPr>
                        </m:ctrlPr>
                      </m:fPr>
                      <m:num>
                        <m:sSup>
                          <m:sSupPr>
                            <m:ctrlPr>
                              <a:rPr lang="en-GB" b="0" i="1" smtClean="0">
                                <a:latin typeface="Cambria Math"/>
                              </a:rPr>
                            </m:ctrlPr>
                          </m:sSupPr>
                          <m:e>
                            <m:r>
                              <a:rPr lang="en-GB" b="0" i="1" smtClean="0">
                                <a:latin typeface="Cambria Math" panose="02040503050406030204" pitchFamily="18" charset="0"/>
                              </a:rPr>
                              <m:t>4</m:t>
                            </m:r>
                          </m:e>
                          <m:sup>
                            <m:r>
                              <a:rPr lang="en-GB" b="0" i="1" smtClean="0">
                                <a:latin typeface="Cambria Math" panose="02040503050406030204" pitchFamily="18" charset="0"/>
                              </a:rPr>
                              <m:t>2</m:t>
                            </m:r>
                          </m:sup>
                        </m:sSup>
                      </m:num>
                      <m:den>
                        <m:r>
                          <a:rPr lang="en-GB" b="0" i="1" smtClean="0">
                            <a:latin typeface="Cambria Math" panose="02040503050406030204" pitchFamily="18" charset="0"/>
                          </a:rPr>
                          <m:t>0.75</m:t>
                        </m:r>
                      </m:den>
                    </m:f>
                    <m:r>
                      <a:rPr lang="en-GB" b="0" i="1" smtClean="0">
                        <a:latin typeface="Cambria Math" panose="02040503050406030204" pitchFamily="18" charset="0"/>
                      </a:rPr>
                      <m:t>=21.33 </m:t>
                    </m:r>
                    <m:r>
                      <a:rPr lang="en-GB" b="0" i="1" smtClean="0">
                        <a:latin typeface="Cambria Math" panose="02040503050406030204" pitchFamily="18" charset="0"/>
                      </a:rPr>
                      <m:t>𝑚</m:t>
                    </m:r>
                    <m:sSup>
                      <m:sSupPr>
                        <m:ctrlPr>
                          <a:rPr lang="en-GB" b="0" i="1" smtClean="0">
                            <a:latin typeface="Cambria Math"/>
                          </a:rPr>
                        </m:ctrlPr>
                      </m:sSupPr>
                      <m:e>
                        <m:r>
                          <a:rPr lang="en-GB" b="0" i="1" smtClean="0">
                            <a:latin typeface="Cambria Math" panose="02040503050406030204" pitchFamily="18" charset="0"/>
                          </a:rPr>
                          <m:t>𝑠</m:t>
                        </m:r>
                      </m:e>
                      <m:sup>
                        <m:r>
                          <a:rPr lang="en-GB" b="0" i="1" smtClean="0">
                            <a:latin typeface="Cambria Math" panose="02040503050406030204" pitchFamily="18" charset="0"/>
                          </a:rPr>
                          <m:t>−1</m:t>
                        </m:r>
                      </m:sup>
                    </m:sSup>
                  </m:oMath>
                </a14:m>
                <a:endParaRPr lang="en-GB" dirty="0"/>
              </a:p>
              <a:p>
                <a:endParaRPr lang="en-GB" dirty="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88" t="-2369"/>
                </a:stretch>
              </a:blipFill>
            </p:spPr>
            <p:txBody>
              <a:bodyPr/>
              <a:lstStyle/>
              <a:p>
                <a:r>
                  <a:rPr lang="en-GB">
                    <a:noFill/>
                  </a:rPr>
                  <a:t> </a:t>
                </a:r>
              </a:p>
            </p:txBody>
          </p:sp>
        </mc:Fallback>
      </mc:AlternateContent>
    </p:spTree>
    <p:extLst>
      <p:ext uri="{BB962C8B-B14F-4D97-AF65-F5344CB8AC3E}">
        <p14:creationId xmlns:p14="http://schemas.microsoft.com/office/powerpoint/2010/main" val="374818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A car of mass 1000 Kg moves in a circular path of radius 50 m. The constant speed of car is given by 12 m/s. Determine the centripetal force of the car?</a:t>
                </a:r>
              </a:p>
              <a:p>
                <a:endParaRPr lang="en-GB" dirty="0"/>
              </a:p>
              <a:p>
                <a14:m>
                  <m:oMath xmlns:m="http://schemas.openxmlformats.org/officeDocument/2006/math">
                    <m:r>
                      <a:rPr lang="en-GB" i="1" dirty="0">
                        <a:latin typeface="Cambria Math" panose="02040503050406030204" pitchFamily="18" charset="0"/>
                        <a:ea typeface="Cambria Math" panose="02040503050406030204" pitchFamily="18" charset="0"/>
                      </a:rPr>
                      <m:t>𝐹</m:t>
                    </m:r>
                    <m:r>
                      <a:rPr lang="en-GB" i="1" dirty="0">
                        <a:latin typeface="Cambria Math" panose="02040503050406030204" pitchFamily="18" charset="0"/>
                        <a:ea typeface="Cambria Math" panose="02040503050406030204" pitchFamily="18" charset="0"/>
                      </a:rPr>
                      <m:t>=</m:t>
                    </m:r>
                    <m:f>
                      <m:fPr>
                        <m:ctrlPr>
                          <a:rPr lang="en-GB" i="1">
                            <a:latin typeface="Cambria Math"/>
                          </a:rPr>
                        </m:ctrlPr>
                      </m:fPr>
                      <m:num>
                        <m:r>
                          <a:rPr lang="en-GB" i="1">
                            <a:latin typeface="Cambria Math" panose="02040503050406030204" pitchFamily="18" charset="0"/>
                          </a:rPr>
                          <m:t>𝑚</m:t>
                        </m:r>
                        <m:sSup>
                          <m:sSupPr>
                            <m:ctrlPr>
                              <a:rPr lang="en-GB" i="1">
                                <a:latin typeface="Cambria Math"/>
                              </a:rPr>
                            </m:ctrlPr>
                          </m:sSupPr>
                          <m:e>
                            <m:r>
                              <a:rPr lang="en-GB" i="1">
                                <a:latin typeface="Cambria Math" panose="02040503050406030204" pitchFamily="18" charset="0"/>
                              </a:rPr>
                              <m:t>𝑣</m:t>
                            </m:r>
                          </m:e>
                          <m:sup>
                            <m:r>
                              <a:rPr lang="en-GB" i="1">
                                <a:latin typeface="Cambria Math" panose="02040503050406030204" pitchFamily="18" charset="0"/>
                              </a:rPr>
                              <m:t>2</m:t>
                            </m:r>
                          </m:sup>
                        </m:sSup>
                      </m:num>
                      <m:den>
                        <m:r>
                          <a:rPr lang="en-GB" i="1">
                            <a:latin typeface="Cambria Math" panose="02040503050406030204" pitchFamily="18" charset="0"/>
                          </a:rPr>
                          <m:t>𝑟</m:t>
                        </m:r>
                      </m:den>
                    </m:f>
                    <m:r>
                      <a:rPr lang="en-GB" b="0" i="1" smtClean="0">
                        <a:latin typeface="Cambria Math" panose="02040503050406030204" pitchFamily="18" charset="0"/>
                      </a:rPr>
                      <m:t>=</m:t>
                    </m:r>
                    <m:f>
                      <m:fPr>
                        <m:ctrlPr>
                          <a:rPr lang="en-GB" i="1">
                            <a:latin typeface="Cambria Math"/>
                          </a:rPr>
                        </m:ctrlPr>
                      </m:fPr>
                      <m:num>
                        <m:r>
                          <a:rPr lang="en-GB" b="0" i="1" smtClean="0">
                            <a:latin typeface="Cambria Math" panose="02040503050406030204" pitchFamily="18" charset="0"/>
                          </a:rPr>
                          <m:t>1000</m:t>
                        </m:r>
                        <m:r>
                          <a:rPr lang="en-GB" b="0" i="1" smtClean="0">
                            <a:latin typeface="Cambria Math" panose="02040503050406030204" pitchFamily="18" charset="0"/>
                            <a:ea typeface="Cambria Math" panose="02040503050406030204" pitchFamily="18" charset="0"/>
                          </a:rPr>
                          <m:t>×</m:t>
                        </m:r>
                        <m:sSup>
                          <m:sSupPr>
                            <m:ctrlPr>
                              <a:rPr lang="en-GB" i="1">
                                <a:latin typeface="Cambria Math"/>
                              </a:rPr>
                            </m:ctrlPr>
                          </m:sSupPr>
                          <m:e>
                            <m:r>
                              <a:rPr lang="en-GB" b="0" i="1" smtClean="0">
                                <a:latin typeface="Cambria Math" panose="02040503050406030204" pitchFamily="18" charset="0"/>
                              </a:rPr>
                              <m:t>12</m:t>
                            </m:r>
                          </m:e>
                          <m:sup>
                            <m:r>
                              <a:rPr lang="en-GB" i="1">
                                <a:latin typeface="Cambria Math" panose="02040503050406030204" pitchFamily="18" charset="0"/>
                              </a:rPr>
                              <m:t>2</m:t>
                            </m:r>
                          </m:sup>
                        </m:sSup>
                      </m:num>
                      <m:den>
                        <m:r>
                          <a:rPr lang="en-GB" b="0" i="1" smtClean="0">
                            <a:latin typeface="Cambria Math" panose="02040503050406030204" pitchFamily="18" charset="0"/>
                          </a:rPr>
                          <m:t>50</m:t>
                        </m:r>
                      </m:den>
                    </m:f>
                    <m:r>
                      <a:rPr lang="en-GB" i="1">
                        <a:latin typeface="Cambria Math" panose="02040503050406030204" pitchFamily="18" charset="0"/>
                      </a:rPr>
                      <m:t>=</m:t>
                    </m:r>
                    <m:r>
                      <a:rPr lang="en-GB" b="0" i="1" smtClean="0">
                        <a:latin typeface="Cambria Math" panose="02040503050406030204" pitchFamily="18" charset="0"/>
                      </a:rPr>
                      <m:t>2880 </m:t>
                    </m:r>
                    <m:r>
                      <a:rPr lang="en-GB" b="0" i="1" smtClean="0">
                        <a:latin typeface="Cambria Math" panose="02040503050406030204" pitchFamily="18" charset="0"/>
                      </a:rPr>
                      <m:t>𝑁</m:t>
                    </m:r>
                  </m:oMath>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88" t="-2369" r="-951"/>
                </a:stretch>
              </a:blipFill>
            </p:spPr>
            <p:txBody>
              <a:bodyPr/>
              <a:lstStyle/>
              <a:p>
                <a:r>
                  <a:rPr lang="en-GB">
                    <a:noFill/>
                  </a:rPr>
                  <a:t> </a:t>
                </a:r>
              </a:p>
            </p:txBody>
          </p:sp>
        </mc:Fallback>
      </mc:AlternateContent>
    </p:spTree>
    <p:extLst>
      <p:ext uri="{BB962C8B-B14F-4D97-AF65-F5344CB8AC3E}">
        <p14:creationId xmlns:p14="http://schemas.microsoft.com/office/powerpoint/2010/main" val="230900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A car is moving with a constant velocity around a circular path. If the radius of the circular path is 48.2 m and the centripetal acceleration is 8.05 m/s</a:t>
                </a:r>
                <a:r>
                  <a:rPr lang="en-GB" baseline="30000" dirty="0"/>
                  <a:t>2</a:t>
                </a:r>
                <a:r>
                  <a:rPr lang="en-GB" dirty="0"/>
                  <a:t> , what is the tangential speed of the car</a:t>
                </a:r>
                <a:r>
                  <a:rPr lang="en-GB" dirty="0" smtClean="0"/>
                  <a:t>?</a:t>
                </a:r>
              </a:p>
              <a:p>
                <a:endParaRPr lang="en-GB" dirty="0"/>
              </a:p>
              <a:p>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f>
                      <m:fPr>
                        <m:ctrlPr>
                          <a:rPr lang="en-GB" b="0" i="1" smtClean="0">
                            <a:latin typeface="Cambria Math"/>
                          </a:rPr>
                        </m:ctrlPr>
                      </m:fPr>
                      <m:num>
                        <m:sSup>
                          <m:sSupPr>
                            <m:ctrlPr>
                              <a:rPr lang="en-GB" b="0" i="1" smtClean="0">
                                <a:latin typeface="Cambria Math"/>
                              </a:rPr>
                            </m:ctrlPr>
                          </m:sSupPr>
                          <m:e>
                            <m:r>
                              <a:rPr lang="en-GB" b="0" i="1" smtClean="0">
                                <a:latin typeface="Cambria Math" panose="02040503050406030204" pitchFamily="18" charset="0"/>
                              </a:rPr>
                              <m:t>𝑣</m:t>
                            </m:r>
                          </m:e>
                          <m:sup>
                            <m:r>
                              <a:rPr lang="en-GB" b="0" i="1" smtClean="0">
                                <a:latin typeface="Cambria Math" panose="02040503050406030204" pitchFamily="18" charset="0"/>
                              </a:rPr>
                              <m:t>2</m:t>
                            </m:r>
                          </m:sup>
                        </m:sSup>
                      </m:num>
                      <m:den>
                        <m:r>
                          <a:rPr lang="en-GB" b="0" i="1" smtClean="0">
                            <a:latin typeface="Cambria Math" panose="02040503050406030204" pitchFamily="18" charset="0"/>
                          </a:rPr>
                          <m:t>𝑟</m:t>
                        </m:r>
                      </m:den>
                    </m:f>
                  </m:oMath>
                </a14:m>
                <a:endParaRPr lang="en-GB" b="0" dirty="0" smtClean="0"/>
              </a:p>
              <a:p>
                <a14:m>
                  <m:oMath xmlns:m="http://schemas.openxmlformats.org/officeDocument/2006/math">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𝑣</m:t>
                    </m:r>
                    <m:r>
                      <a:rPr lang="en-GB" b="0" i="1" smtClean="0">
                        <a:latin typeface="Cambria Math" panose="02040503050406030204" pitchFamily="18" charset="0"/>
                        <a:ea typeface="Cambria Math" panose="02040503050406030204" pitchFamily="18" charset="0"/>
                      </a:rPr>
                      <m:t>=</m:t>
                    </m:r>
                    <m:rad>
                      <m:radPr>
                        <m:degHide m:val="on"/>
                        <m:ctrlPr>
                          <a:rPr lang="en-GB" b="0" i="1" smtClean="0">
                            <a:latin typeface="Cambria Math"/>
                            <a:ea typeface="Cambria Math" panose="02040503050406030204" pitchFamily="18" charset="0"/>
                          </a:rPr>
                        </m:ctrlPr>
                      </m:radPr>
                      <m:deg/>
                      <m:e>
                        <m:r>
                          <a:rPr lang="en-GB" b="0" i="1" smtClean="0">
                            <a:latin typeface="Cambria Math" panose="02040503050406030204" pitchFamily="18" charset="0"/>
                            <a:ea typeface="Cambria Math" panose="02040503050406030204" pitchFamily="18" charset="0"/>
                          </a:rPr>
                          <m:t>𝑎</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𝑟</m:t>
                        </m:r>
                      </m:e>
                    </m:rad>
                    <m:r>
                      <a:rPr lang="en-GB" b="0" i="1" smtClean="0">
                        <a:latin typeface="Cambria Math" panose="02040503050406030204" pitchFamily="18" charset="0"/>
                        <a:ea typeface="Cambria Math" panose="02040503050406030204" pitchFamily="18" charset="0"/>
                      </a:rPr>
                      <m:t>=</m:t>
                    </m:r>
                    <m:rad>
                      <m:radPr>
                        <m:degHide m:val="on"/>
                        <m:ctrlPr>
                          <a:rPr lang="en-GB" b="0" i="1" smtClean="0">
                            <a:latin typeface="Cambria Math"/>
                            <a:ea typeface="Cambria Math" panose="02040503050406030204" pitchFamily="18" charset="0"/>
                          </a:rPr>
                        </m:ctrlPr>
                      </m:radPr>
                      <m:deg/>
                      <m:e>
                        <m:r>
                          <a:rPr lang="en-GB" b="0" i="1" smtClean="0">
                            <a:latin typeface="Cambria Math" panose="02040503050406030204" pitchFamily="18" charset="0"/>
                            <a:ea typeface="Cambria Math" panose="02040503050406030204" pitchFamily="18" charset="0"/>
                          </a:rPr>
                          <m:t>8.05×48.2</m:t>
                        </m:r>
                      </m:e>
                    </m:rad>
                    <m:r>
                      <a:rPr lang="en-GB" b="0" i="1" smtClean="0">
                        <a:latin typeface="Cambria Math" panose="02040503050406030204" pitchFamily="18" charset="0"/>
                        <a:ea typeface="Cambria Math" panose="02040503050406030204" pitchFamily="18" charset="0"/>
                      </a:rPr>
                      <m:t>=19.7 </m:t>
                    </m:r>
                    <m:r>
                      <a:rPr lang="en-GB" b="0" i="1" smtClean="0">
                        <a:latin typeface="Cambria Math" panose="02040503050406030204" pitchFamily="18" charset="0"/>
                        <a:ea typeface="Cambria Math" panose="02040503050406030204" pitchFamily="18" charset="0"/>
                      </a:rPr>
                      <m:t>𝑚</m:t>
                    </m:r>
                    <m:sSup>
                      <m:sSupPr>
                        <m:ctrlPr>
                          <a:rPr lang="en-GB" b="0" i="1" smtClean="0">
                            <a:latin typeface="Cambria Math"/>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𝑠</m:t>
                        </m:r>
                      </m:e>
                      <m:sup>
                        <m:r>
                          <a:rPr lang="en-GB" b="0" i="1" smtClean="0">
                            <a:latin typeface="Cambria Math" panose="02040503050406030204" pitchFamily="18" charset="0"/>
                            <a:ea typeface="Cambria Math" panose="02040503050406030204" pitchFamily="18" charset="0"/>
                          </a:rPr>
                          <m:t>−1</m:t>
                        </m:r>
                      </m:sup>
                    </m:sSup>
                  </m:oMath>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88" t="-2369" r="-571"/>
                </a:stretch>
              </a:blipFill>
            </p:spPr>
            <p:txBody>
              <a:bodyPr/>
              <a:lstStyle/>
              <a:p>
                <a:r>
                  <a:rPr lang="en-GB">
                    <a:noFill/>
                  </a:rPr>
                  <a:t> </a:t>
                </a:r>
              </a:p>
            </p:txBody>
          </p:sp>
        </mc:Fallback>
      </mc:AlternateContent>
    </p:spTree>
    <p:extLst>
      <p:ext uri="{BB962C8B-B14F-4D97-AF65-F5344CB8AC3E}">
        <p14:creationId xmlns:p14="http://schemas.microsoft.com/office/powerpoint/2010/main" val="168265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Conversion Factors</a:t>
            </a:r>
            <a:endParaRPr lang="en-GB" dirty="0"/>
          </a:p>
        </p:txBody>
      </p:sp>
      <p:pic>
        <p:nvPicPr>
          <p:cNvPr id="5" name="Content Placeholder 4"/>
          <p:cNvPicPr>
            <a:picLocks noGrp="1" noChangeAspect="1"/>
          </p:cNvPicPr>
          <p:nvPr>
            <p:ph idx="1"/>
          </p:nvPr>
        </p:nvPicPr>
        <p:blipFill rotWithShape="1">
          <a:blip r:embed="rId2"/>
          <a:srcRect l="28063" t="49042" r="53033" b="37817"/>
          <a:stretch/>
        </p:blipFill>
        <p:spPr>
          <a:xfrm>
            <a:off x="802012" y="2303929"/>
            <a:ext cx="9732325" cy="3805518"/>
          </a:xfrm>
          <a:prstGeom prst="rect">
            <a:avLst/>
          </a:prstGeom>
        </p:spPr>
      </p:pic>
    </p:spTree>
    <p:extLst>
      <p:ext uri="{BB962C8B-B14F-4D97-AF65-F5344CB8AC3E}">
        <p14:creationId xmlns:p14="http://schemas.microsoft.com/office/powerpoint/2010/main" val="933834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a:t>
            </a:r>
            <a:endParaRPr lang="en-GB" dirty="0"/>
          </a:p>
        </p:txBody>
      </p:sp>
      <p:sp>
        <p:nvSpPr>
          <p:cNvPr id="3" name="Content Placeholder 2"/>
          <p:cNvSpPr>
            <a:spLocks noGrp="1"/>
          </p:cNvSpPr>
          <p:nvPr>
            <p:ph idx="1"/>
          </p:nvPr>
        </p:nvSpPr>
        <p:spPr/>
        <p:txBody>
          <a:bodyPr/>
          <a:lstStyle/>
          <a:p>
            <a:r>
              <a:rPr lang="en-GB" dirty="0" smtClean="0"/>
              <a:t>Quick circles recap</a:t>
            </a:r>
          </a:p>
          <a:p>
            <a:r>
              <a:rPr lang="en-GB" dirty="0" smtClean="0"/>
              <a:t>Angular Speed</a:t>
            </a:r>
          </a:p>
          <a:p>
            <a:r>
              <a:rPr lang="en-GB" dirty="0" smtClean="0"/>
              <a:t>Centripetal Acceleration</a:t>
            </a:r>
          </a:p>
          <a:p>
            <a:r>
              <a:rPr lang="en-GB" dirty="0" smtClean="0"/>
              <a:t>Centripetal Force</a:t>
            </a:r>
          </a:p>
          <a:p>
            <a:r>
              <a:rPr lang="en-GB" dirty="0" smtClean="0"/>
              <a:t>Applications of Circular Motion</a:t>
            </a:r>
            <a:endParaRPr lang="en-GB" dirty="0"/>
          </a:p>
        </p:txBody>
      </p:sp>
    </p:spTree>
    <p:extLst>
      <p:ext uri="{BB962C8B-B14F-4D97-AF65-F5344CB8AC3E}">
        <p14:creationId xmlns:p14="http://schemas.microsoft.com/office/powerpoint/2010/main" val="21291401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Hard Question</a:t>
            </a:r>
            <a:endParaRPr lang="en-GB" dirty="0"/>
          </a:p>
        </p:txBody>
      </p:sp>
      <p:sp>
        <p:nvSpPr>
          <p:cNvPr id="3" name="Content Placeholder 2"/>
          <p:cNvSpPr>
            <a:spLocks noGrp="1"/>
          </p:cNvSpPr>
          <p:nvPr>
            <p:ph idx="1"/>
          </p:nvPr>
        </p:nvSpPr>
        <p:spPr/>
        <p:txBody>
          <a:bodyPr/>
          <a:lstStyle/>
          <a:p>
            <a:r>
              <a:rPr lang="en-GB" dirty="0" smtClean="0"/>
              <a:t>You are designing and aeroplane propeller that is to turn at 2400 rpm.  The forward airspeed of the plane is to be 75.0 ms</a:t>
            </a:r>
            <a:r>
              <a:rPr lang="en-GB" baseline="30000" dirty="0" smtClean="0"/>
              <a:t>-1</a:t>
            </a:r>
            <a:r>
              <a:rPr lang="en-GB" dirty="0" smtClean="0"/>
              <a:t>, and the speed of the tips of the propeller through the air must not exceed 270 ms</a:t>
            </a:r>
            <a:r>
              <a:rPr lang="en-GB" baseline="30000" dirty="0" smtClean="0"/>
              <a:t>-1</a:t>
            </a:r>
            <a:r>
              <a:rPr lang="en-GB" dirty="0" smtClean="0"/>
              <a:t> (this is approx. 80% the speed of sound in air and would produce less noise).</a:t>
            </a:r>
          </a:p>
          <a:p>
            <a:r>
              <a:rPr lang="en-GB" dirty="0" smtClean="0"/>
              <a:t>(a) what is the maximum possible propeller radius?</a:t>
            </a:r>
          </a:p>
          <a:p>
            <a:r>
              <a:rPr lang="en-GB" dirty="0" smtClean="0"/>
              <a:t>(b) with this radius, what is the acceleration of the propeller tip?</a:t>
            </a:r>
            <a:endParaRPr lang="en-GB" dirty="0"/>
          </a:p>
        </p:txBody>
      </p:sp>
    </p:spTree>
    <p:extLst>
      <p:ext uri="{BB962C8B-B14F-4D97-AF65-F5344CB8AC3E}">
        <p14:creationId xmlns:p14="http://schemas.microsoft.com/office/powerpoint/2010/main" val="32523608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Hard Question</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(a) </a:t>
                </a:r>
                <a14:m>
                  <m:oMath xmlns:m="http://schemas.openxmlformats.org/officeDocument/2006/math">
                    <m:r>
                      <a:rPr lang="en-GB" i="1" smtClean="0">
                        <a:latin typeface="Cambria Math" panose="02040503050406030204" pitchFamily="18" charset="0"/>
                        <a:ea typeface="Cambria Math" panose="02040503050406030204" pitchFamily="18" charset="0"/>
                      </a:rPr>
                      <m:t>𝜔</m:t>
                    </m:r>
                    <m:r>
                      <a:rPr lang="en-GB" b="0" i="1" smtClean="0">
                        <a:latin typeface="Cambria Math" panose="02040503050406030204" pitchFamily="18" charset="0"/>
                        <a:ea typeface="Cambria Math" panose="02040503050406030204" pitchFamily="18" charset="0"/>
                      </a:rPr>
                      <m:t>=2400 </m:t>
                    </m:r>
                    <m:r>
                      <a:rPr lang="en-GB" b="0" i="1" smtClean="0">
                        <a:latin typeface="Cambria Math" panose="02040503050406030204" pitchFamily="18" charset="0"/>
                        <a:ea typeface="Cambria Math" panose="02040503050406030204" pitchFamily="18" charset="0"/>
                      </a:rPr>
                      <m:t>𝑟𝑝𝑚</m:t>
                    </m:r>
                    <m:r>
                      <a:rPr lang="en-GB" b="0" i="1" smtClean="0">
                        <a:latin typeface="Cambria Math" panose="02040503050406030204" pitchFamily="18" charset="0"/>
                        <a:ea typeface="Cambria Math" panose="02040503050406030204" pitchFamily="18" charset="0"/>
                      </a:rPr>
                      <m:t>=2400×</m:t>
                    </m:r>
                    <m:f>
                      <m:fPr>
                        <m:ctrlPr>
                          <a:rPr lang="en-GB" b="0" i="1" smtClean="0">
                            <a:latin typeface="Cambria Math"/>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𝜋</m:t>
                        </m:r>
                      </m:num>
                      <m:den>
                        <m:r>
                          <a:rPr lang="en-GB" b="0" i="1" smtClean="0">
                            <a:latin typeface="Cambria Math" panose="02040503050406030204" pitchFamily="18" charset="0"/>
                            <a:ea typeface="Cambria Math" panose="02040503050406030204" pitchFamily="18" charset="0"/>
                          </a:rPr>
                          <m:t>60</m:t>
                        </m:r>
                      </m:den>
                    </m:f>
                    <m:r>
                      <a:rPr lang="en-GB" b="0" i="1" smtClean="0">
                        <a:latin typeface="Cambria Math" panose="02040503050406030204" pitchFamily="18" charset="0"/>
                        <a:ea typeface="Cambria Math" panose="02040503050406030204" pitchFamily="18" charset="0"/>
                      </a:rPr>
                      <m:t>=251 </m:t>
                    </m:r>
                    <m:r>
                      <a:rPr lang="en-GB" b="0" i="1" smtClean="0">
                        <a:latin typeface="Cambria Math" panose="02040503050406030204" pitchFamily="18" charset="0"/>
                        <a:ea typeface="Cambria Math" panose="02040503050406030204" pitchFamily="18" charset="0"/>
                      </a:rPr>
                      <m:t>𝑟𝑎𝑑</m:t>
                    </m:r>
                    <m:r>
                      <a:rPr lang="en-GB" b="0" i="1" smtClean="0">
                        <a:latin typeface="Cambria Math" panose="02040503050406030204" pitchFamily="18" charset="0"/>
                        <a:ea typeface="Cambria Math" panose="02040503050406030204" pitchFamily="18" charset="0"/>
                      </a:rPr>
                      <m:t> </m:t>
                    </m:r>
                    <m:sSup>
                      <m:sSupPr>
                        <m:ctrlPr>
                          <a:rPr lang="en-GB" b="0" i="1" smtClean="0">
                            <a:latin typeface="Cambria Math"/>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𝑠</m:t>
                        </m:r>
                      </m:e>
                      <m:sup>
                        <m:r>
                          <a:rPr lang="en-GB" b="0" i="1" smtClean="0">
                            <a:latin typeface="Cambria Math" panose="02040503050406030204" pitchFamily="18" charset="0"/>
                            <a:ea typeface="Cambria Math" panose="02040503050406030204" pitchFamily="18" charset="0"/>
                          </a:rPr>
                          <m:t>−1</m:t>
                        </m:r>
                      </m:sup>
                    </m:sSup>
                  </m:oMath>
                </a14:m>
                <a:endParaRPr lang="en-GB" dirty="0" smtClean="0"/>
              </a:p>
              <a:p>
                <a:r>
                  <a:rPr lang="en-GB" dirty="0" smtClean="0"/>
                  <a:t>From figure (a) we find that </a:t>
                </a:r>
                <a14:m>
                  <m:oMath xmlns:m="http://schemas.openxmlformats.org/officeDocument/2006/math">
                    <m:sSub>
                      <m:sSubPr>
                        <m:ctrlPr>
                          <a:rPr lang="en-GB" i="1" smtClean="0">
                            <a:latin typeface="Cambria Math"/>
                          </a:rPr>
                        </m:ctrlPr>
                      </m:sSubPr>
                      <m:e>
                        <m:r>
                          <a:rPr lang="en-GB" b="0" i="1" smtClean="0">
                            <a:latin typeface="Cambria Math" panose="02040503050406030204" pitchFamily="18" charset="0"/>
                          </a:rPr>
                          <m:t>𝑣</m:t>
                        </m:r>
                      </m:e>
                      <m:sub>
                        <m:r>
                          <a:rPr lang="en-GB" b="0" i="1" smtClean="0">
                            <a:latin typeface="Cambria Math" panose="02040503050406030204" pitchFamily="18" charset="0"/>
                          </a:rPr>
                          <m:t>𝑡𝑎𝑛</m:t>
                        </m:r>
                      </m:sub>
                    </m:sSub>
                    <m:r>
                      <a:rPr lang="en-GB" b="0" i="1" smtClean="0">
                        <a:latin typeface="Cambria Math" panose="02040503050406030204" pitchFamily="18" charset="0"/>
                      </a:rPr>
                      <m:t>=</m:t>
                    </m:r>
                    <m:r>
                      <a:rPr lang="en-GB" b="0" i="1" smtClean="0">
                        <a:latin typeface="Cambria Math" panose="02040503050406030204" pitchFamily="18" charset="0"/>
                      </a:rPr>
                      <m:t>𝑟</m:t>
                    </m:r>
                    <m:r>
                      <a:rPr lang="en-GB" b="0" i="1" smtClean="0">
                        <a:latin typeface="Cambria Math" panose="02040503050406030204" pitchFamily="18" charset="0"/>
                        <a:ea typeface="Cambria Math" panose="02040503050406030204" pitchFamily="18" charset="0"/>
                      </a:rPr>
                      <m:t>𝜔</m:t>
                    </m:r>
                  </m:oMath>
                </a14:m>
                <a:r>
                  <a:rPr lang="en-GB" dirty="0" smtClean="0"/>
                  <a:t> and relying upon finding the hypotenuse from Pythagoras in figure (b):</a:t>
                </a:r>
              </a:p>
              <a:p>
                <a14:m>
                  <m:oMath xmlns:m="http://schemas.openxmlformats.org/officeDocument/2006/math">
                    <m:sSubSup>
                      <m:sSubSupPr>
                        <m:ctrlPr>
                          <a:rPr lang="en-GB" i="1" smtClean="0">
                            <a:latin typeface="Cambria Math"/>
                          </a:rPr>
                        </m:ctrlPr>
                      </m:sSubSupPr>
                      <m:e>
                        <m:r>
                          <a:rPr lang="en-GB" b="0" i="1" smtClean="0">
                            <a:latin typeface="Cambria Math" panose="02040503050406030204" pitchFamily="18" charset="0"/>
                          </a:rPr>
                          <m:t>𝑣</m:t>
                        </m:r>
                      </m:e>
                      <m:sub>
                        <m:r>
                          <a:rPr lang="en-GB" b="0" i="1" smtClean="0">
                            <a:latin typeface="Cambria Math" panose="02040503050406030204" pitchFamily="18" charset="0"/>
                          </a:rPr>
                          <m:t>𝑡𝑖𝑝</m:t>
                        </m:r>
                      </m:sub>
                      <m:sup>
                        <m:r>
                          <a:rPr lang="en-GB" b="0" i="1" smtClean="0">
                            <a:latin typeface="Cambria Math" panose="02040503050406030204" pitchFamily="18" charset="0"/>
                          </a:rPr>
                          <m:t>2</m:t>
                        </m:r>
                      </m:sup>
                    </m:sSubSup>
                    <m:r>
                      <a:rPr lang="en-GB" b="0" i="1" smtClean="0">
                        <a:latin typeface="Cambria Math" panose="02040503050406030204" pitchFamily="18" charset="0"/>
                      </a:rPr>
                      <m:t>=</m:t>
                    </m:r>
                    <m:sSubSup>
                      <m:sSubSupPr>
                        <m:ctrlPr>
                          <a:rPr lang="en-GB" b="0" i="1" smtClean="0">
                            <a:latin typeface="Cambria Math"/>
                          </a:rPr>
                        </m:ctrlPr>
                      </m:sSubSupPr>
                      <m:e>
                        <m:r>
                          <a:rPr lang="en-GB" b="0" i="1" smtClean="0">
                            <a:latin typeface="Cambria Math" panose="02040503050406030204" pitchFamily="18" charset="0"/>
                          </a:rPr>
                          <m:t>𝑣</m:t>
                        </m:r>
                      </m:e>
                      <m:sub>
                        <m:r>
                          <a:rPr lang="en-GB" b="0" i="1" smtClean="0">
                            <a:latin typeface="Cambria Math" panose="02040503050406030204" pitchFamily="18" charset="0"/>
                          </a:rPr>
                          <m:t>𝑝𝑙𝑎𝑛𝑒</m:t>
                        </m:r>
                      </m:sub>
                      <m:sup>
                        <m:r>
                          <a:rPr lang="en-GB" b="0" i="1" smtClean="0">
                            <a:latin typeface="Cambria Math" panose="02040503050406030204" pitchFamily="18" charset="0"/>
                          </a:rPr>
                          <m:t>2</m:t>
                        </m:r>
                      </m:sup>
                    </m:sSubSup>
                    <m:r>
                      <a:rPr lang="en-GB" b="0" i="1" smtClean="0">
                        <a:latin typeface="Cambria Math" panose="02040503050406030204" pitchFamily="18" charset="0"/>
                      </a:rPr>
                      <m:t>+</m:t>
                    </m:r>
                    <m:sSubSup>
                      <m:sSubSupPr>
                        <m:ctrlPr>
                          <a:rPr lang="en-GB" b="0" i="1" smtClean="0">
                            <a:latin typeface="Cambria Math"/>
                          </a:rPr>
                        </m:ctrlPr>
                      </m:sSubSupPr>
                      <m:e>
                        <m:r>
                          <a:rPr lang="en-GB" b="0" i="1" smtClean="0">
                            <a:latin typeface="Cambria Math" panose="02040503050406030204" pitchFamily="18" charset="0"/>
                          </a:rPr>
                          <m:t>𝑣</m:t>
                        </m:r>
                      </m:e>
                      <m:sub>
                        <m:r>
                          <a:rPr lang="en-GB" b="0" i="1" smtClean="0">
                            <a:latin typeface="Cambria Math" panose="02040503050406030204" pitchFamily="18" charset="0"/>
                          </a:rPr>
                          <m:t>𝑡𝑎𝑛</m:t>
                        </m:r>
                      </m:sub>
                      <m:sup>
                        <m:r>
                          <a:rPr lang="en-GB" b="0" i="1" smtClean="0">
                            <a:latin typeface="Cambria Math" panose="02040503050406030204" pitchFamily="18" charset="0"/>
                          </a:rPr>
                          <m:t>2</m:t>
                        </m:r>
                      </m:sup>
                    </m:sSubSup>
                    <m:r>
                      <a:rPr lang="en-GB" b="0" i="1" smtClean="0">
                        <a:latin typeface="Cambria Math" panose="02040503050406030204" pitchFamily="18" charset="0"/>
                      </a:rPr>
                      <m:t>=</m:t>
                    </m:r>
                    <m:sSubSup>
                      <m:sSubSupPr>
                        <m:ctrlPr>
                          <a:rPr lang="en-GB" i="1">
                            <a:latin typeface="Cambria Math"/>
                          </a:rPr>
                        </m:ctrlPr>
                      </m:sSubSupPr>
                      <m:e>
                        <m:r>
                          <a:rPr lang="en-GB" i="1">
                            <a:latin typeface="Cambria Math" panose="02040503050406030204" pitchFamily="18" charset="0"/>
                          </a:rPr>
                          <m:t>𝑣</m:t>
                        </m:r>
                      </m:e>
                      <m:sub>
                        <m:r>
                          <a:rPr lang="en-GB" i="1">
                            <a:latin typeface="Cambria Math" panose="02040503050406030204" pitchFamily="18" charset="0"/>
                          </a:rPr>
                          <m:t>𝑝𝑙𝑎𝑛𝑒</m:t>
                        </m:r>
                      </m:sub>
                      <m:sup>
                        <m:r>
                          <a:rPr lang="en-GB" i="1">
                            <a:latin typeface="Cambria Math" panose="02040503050406030204" pitchFamily="18" charset="0"/>
                          </a:rPr>
                          <m:t>2</m:t>
                        </m:r>
                      </m:sup>
                    </m:sSubSup>
                    <m:r>
                      <a:rPr lang="en-GB" b="0" i="1" smtClean="0">
                        <a:latin typeface="Cambria Math" panose="02040503050406030204" pitchFamily="18" charset="0"/>
                      </a:rPr>
                      <m:t>+</m:t>
                    </m:r>
                    <m:sSup>
                      <m:sSupPr>
                        <m:ctrlPr>
                          <a:rPr lang="en-GB" b="0" i="1" smtClean="0">
                            <a:latin typeface="Cambria Math"/>
                          </a:rPr>
                        </m:ctrlPr>
                      </m:sSupPr>
                      <m:e>
                        <m:r>
                          <a:rPr lang="en-GB" b="0" i="1" smtClean="0">
                            <a:latin typeface="Cambria Math" panose="02040503050406030204" pitchFamily="18" charset="0"/>
                          </a:rPr>
                          <m:t>𝑟</m:t>
                        </m:r>
                      </m:e>
                      <m:sup>
                        <m:r>
                          <a:rPr lang="en-GB" b="0" i="1" smtClean="0">
                            <a:latin typeface="Cambria Math" panose="02040503050406030204" pitchFamily="18" charset="0"/>
                          </a:rPr>
                          <m:t>2</m:t>
                        </m:r>
                      </m:sup>
                    </m:sSup>
                    <m:sSup>
                      <m:sSupPr>
                        <m:ctrlPr>
                          <a:rPr lang="en-GB" b="0" i="1" smtClean="0">
                            <a:latin typeface="Cambria Math"/>
                          </a:rPr>
                        </m:ctrlPr>
                      </m:sSupPr>
                      <m:e>
                        <m:r>
                          <a:rPr lang="en-GB" b="0" i="1" smtClean="0">
                            <a:latin typeface="Cambria Math" panose="02040503050406030204" pitchFamily="18" charset="0"/>
                            <a:ea typeface="Cambria Math" panose="02040503050406030204" pitchFamily="18" charset="0"/>
                          </a:rPr>
                          <m:t>𝜔</m:t>
                        </m:r>
                      </m:e>
                      <m:sup>
                        <m:r>
                          <a:rPr lang="en-GB" b="0" i="1" smtClean="0">
                            <a:latin typeface="Cambria Math" panose="02040503050406030204" pitchFamily="18" charset="0"/>
                          </a:rPr>
                          <m:t>2</m:t>
                        </m:r>
                      </m:sup>
                    </m:sSup>
                  </m:oMath>
                </a14:m>
                <a:endParaRPr lang="en-GB" b="0" dirty="0" smtClean="0"/>
              </a:p>
              <a:p>
                <a14:m>
                  <m:oMath xmlns:m="http://schemas.openxmlformats.org/officeDocument/2006/math">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𝑟</m:t>
                    </m:r>
                    <m:r>
                      <a:rPr lang="en-GB" b="0" i="1" smtClean="0">
                        <a:latin typeface="Cambria Math" panose="02040503050406030204" pitchFamily="18" charset="0"/>
                        <a:ea typeface="Cambria Math" panose="02040503050406030204" pitchFamily="18" charset="0"/>
                      </a:rPr>
                      <m:t>=</m:t>
                    </m:r>
                    <m:rad>
                      <m:radPr>
                        <m:degHide m:val="on"/>
                        <m:ctrlPr>
                          <a:rPr lang="en-GB" b="0" i="1" smtClean="0">
                            <a:latin typeface="Cambria Math"/>
                            <a:ea typeface="Cambria Math" panose="02040503050406030204" pitchFamily="18" charset="0"/>
                          </a:rPr>
                        </m:ctrlPr>
                      </m:radPr>
                      <m:deg/>
                      <m:e>
                        <m:f>
                          <m:fPr>
                            <m:ctrlPr>
                              <a:rPr lang="en-GB" b="0" i="1" smtClean="0">
                                <a:latin typeface="Cambria Math"/>
                                <a:ea typeface="Cambria Math" panose="02040503050406030204" pitchFamily="18" charset="0"/>
                              </a:rPr>
                            </m:ctrlPr>
                          </m:fPr>
                          <m:num>
                            <m:sSubSup>
                              <m:sSubSupPr>
                                <m:ctrlPr>
                                  <a:rPr lang="en-GB" b="0" i="1" smtClean="0">
                                    <a:latin typeface="Cambria Math"/>
                                    <a:ea typeface="Cambria Math" panose="02040503050406030204" pitchFamily="18" charset="0"/>
                                  </a:rPr>
                                </m:ctrlPr>
                              </m:sSubSupPr>
                              <m:e>
                                <m:r>
                                  <a:rPr lang="en-GB" b="0" i="1" smtClean="0">
                                    <a:latin typeface="Cambria Math" panose="02040503050406030204" pitchFamily="18" charset="0"/>
                                    <a:ea typeface="Cambria Math" panose="02040503050406030204" pitchFamily="18" charset="0"/>
                                  </a:rPr>
                                  <m:t>𝑣</m:t>
                                </m:r>
                              </m:e>
                              <m:sub>
                                <m:r>
                                  <a:rPr lang="en-GB" b="0" i="1" smtClean="0">
                                    <a:latin typeface="Cambria Math" panose="02040503050406030204" pitchFamily="18" charset="0"/>
                                    <a:ea typeface="Cambria Math" panose="02040503050406030204" pitchFamily="18" charset="0"/>
                                  </a:rPr>
                                  <m:t>𝑡𝑖𝑝</m:t>
                                </m:r>
                              </m:sub>
                              <m:sup>
                                <m:r>
                                  <a:rPr lang="en-GB" b="0" i="1" smtClean="0">
                                    <a:latin typeface="Cambria Math" panose="02040503050406030204" pitchFamily="18" charset="0"/>
                                    <a:ea typeface="Cambria Math" panose="02040503050406030204" pitchFamily="18" charset="0"/>
                                  </a:rPr>
                                  <m:t>2</m:t>
                                </m:r>
                              </m:sup>
                            </m:sSubSup>
                            <m:r>
                              <a:rPr lang="en-GB" b="0" i="1" smtClean="0">
                                <a:latin typeface="Cambria Math" panose="02040503050406030204" pitchFamily="18" charset="0"/>
                                <a:ea typeface="Cambria Math" panose="02040503050406030204" pitchFamily="18" charset="0"/>
                              </a:rPr>
                              <m:t>−</m:t>
                            </m:r>
                            <m:sSubSup>
                              <m:sSubSupPr>
                                <m:ctrlPr>
                                  <a:rPr lang="en-GB" b="0" i="1" smtClean="0">
                                    <a:latin typeface="Cambria Math"/>
                                    <a:ea typeface="Cambria Math" panose="02040503050406030204" pitchFamily="18" charset="0"/>
                                  </a:rPr>
                                </m:ctrlPr>
                              </m:sSubSupPr>
                              <m:e>
                                <m:r>
                                  <a:rPr lang="en-GB" b="0" i="1" smtClean="0">
                                    <a:latin typeface="Cambria Math" panose="02040503050406030204" pitchFamily="18" charset="0"/>
                                    <a:ea typeface="Cambria Math" panose="02040503050406030204" pitchFamily="18" charset="0"/>
                                  </a:rPr>
                                  <m:t>𝑣</m:t>
                                </m:r>
                              </m:e>
                              <m:sub>
                                <m:r>
                                  <a:rPr lang="en-GB" b="0" i="1" smtClean="0">
                                    <a:latin typeface="Cambria Math" panose="02040503050406030204" pitchFamily="18" charset="0"/>
                                    <a:ea typeface="Cambria Math" panose="02040503050406030204" pitchFamily="18" charset="0"/>
                                  </a:rPr>
                                  <m:t>𝑝𝑙𝑎𝑛𝑒</m:t>
                                </m:r>
                              </m:sub>
                              <m:sup>
                                <m:r>
                                  <a:rPr lang="en-GB" b="0" i="1" smtClean="0">
                                    <a:latin typeface="Cambria Math" panose="02040503050406030204" pitchFamily="18" charset="0"/>
                                    <a:ea typeface="Cambria Math" panose="02040503050406030204" pitchFamily="18" charset="0"/>
                                  </a:rPr>
                                  <m:t>2</m:t>
                                </m:r>
                              </m:sup>
                            </m:sSubSup>
                          </m:num>
                          <m:den>
                            <m:sSup>
                              <m:sSupPr>
                                <m:ctrlPr>
                                  <a:rPr lang="en-GB" b="0" i="1" smtClean="0">
                                    <a:latin typeface="Cambria Math"/>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𝜔</m:t>
                                </m:r>
                              </m:e>
                              <m:sup>
                                <m:r>
                                  <a:rPr lang="en-GB" b="0" i="1" smtClean="0">
                                    <a:latin typeface="Cambria Math" panose="02040503050406030204" pitchFamily="18" charset="0"/>
                                    <a:ea typeface="Cambria Math" panose="02040503050406030204" pitchFamily="18" charset="0"/>
                                  </a:rPr>
                                  <m:t>2</m:t>
                                </m:r>
                              </m:sup>
                            </m:sSup>
                          </m:den>
                        </m:f>
                      </m:e>
                    </m:rad>
                    <m:r>
                      <a:rPr lang="en-GB" b="0" i="1" smtClean="0">
                        <a:latin typeface="Cambria Math" panose="02040503050406030204" pitchFamily="18" charset="0"/>
                        <a:ea typeface="Cambria Math" panose="02040503050406030204" pitchFamily="18" charset="0"/>
                      </a:rPr>
                      <m:t>=</m:t>
                    </m:r>
                    <m:rad>
                      <m:radPr>
                        <m:degHide m:val="on"/>
                        <m:ctrlPr>
                          <a:rPr lang="en-GB" b="0" i="1" smtClean="0">
                            <a:latin typeface="Cambria Math"/>
                            <a:ea typeface="Cambria Math" panose="02040503050406030204" pitchFamily="18" charset="0"/>
                          </a:rPr>
                        </m:ctrlPr>
                      </m:radPr>
                      <m:deg/>
                      <m:e>
                        <m:f>
                          <m:fPr>
                            <m:ctrlPr>
                              <a:rPr lang="en-GB" b="0" i="1" smtClean="0">
                                <a:latin typeface="Cambria Math"/>
                                <a:ea typeface="Cambria Math" panose="02040503050406030204" pitchFamily="18" charset="0"/>
                              </a:rPr>
                            </m:ctrlPr>
                          </m:fPr>
                          <m:num>
                            <m:sSup>
                              <m:sSupPr>
                                <m:ctrlPr>
                                  <a:rPr lang="en-GB" b="0" i="1" smtClean="0">
                                    <a:latin typeface="Cambria Math"/>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270</m:t>
                                </m:r>
                              </m:e>
                              <m:sup>
                                <m:r>
                                  <a:rPr lang="en-GB" b="0" i="1" smtClean="0">
                                    <a:latin typeface="Cambria Math" panose="02040503050406030204" pitchFamily="18" charset="0"/>
                                    <a:ea typeface="Cambria Math" panose="02040503050406030204" pitchFamily="18" charset="0"/>
                                  </a:rPr>
                                  <m:t>2</m:t>
                                </m:r>
                              </m:sup>
                            </m:sSup>
                            <m:r>
                              <a:rPr lang="en-GB" b="0" i="1" smtClean="0">
                                <a:latin typeface="Cambria Math" panose="02040503050406030204" pitchFamily="18" charset="0"/>
                                <a:ea typeface="Cambria Math" panose="02040503050406030204" pitchFamily="18" charset="0"/>
                              </a:rPr>
                              <m:t>−</m:t>
                            </m:r>
                            <m:sSup>
                              <m:sSupPr>
                                <m:ctrlPr>
                                  <a:rPr lang="en-GB" b="0" i="1" smtClean="0">
                                    <a:latin typeface="Cambria Math"/>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75</m:t>
                                </m:r>
                              </m:e>
                              <m:sup>
                                <m:r>
                                  <a:rPr lang="en-GB" b="0" i="1" smtClean="0">
                                    <a:latin typeface="Cambria Math" panose="02040503050406030204" pitchFamily="18" charset="0"/>
                                    <a:ea typeface="Cambria Math" panose="02040503050406030204" pitchFamily="18" charset="0"/>
                                  </a:rPr>
                                  <m:t>2</m:t>
                                </m:r>
                              </m:sup>
                            </m:sSup>
                          </m:num>
                          <m:den>
                            <m:sSup>
                              <m:sSupPr>
                                <m:ctrlPr>
                                  <a:rPr lang="en-GB" b="0" i="1" smtClean="0">
                                    <a:latin typeface="Cambria Math"/>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251</m:t>
                                </m:r>
                              </m:e>
                              <m:sup>
                                <m:r>
                                  <a:rPr lang="en-GB" b="0" i="1" smtClean="0">
                                    <a:latin typeface="Cambria Math" panose="02040503050406030204" pitchFamily="18" charset="0"/>
                                    <a:ea typeface="Cambria Math" panose="02040503050406030204" pitchFamily="18" charset="0"/>
                                  </a:rPr>
                                  <m:t>2</m:t>
                                </m:r>
                              </m:sup>
                            </m:sSup>
                          </m:den>
                        </m:f>
                        <m:r>
                          <a:rPr lang="en-GB" b="0" i="1" smtClean="0">
                            <a:latin typeface="Cambria Math" panose="02040503050406030204" pitchFamily="18" charset="0"/>
                            <a:ea typeface="Cambria Math" panose="02040503050406030204" pitchFamily="18" charset="0"/>
                          </a:rPr>
                          <m:t>=1.03 </m:t>
                        </m:r>
                        <m:r>
                          <a:rPr lang="en-GB" b="0" i="1" smtClean="0">
                            <a:latin typeface="Cambria Math" panose="02040503050406030204" pitchFamily="18" charset="0"/>
                            <a:ea typeface="Cambria Math" panose="02040503050406030204" pitchFamily="18" charset="0"/>
                          </a:rPr>
                          <m:t>𝑚</m:t>
                        </m:r>
                      </m:e>
                    </m:rad>
                  </m:oMath>
                </a14:m>
                <a:endParaRPr lang="en-GB" b="0" dirty="0" smtClean="0">
                  <a:ea typeface="Cambria Math" panose="02040503050406030204" pitchFamily="18" charset="0"/>
                </a:endParaRPr>
              </a:p>
              <a:p>
                <a:r>
                  <a:rPr lang="en-GB" dirty="0" smtClean="0"/>
                  <a:t>(b)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sSup>
                      <m:sSupPr>
                        <m:ctrlPr>
                          <a:rPr lang="en-GB" b="0" i="1" smtClean="0">
                            <a:latin typeface="Cambria Math"/>
                          </a:rPr>
                        </m:ctrlPr>
                      </m:sSupPr>
                      <m:e>
                        <m:r>
                          <a:rPr lang="en-GB" b="0" i="1" smtClean="0">
                            <a:latin typeface="Cambria Math" panose="02040503050406030204" pitchFamily="18" charset="0"/>
                            <a:ea typeface="Cambria Math" panose="02040503050406030204" pitchFamily="18" charset="0"/>
                          </a:rPr>
                          <m:t>𝜔</m:t>
                        </m:r>
                      </m:e>
                      <m:sup>
                        <m:r>
                          <a:rPr lang="en-GB" b="0" i="1" smtClean="0">
                            <a:latin typeface="Cambria Math" panose="02040503050406030204" pitchFamily="18" charset="0"/>
                          </a:rPr>
                          <m:t>2</m:t>
                        </m:r>
                      </m:sup>
                    </m:sSup>
                    <m:r>
                      <a:rPr lang="en-GB" b="0" i="1" smtClean="0">
                        <a:latin typeface="Cambria Math" panose="02040503050406030204" pitchFamily="18" charset="0"/>
                      </a:rPr>
                      <m:t>𝑟</m:t>
                    </m:r>
                    <m:r>
                      <a:rPr lang="en-GB" b="0" i="1" smtClean="0">
                        <a:latin typeface="Cambria Math" panose="02040503050406030204" pitchFamily="18" charset="0"/>
                      </a:rPr>
                      <m:t>=</m:t>
                    </m:r>
                    <m:sSup>
                      <m:sSupPr>
                        <m:ctrlPr>
                          <a:rPr lang="en-GB" b="0" i="1" smtClean="0">
                            <a:latin typeface="Cambria Math"/>
                          </a:rPr>
                        </m:ctrlPr>
                      </m:sSupPr>
                      <m:e>
                        <m:r>
                          <a:rPr lang="en-GB" b="0" i="1" smtClean="0">
                            <a:latin typeface="Cambria Math" panose="02040503050406030204" pitchFamily="18" charset="0"/>
                          </a:rPr>
                          <m:t>251</m:t>
                        </m:r>
                      </m:e>
                      <m:sup>
                        <m:r>
                          <a:rPr lang="en-GB" b="0" i="1" smtClean="0">
                            <a:latin typeface="Cambria Math" panose="02040503050406030204" pitchFamily="18" charset="0"/>
                          </a:rPr>
                          <m:t>2</m:t>
                        </m:r>
                      </m:sup>
                    </m:sSup>
                    <m:r>
                      <a:rPr lang="en-GB" b="0" i="1" smtClean="0">
                        <a:latin typeface="Cambria Math" panose="02040503050406030204" pitchFamily="18" charset="0"/>
                        <a:ea typeface="Cambria Math" panose="02040503050406030204" pitchFamily="18" charset="0"/>
                      </a:rPr>
                      <m:t>×1.03=6.5×1</m:t>
                    </m:r>
                    <m:sSup>
                      <m:sSupPr>
                        <m:ctrlPr>
                          <a:rPr lang="en-GB" b="0" i="1" smtClean="0">
                            <a:latin typeface="Cambria Math"/>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0</m:t>
                        </m:r>
                      </m:e>
                      <m:sup>
                        <m:r>
                          <a:rPr lang="en-GB" b="0" i="1" smtClean="0">
                            <a:latin typeface="Cambria Math" panose="02040503050406030204" pitchFamily="18" charset="0"/>
                            <a:ea typeface="Cambria Math" panose="02040503050406030204" pitchFamily="18" charset="0"/>
                          </a:rPr>
                          <m:t>4</m:t>
                        </m:r>
                      </m:sup>
                    </m:sSup>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𝑚</m:t>
                    </m:r>
                    <m:sSup>
                      <m:sSupPr>
                        <m:ctrlPr>
                          <a:rPr lang="en-GB" b="0" i="1" smtClean="0">
                            <a:latin typeface="Cambria Math"/>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𝑠</m:t>
                        </m:r>
                      </m:e>
                      <m:sup>
                        <m:r>
                          <a:rPr lang="en-GB" b="0" i="1" smtClean="0">
                            <a:latin typeface="Cambria Math" panose="02040503050406030204" pitchFamily="18" charset="0"/>
                            <a:ea typeface="Cambria Math" panose="02040503050406030204" pitchFamily="18" charset="0"/>
                          </a:rPr>
                          <m:t>−2</m:t>
                        </m:r>
                      </m:sup>
                    </m:sSup>
                  </m:oMath>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88" t="-677"/>
                </a:stretch>
              </a:blipFill>
            </p:spPr>
            <p:txBody>
              <a:bodyPr/>
              <a:lstStyle/>
              <a:p>
                <a:r>
                  <a:rPr lang="en-GB">
                    <a:noFill/>
                  </a:rPr>
                  <a:t> </a:t>
                </a:r>
              </a:p>
            </p:txBody>
          </p:sp>
        </mc:Fallback>
      </mc:AlternateContent>
      <p:pic>
        <p:nvPicPr>
          <p:cNvPr id="4" name="Picture 3"/>
          <p:cNvPicPr>
            <a:picLocks noChangeAspect="1"/>
          </p:cNvPicPr>
          <p:nvPr/>
        </p:nvPicPr>
        <p:blipFill rotWithShape="1">
          <a:blip r:embed="rId3"/>
          <a:srcRect l="9033" t="25067" r="4016" b="20712"/>
          <a:stretch/>
        </p:blipFill>
        <p:spPr>
          <a:xfrm>
            <a:off x="5501879" y="71717"/>
            <a:ext cx="6644759" cy="2330824"/>
          </a:xfrm>
          <a:prstGeom prst="rect">
            <a:avLst/>
          </a:prstGeom>
        </p:spPr>
      </p:pic>
    </p:spTree>
    <p:extLst>
      <p:ext uri="{BB962C8B-B14F-4D97-AF65-F5344CB8AC3E}">
        <p14:creationId xmlns:p14="http://schemas.microsoft.com/office/powerpoint/2010/main" val="40538817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Banking (Without money!)</a:t>
            </a:r>
            <a:endParaRPr lang="en-GB" dirty="0"/>
          </a:p>
        </p:txBody>
      </p:sp>
      <p:sp>
        <p:nvSpPr>
          <p:cNvPr id="3" name="Content Placeholder 2"/>
          <p:cNvSpPr>
            <a:spLocks noGrp="1"/>
          </p:cNvSpPr>
          <p:nvPr>
            <p:ph idx="1"/>
          </p:nvPr>
        </p:nvSpPr>
        <p:spPr/>
        <p:txBody>
          <a:bodyPr/>
          <a:lstStyle/>
          <a:p>
            <a:r>
              <a:rPr lang="en-GB" dirty="0"/>
              <a:t>If a car is on a level (unbanked) surface, the forces acting on the car are its weight, mg, pulling the car downward, and the normal force, N, due to the road, which pushes the car </a:t>
            </a:r>
            <a:r>
              <a:rPr lang="en-GB" dirty="0" smtClean="0"/>
              <a:t>upward </a:t>
            </a:r>
          </a:p>
          <a:p>
            <a:r>
              <a:rPr lang="en-GB" dirty="0" smtClean="0"/>
              <a:t>Both </a:t>
            </a:r>
            <a:r>
              <a:rPr lang="en-GB" dirty="0"/>
              <a:t>of these forces act in the vertical direction and have no horizontal component. If there is no friction, there is no force that can supply the centripetal force required to make the car move in a circular path - there is no way that the car can turn</a:t>
            </a:r>
          </a:p>
        </p:txBody>
      </p:sp>
      <p:pic>
        <p:nvPicPr>
          <p:cNvPr id="1026" name="Picture 2" descr="http://dynref.engr.illinois.edu/avb_09A18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1631" y="80037"/>
            <a:ext cx="3423627" cy="228159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08" t="30605" r="92394" b="42653"/>
          <a:stretch/>
        </p:blipFill>
        <p:spPr bwMode="auto">
          <a:xfrm>
            <a:off x="10527323" y="3174483"/>
            <a:ext cx="1664677" cy="3683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6132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Banking (Without money!)</a:t>
            </a:r>
            <a:endParaRPr lang="en-GB" dirty="0"/>
          </a:p>
        </p:txBody>
      </p:sp>
      <p:sp>
        <p:nvSpPr>
          <p:cNvPr id="3" name="Content Placeholder 2"/>
          <p:cNvSpPr>
            <a:spLocks noGrp="1"/>
          </p:cNvSpPr>
          <p:nvPr>
            <p:ph idx="1"/>
          </p:nvPr>
        </p:nvSpPr>
        <p:spPr>
          <a:xfrm>
            <a:off x="680322" y="2336873"/>
            <a:ext cx="7971310" cy="3599316"/>
          </a:xfrm>
        </p:spPr>
        <p:txBody>
          <a:bodyPr>
            <a:normAutofit fontScale="92500" lnSpcReduction="20000"/>
          </a:bodyPr>
          <a:lstStyle/>
          <a:p>
            <a:r>
              <a:rPr lang="en-GB" dirty="0"/>
              <a:t>On the other hand, if the car is on a banked turn, the normal force (which is always perpendicular to the road's surface) is no longer </a:t>
            </a:r>
            <a:r>
              <a:rPr lang="en-GB" dirty="0" smtClean="0"/>
              <a:t>vertical</a:t>
            </a:r>
          </a:p>
          <a:p>
            <a:r>
              <a:rPr lang="en-GB" dirty="0" smtClean="0"/>
              <a:t>The </a:t>
            </a:r>
            <a:r>
              <a:rPr lang="en-GB" dirty="0"/>
              <a:t>normal force now has a horizontal component, and this component can act as the centripetal force on the car! </a:t>
            </a:r>
            <a:endParaRPr lang="en-GB" dirty="0" smtClean="0"/>
          </a:p>
          <a:p>
            <a:r>
              <a:rPr lang="en-GB" dirty="0" smtClean="0"/>
              <a:t>The </a:t>
            </a:r>
            <a:r>
              <a:rPr lang="en-GB" dirty="0"/>
              <a:t>car will have to move with just the right speed so that it needs a centripetal force equal to this available force, but it could be </a:t>
            </a:r>
            <a:r>
              <a:rPr lang="en-GB" dirty="0" smtClean="0"/>
              <a:t>done</a:t>
            </a:r>
          </a:p>
          <a:p>
            <a:r>
              <a:rPr lang="en-GB" dirty="0" smtClean="0"/>
              <a:t>Given </a:t>
            </a:r>
            <a:r>
              <a:rPr lang="en-GB" dirty="0"/>
              <a:t>just the right speed, a car could safely negotiate a banked curve even if the road is covered with perfectly smooth ice!</a:t>
            </a:r>
            <a:br>
              <a:rPr lang="en-GB" dirty="0"/>
            </a:br>
            <a:endParaRPr lang="en-GB" dirty="0"/>
          </a:p>
        </p:txBody>
      </p:sp>
      <p:pic>
        <p:nvPicPr>
          <p:cNvPr id="1026" name="Picture 2" descr="http://dynref.engr.illinois.edu/avb_09A18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1631" y="80037"/>
            <a:ext cx="3423627" cy="228159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604" t="30605" r="74874" b="42653"/>
          <a:stretch/>
        </p:blipFill>
        <p:spPr bwMode="auto">
          <a:xfrm>
            <a:off x="8759336" y="3150272"/>
            <a:ext cx="3315922" cy="2846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4994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Banked Turns</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sSub>
                      <m:sSubPr>
                        <m:ctrlPr>
                          <a:rPr lang="en-GB" i="1" smtClean="0">
                            <a:latin typeface="Cambria Math"/>
                          </a:rPr>
                        </m:ctrlPr>
                      </m:sSubPr>
                      <m:e>
                        <m:r>
                          <a:rPr lang="en-GB" b="0" i="1" smtClean="0">
                            <a:latin typeface="Cambria Math"/>
                          </a:rPr>
                          <m:t>𝑛</m:t>
                        </m:r>
                      </m:e>
                      <m:sub>
                        <m:r>
                          <a:rPr lang="en-GB" b="0" i="1" smtClean="0">
                            <a:latin typeface="Cambria Math"/>
                          </a:rPr>
                          <m:t>1</m:t>
                        </m:r>
                      </m:sub>
                    </m:sSub>
                    <m:r>
                      <a:rPr lang="en-GB" b="0" i="1" smtClean="0">
                        <a:latin typeface="Cambria Math"/>
                      </a:rPr>
                      <m:t>+</m:t>
                    </m:r>
                    <m:sSub>
                      <m:sSubPr>
                        <m:ctrlPr>
                          <a:rPr lang="en-GB" b="0" i="1" smtClean="0">
                            <a:latin typeface="Cambria Math"/>
                          </a:rPr>
                        </m:ctrlPr>
                      </m:sSubPr>
                      <m:e>
                        <m:r>
                          <a:rPr lang="en-GB" b="0" i="1" smtClean="0">
                            <a:latin typeface="Cambria Math"/>
                          </a:rPr>
                          <m:t>𝑛</m:t>
                        </m:r>
                      </m:e>
                      <m:sub>
                        <m:r>
                          <a:rPr lang="en-GB" b="0" i="1" smtClean="0">
                            <a:latin typeface="Cambria Math"/>
                          </a:rPr>
                          <m:t>2</m:t>
                        </m:r>
                      </m:sub>
                    </m:sSub>
                    <m:r>
                      <a:rPr lang="en-GB" b="0" i="1" smtClean="0">
                        <a:latin typeface="Cambria Math"/>
                      </a:rPr>
                      <m:t>=</m:t>
                    </m:r>
                    <m:r>
                      <a:rPr lang="en-GB" b="1" i="1" smtClean="0">
                        <a:latin typeface="Cambria Math"/>
                      </a:rPr>
                      <m:t>𝒏</m:t>
                    </m:r>
                  </m:oMath>
                </a14:m>
                <a:endParaRPr lang="en-GB" b="1" dirty="0" smtClean="0"/>
              </a:p>
              <a:p>
                <a:r>
                  <a:rPr lang="en-GB" dirty="0" smtClean="0"/>
                  <a:t>Vertical component </a:t>
                </a:r>
                <a14:m>
                  <m:oMath xmlns:m="http://schemas.openxmlformats.org/officeDocument/2006/math">
                    <m:r>
                      <a:rPr lang="en-GB" b="0" i="1" smtClean="0">
                        <a:latin typeface="Cambria Math"/>
                      </a:rPr>
                      <m:t>𝑛</m:t>
                    </m:r>
                    <m:func>
                      <m:funcPr>
                        <m:ctrlPr>
                          <a:rPr lang="en-GB" b="0" i="1" smtClean="0">
                            <a:latin typeface="Cambria Math"/>
                          </a:rPr>
                        </m:ctrlPr>
                      </m:funcPr>
                      <m:fName>
                        <m:r>
                          <m:rPr>
                            <m:sty m:val="p"/>
                          </m:rPr>
                          <a:rPr lang="en-GB" b="0" i="0" smtClean="0">
                            <a:latin typeface="Cambria Math"/>
                          </a:rPr>
                          <m:t>cos</m:t>
                        </m:r>
                      </m:fName>
                      <m:e>
                        <m:r>
                          <a:rPr lang="en-GB" b="0" i="1" smtClean="0">
                            <a:latin typeface="Cambria Math"/>
                            <a:ea typeface="Cambria Math"/>
                          </a:rPr>
                          <m:t>𝜃</m:t>
                        </m:r>
                      </m:e>
                    </m:func>
                  </m:oMath>
                </a14:m>
                <a:endParaRPr lang="en-GB" dirty="0" smtClean="0"/>
              </a:p>
              <a:p>
                <a:r>
                  <a:rPr lang="en-GB" dirty="0" smtClean="0"/>
                  <a:t>Horizontal component </a:t>
                </a:r>
                <a14:m>
                  <m:oMath xmlns:m="http://schemas.openxmlformats.org/officeDocument/2006/math">
                    <m:r>
                      <a:rPr lang="en-GB" b="0" i="1" smtClean="0">
                        <a:latin typeface="Cambria Math"/>
                      </a:rPr>
                      <m:t>𝑛</m:t>
                    </m:r>
                    <m:func>
                      <m:funcPr>
                        <m:ctrlPr>
                          <a:rPr lang="en-GB" b="0" i="1" smtClean="0">
                            <a:latin typeface="Cambria Math"/>
                          </a:rPr>
                        </m:ctrlPr>
                      </m:funcPr>
                      <m:fName>
                        <m:r>
                          <m:rPr>
                            <m:sty m:val="p"/>
                          </m:rPr>
                          <a:rPr lang="en-GB" b="0" i="0" smtClean="0">
                            <a:latin typeface="Cambria Math"/>
                          </a:rPr>
                          <m:t>sin</m:t>
                        </m:r>
                      </m:fName>
                      <m:e>
                        <m:r>
                          <a:rPr lang="en-GB" b="0" i="1" smtClean="0">
                            <a:latin typeface="Cambria Math"/>
                            <a:ea typeface="Cambria Math"/>
                          </a:rPr>
                          <m:t>𝜃</m:t>
                        </m:r>
                      </m:e>
                    </m:func>
                    <m:r>
                      <a:rPr lang="en-GB" b="0" i="0" smtClean="0">
                        <a:latin typeface="Cambria Math"/>
                      </a:rPr>
                      <m:t>=</m:t>
                    </m:r>
                    <m:f>
                      <m:fPr>
                        <m:ctrlPr>
                          <a:rPr lang="en-GB" b="0" i="1" smtClean="0">
                            <a:latin typeface="Cambria Math"/>
                          </a:rPr>
                        </m:ctrlPr>
                      </m:fPr>
                      <m:num>
                        <m:r>
                          <a:rPr lang="en-GB" b="0" i="1" smtClean="0">
                            <a:latin typeface="Cambria Math"/>
                          </a:rPr>
                          <m:t>𝑚</m:t>
                        </m:r>
                        <m:sSup>
                          <m:sSupPr>
                            <m:ctrlPr>
                              <a:rPr lang="en-GB" b="0" i="1" smtClean="0">
                                <a:latin typeface="Cambria Math"/>
                              </a:rPr>
                            </m:ctrlPr>
                          </m:sSupPr>
                          <m:e>
                            <m:r>
                              <a:rPr lang="en-GB" b="0" i="1" smtClean="0">
                                <a:latin typeface="Cambria Math"/>
                              </a:rPr>
                              <m:t>𝑣</m:t>
                            </m:r>
                          </m:e>
                          <m:sup>
                            <m:r>
                              <a:rPr lang="en-GB" b="0" i="1" smtClean="0">
                                <a:latin typeface="Cambria Math"/>
                              </a:rPr>
                              <m:t>2</m:t>
                            </m:r>
                          </m:sup>
                        </m:sSup>
                      </m:num>
                      <m:den>
                        <m:r>
                          <a:rPr lang="en-GB" b="0" i="1" smtClean="0">
                            <a:latin typeface="Cambria Math"/>
                          </a:rPr>
                          <m:t>𝑟</m:t>
                        </m:r>
                      </m:den>
                    </m:f>
                  </m:oMath>
                </a14:m>
                <a:r>
                  <a:rPr lang="en-GB" dirty="0" smtClean="0"/>
                  <a:t> because it acts in </a:t>
                </a:r>
                <a:r>
                  <a:rPr lang="en-GB" b="1" dirty="0" smtClean="0"/>
                  <a:t>a</a:t>
                </a:r>
                <a:endParaRPr lang="en-GB" dirty="0" smtClean="0"/>
              </a:p>
              <a:p>
                <a:r>
                  <a:rPr lang="en-GB" dirty="0" smtClean="0"/>
                  <a:t>Because vertical balances weight:</a:t>
                </a:r>
              </a:p>
              <a:p>
                <a14:m>
                  <m:oMath xmlns:m="http://schemas.openxmlformats.org/officeDocument/2006/math">
                    <m:r>
                      <a:rPr lang="en-GB" b="1" i="1" smtClean="0">
                        <a:latin typeface="Cambria Math"/>
                      </a:rPr>
                      <m:t>𝒏</m:t>
                    </m:r>
                    <m:r>
                      <a:rPr lang="en-GB" b="0" i="1" smtClean="0">
                        <a:latin typeface="Cambria Math"/>
                      </a:rPr>
                      <m:t>=</m:t>
                    </m:r>
                    <m:func>
                      <m:funcPr>
                        <m:ctrlPr>
                          <a:rPr lang="en-GB" b="0" i="1" smtClean="0">
                            <a:latin typeface="Cambria Math"/>
                          </a:rPr>
                        </m:ctrlPr>
                      </m:funcPr>
                      <m:fName>
                        <m:r>
                          <m:rPr>
                            <m:sty m:val="p"/>
                          </m:rPr>
                          <a:rPr lang="en-GB" b="0" i="0" smtClean="0">
                            <a:latin typeface="Cambria Math"/>
                          </a:rPr>
                          <m:t>cos</m:t>
                        </m:r>
                      </m:fName>
                      <m:e>
                        <m:r>
                          <a:rPr lang="en-GB" b="0" i="1" smtClean="0">
                            <a:latin typeface="Cambria Math"/>
                            <a:ea typeface="Cambria Math"/>
                          </a:rPr>
                          <m:t>𝜃</m:t>
                        </m:r>
                        <m:r>
                          <a:rPr lang="en-GB" b="0" i="1" smtClean="0">
                            <a:latin typeface="Cambria Math"/>
                            <a:ea typeface="Cambria Math"/>
                          </a:rPr>
                          <m:t>=</m:t>
                        </m:r>
                        <m:r>
                          <a:rPr lang="en-GB" b="0" i="1" smtClean="0">
                            <a:latin typeface="Cambria Math"/>
                            <a:ea typeface="Cambria Math"/>
                          </a:rPr>
                          <m:t>𝑚𝑔</m:t>
                        </m:r>
                      </m:e>
                    </m:func>
                  </m:oMath>
                </a14:m>
                <a:endParaRPr lang="en-GB" dirty="0" smtClean="0"/>
              </a:p>
              <a:p>
                <a14:m>
                  <m:oMath xmlns:m="http://schemas.openxmlformats.org/officeDocument/2006/math">
                    <m:r>
                      <a:rPr lang="en-GB" i="1" smtClean="0">
                        <a:latin typeface="Cambria Math"/>
                        <a:ea typeface="Cambria Math"/>
                      </a:rPr>
                      <m:t>∴</m:t>
                    </m:r>
                    <m:func>
                      <m:funcPr>
                        <m:ctrlPr>
                          <a:rPr lang="en-GB" i="1" smtClean="0">
                            <a:latin typeface="Cambria Math"/>
                            <a:ea typeface="Cambria Math"/>
                          </a:rPr>
                        </m:ctrlPr>
                      </m:funcPr>
                      <m:fName>
                        <m:r>
                          <m:rPr>
                            <m:sty m:val="p"/>
                          </m:rPr>
                          <a:rPr lang="en-GB" i="0" smtClean="0">
                            <a:latin typeface="Cambria Math"/>
                            <a:ea typeface="Cambria Math"/>
                          </a:rPr>
                          <m:t>tan</m:t>
                        </m:r>
                      </m:fName>
                      <m:e>
                        <m:r>
                          <a:rPr lang="en-GB" i="1" smtClean="0">
                            <a:latin typeface="Cambria Math"/>
                            <a:ea typeface="Cambria Math"/>
                          </a:rPr>
                          <m:t>𝜃</m:t>
                        </m:r>
                        <m:r>
                          <a:rPr lang="en-GB" b="0" i="1" smtClean="0">
                            <a:latin typeface="Cambria Math"/>
                            <a:ea typeface="Cambria Math"/>
                          </a:rPr>
                          <m:t>=</m:t>
                        </m:r>
                        <m:f>
                          <m:fPr>
                            <m:ctrlPr>
                              <a:rPr lang="en-GB" b="0" i="1" smtClean="0">
                                <a:latin typeface="Cambria Math"/>
                                <a:ea typeface="Cambria Math"/>
                              </a:rPr>
                            </m:ctrlPr>
                          </m:fPr>
                          <m:num>
                            <m:r>
                              <a:rPr lang="en-GB" b="1" i="1" smtClean="0">
                                <a:latin typeface="Cambria Math"/>
                                <a:ea typeface="Cambria Math"/>
                              </a:rPr>
                              <m:t>𝒏</m:t>
                            </m:r>
                            <m:func>
                              <m:funcPr>
                                <m:ctrlPr>
                                  <a:rPr lang="en-GB" b="0" i="1" smtClean="0">
                                    <a:latin typeface="Cambria Math"/>
                                    <a:ea typeface="Cambria Math"/>
                                  </a:rPr>
                                </m:ctrlPr>
                              </m:funcPr>
                              <m:fName>
                                <m:r>
                                  <m:rPr>
                                    <m:sty m:val="p"/>
                                  </m:rPr>
                                  <a:rPr lang="en-GB" b="0" i="0" smtClean="0">
                                    <a:latin typeface="Cambria Math"/>
                                    <a:ea typeface="Cambria Math"/>
                                  </a:rPr>
                                  <m:t>sin</m:t>
                                </m:r>
                              </m:fName>
                              <m:e>
                                <m:r>
                                  <a:rPr lang="en-GB" b="0" i="1" smtClean="0">
                                    <a:latin typeface="Cambria Math"/>
                                    <a:ea typeface="Cambria Math"/>
                                  </a:rPr>
                                  <m:t>𝜃</m:t>
                                </m:r>
                              </m:e>
                            </m:func>
                          </m:num>
                          <m:den>
                            <m:r>
                              <a:rPr lang="en-GB" b="1" i="1" smtClean="0">
                                <a:latin typeface="Cambria Math"/>
                                <a:ea typeface="Cambria Math"/>
                              </a:rPr>
                              <m:t>𝒏</m:t>
                            </m:r>
                            <m:func>
                              <m:funcPr>
                                <m:ctrlPr>
                                  <a:rPr lang="en-GB" b="0" i="1" smtClean="0">
                                    <a:latin typeface="Cambria Math"/>
                                    <a:ea typeface="Cambria Math"/>
                                  </a:rPr>
                                </m:ctrlPr>
                              </m:funcPr>
                              <m:fName>
                                <m:r>
                                  <m:rPr>
                                    <m:sty m:val="p"/>
                                  </m:rPr>
                                  <a:rPr lang="en-GB" b="0" i="0" smtClean="0">
                                    <a:latin typeface="Cambria Math"/>
                                    <a:ea typeface="Cambria Math"/>
                                  </a:rPr>
                                  <m:t>cos</m:t>
                                </m:r>
                              </m:fName>
                              <m:e>
                                <m:r>
                                  <a:rPr lang="en-GB" b="0" i="1" smtClean="0">
                                    <a:latin typeface="Cambria Math"/>
                                    <a:ea typeface="Cambria Math"/>
                                  </a:rPr>
                                  <m:t>𝜃</m:t>
                                </m:r>
                              </m:e>
                            </m:func>
                          </m:den>
                        </m:f>
                      </m:e>
                    </m:func>
                    <m:r>
                      <a:rPr lang="en-GB" b="0" i="1" smtClean="0">
                        <a:latin typeface="Cambria Math"/>
                        <a:ea typeface="Cambria Math"/>
                      </a:rPr>
                      <m:t>=</m:t>
                    </m:r>
                    <m:f>
                      <m:fPr>
                        <m:ctrlPr>
                          <a:rPr lang="en-GB" b="0" i="1" smtClean="0">
                            <a:latin typeface="Cambria Math"/>
                            <a:ea typeface="Cambria Math"/>
                          </a:rPr>
                        </m:ctrlPr>
                      </m:fPr>
                      <m:num>
                        <m:r>
                          <a:rPr lang="en-GB" b="0" i="1" smtClean="0">
                            <a:latin typeface="Cambria Math"/>
                            <a:ea typeface="Cambria Math"/>
                          </a:rPr>
                          <m:t>𝑚</m:t>
                        </m:r>
                        <m:sSup>
                          <m:sSupPr>
                            <m:ctrlPr>
                              <a:rPr lang="en-GB" b="0" i="1" smtClean="0">
                                <a:latin typeface="Cambria Math"/>
                                <a:ea typeface="Cambria Math"/>
                              </a:rPr>
                            </m:ctrlPr>
                          </m:sSupPr>
                          <m:e>
                            <m:r>
                              <a:rPr lang="en-GB" b="0" i="1" smtClean="0">
                                <a:latin typeface="Cambria Math"/>
                                <a:ea typeface="Cambria Math"/>
                              </a:rPr>
                              <m:t>𝑣</m:t>
                            </m:r>
                          </m:e>
                          <m:sup>
                            <m:r>
                              <a:rPr lang="en-GB" b="0" i="1" smtClean="0">
                                <a:latin typeface="Cambria Math"/>
                                <a:ea typeface="Cambria Math"/>
                              </a:rPr>
                              <m:t>2</m:t>
                            </m:r>
                          </m:sup>
                        </m:sSup>
                      </m:num>
                      <m:den>
                        <m:r>
                          <a:rPr lang="en-GB" b="0" i="1" smtClean="0">
                            <a:latin typeface="Cambria Math"/>
                            <a:ea typeface="Cambria Math"/>
                          </a:rPr>
                          <m:t>𝑚𝑔𝑟</m:t>
                        </m:r>
                      </m:den>
                    </m:f>
                    <m:r>
                      <a:rPr lang="en-GB" b="0" i="1" smtClean="0">
                        <a:latin typeface="Cambria Math"/>
                        <a:ea typeface="Cambria Math"/>
                      </a:rPr>
                      <m:t>=</m:t>
                    </m:r>
                    <m:f>
                      <m:fPr>
                        <m:ctrlPr>
                          <a:rPr lang="en-GB" b="0" i="1" smtClean="0">
                            <a:latin typeface="Cambria Math"/>
                            <a:ea typeface="Cambria Math"/>
                          </a:rPr>
                        </m:ctrlPr>
                      </m:fPr>
                      <m:num>
                        <m:sSup>
                          <m:sSupPr>
                            <m:ctrlPr>
                              <a:rPr lang="en-GB" i="1">
                                <a:latin typeface="Cambria Math"/>
                                <a:ea typeface="Cambria Math"/>
                              </a:rPr>
                            </m:ctrlPr>
                          </m:sSupPr>
                          <m:e>
                            <m:r>
                              <a:rPr lang="en-GB" i="1">
                                <a:latin typeface="Cambria Math"/>
                                <a:ea typeface="Cambria Math"/>
                              </a:rPr>
                              <m:t>𝑣</m:t>
                            </m:r>
                          </m:e>
                          <m:sup>
                            <m:r>
                              <a:rPr lang="en-GB" i="1">
                                <a:latin typeface="Cambria Math"/>
                                <a:ea typeface="Cambria Math"/>
                              </a:rPr>
                              <m:t>2</m:t>
                            </m:r>
                          </m:sup>
                        </m:sSup>
                      </m:num>
                      <m:den>
                        <m:r>
                          <a:rPr lang="en-GB" b="0" i="1" smtClean="0">
                            <a:latin typeface="Cambria Math"/>
                            <a:ea typeface="Cambria Math"/>
                          </a:rPr>
                          <m:t>𝑔𝑟</m:t>
                        </m:r>
                      </m:den>
                    </m:f>
                  </m:oMath>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88" t="-1523"/>
                </a:stretch>
              </a:blipFill>
            </p:spPr>
            <p:txBody>
              <a:bodyPr/>
              <a:lstStyle/>
              <a:p>
                <a:r>
                  <a:rPr lang="en-GB">
                    <a:noFill/>
                  </a:rPr>
                  <a:t> </a:t>
                </a:r>
              </a:p>
            </p:txBody>
          </p:sp>
        </mc:Fallback>
      </mc:AlternateContent>
      <p:pic>
        <p:nvPicPr>
          <p:cNvPr id="2050" name="Picture 2" descr="http://www.ux1.eiu.edu/~cfadd/1350/06CirMtn/Images/BankedCur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4700" y="0"/>
            <a:ext cx="506730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300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If the banking angle is not to exceed 5</a:t>
                </a:r>
                <a:r>
                  <a:rPr lang="en-GB" baseline="30000" dirty="0" smtClean="0"/>
                  <a:t>o</a:t>
                </a:r>
                <a:r>
                  <a:rPr lang="en-GB" dirty="0" smtClean="0"/>
                  <a:t>, what is the maximum speed for zero sideways friction when the bank has a radius of 360 m?</a:t>
                </a:r>
              </a:p>
              <a:p>
                <a:endParaRPr lang="en-GB" dirty="0"/>
              </a:p>
              <a:p>
                <a14:m>
                  <m:oMath xmlns:m="http://schemas.openxmlformats.org/officeDocument/2006/math">
                    <m:r>
                      <a:rPr lang="en-GB" b="0" i="1" smtClean="0">
                        <a:latin typeface="Cambria Math"/>
                      </a:rPr>
                      <m:t>𝑣</m:t>
                    </m:r>
                    <m:r>
                      <a:rPr lang="en-GB" b="0" i="1" smtClean="0">
                        <a:latin typeface="Cambria Math"/>
                      </a:rPr>
                      <m:t>=</m:t>
                    </m:r>
                    <m:rad>
                      <m:radPr>
                        <m:degHide m:val="on"/>
                        <m:ctrlPr>
                          <a:rPr lang="en-GB" b="0" i="1" smtClean="0">
                            <a:latin typeface="Cambria Math"/>
                          </a:rPr>
                        </m:ctrlPr>
                      </m:radPr>
                      <m:deg/>
                      <m:e>
                        <m:r>
                          <a:rPr lang="en-GB" b="0" i="1" smtClean="0">
                            <a:latin typeface="Cambria Math"/>
                          </a:rPr>
                          <m:t>𝑔𝑟</m:t>
                        </m:r>
                        <m:func>
                          <m:funcPr>
                            <m:ctrlPr>
                              <a:rPr lang="en-GB" b="0" i="1" smtClean="0">
                                <a:latin typeface="Cambria Math"/>
                              </a:rPr>
                            </m:ctrlPr>
                          </m:funcPr>
                          <m:fName>
                            <m:r>
                              <m:rPr>
                                <m:sty m:val="p"/>
                              </m:rPr>
                              <a:rPr lang="en-GB" b="0" i="0" smtClean="0">
                                <a:latin typeface="Cambria Math"/>
                              </a:rPr>
                              <m:t>tan</m:t>
                            </m:r>
                          </m:fName>
                          <m:e>
                            <m:r>
                              <a:rPr lang="en-GB" b="0" i="1" smtClean="0">
                                <a:latin typeface="Cambria Math"/>
                                <a:ea typeface="Cambria Math"/>
                              </a:rPr>
                              <m:t>𝜃</m:t>
                            </m:r>
                          </m:e>
                        </m:func>
                      </m:e>
                    </m:rad>
                    <m:r>
                      <a:rPr lang="en-GB" b="0" i="1" smtClean="0">
                        <a:latin typeface="Cambria Math"/>
                      </a:rPr>
                      <m:t>=</m:t>
                    </m:r>
                    <m:rad>
                      <m:radPr>
                        <m:degHide m:val="on"/>
                        <m:ctrlPr>
                          <a:rPr lang="en-GB" b="0" i="1" smtClean="0">
                            <a:latin typeface="Cambria Math"/>
                          </a:rPr>
                        </m:ctrlPr>
                      </m:radPr>
                      <m:deg/>
                      <m:e>
                        <m:r>
                          <a:rPr lang="en-GB" b="0" i="1" smtClean="0">
                            <a:latin typeface="Cambria Math"/>
                          </a:rPr>
                          <m:t>9.81</m:t>
                        </m:r>
                        <m:r>
                          <a:rPr lang="en-GB" b="0" i="1" smtClean="0">
                            <a:latin typeface="Cambria Math"/>
                            <a:ea typeface="Cambria Math"/>
                          </a:rPr>
                          <m:t>×360×</m:t>
                        </m:r>
                        <m:func>
                          <m:funcPr>
                            <m:ctrlPr>
                              <a:rPr lang="en-GB" b="0" i="1" smtClean="0">
                                <a:latin typeface="Cambria Math"/>
                                <a:ea typeface="Cambria Math"/>
                              </a:rPr>
                            </m:ctrlPr>
                          </m:funcPr>
                          <m:fName>
                            <m:r>
                              <m:rPr>
                                <m:sty m:val="p"/>
                              </m:rPr>
                              <a:rPr lang="en-GB" b="0" i="0" smtClean="0">
                                <a:latin typeface="Cambria Math"/>
                                <a:ea typeface="Cambria Math"/>
                              </a:rPr>
                              <m:t>tan</m:t>
                            </m:r>
                          </m:fName>
                          <m:e>
                            <m:r>
                              <a:rPr lang="en-GB" b="0" i="1" smtClean="0">
                                <a:latin typeface="Cambria Math"/>
                                <a:ea typeface="Cambria Math"/>
                              </a:rPr>
                              <m:t>5</m:t>
                            </m:r>
                          </m:e>
                        </m:func>
                      </m:e>
                    </m:rad>
                    <m:r>
                      <a:rPr lang="en-GB" b="0" i="1" smtClean="0">
                        <a:latin typeface="Cambria Math"/>
                      </a:rPr>
                      <m:t>=18 </m:t>
                    </m:r>
                    <m:r>
                      <a:rPr lang="en-GB" b="0" i="1" smtClean="0">
                        <a:latin typeface="Cambria Math"/>
                      </a:rPr>
                      <m:t>𝑚</m:t>
                    </m:r>
                    <m:sSup>
                      <m:sSupPr>
                        <m:ctrlPr>
                          <a:rPr lang="en-GB" b="0" i="1" smtClean="0">
                            <a:latin typeface="Cambria Math"/>
                          </a:rPr>
                        </m:ctrlPr>
                      </m:sSupPr>
                      <m:e>
                        <m:r>
                          <a:rPr lang="en-GB" b="0" i="1" smtClean="0">
                            <a:latin typeface="Cambria Math"/>
                          </a:rPr>
                          <m:t>𝑠</m:t>
                        </m:r>
                      </m:e>
                      <m:sup>
                        <m:r>
                          <a:rPr lang="en-GB" b="0" i="1" smtClean="0">
                            <a:latin typeface="Cambria Math"/>
                          </a:rPr>
                          <m:t>−1</m:t>
                        </m:r>
                      </m:sup>
                    </m:sSup>
                  </m:oMath>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88" t="-2369" r="-1268"/>
                </a:stretch>
              </a:blipFill>
            </p:spPr>
            <p:txBody>
              <a:bodyPr/>
              <a:lstStyle/>
              <a:p>
                <a:r>
                  <a:rPr lang="en-GB">
                    <a:noFill/>
                  </a:rPr>
                  <a:t> </a:t>
                </a:r>
              </a:p>
            </p:txBody>
          </p:sp>
        </mc:Fallback>
      </mc:AlternateContent>
    </p:spTree>
    <p:extLst>
      <p:ext uri="{BB962C8B-B14F-4D97-AF65-F5344CB8AC3E}">
        <p14:creationId xmlns:p14="http://schemas.microsoft.com/office/powerpoint/2010/main" val="129829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altLang="en-US"/>
              <a:t>Newton First Law</a:t>
            </a:r>
          </a:p>
        </p:txBody>
      </p:sp>
      <p:sp>
        <p:nvSpPr>
          <p:cNvPr id="10244" name="Rectangle 4"/>
          <p:cNvSpPr>
            <a:spLocks noGrp="1" noChangeArrowheads="1"/>
          </p:cNvSpPr>
          <p:nvPr>
            <p:ph type="body" sz="half" idx="1"/>
          </p:nvPr>
        </p:nvSpPr>
        <p:spPr>
          <a:xfrm>
            <a:off x="508000" y="1981200"/>
            <a:ext cx="5080000" cy="4114800"/>
          </a:xfrm>
        </p:spPr>
        <p:txBody>
          <a:bodyPr/>
          <a:lstStyle/>
          <a:p>
            <a:pPr marL="914400" lvl="1" indent="-457200">
              <a:buFontTx/>
              <a:buNone/>
            </a:pPr>
            <a:r>
              <a:rPr lang="en-GB" altLang="en-US" sz="2400"/>
              <a:t>“Every object continues in its state of rest, or of motion in a straight line at constant speed, unless it is compelled to change by forces exerted on it." </a:t>
            </a:r>
          </a:p>
        </p:txBody>
      </p:sp>
      <p:pic>
        <p:nvPicPr>
          <p:cNvPr id="10243" name="Picture 3" descr="u6l1d2"/>
          <p:cNvPicPr>
            <a:picLocks noChangeAspect="1" noChangeArrowheads="1"/>
          </p:cNvPicPr>
          <p:nvPr/>
        </p:nvPicPr>
        <p:blipFill>
          <a:blip r:embed="rId2">
            <a:extLst>
              <a:ext uri="{28A0092B-C50C-407E-A947-70E740481C1C}">
                <a14:useLocalDpi xmlns:a14="http://schemas.microsoft.com/office/drawing/2010/main" val="0"/>
              </a:ext>
            </a:extLst>
          </a:blip>
          <a:srcRect l="9677"/>
          <a:stretch>
            <a:fillRect/>
          </a:stretch>
        </p:blipFill>
        <p:spPr bwMode="auto">
          <a:xfrm>
            <a:off x="5892800" y="1524001"/>
            <a:ext cx="5689600" cy="458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252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altLang="en-US"/>
              <a:t>Slow wheel</a:t>
            </a:r>
          </a:p>
        </p:txBody>
      </p:sp>
      <p:sp>
        <p:nvSpPr>
          <p:cNvPr id="5126" name="Rectangle 6"/>
          <p:cNvSpPr>
            <a:spLocks noGrp="1" noChangeArrowheads="1"/>
          </p:cNvSpPr>
          <p:nvPr>
            <p:ph type="body" sz="half" idx="1"/>
          </p:nvPr>
        </p:nvSpPr>
        <p:spPr>
          <a:xfrm>
            <a:off x="609600" y="1600201"/>
            <a:ext cx="5378451" cy="4530725"/>
          </a:xfrm>
        </p:spPr>
        <p:txBody>
          <a:bodyPr/>
          <a:lstStyle/>
          <a:p>
            <a:r>
              <a:rPr lang="en-GB" altLang="en-US" sz="2800"/>
              <a:t>When the “mud” hits the wheel</a:t>
            </a:r>
          </a:p>
          <a:p>
            <a:r>
              <a:rPr lang="en-GB" altLang="en-US" sz="2800"/>
              <a:t>Mud sticks to wheel</a:t>
            </a:r>
          </a:p>
          <a:p>
            <a:r>
              <a:rPr lang="en-GB" altLang="en-US" sz="2800"/>
              <a:t>Adhesion accelerates mud towards the centre of wheel</a:t>
            </a:r>
          </a:p>
          <a:p>
            <a:r>
              <a:rPr lang="en-GB" altLang="en-US" sz="2800"/>
              <a:t>Circular “motion”</a:t>
            </a:r>
          </a:p>
        </p:txBody>
      </p:sp>
      <p:pic>
        <p:nvPicPr>
          <p:cNvPr id="5123" name="Picture 3" descr="wheelslo"/>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2057400"/>
            <a:ext cx="48768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311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2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altLang="en-US"/>
              <a:t>Faster wheel</a:t>
            </a:r>
          </a:p>
        </p:txBody>
      </p:sp>
      <p:sp>
        <p:nvSpPr>
          <p:cNvPr id="6148" name="Rectangle 4"/>
          <p:cNvSpPr>
            <a:spLocks noGrp="1" noChangeArrowheads="1"/>
          </p:cNvSpPr>
          <p:nvPr>
            <p:ph type="body" sz="half" idx="1"/>
          </p:nvPr>
        </p:nvSpPr>
        <p:spPr>
          <a:xfrm>
            <a:off x="609600" y="1600201"/>
            <a:ext cx="5378451" cy="4530725"/>
          </a:xfrm>
        </p:spPr>
        <p:txBody>
          <a:bodyPr/>
          <a:lstStyle/>
          <a:p>
            <a:r>
              <a:rPr lang="en-GB" altLang="en-US" sz="2800"/>
              <a:t>Mud hits wheel</a:t>
            </a:r>
          </a:p>
          <a:p>
            <a:r>
              <a:rPr lang="en-GB" altLang="en-US" sz="2800"/>
              <a:t>Mud sticks to wheel</a:t>
            </a:r>
          </a:p>
          <a:p>
            <a:r>
              <a:rPr lang="en-GB" altLang="en-US" sz="2800"/>
              <a:t>Adhesion not great enough to accelerate Mud</a:t>
            </a:r>
          </a:p>
          <a:p>
            <a:r>
              <a:rPr lang="en-GB" altLang="en-US" sz="2800"/>
              <a:t>Thus projectile “motion”</a:t>
            </a:r>
          </a:p>
        </p:txBody>
      </p:sp>
      <p:sp>
        <p:nvSpPr>
          <p:cNvPr id="6149" name="Rectangle 5"/>
          <p:cNvSpPr>
            <a:spLocks noGrp="1" noChangeArrowheads="1" noTextEdit="1"/>
          </p:cNvSpPr>
          <p:nvPr>
            <p:ph type="chart" sz="half" idx="2"/>
          </p:nvPr>
        </p:nvSpPr>
        <p:spPr>
          <a:xfrm>
            <a:off x="6203952" y="1600201"/>
            <a:ext cx="5378449" cy="4530725"/>
          </a:xfrm>
        </p:spPr>
      </p:sp>
      <p:pic>
        <p:nvPicPr>
          <p:cNvPr id="6147" name="Picture 3" descr="wheelfa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133600"/>
            <a:ext cx="48768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714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altLang="en-US"/>
              <a:t> So what about Centrifugal force?</a:t>
            </a:r>
          </a:p>
        </p:txBody>
      </p:sp>
      <p:sp>
        <p:nvSpPr>
          <p:cNvPr id="16388" name="Rectangle 4"/>
          <p:cNvSpPr>
            <a:spLocks noGrp="1" noChangeArrowheads="1"/>
          </p:cNvSpPr>
          <p:nvPr>
            <p:ph type="body" sz="half" idx="1"/>
          </p:nvPr>
        </p:nvSpPr>
        <p:spPr>
          <a:xfrm>
            <a:off x="609600" y="1600201"/>
            <a:ext cx="5378451" cy="4530725"/>
          </a:xfrm>
        </p:spPr>
        <p:txBody>
          <a:bodyPr/>
          <a:lstStyle/>
          <a:p>
            <a:r>
              <a:rPr lang="en-GB" altLang="en-US" sz="2800" dirty="0" smtClean="0"/>
              <a:t>Its </a:t>
            </a:r>
            <a:r>
              <a:rPr lang="en-GB" altLang="en-US" sz="2800" dirty="0"/>
              <a:t>all about perception</a:t>
            </a:r>
          </a:p>
          <a:p>
            <a:endParaRPr lang="en-GB" altLang="en-US" sz="2800" dirty="0"/>
          </a:p>
        </p:txBody>
      </p:sp>
      <p:pic>
        <p:nvPicPr>
          <p:cNvPr id="16391" name="Picture 7" descr="caset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286000"/>
            <a:ext cx="6096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6291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Recap</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0321" y="2336873"/>
                <a:ext cx="5781439" cy="3599316"/>
              </a:xfrm>
            </p:spPr>
            <p:txBody>
              <a:bodyPr/>
              <a:lstStyle/>
              <a:p>
                <a:r>
                  <a:rPr lang="en-GB" dirty="0" smtClean="0"/>
                  <a:t>Circumference of a circle is </a:t>
                </a:r>
                <a14:m>
                  <m:oMath xmlns:m="http://schemas.openxmlformats.org/officeDocument/2006/math">
                    <m:r>
                      <a:rPr lang="en-GB" i="1">
                        <a:latin typeface="Cambria Math" panose="02040503050406030204" pitchFamily="18" charset="0"/>
                      </a:rPr>
                      <m:t>𝑐</m:t>
                    </m:r>
                    <m:r>
                      <a:rPr lang="en-GB" i="1">
                        <a:latin typeface="Cambria Math" panose="02040503050406030204" pitchFamily="18" charset="0"/>
                      </a:rPr>
                      <m:t>=2</m:t>
                    </m:r>
                    <m:r>
                      <a:rPr lang="en-GB" i="1">
                        <a:latin typeface="Cambria Math" panose="02040503050406030204" pitchFamily="18" charset="0"/>
                      </a:rPr>
                      <m:t>𝜋</m:t>
                    </m:r>
                    <m:r>
                      <a:rPr lang="en-GB" i="1">
                        <a:latin typeface="Cambria Math" panose="02040503050406030204" pitchFamily="18" charset="0"/>
                      </a:rPr>
                      <m:t>𝑟</m:t>
                    </m:r>
                  </m:oMath>
                </a14:m>
                <a:endParaRPr lang="en-GB" dirty="0" smtClean="0"/>
              </a:p>
              <a:p>
                <a:r>
                  <a:rPr lang="en-GB" dirty="0"/>
                  <a:t>The point from the centre to the </a:t>
                </a:r>
                <a:r>
                  <a:rPr lang="en-GB" dirty="0" smtClean="0"/>
                  <a:t>perimeter </a:t>
                </a:r>
                <a:r>
                  <a:rPr lang="en-GB" dirty="0"/>
                  <a:t>is the </a:t>
                </a:r>
                <a:r>
                  <a:rPr lang="en-GB" dirty="0" smtClean="0"/>
                  <a:t>radius</a:t>
                </a:r>
              </a:p>
              <a:p>
                <a:endParaRPr lang="en-GB" dirty="0"/>
              </a:p>
              <a:p>
                <a14:m>
                  <m:oMath xmlns:m="http://schemas.openxmlformats.org/officeDocument/2006/math">
                    <m:r>
                      <a:rPr lang="en-GB" b="0" i="1" smtClean="0">
                        <a:latin typeface="Cambria Math" panose="02040503050406030204" pitchFamily="18" charset="0"/>
                      </a:rPr>
                      <m:t>𝑟𝑎𝑑𝑖𝑎𝑛𝑠</m:t>
                    </m:r>
                    <m:r>
                      <a:rPr lang="en-GB" b="0" i="1" smtClean="0">
                        <a:latin typeface="Cambria Math" panose="02040503050406030204" pitchFamily="18" charset="0"/>
                      </a:rPr>
                      <m:t>=</m:t>
                    </m:r>
                    <m:r>
                      <a:rPr lang="en-GB" b="0" i="1" smtClean="0">
                        <a:latin typeface="Cambria Math" panose="02040503050406030204" pitchFamily="18" charset="0"/>
                      </a:rPr>
                      <m:t>𝑑𝑒𝑔𝑟𝑒𝑒𝑠</m:t>
                    </m:r>
                    <m:r>
                      <a:rPr lang="en-GB" b="0" i="1" smtClean="0">
                        <a:latin typeface="Cambria Math" panose="02040503050406030204" pitchFamily="18" charset="0"/>
                        <a:ea typeface="Cambria Math" panose="02040503050406030204" pitchFamily="18" charset="0"/>
                      </a:rPr>
                      <m:t>×</m:t>
                    </m:r>
                    <m:f>
                      <m:fPr>
                        <m:ctrlPr>
                          <a:rPr lang="en-GB" b="0" i="1" smtClean="0">
                            <a:latin typeface="Cambria Math"/>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𝜋</m:t>
                        </m:r>
                      </m:num>
                      <m:den>
                        <m:r>
                          <a:rPr lang="en-GB" b="0" i="1" smtClean="0">
                            <a:latin typeface="Cambria Math" panose="02040503050406030204" pitchFamily="18" charset="0"/>
                            <a:ea typeface="Cambria Math" panose="02040503050406030204" pitchFamily="18" charset="0"/>
                          </a:rPr>
                          <m:t>180</m:t>
                        </m:r>
                      </m:den>
                    </m:f>
                  </m:oMath>
                </a14:m>
                <a:endParaRPr lang="en-GB" dirty="0" smtClean="0"/>
              </a:p>
              <a:p>
                <a:endParaRPr lang="en-GB" dirty="0"/>
              </a:p>
              <a:p>
                <a14:m>
                  <m:oMath xmlns:m="http://schemas.openxmlformats.org/officeDocument/2006/math">
                    <m:r>
                      <a:rPr lang="en-GB" b="0" i="1" smtClean="0">
                        <a:latin typeface="Cambria Math" panose="02040503050406030204" pitchFamily="18" charset="0"/>
                      </a:rPr>
                      <m:t>𝑑𝑒𝑔𝑟𝑒𝑒𝑠</m:t>
                    </m:r>
                    <m:r>
                      <a:rPr lang="en-GB" b="0" i="1" smtClean="0">
                        <a:latin typeface="Cambria Math" panose="02040503050406030204" pitchFamily="18" charset="0"/>
                      </a:rPr>
                      <m:t>=</m:t>
                    </m:r>
                    <m:r>
                      <a:rPr lang="en-GB" b="0" i="1" smtClean="0">
                        <a:latin typeface="Cambria Math" panose="02040503050406030204" pitchFamily="18" charset="0"/>
                      </a:rPr>
                      <m:t>𝑟𝑎𝑑𝑖𝑎𝑛𝑠</m:t>
                    </m:r>
                    <m:r>
                      <a:rPr lang="en-GB" b="0" i="1" smtClean="0">
                        <a:latin typeface="Cambria Math" panose="02040503050406030204" pitchFamily="18" charset="0"/>
                        <a:ea typeface="Cambria Math" panose="02040503050406030204" pitchFamily="18" charset="0"/>
                      </a:rPr>
                      <m:t>×</m:t>
                    </m:r>
                    <m:f>
                      <m:fPr>
                        <m:ctrlPr>
                          <a:rPr lang="en-GB" b="0" i="1" smtClean="0">
                            <a:latin typeface="Cambria Math"/>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180</m:t>
                        </m:r>
                      </m:num>
                      <m:den>
                        <m:r>
                          <a:rPr lang="en-GB" b="0" i="1" smtClean="0">
                            <a:latin typeface="Cambria Math" panose="02040503050406030204" pitchFamily="18" charset="0"/>
                            <a:ea typeface="Cambria Math" panose="02040503050406030204" pitchFamily="18" charset="0"/>
                          </a:rPr>
                          <m:t>𝜋</m:t>
                        </m:r>
                      </m:den>
                    </m:f>
                  </m:oMath>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0321" y="2336873"/>
                <a:ext cx="5781439" cy="3599316"/>
              </a:xfrm>
              <a:blipFill rotWithShape="0">
                <a:blip r:embed="rId2"/>
                <a:stretch>
                  <a:fillRect l="-1477" t="-2369"/>
                </a:stretch>
              </a:blipFill>
            </p:spPr>
            <p:txBody>
              <a:bodyPr/>
              <a:lstStyle/>
              <a:p>
                <a:r>
                  <a:rPr lang="en-GB">
                    <a:noFill/>
                  </a:rPr>
                  <a:t> </a:t>
                </a:r>
              </a:p>
            </p:txBody>
          </p:sp>
        </mc:Fallback>
      </mc:AlternateContent>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6461760" y="2089150"/>
            <a:ext cx="5730240" cy="4768850"/>
          </a:xfrm>
          <a:prstGeom prst="rect">
            <a:avLst/>
          </a:prstGeom>
          <a:noFill/>
          <a:ln>
            <a:noFill/>
          </a:ln>
        </p:spPr>
      </p:pic>
    </p:spTree>
    <p:extLst>
      <p:ext uri="{BB962C8B-B14F-4D97-AF65-F5344CB8AC3E}">
        <p14:creationId xmlns:p14="http://schemas.microsoft.com/office/powerpoint/2010/main" val="1082071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Centrifugal Force</a:t>
            </a:r>
            <a:endParaRPr lang="en-GB" dirty="0"/>
          </a:p>
        </p:txBody>
      </p:sp>
      <p:sp>
        <p:nvSpPr>
          <p:cNvPr id="3" name="Text Placeholder 2"/>
          <p:cNvSpPr>
            <a:spLocks noGrp="1"/>
          </p:cNvSpPr>
          <p:nvPr>
            <p:ph type="body" sz="half" idx="1"/>
          </p:nvPr>
        </p:nvSpPr>
        <p:spPr>
          <a:xfrm>
            <a:off x="609600" y="1600201"/>
            <a:ext cx="10996246" cy="4530725"/>
          </a:xfrm>
        </p:spPr>
        <p:txBody>
          <a:bodyPr/>
          <a:lstStyle/>
          <a:p>
            <a:r>
              <a:rPr lang="en-GB" dirty="0"/>
              <a:t>An object traveling in a circle behaves as if it is experiencing an outward force. </a:t>
            </a:r>
            <a:endParaRPr lang="en-GB" dirty="0" smtClean="0"/>
          </a:p>
          <a:p>
            <a:r>
              <a:rPr lang="en-GB" dirty="0" smtClean="0"/>
              <a:t>This </a:t>
            </a:r>
            <a:r>
              <a:rPr lang="en-GB" dirty="0"/>
              <a:t>force, known as the centrifugal force, depends on the mass of the object, the speed of rotation, and the distance from the </a:t>
            </a:r>
            <a:r>
              <a:rPr lang="en-GB" dirty="0" smtClean="0"/>
              <a:t>centre. </a:t>
            </a:r>
          </a:p>
          <a:p>
            <a:r>
              <a:rPr lang="en-GB" dirty="0" smtClean="0"/>
              <a:t>The </a:t>
            </a:r>
            <a:r>
              <a:rPr lang="en-GB" dirty="0"/>
              <a:t>more massive the object, the greater the force; the greater the speed of the object, the greater the force; and the greater the distance from the </a:t>
            </a:r>
            <a:r>
              <a:rPr lang="en-GB" dirty="0" smtClean="0"/>
              <a:t>centre, </a:t>
            </a:r>
            <a:r>
              <a:rPr lang="en-GB" dirty="0"/>
              <a:t>the greater the force. </a:t>
            </a:r>
            <a:br>
              <a:rPr lang="en-GB" dirty="0"/>
            </a:br>
            <a:endParaRPr lang="en-GB" dirty="0"/>
          </a:p>
        </p:txBody>
      </p:sp>
    </p:spTree>
    <p:extLst>
      <p:ext uri="{BB962C8B-B14F-4D97-AF65-F5344CB8AC3E}">
        <p14:creationId xmlns:p14="http://schemas.microsoft.com/office/powerpoint/2010/main" val="2729560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Centrifugal Force</a:t>
            </a:r>
            <a:endParaRPr lang="en-GB" dirty="0"/>
          </a:p>
        </p:txBody>
      </p:sp>
      <p:sp>
        <p:nvSpPr>
          <p:cNvPr id="3" name="Text Placeholder 2"/>
          <p:cNvSpPr>
            <a:spLocks noGrp="1"/>
          </p:cNvSpPr>
          <p:nvPr>
            <p:ph type="body" sz="half" idx="1"/>
          </p:nvPr>
        </p:nvSpPr>
        <p:spPr>
          <a:xfrm>
            <a:off x="609599" y="1600201"/>
            <a:ext cx="10988431" cy="4530725"/>
          </a:xfrm>
        </p:spPr>
        <p:txBody>
          <a:bodyPr>
            <a:normAutofit/>
          </a:bodyPr>
          <a:lstStyle/>
          <a:p>
            <a:r>
              <a:rPr lang="en-GB" dirty="0"/>
              <a:t>It is important to note that the centrifugal force does not actually exist. </a:t>
            </a:r>
            <a:endParaRPr lang="en-GB" dirty="0" smtClean="0"/>
          </a:p>
          <a:p>
            <a:r>
              <a:rPr lang="en-GB" dirty="0" smtClean="0"/>
              <a:t>We </a:t>
            </a:r>
            <a:r>
              <a:rPr lang="en-GB" dirty="0"/>
              <a:t>feel it, because we are in a non-inertial coordinate system. </a:t>
            </a:r>
            <a:endParaRPr lang="en-GB" dirty="0" smtClean="0"/>
          </a:p>
          <a:p>
            <a:endParaRPr lang="en-GB" dirty="0" smtClean="0"/>
          </a:p>
          <a:p>
            <a:r>
              <a:rPr lang="en-GB" dirty="0" smtClean="0"/>
              <a:t>(</a:t>
            </a:r>
            <a:r>
              <a:rPr lang="en-GB" i="1" dirty="0" smtClean="0"/>
              <a:t>A </a:t>
            </a:r>
            <a:r>
              <a:rPr lang="en-GB" i="1" dirty="0"/>
              <a:t>non-inertial reference frame is a frame of reference that is undergoing acceleration with respect to an inertial frame</a:t>
            </a:r>
            <a:r>
              <a:rPr lang="en-GB" i="1" dirty="0" smtClean="0"/>
              <a:t>. </a:t>
            </a:r>
            <a:r>
              <a:rPr lang="en-GB" i="1" dirty="0"/>
              <a:t>An accelerometer at rest in a non-inertial frame will in general detect a non-zero </a:t>
            </a:r>
            <a:r>
              <a:rPr lang="en-GB" i="1" dirty="0" smtClean="0"/>
              <a:t>acceleration</a:t>
            </a:r>
            <a:r>
              <a:rPr lang="en-GB" dirty="0" smtClean="0"/>
              <a:t>)</a:t>
            </a:r>
          </a:p>
          <a:p>
            <a:endParaRPr lang="en-GB" dirty="0" smtClean="0"/>
          </a:p>
          <a:p>
            <a:r>
              <a:rPr lang="en-GB" dirty="0" smtClean="0"/>
              <a:t>Nevertheless</a:t>
            </a:r>
            <a:r>
              <a:rPr lang="en-GB" dirty="0"/>
              <a:t>, it appears quite real to the object being rotated. </a:t>
            </a:r>
            <a:endParaRPr lang="en-GB" dirty="0" smtClean="0"/>
          </a:p>
          <a:p>
            <a:r>
              <a:rPr lang="en-GB" dirty="0" smtClean="0"/>
              <a:t>This </a:t>
            </a:r>
            <a:r>
              <a:rPr lang="en-GB" dirty="0"/>
              <a:t>is because the object believes that it is in a non-accelerating situation, when in fact it is not. </a:t>
            </a:r>
          </a:p>
        </p:txBody>
      </p:sp>
    </p:spTree>
    <p:extLst>
      <p:ext uri="{BB962C8B-B14F-4D97-AF65-F5344CB8AC3E}">
        <p14:creationId xmlns:p14="http://schemas.microsoft.com/office/powerpoint/2010/main" val="2451211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Centrifugal Force</a:t>
            </a:r>
          </a:p>
        </p:txBody>
      </p:sp>
      <p:sp>
        <p:nvSpPr>
          <p:cNvPr id="3" name="Text Placeholder 2"/>
          <p:cNvSpPr>
            <a:spLocks noGrp="1"/>
          </p:cNvSpPr>
          <p:nvPr>
            <p:ph type="body" sz="half" idx="1"/>
          </p:nvPr>
        </p:nvSpPr>
        <p:spPr>
          <a:xfrm>
            <a:off x="609599" y="1600201"/>
            <a:ext cx="10738339" cy="4530725"/>
          </a:xfrm>
        </p:spPr>
        <p:txBody>
          <a:bodyPr/>
          <a:lstStyle/>
          <a:p>
            <a:r>
              <a:rPr lang="en-GB" dirty="0"/>
              <a:t>For instance, a child on a merry-go-round is not experiencing any real force outward, but he/she must exert a force to keep from flying off the merry-go-round. </a:t>
            </a:r>
            <a:endParaRPr lang="en-GB" dirty="0" smtClean="0"/>
          </a:p>
          <a:p>
            <a:r>
              <a:rPr lang="en-GB" dirty="0" smtClean="0"/>
              <a:t>Because </a:t>
            </a:r>
            <a:r>
              <a:rPr lang="en-GB" dirty="0"/>
              <a:t>the centrifugal force appears so real, it is often very useful to use as if it were real. </a:t>
            </a:r>
            <a:endParaRPr lang="en-GB" dirty="0" smtClean="0"/>
          </a:p>
          <a:p>
            <a:r>
              <a:rPr lang="en-GB" dirty="0" smtClean="0"/>
              <a:t>The </a:t>
            </a:r>
            <a:r>
              <a:rPr lang="en-GB" dirty="0"/>
              <a:t>more massive the object, the greater the force. </a:t>
            </a:r>
          </a:p>
          <a:p>
            <a:endParaRPr lang="en-GB" dirty="0"/>
          </a:p>
        </p:txBody>
      </p:sp>
    </p:spTree>
    <p:extLst>
      <p:ext uri="{BB962C8B-B14F-4D97-AF65-F5344CB8AC3E}">
        <p14:creationId xmlns:p14="http://schemas.microsoft.com/office/powerpoint/2010/main" val="2675606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Centrifugal Force</a:t>
            </a:r>
            <a:endParaRPr lang="en-GB" dirty="0"/>
          </a:p>
        </p:txBody>
      </p:sp>
      <p:sp>
        <p:nvSpPr>
          <p:cNvPr id="3" name="Text Placeholder 2"/>
          <p:cNvSpPr>
            <a:spLocks noGrp="1"/>
          </p:cNvSpPr>
          <p:nvPr>
            <p:ph type="body" sz="half" idx="1"/>
          </p:nvPr>
        </p:nvSpPr>
        <p:spPr>
          <a:xfrm>
            <a:off x="609599" y="1600201"/>
            <a:ext cx="11011877" cy="4530725"/>
          </a:xfrm>
        </p:spPr>
        <p:txBody>
          <a:bodyPr/>
          <a:lstStyle/>
          <a:p>
            <a:r>
              <a:rPr lang="en-GB" dirty="0"/>
              <a:t>We know that this is true because an adult will have a harder time staying on a merry-go-round than a child will. </a:t>
            </a:r>
            <a:endParaRPr lang="en-GB" dirty="0" smtClean="0"/>
          </a:p>
          <a:p>
            <a:r>
              <a:rPr lang="en-GB" dirty="0" smtClean="0"/>
              <a:t>The </a:t>
            </a:r>
            <a:r>
              <a:rPr lang="en-GB" dirty="0"/>
              <a:t>greater the speed of rotation, the greater the outward force. </a:t>
            </a:r>
            <a:endParaRPr lang="en-GB" dirty="0" smtClean="0"/>
          </a:p>
          <a:p>
            <a:r>
              <a:rPr lang="en-GB" dirty="0" smtClean="0"/>
              <a:t>We </a:t>
            </a:r>
            <a:r>
              <a:rPr lang="en-GB" dirty="0"/>
              <a:t>know that this is true because a merry-go-round is harder to stay on, the faster it rotates. </a:t>
            </a:r>
            <a:endParaRPr lang="en-GB" dirty="0" smtClean="0"/>
          </a:p>
          <a:p>
            <a:r>
              <a:rPr lang="en-GB" dirty="0" smtClean="0"/>
              <a:t>If </a:t>
            </a:r>
            <a:r>
              <a:rPr lang="en-GB" dirty="0"/>
              <a:t>you move further out on the merry-go-round, you will have to exert a greater force to stay on. In order to stay on a circular path, we must exert a force towards the centre called centripetal (or </a:t>
            </a:r>
            <a:r>
              <a:rPr lang="en-GB" dirty="0" smtClean="0"/>
              <a:t>"centre-seeking</a:t>
            </a:r>
            <a:r>
              <a:rPr lang="en-GB" dirty="0"/>
              <a:t>") force. </a:t>
            </a:r>
          </a:p>
        </p:txBody>
      </p:sp>
    </p:spTree>
    <p:extLst>
      <p:ext uri="{BB962C8B-B14F-4D97-AF65-F5344CB8AC3E}">
        <p14:creationId xmlns:p14="http://schemas.microsoft.com/office/powerpoint/2010/main" val="1583240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Chavs and Circular Motion Do Not Mix!</a:t>
            </a:r>
            <a:endParaRPr lang="en-GB" dirty="0"/>
          </a:p>
        </p:txBody>
      </p:sp>
      <p:sp>
        <p:nvSpPr>
          <p:cNvPr id="3" name="Text Placeholder 2"/>
          <p:cNvSpPr>
            <a:spLocks noGrp="1"/>
          </p:cNvSpPr>
          <p:nvPr>
            <p:ph type="body" sz="half" idx="1"/>
          </p:nvPr>
        </p:nvSpPr>
        <p:spPr/>
        <p:txBody>
          <a:bodyPr/>
          <a:lstStyle/>
          <a:p>
            <a:r>
              <a:rPr lang="en-GB" dirty="0"/>
              <a:t>https://www.youtube.com/watch?v=Ct1QuKLJl-g</a:t>
            </a:r>
          </a:p>
        </p:txBody>
      </p:sp>
    </p:spTree>
    <p:extLst>
      <p:ext uri="{BB962C8B-B14F-4D97-AF65-F5344CB8AC3E}">
        <p14:creationId xmlns:p14="http://schemas.microsoft.com/office/powerpoint/2010/main" val="39600659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Centrifugal Force</a:t>
            </a:r>
            <a:endParaRPr lang="en-GB" dirty="0"/>
          </a:p>
        </p:txBody>
      </p:sp>
      <p:sp>
        <p:nvSpPr>
          <p:cNvPr id="3" name="Text Placeholder 2"/>
          <p:cNvSpPr>
            <a:spLocks noGrp="1"/>
          </p:cNvSpPr>
          <p:nvPr>
            <p:ph type="body" sz="half" idx="1"/>
          </p:nvPr>
        </p:nvSpPr>
        <p:spPr>
          <a:xfrm>
            <a:off x="609600" y="1600201"/>
            <a:ext cx="10972800" cy="4530725"/>
          </a:xfrm>
        </p:spPr>
        <p:txBody>
          <a:bodyPr/>
          <a:lstStyle/>
          <a:p>
            <a:r>
              <a:rPr lang="en-GB" dirty="0"/>
              <a:t>Consider a rope with a ball on the end. </a:t>
            </a:r>
            <a:endParaRPr lang="en-GB" dirty="0" smtClean="0"/>
          </a:p>
          <a:p>
            <a:r>
              <a:rPr lang="en-GB" dirty="0" smtClean="0"/>
              <a:t>You </a:t>
            </a:r>
            <a:r>
              <a:rPr lang="en-GB" dirty="0"/>
              <a:t>can swirl the ball around in a circle over your head while holding onto the rope. </a:t>
            </a:r>
            <a:endParaRPr lang="en-GB" dirty="0" smtClean="0"/>
          </a:p>
          <a:p>
            <a:r>
              <a:rPr lang="en-GB" dirty="0" smtClean="0"/>
              <a:t>The </a:t>
            </a:r>
            <a:r>
              <a:rPr lang="en-GB" dirty="0"/>
              <a:t>ball experiences the so-called centrifugal force, and it is the rope that provides the force to keep in moving in the circle.</a:t>
            </a:r>
          </a:p>
          <a:p>
            <a:endParaRPr lang="en-GB" dirty="0"/>
          </a:p>
        </p:txBody>
      </p:sp>
    </p:spTree>
    <p:extLst>
      <p:ext uri="{BB962C8B-B14F-4D97-AF65-F5344CB8AC3E}">
        <p14:creationId xmlns:p14="http://schemas.microsoft.com/office/powerpoint/2010/main" val="27750394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GB" altLang="en-US" dirty="0"/>
              <a:t>Centripetal </a:t>
            </a:r>
            <a:r>
              <a:rPr lang="en-GB" altLang="en-US" dirty="0" smtClean="0"/>
              <a:t>Force Vs. Centrifugal Force</a:t>
            </a:r>
            <a:endParaRPr lang="en-GB" altLang="en-US" dirty="0"/>
          </a:p>
        </p:txBody>
      </p:sp>
      <p:sp>
        <p:nvSpPr>
          <p:cNvPr id="35843" name="Rectangle 3"/>
          <p:cNvSpPr>
            <a:spLocks noGrp="1" noChangeArrowheads="1"/>
          </p:cNvSpPr>
          <p:nvPr>
            <p:ph type="body" idx="1"/>
          </p:nvPr>
        </p:nvSpPr>
        <p:spPr/>
        <p:txBody>
          <a:bodyPr/>
          <a:lstStyle/>
          <a:p>
            <a:r>
              <a:rPr lang="en-GB" altLang="en-US" dirty="0"/>
              <a:t>https://www.youtube.com/watch?v=zHpAifN_2Sw</a:t>
            </a:r>
          </a:p>
        </p:txBody>
      </p:sp>
    </p:spTree>
    <p:extLst>
      <p:ext uri="{BB962C8B-B14F-4D97-AF65-F5344CB8AC3E}">
        <p14:creationId xmlns:p14="http://schemas.microsoft.com/office/powerpoint/2010/main" val="26158499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altLang="en-US"/>
              <a:t>Vertical Circles</a:t>
            </a:r>
          </a:p>
        </p:txBody>
      </p:sp>
      <p:sp>
        <p:nvSpPr>
          <p:cNvPr id="8197" name="Oval 5"/>
          <p:cNvSpPr>
            <a:spLocks noChangeArrowheads="1"/>
          </p:cNvSpPr>
          <p:nvPr/>
        </p:nvSpPr>
        <p:spPr bwMode="auto">
          <a:xfrm>
            <a:off x="3312584" y="1916113"/>
            <a:ext cx="5376333" cy="374015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8200" name="Group 8"/>
          <p:cNvGrpSpPr>
            <a:grpSpLocks/>
          </p:cNvGrpSpPr>
          <p:nvPr/>
        </p:nvGrpSpPr>
        <p:grpSpPr bwMode="auto">
          <a:xfrm>
            <a:off x="5755218" y="3860800"/>
            <a:ext cx="488949" cy="1951038"/>
            <a:chOff x="2719" y="2432"/>
            <a:chExt cx="231" cy="1229"/>
          </a:xfrm>
        </p:grpSpPr>
        <p:sp>
          <p:nvSpPr>
            <p:cNvPr id="8198" name="Oval 6"/>
            <p:cNvSpPr>
              <a:spLocks noChangeArrowheads="1"/>
            </p:cNvSpPr>
            <p:nvPr/>
          </p:nvSpPr>
          <p:spPr bwMode="auto">
            <a:xfrm>
              <a:off x="2719" y="3430"/>
              <a:ext cx="231" cy="23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199" name="Line 7"/>
            <p:cNvSpPr>
              <a:spLocks noChangeShapeType="1"/>
            </p:cNvSpPr>
            <p:nvPr/>
          </p:nvSpPr>
          <p:spPr bwMode="auto">
            <a:xfrm flipV="1">
              <a:off x="2834" y="2432"/>
              <a:ext cx="1" cy="11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8207" name="Text Box 15"/>
          <p:cNvSpPr txBox="1">
            <a:spLocks noChangeArrowheads="1"/>
          </p:cNvSpPr>
          <p:nvPr/>
        </p:nvSpPr>
        <p:spPr bwMode="auto">
          <a:xfrm>
            <a:off x="450200" y="2127250"/>
            <a:ext cx="2504016"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2800" dirty="0"/>
              <a:t>We are going </a:t>
            </a:r>
            <a:br>
              <a:rPr lang="en-GB" altLang="en-US" sz="2800" dirty="0"/>
            </a:br>
            <a:r>
              <a:rPr lang="en-GB" altLang="en-US" sz="2800" dirty="0"/>
              <a:t>to consider </a:t>
            </a:r>
            <a:br>
              <a:rPr lang="en-GB" altLang="en-US" sz="2800" dirty="0"/>
            </a:br>
            <a:r>
              <a:rPr lang="en-GB" altLang="en-US" sz="2800" dirty="0"/>
              <a:t>4 points</a:t>
            </a:r>
          </a:p>
        </p:txBody>
      </p:sp>
      <p:sp>
        <p:nvSpPr>
          <p:cNvPr id="8208" name="Text Box 16"/>
          <p:cNvSpPr txBox="1">
            <a:spLocks noChangeArrowheads="1"/>
          </p:cNvSpPr>
          <p:nvPr/>
        </p:nvSpPr>
        <p:spPr bwMode="auto">
          <a:xfrm>
            <a:off x="6479118" y="5734051"/>
            <a:ext cx="9364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t>Bottom</a:t>
            </a:r>
          </a:p>
        </p:txBody>
      </p:sp>
      <p:sp>
        <p:nvSpPr>
          <p:cNvPr id="8209" name="Text Box 17"/>
          <p:cNvSpPr txBox="1">
            <a:spLocks noChangeArrowheads="1"/>
          </p:cNvSpPr>
          <p:nvPr/>
        </p:nvSpPr>
        <p:spPr bwMode="auto">
          <a:xfrm>
            <a:off x="9264651" y="3716338"/>
            <a:ext cx="12298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t>horizontal</a:t>
            </a:r>
          </a:p>
        </p:txBody>
      </p:sp>
      <p:sp>
        <p:nvSpPr>
          <p:cNvPr id="8210" name="Text Box 18"/>
          <p:cNvSpPr txBox="1">
            <a:spLocks noChangeArrowheads="1"/>
          </p:cNvSpPr>
          <p:nvPr/>
        </p:nvSpPr>
        <p:spPr bwMode="auto">
          <a:xfrm>
            <a:off x="1390651" y="3500438"/>
            <a:ext cx="12298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t>horizontal</a:t>
            </a:r>
          </a:p>
        </p:txBody>
      </p:sp>
      <p:sp>
        <p:nvSpPr>
          <p:cNvPr id="8211" name="Text Box 19"/>
          <p:cNvSpPr txBox="1">
            <a:spLocks noChangeArrowheads="1"/>
          </p:cNvSpPr>
          <p:nvPr/>
        </p:nvSpPr>
        <p:spPr bwMode="auto">
          <a:xfrm>
            <a:off x="6288617" y="1484313"/>
            <a:ext cx="5422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t>Top</a:t>
            </a:r>
          </a:p>
        </p:txBody>
      </p:sp>
      <p:sp>
        <p:nvSpPr>
          <p:cNvPr id="8212" name="Text Box 20"/>
          <p:cNvSpPr txBox="1">
            <a:spLocks noChangeArrowheads="1"/>
          </p:cNvSpPr>
          <p:nvPr/>
        </p:nvSpPr>
        <p:spPr bwMode="auto">
          <a:xfrm>
            <a:off x="334434" y="6165851"/>
            <a:ext cx="1142576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u="sng"/>
              <a:t>Assume a constant  angular velocity</a:t>
            </a:r>
            <a:r>
              <a:rPr lang="en-GB" altLang="en-US" sz="2000"/>
              <a:t> </a:t>
            </a:r>
            <a:r>
              <a:rPr lang="en-GB" altLang="en-US" sz="2000">
                <a:sym typeface="Wingdings" pitchFamily="2" charset="2"/>
              </a:rPr>
              <a:t> Constant centripetal force</a:t>
            </a:r>
            <a:endParaRPr lang="en-GB" altLang="en-US" sz="2000"/>
          </a:p>
        </p:txBody>
      </p:sp>
    </p:spTree>
    <p:extLst>
      <p:ext uri="{BB962C8B-B14F-4D97-AF65-F5344CB8AC3E}">
        <p14:creationId xmlns:p14="http://schemas.microsoft.com/office/powerpoint/2010/main" val="23765849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0" fill="hold"/>
                                        <p:tgtEl>
                                          <p:spTgt spid="8200"/>
                                        </p:tgtEl>
                                        <p:attrNameLst>
                                          <p:attrName>r</p:attrName>
                                        </p:attrNameLst>
                                      </p:cBhvr>
                                    </p:animRot>
                                  </p:childTnLst>
                                </p:cTn>
                              </p:par>
                              <p:par>
                                <p:cTn id="7" presetID="1" presetClass="path" presetSubtype="0" fill="hold" nodeType="withEffect">
                                  <p:stCondLst>
                                    <p:cond delay="0"/>
                                  </p:stCondLst>
                                  <p:childTnLst>
                                    <p:animMotion origin="layout" path="M 4.16667E-6 -2.94798E-6 C 0.06892 -2.94798E-6 0.125 -0.07306 0.125 -0.16254 C 0.125 -0.25225 0.06892 -0.32508 4.16667E-6 -0.32508 C -0.06893 -0.32508 -0.125 -0.25225 -0.125 -0.16254 C -0.125 -0.07306 -0.06893 -2.94798E-6 4.16667E-6 -2.94798E-6 Z " pathEditMode="relative" rAng="0" ptsTypes="fffff">
                                      <p:cBhvr>
                                        <p:cTn id="8" dur="5000" fill="hold"/>
                                        <p:tgtEl>
                                          <p:spTgt spid="8200"/>
                                        </p:tgtEl>
                                        <p:attrNameLst>
                                          <p:attrName>ppt_x</p:attrName>
                                          <p:attrName>ppt_y</p:attrName>
                                        </p:attrNameLst>
                                      </p:cBhvr>
                                      <p:rCtr x="0" y="-16254"/>
                                    </p:animMotion>
                                  </p:childTnLst>
                                </p:cTn>
                              </p:par>
                              <p:par>
                                <p:cTn id="9" presetID="1" presetClass="entr" presetSubtype="0" fill="hold" grpId="0" nodeType="withEffect">
                                  <p:stCondLst>
                                    <p:cond delay="0"/>
                                  </p:stCondLst>
                                  <p:childTnLst>
                                    <p:set>
                                      <p:cBhvr>
                                        <p:cTn id="10" dur="1" fill="hold">
                                          <p:stCondLst>
                                            <p:cond delay="0"/>
                                          </p:stCondLst>
                                        </p:cTn>
                                        <p:tgtEl>
                                          <p:spTgt spid="8208"/>
                                        </p:tgtEl>
                                        <p:attrNameLst>
                                          <p:attrName>style.visibility</p:attrName>
                                        </p:attrNameLst>
                                      </p:cBhvr>
                                      <p:to>
                                        <p:strVal val="visible"/>
                                      </p:to>
                                    </p:set>
                                  </p:childTnLst>
                                </p:cTn>
                              </p:par>
                              <p:par>
                                <p:cTn id="11" presetID="1" presetClass="entr" presetSubtype="0" fill="hold" grpId="0" nodeType="withEffect">
                                  <p:stCondLst>
                                    <p:cond delay="1500"/>
                                  </p:stCondLst>
                                  <p:childTnLst>
                                    <p:set>
                                      <p:cBhvr>
                                        <p:cTn id="12" dur="1" fill="hold">
                                          <p:stCondLst>
                                            <p:cond delay="0"/>
                                          </p:stCondLst>
                                        </p:cTn>
                                        <p:tgtEl>
                                          <p:spTgt spid="8209"/>
                                        </p:tgtEl>
                                        <p:attrNameLst>
                                          <p:attrName>style.visibility</p:attrName>
                                        </p:attrNameLst>
                                      </p:cBhvr>
                                      <p:to>
                                        <p:strVal val="visible"/>
                                      </p:to>
                                    </p:set>
                                  </p:childTnLst>
                                </p:cTn>
                              </p:par>
                              <p:par>
                                <p:cTn id="13" presetID="1" presetClass="entr" presetSubtype="0" fill="hold" grpId="0" nodeType="withEffect">
                                  <p:stCondLst>
                                    <p:cond delay="2500"/>
                                  </p:stCondLst>
                                  <p:childTnLst>
                                    <p:set>
                                      <p:cBhvr>
                                        <p:cTn id="14" dur="1" fill="hold">
                                          <p:stCondLst>
                                            <p:cond delay="0"/>
                                          </p:stCondLst>
                                        </p:cTn>
                                        <p:tgtEl>
                                          <p:spTgt spid="8211"/>
                                        </p:tgtEl>
                                        <p:attrNameLst>
                                          <p:attrName>style.visibility</p:attrName>
                                        </p:attrNameLst>
                                      </p:cBhvr>
                                      <p:to>
                                        <p:strVal val="visible"/>
                                      </p:to>
                                    </p:set>
                                  </p:childTnLst>
                                </p:cTn>
                              </p:par>
                              <p:par>
                                <p:cTn id="15" presetID="1" presetClass="entr" presetSubtype="0" fill="hold" grpId="0" nodeType="withEffect">
                                  <p:stCondLst>
                                    <p:cond delay="3500"/>
                                  </p:stCondLst>
                                  <p:childTnLst>
                                    <p:set>
                                      <p:cBhvr>
                                        <p:cTn id="16" dur="1" fill="hold">
                                          <p:stCondLst>
                                            <p:cond delay="0"/>
                                          </p:stCondLst>
                                        </p:cTn>
                                        <p:tgtEl>
                                          <p:spTgt spid="8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8" grpId="0"/>
      <p:bldP spid="8209" grpId="0"/>
      <p:bldP spid="8210" grpId="0"/>
      <p:bldP spid="82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altLang="en-US"/>
              <a:t>Centripetal Force</a:t>
            </a:r>
          </a:p>
        </p:txBody>
      </p:sp>
      <p:sp>
        <p:nvSpPr>
          <p:cNvPr id="10243" name="Rectangle 3"/>
          <p:cNvSpPr>
            <a:spLocks noGrp="1" noChangeArrowheads="1"/>
          </p:cNvSpPr>
          <p:nvPr>
            <p:ph type="body" idx="1"/>
          </p:nvPr>
        </p:nvSpPr>
        <p:spPr/>
        <p:txBody>
          <a:bodyPr/>
          <a:lstStyle/>
          <a:p>
            <a:pPr>
              <a:lnSpc>
                <a:spcPct val="90000"/>
              </a:lnSpc>
            </a:pPr>
            <a:r>
              <a:rPr lang="en-GB" altLang="en-US" dirty="0"/>
              <a:t>Horizontally:</a:t>
            </a:r>
          </a:p>
          <a:p>
            <a:pPr lvl="1">
              <a:lnSpc>
                <a:spcPct val="90000"/>
              </a:lnSpc>
            </a:pPr>
            <a:r>
              <a:rPr lang="en-GB" altLang="en-US" dirty="0"/>
              <a:t>The weight is perpendicular to tension</a:t>
            </a:r>
          </a:p>
          <a:p>
            <a:pPr lvl="1">
              <a:lnSpc>
                <a:spcPct val="90000"/>
              </a:lnSpc>
            </a:pPr>
            <a:r>
              <a:rPr lang="en-GB" altLang="en-US" dirty="0"/>
              <a:t>Only tension provides the centripetal force</a:t>
            </a:r>
          </a:p>
          <a:p>
            <a:pPr>
              <a:lnSpc>
                <a:spcPct val="90000"/>
              </a:lnSpc>
            </a:pPr>
            <a:r>
              <a:rPr lang="en-GB" altLang="en-US" dirty="0"/>
              <a:t>Top</a:t>
            </a:r>
          </a:p>
          <a:p>
            <a:pPr lvl="1">
              <a:lnSpc>
                <a:spcPct val="90000"/>
              </a:lnSpc>
            </a:pPr>
            <a:r>
              <a:rPr lang="en-GB" altLang="en-US" dirty="0"/>
              <a:t>Tension AND Weight in the same direction</a:t>
            </a:r>
          </a:p>
          <a:p>
            <a:pPr lvl="1">
              <a:lnSpc>
                <a:spcPct val="90000"/>
              </a:lnSpc>
            </a:pPr>
            <a:r>
              <a:rPr lang="en-GB" altLang="en-US" dirty="0"/>
              <a:t>The resultant provides the centripetal force</a:t>
            </a:r>
          </a:p>
          <a:p>
            <a:pPr>
              <a:lnSpc>
                <a:spcPct val="90000"/>
              </a:lnSpc>
            </a:pPr>
            <a:r>
              <a:rPr lang="en-GB" altLang="en-US" dirty="0"/>
              <a:t>Bottom</a:t>
            </a:r>
          </a:p>
          <a:p>
            <a:pPr lvl="1">
              <a:lnSpc>
                <a:spcPct val="90000"/>
              </a:lnSpc>
            </a:pPr>
            <a:r>
              <a:rPr lang="en-GB" altLang="en-US" dirty="0"/>
              <a:t>Tension and Weight in the opposite direction</a:t>
            </a:r>
          </a:p>
          <a:p>
            <a:pPr lvl="1">
              <a:lnSpc>
                <a:spcPct val="90000"/>
              </a:lnSpc>
            </a:pPr>
            <a:r>
              <a:rPr lang="en-GB" altLang="en-US" dirty="0"/>
              <a:t>The resultant provides the centripetal force</a:t>
            </a:r>
          </a:p>
        </p:txBody>
      </p:sp>
    </p:spTree>
    <p:extLst>
      <p:ext uri="{BB962C8B-B14F-4D97-AF65-F5344CB8AC3E}">
        <p14:creationId xmlns:p14="http://schemas.microsoft.com/office/powerpoint/2010/main" val="15462251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4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24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2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p:txBody>
          <a:bodyPr/>
          <a:lstStyle/>
          <a:p>
            <a:r>
              <a:rPr lang="en-GB" altLang="en-US"/>
              <a:t>At The Top</a:t>
            </a:r>
          </a:p>
        </p:txBody>
      </p:sp>
      <p:sp>
        <p:nvSpPr>
          <p:cNvPr id="11269" name="Rectangle 5"/>
          <p:cNvSpPr>
            <a:spLocks noGrp="1" noChangeArrowheads="1"/>
          </p:cNvSpPr>
          <p:nvPr>
            <p:ph type="body" sz="half" idx="1"/>
          </p:nvPr>
        </p:nvSpPr>
        <p:spPr>
          <a:xfrm>
            <a:off x="609600" y="1412876"/>
            <a:ext cx="7791451" cy="5184775"/>
          </a:xfrm>
        </p:spPr>
        <p:txBody>
          <a:bodyPr/>
          <a:lstStyle/>
          <a:p>
            <a:r>
              <a:rPr lang="en-GB" altLang="en-US" sz="2800"/>
              <a:t>Resultant force = T+mg</a:t>
            </a:r>
          </a:p>
          <a:p>
            <a:r>
              <a:rPr lang="en-GB" altLang="en-US" sz="2800"/>
              <a:t>= Centripetal force</a:t>
            </a:r>
          </a:p>
          <a:p>
            <a:endParaRPr lang="en-GB" altLang="en-US" sz="2800"/>
          </a:p>
          <a:p>
            <a:r>
              <a:rPr lang="en-GB" altLang="en-US" sz="2800"/>
              <a:t>Quick Calculation</a:t>
            </a:r>
          </a:p>
          <a:p>
            <a:r>
              <a:rPr lang="en-GB" altLang="en-US" sz="2800"/>
              <a:t>A 100g ball moving </a:t>
            </a:r>
            <a:br>
              <a:rPr lang="en-GB" altLang="en-US" sz="2800"/>
            </a:br>
            <a:r>
              <a:rPr lang="en-GB" altLang="en-US" sz="2800"/>
              <a:t>in a circle needing </a:t>
            </a:r>
            <a:br>
              <a:rPr lang="en-GB" altLang="en-US" sz="2800"/>
            </a:br>
            <a:r>
              <a:rPr lang="en-GB" altLang="en-US" sz="2800"/>
              <a:t>a centripetal force = 2N</a:t>
            </a:r>
            <a:br>
              <a:rPr lang="en-GB" altLang="en-US" sz="2800"/>
            </a:br>
            <a:endParaRPr lang="en-GB" altLang="en-US" sz="2800"/>
          </a:p>
          <a:p>
            <a:r>
              <a:rPr lang="en-GB" altLang="en-US" sz="2800"/>
              <a:t>What is the Tension in the string?</a:t>
            </a:r>
          </a:p>
          <a:p>
            <a:r>
              <a:rPr lang="en-GB" altLang="en-US" sz="2800"/>
              <a:t>1N</a:t>
            </a:r>
          </a:p>
        </p:txBody>
      </p:sp>
      <p:sp>
        <p:nvSpPr>
          <p:cNvPr id="11272" name="Oval 8"/>
          <p:cNvSpPr>
            <a:spLocks noChangeArrowheads="1"/>
          </p:cNvSpPr>
          <p:nvPr/>
        </p:nvSpPr>
        <p:spPr bwMode="auto">
          <a:xfrm>
            <a:off x="6288618" y="1628775"/>
            <a:ext cx="5376333" cy="374015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11273" name="Group 9"/>
          <p:cNvGrpSpPr>
            <a:grpSpLocks/>
          </p:cNvGrpSpPr>
          <p:nvPr/>
        </p:nvGrpSpPr>
        <p:grpSpPr bwMode="auto">
          <a:xfrm rot="10800000">
            <a:off x="8786284" y="1484314"/>
            <a:ext cx="488949" cy="1951037"/>
            <a:chOff x="2719" y="2432"/>
            <a:chExt cx="231" cy="1229"/>
          </a:xfrm>
        </p:grpSpPr>
        <p:sp>
          <p:nvSpPr>
            <p:cNvPr id="11274" name="Oval 10"/>
            <p:cNvSpPr>
              <a:spLocks noChangeArrowheads="1"/>
            </p:cNvSpPr>
            <p:nvPr/>
          </p:nvSpPr>
          <p:spPr bwMode="auto">
            <a:xfrm>
              <a:off x="2719" y="3430"/>
              <a:ext cx="231" cy="23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75" name="Line 11"/>
            <p:cNvSpPr>
              <a:spLocks noChangeShapeType="1"/>
            </p:cNvSpPr>
            <p:nvPr/>
          </p:nvSpPr>
          <p:spPr bwMode="auto">
            <a:xfrm flipV="1">
              <a:off x="2834" y="2432"/>
              <a:ext cx="1" cy="11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1276" name="Line 12"/>
          <p:cNvSpPr>
            <a:spLocks noChangeShapeType="1"/>
          </p:cNvSpPr>
          <p:nvPr/>
        </p:nvSpPr>
        <p:spPr bwMode="auto">
          <a:xfrm>
            <a:off x="9014884" y="2492376"/>
            <a:ext cx="0" cy="288925"/>
          </a:xfrm>
          <a:prstGeom prst="line">
            <a:avLst/>
          </a:prstGeom>
          <a:noFill/>
          <a:ln w="762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77" name="Text Box 13"/>
          <p:cNvSpPr txBox="1">
            <a:spLocks noChangeArrowheads="1"/>
          </p:cNvSpPr>
          <p:nvPr/>
        </p:nvSpPr>
        <p:spPr bwMode="auto">
          <a:xfrm>
            <a:off x="9239251" y="2584451"/>
            <a:ext cx="7489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t>T+mg</a:t>
            </a:r>
          </a:p>
        </p:txBody>
      </p:sp>
    </p:spTree>
    <p:extLst>
      <p:ext uri="{BB962C8B-B14F-4D97-AF65-F5344CB8AC3E}">
        <p14:creationId xmlns:p14="http://schemas.microsoft.com/office/powerpoint/2010/main" val="268923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6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Frequency</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Frequency is basically how frequent something happens</a:t>
                </a:r>
              </a:p>
              <a:p>
                <a:r>
                  <a:rPr lang="en-GB" dirty="0" smtClean="0"/>
                  <a:t>In terms of circular motion, frequency is determined how many cycles per unit time</a:t>
                </a:r>
              </a:p>
              <a:p>
                <a:r>
                  <a:rPr lang="en-GB" dirty="0" smtClean="0"/>
                  <a:t>E.g. You mark a point on a wheel, let it spin and count how many times it goes round</a:t>
                </a:r>
              </a:p>
              <a:p>
                <a:r>
                  <a:rPr lang="en-GB" dirty="0"/>
                  <a:t>The frequency of rotation is </a:t>
                </a:r>
                <a14:m>
                  <m:oMath xmlns:m="http://schemas.openxmlformats.org/officeDocument/2006/math">
                    <m:r>
                      <a:rPr lang="en-GB" i="1">
                        <a:latin typeface="Cambria Math" panose="02040503050406030204" pitchFamily="18" charset="0"/>
                      </a:rPr>
                      <m:t>𝑓</m:t>
                    </m:r>
                    <m:r>
                      <a:rPr lang="en-GB" i="1">
                        <a:latin typeface="Cambria Math" panose="02040503050406030204" pitchFamily="18" charset="0"/>
                      </a:rPr>
                      <m:t>=</m:t>
                    </m:r>
                    <m:f>
                      <m:fPr>
                        <m:ctrlPr>
                          <a:rPr lang="en-GB" i="1">
                            <a:latin typeface="Cambria Math"/>
                          </a:rPr>
                        </m:ctrlPr>
                      </m:fPr>
                      <m:num>
                        <m:r>
                          <a:rPr lang="en-GB" i="1">
                            <a:latin typeface="Cambria Math" panose="02040503050406030204" pitchFamily="18" charset="0"/>
                          </a:rPr>
                          <m:t>1</m:t>
                        </m:r>
                      </m:num>
                      <m:den>
                        <m:r>
                          <a:rPr lang="en-GB" i="1">
                            <a:latin typeface="Cambria Math" panose="02040503050406030204" pitchFamily="18" charset="0"/>
                          </a:rPr>
                          <m:t>𝑇</m:t>
                        </m:r>
                      </m:den>
                    </m:f>
                  </m:oMath>
                </a14:m>
                <a:endParaRPr lang="en-GB" dirty="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88" t="-2369"/>
                </a:stretch>
              </a:blipFill>
            </p:spPr>
            <p:txBody>
              <a:bodyPr/>
              <a:lstStyle/>
              <a:p>
                <a:r>
                  <a:rPr lang="en-GB">
                    <a:noFill/>
                  </a:rPr>
                  <a:t> </a:t>
                </a:r>
              </a:p>
            </p:txBody>
          </p:sp>
        </mc:Fallback>
      </mc:AlternateContent>
    </p:spTree>
    <p:extLst>
      <p:ext uri="{BB962C8B-B14F-4D97-AF65-F5344CB8AC3E}">
        <p14:creationId xmlns:p14="http://schemas.microsoft.com/office/powerpoint/2010/main" val="27964220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altLang="en-US"/>
              <a:t>At The Bottom</a:t>
            </a:r>
          </a:p>
        </p:txBody>
      </p:sp>
      <p:sp>
        <p:nvSpPr>
          <p:cNvPr id="13315" name="Rectangle 3"/>
          <p:cNvSpPr>
            <a:spLocks noGrp="1" noChangeArrowheads="1"/>
          </p:cNvSpPr>
          <p:nvPr>
            <p:ph type="body" sz="half" idx="1"/>
          </p:nvPr>
        </p:nvSpPr>
        <p:spPr>
          <a:xfrm>
            <a:off x="609600" y="1412876"/>
            <a:ext cx="7791451" cy="5184775"/>
          </a:xfrm>
        </p:spPr>
        <p:txBody>
          <a:bodyPr/>
          <a:lstStyle/>
          <a:p>
            <a:r>
              <a:rPr lang="en-GB" altLang="en-US" sz="2800"/>
              <a:t>Resultant force = T-mg</a:t>
            </a:r>
          </a:p>
          <a:p>
            <a:r>
              <a:rPr lang="en-GB" altLang="en-US" sz="2800"/>
              <a:t>= Centripetal force</a:t>
            </a:r>
          </a:p>
          <a:p>
            <a:endParaRPr lang="en-GB" altLang="en-US" sz="2800"/>
          </a:p>
          <a:p>
            <a:r>
              <a:rPr lang="en-GB" altLang="en-US" sz="2800"/>
              <a:t>Quick Calculation</a:t>
            </a:r>
          </a:p>
          <a:p>
            <a:r>
              <a:rPr lang="en-GB" altLang="en-US" sz="2800"/>
              <a:t>A 100g ball moving </a:t>
            </a:r>
            <a:br>
              <a:rPr lang="en-GB" altLang="en-US" sz="2800"/>
            </a:br>
            <a:r>
              <a:rPr lang="en-GB" altLang="en-US" sz="2800"/>
              <a:t>in a circle needing </a:t>
            </a:r>
            <a:br>
              <a:rPr lang="en-GB" altLang="en-US" sz="2800"/>
            </a:br>
            <a:r>
              <a:rPr lang="en-GB" altLang="en-US" sz="2800"/>
              <a:t>a centripetal force = 2N</a:t>
            </a:r>
            <a:br>
              <a:rPr lang="en-GB" altLang="en-US" sz="2800"/>
            </a:br>
            <a:endParaRPr lang="en-GB" altLang="en-US" sz="2800"/>
          </a:p>
          <a:p>
            <a:r>
              <a:rPr lang="en-GB" altLang="en-US" sz="2800"/>
              <a:t>What is the Tension in the string?</a:t>
            </a:r>
          </a:p>
          <a:p>
            <a:r>
              <a:rPr lang="en-GB" altLang="en-US" sz="2800"/>
              <a:t>3N</a:t>
            </a:r>
          </a:p>
        </p:txBody>
      </p:sp>
      <p:sp>
        <p:nvSpPr>
          <p:cNvPr id="13316" name="Oval 4"/>
          <p:cNvSpPr>
            <a:spLocks noChangeArrowheads="1"/>
          </p:cNvSpPr>
          <p:nvPr/>
        </p:nvSpPr>
        <p:spPr bwMode="auto">
          <a:xfrm>
            <a:off x="6288618" y="1628775"/>
            <a:ext cx="5376333" cy="374015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13324" name="Group 12"/>
          <p:cNvGrpSpPr>
            <a:grpSpLocks/>
          </p:cNvGrpSpPr>
          <p:nvPr/>
        </p:nvGrpSpPr>
        <p:grpSpPr bwMode="auto">
          <a:xfrm>
            <a:off x="8784170" y="3500438"/>
            <a:ext cx="878417" cy="2452687"/>
            <a:chOff x="4150" y="2205"/>
            <a:chExt cx="415" cy="1545"/>
          </a:xfrm>
        </p:grpSpPr>
        <p:sp>
          <p:nvSpPr>
            <p:cNvPr id="13318" name="Oval 6"/>
            <p:cNvSpPr>
              <a:spLocks noChangeArrowheads="1"/>
            </p:cNvSpPr>
            <p:nvPr/>
          </p:nvSpPr>
          <p:spPr bwMode="auto">
            <a:xfrm rot="10800000">
              <a:off x="4150" y="3203"/>
              <a:ext cx="231" cy="23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19" name="Line 7"/>
            <p:cNvSpPr>
              <a:spLocks noChangeShapeType="1"/>
            </p:cNvSpPr>
            <p:nvPr/>
          </p:nvSpPr>
          <p:spPr bwMode="auto">
            <a:xfrm rot="10800000" flipV="1">
              <a:off x="4265" y="2205"/>
              <a:ext cx="1" cy="11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20" name="Line 8"/>
            <p:cNvSpPr>
              <a:spLocks noChangeShapeType="1"/>
            </p:cNvSpPr>
            <p:nvPr/>
          </p:nvSpPr>
          <p:spPr bwMode="auto">
            <a:xfrm flipV="1">
              <a:off x="4258" y="2704"/>
              <a:ext cx="0" cy="182"/>
            </a:xfrm>
            <a:prstGeom prst="line">
              <a:avLst/>
            </a:prstGeom>
            <a:noFill/>
            <a:ln w="762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21" name="Text Box 9"/>
            <p:cNvSpPr txBox="1">
              <a:spLocks noChangeArrowheads="1"/>
            </p:cNvSpPr>
            <p:nvPr/>
          </p:nvSpPr>
          <p:spPr bwMode="auto">
            <a:xfrm>
              <a:off x="4377" y="2750"/>
              <a:ext cx="15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t>T</a:t>
              </a:r>
            </a:p>
          </p:txBody>
        </p:sp>
        <p:sp>
          <p:nvSpPr>
            <p:cNvPr id="13322" name="Line 10"/>
            <p:cNvSpPr>
              <a:spLocks noChangeShapeType="1"/>
            </p:cNvSpPr>
            <p:nvPr/>
          </p:nvSpPr>
          <p:spPr bwMode="auto">
            <a:xfrm>
              <a:off x="4268" y="3430"/>
              <a:ext cx="0" cy="318"/>
            </a:xfrm>
            <a:prstGeom prst="line">
              <a:avLst/>
            </a:prstGeom>
            <a:noFill/>
            <a:ln w="762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23" name="Text Box 11"/>
            <p:cNvSpPr txBox="1">
              <a:spLocks noChangeArrowheads="1"/>
            </p:cNvSpPr>
            <p:nvPr/>
          </p:nvSpPr>
          <p:spPr bwMode="auto">
            <a:xfrm>
              <a:off x="4332" y="3517"/>
              <a:ext cx="23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t>mg</a:t>
              </a:r>
            </a:p>
          </p:txBody>
        </p:sp>
      </p:grpSp>
    </p:spTree>
    <p:extLst>
      <p:ext uri="{BB962C8B-B14F-4D97-AF65-F5344CB8AC3E}">
        <p14:creationId xmlns:p14="http://schemas.microsoft.com/office/powerpoint/2010/main" val="12840590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altLang="en-US"/>
              <a:t>Horizontal</a:t>
            </a:r>
          </a:p>
        </p:txBody>
      </p:sp>
      <p:sp>
        <p:nvSpPr>
          <p:cNvPr id="14339" name="Rectangle 3"/>
          <p:cNvSpPr>
            <a:spLocks noGrp="1" noChangeArrowheads="1"/>
          </p:cNvSpPr>
          <p:nvPr>
            <p:ph type="body" idx="1"/>
          </p:nvPr>
        </p:nvSpPr>
        <p:spPr/>
        <p:txBody>
          <a:bodyPr/>
          <a:lstStyle/>
          <a:p>
            <a:r>
              <a:rPr lang="en-GB" altLang="en-US"/>
              <a:t>Centripetal force = Tension = 2N</a:t>
            </a:r>
          </a:p>
          <a:p>
            <a:r>
              <a:rPr lang="en-GB" altLang="en-US"/>
              <a:t>If the body moves with a radius 1m </a:t>
            </a:r>
          </a:p>
          <a:p>
            <a:r>
              <a:rPr lang="en-GB" altLang="en-US"/>
              <a:t>What speed is it moving?</a:t>
            </a:r>
          </a:p>
          <a:p>
            <a:r>
              <a:rPr lang="en-GB" altLang="en-US"/>
              <a:t>What angular velocity?</a:t>
            </a:r>
          </a:p>
          <a:p>
            <a:endParaRPr lang="en-GB" altLang="en-US"/>
          </a:p>
          <a:p>
            <a:r>
              <a:rPr lang="en-GB" altLang="en-US"/>
              <a:t>What is the minimum speed to keep it in a circle?</a:t>
            </a:r>
          </a:p>
        </p:txBody>
      </p:sp>
    </p:spTree>
    <p:extLst>
      <p:ext uri="{BB962C8B-B14F-4D97-AF65-F5344CB8AC3E}">
        <p14:creationId xmlns:p14="http://schemas.microsoft.com/office/powerpoint/2010/main" val="39381794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GB" altLang="en-US"/>
              <a:t>Weightlessness</a:t>
            </a:r>
          </a:p>
        </p:txBody>
      </p:sp>
      <p:sp>
        <p:nvSpPr>
          <p:cNvPr id="3075" name="Rectangle 3"/>
          <p:cNvSpPr>
            <a:spLocks noGrp="1" noChangeArrowheads="1"/>
          </p:cNvSpPr>
          <p:nvPr>
            <p:ph type="body" idx="1"/>
          </p:nvPr>
        </p:nvSpPr>
        <p:spPr/>
        <p:txBody>
          <a:bodyPr/>
          <a:lstStyle/>
          <a:p>
            <a:r>
              <a:rPr lang="en-GB" altLang="en-US"/>
              <a:t>Why do feel weightless?</a:t>
            </a:r>
          </a:p>
          <a:p>
            <a:r>
              <a:rPr lang="en-GB" altLang="en-US"/>
              <a:t>Why do I feel I have weight?</a:t>
            </a:r>
          </a:p>
          <a:p>
            <a:endParaRPr lang="en-GB" altLang="en-US"/>
          </a:p>
          <a:p>
            <a:r>
              <a:rPr lang="en-GB" altLang="en-US"/>
              <a:t>What do we call it when the only force is a bodies weight?</a:t>
            </a:r>
          </a:p>
          <a:p>
            <a:endParaRPr lang="en-GB" altLang="en-US"/>
          </a:p>
          <a:p>
            <a:r>
              <a:rPr lang="en-GB" altLang="en-US"/>
              <a:t>Free Fall</a:t>
            </a:r>
          </a:p>
        </p:txBody>
      </p:sp>
    </p:spTree>
    <p:extLst>
      <p:ext uri="{BB962C8B-B14F-4D97-AF65-F5344CB8AC3E}">
        <p14:creationId xmlns:p14="http://schemas.microsoft.com/office/powerpoint/2010/main" val="3660648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ISS and Free Fall</a:t>
            </a:r>
            <a:endParaRPr lang="en-GB" dirty="0"/>
          </a:p>
        </p:txBody>
      </p:sp>
      <p:sp>
        <p:nvSpPr>
          <p:cNvPr id="3" name="Content Placeholder 2"/>
          <p:cNvSpPr>
            <a:spLocks noGrp="1"/>
          </p:cNvSpPr>
          <p:nvPr>
            <p:ph idx="1"/>
          </p:nvPr>
        </p:nvSpPr>
        <p:spPr/>
        <p:txBody>
          <a:bodyPr/>
          <a:lstStyle/>
          <a:p>
            <a:r>
              <a:rPr lang="en-GB" dirty="0" smtClean="0"/>
              <a:t>The ISS is in constant free-fall</a:t>
            </a:r>
          </a:p>
          <a:p>
            <a:r>
              <a:rPr lang="en-GB" dirty="0" smtClean="0"/>
              <a:t>When a body is in constant free-fall</a:t>
            </a:r>
          </a:p>
          <a:p>
            <a:pPr marL="0" indent="0">
              <a:buNone/>
            </a:pPr>
            <a:r>
              <a:rPr lang="en-GB" dirty="0" smtClean="0"/>
              <a:t>the only force it feels is the force of</a:t>
            </a:r>
          </a:p>
          <a:p>
            <a:pPr marL="0" indent="0">
              <a:buNone/>
            </a:pPr>
            <a:r>
              <a:rPr lang="en-GB" dirty="0" smtClean="0"/>
              <a:t>Gravity</a:t>
            </a:r>
          </a:p>
          <a:p>
            <a:r>
              <a:rPr lang="en-GB" dirty="0" smtClean="0"/>
              <a:t>The ISS astronauts are within the ISS frame of reference, so they are falling at the same rate – once again due to gravity</a:t>
            </a:r>
          </a:p>
          <a:p>
            <a:r>
              <a:rPr lang="en-GB" dirty="0" smtClean="0"/>
              <a:t>They do not fall into the Earth due to the Earth being curved and the ISS’s forward velocity  </a:t>
            </a:r>
            <a:endParaRPr lang="en-GB" dirty="0"/>
          </a:p>
        </p:txBody>
      </p:sp>
      <p:pic>
        <p:nvPicPr>
          <p:cNvPr id="1026" name="Picture 2" descr="https://shaunynews.files.wordpress.com/2015/06/international_space_station_after_undocking_of_sts-1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1321" y="171938"/>
            <a:ext cx="6027520" cy="384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2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ISS and Free Fall</a:t>
            </a:r>
          </a:p>
        </p:txBody>
      </p:sp>
      <p:sp>
        <p:nvSpPr>
          <p:cNvPr id="3" name="Content Placeholder 2"/>
          <p:cNvSpPr>
            <a:spLocks noGrp="1"/>
          </p:cNvSpPr>
          <p:nvPr>
            <p:ph idx="1"/>
          </p:nvPr>
        </p:nvSpPr>
        <p:spPr/>
        <p:txBody>
          <a:bodyPr/>
          <a:lstStyle/>
          <a:p>
            <a:r>
              <a:rPr lang="en-GB" dirty="0"/>
              <a:t>https://www.youtube.com/watch?v=iQOHRKKNNLQ</a:t>
            </a:r>
          </a:p>
        </p:txBody>
      </p:sp>
    </p:spTree>
    <p:extLst>
      <p:ext uri="{BB962C8B-B14F-4D97-AF65-F5344CB8AC3E}">
        <p14:creationId xmlns:p14="http://schemas.microsoft.com/office/powerpoint/2010/main" val="2645593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Circular Motion Basics</a:t>
            </a:r>
            <a:endParaRPr lang="en-GB" dirty="0"/>
          </a:p>
        </p:txBody>
      </p:sp>
      <p:sp>
        <p:nvSpPr>
          <p:cNvPr id="3" name="Content Placeholder 2"/>
          <p:cNvSpPr>
            <a:spLocks noGrp="1"/>
          </p:cNvSpPr>
          <p:nvPr>
            <p:ph idx="1"/>
          </p:nvPr>
        </p:nvSpPr>
        <p:spPr/>
        <p:txBody>
          <a:bodyPr/>
          <a:lstStyle/>
          <a:p>
            <a:r>
              <a:rPr lang="en-GB" dirty="0"/>
              <a:t>Motion in a straight line is an easy enough concept to deal with, however if we constrain the motion to one physical point, we produce circular motion</a:t>
            </a:r>
          </a:p>
          <a:p>
            <a:endParaRPr lang="en-GB"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563173" y="3298698"/>
            <a:ext cx="3423285" cy="3446780"/>
          </a:xfrm>
          <a:prstGeom prst="rect">
            <a:avLst/>
          </a:prstGeom>
          <a:noFill/>
          <a:ln>
            <a:noFill/>
          </a:ln>
        </p:spPr>
      </p:pic>
    </p:spTree>
    <p:extLst>
      <p:ext uri="{BB962C8B-B14F-4D97-AF65-F5344CB8AC3E}">
        <p14:creationId xmlns:p14="http://schemas.microsoft.com/office/powerpoint/2010/main" val="4251646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Circular Motion Basics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0321" y="2336873"/>
                <a:ext cx="6321951" cy="3599316"/>
              </a:xfrm>
            </p:spPr>
            <p:txBody>
              <a:bodyPr>
                <a:normAutofit/>
              </a:bodyPr>
              <a:lstStyle/>
              <a:p>
                <a:r>
                  <a:rPr lang="en-GB" dirty="0" smtClean="0"/>
                  <a:t>But what about the previous case of marking the point on the wheel? What if we want something more than just watching go around?!</a:t>
                </a:r>
              </a:p>
              <a:p>
                <a:r>
                  <a:rPr lang="en-GB" dirty="0"/>
                  <a:t>Using some of our knowledge and the fundamental equation of </a:t>
                </a:r>
                <a14:m>
                  <m:oMath xmlns:m="http://schemas.openxmlformats.org/officeDocument/2006/math">
                    <m:r>
                      <a:rPr lang="en-GB" b="0" i="1" smtClean="0">
                        <a:latin typeface="Cambria Math" panose="02040503050406030204" pitchFamily="18" charset="0"/>
                      </a:rPr>
                      <m:t>𝑠𝑝𝑒𝑒𝑑</m:t>
                    </m:r>
                    <m:r>
                      <a:rPr lang="en-GB" b="0" i="1" smtClean="0">
                        <a:latin typeface="Cambria Math" panose="02040503050406030204" pitchFamily="18" charset="0"/>
                      </a:rPr>
                      <m:t>=</m:t>
                    </m:r>
                    <m:f>
                      <m:fPr>
                        <m:ctrlPr>
                          <a:rPr lang="en-GB" b="0" i="1" smtClean="0">
                            <a:latin typeface="Cambria Math"/>
                          </a:rPr>
                        </m:ctrlPr>
                      </m:fPr>
                      <m:num>
                        <m:r>
                          <a:rPr lang="en-GB" b="0" i="1" smtClean="0">
                            <a:latin typeface="Cambria Math" panose="02040503050406030204" pitchFamily="18" charset="0"/>
                          </a:rPr>
                          <m:t>𝑑𝑖𝑠𝑡𝑎𝑛𝑐𝑒</m:t>
                        </m:r>
                      </m:num>
                      <m:den>
                        <m:r>
                          <a:rPr lang="en-GB" b="0" i="1" smtClean="0">
                            <a:latin typeface="Cambria Math" panose="02040503050406030204" pitchFamily="18" charset="0"/>
                          </a:rPr>
                          <m:t>𝑡𝑖𝑚𝑒</m:t>
                        </m:r>
                      </m:den>
                    </m:f>
                  </m:oMath>
                </a14:m>
                <a:r>
                  <a:rPr lang="en-GB" dirty="0" smtClean="0"/>
                  <a:t>, </a:t>
                </a:r>
                <a:r>
                  <a:rPr lang="en-GB" dirty="0"/>
                  <a:t>we can find the rotational speed of </a:t>
                </a:r>
                <a:r>
                  <a:rPr lang="en-GB" dirty="0" smtClean="0"/>
                  <a:t>the </a:t>
                </a:r>
                <a:r>
                  <a:rPr lang="en-GB" dirty="0"/>
                  <a:t>point </a:t>
                </a:r>
                <a:endParaRPr lang="en-GB" dirty="0" smtClean="0"/>
              </a:p>
              <a:p>
                <a:r>
                  <a:rPr lang="en-GB" dirty="0" smtClean="0"/>
                  <a:t>Unit of angular speed </a:t>
                </a:r>
                <a:r>
                  <a:rPr lang="en-GB" dirty="0" smtClean="0">
                    <a:latin typeface="Symbol" panose="05050102010706020507" pitchFamily="18" charset="2"/>
                  </a:rPr>
                  <a:t>w</a:t>
                </a:r>
                <a:r>
                  <a:rPr lang="en-GB" dirty="0" smtClean="0"/>
                  <a:t> is rad s</a:t>
                </a:r>
                <a:r>
                  <a:rPr lang="en-GB" baseline="30000" dirty="0" smtClean="0"/>
                  <a:t>-1</a:t>
                </a:r>
                <a:endParaRPr lang="en-GB" baseline="30000" dirty="0"/>
              </a:p>
              <a:p>
                <a:endParaRPr lang="en-GB" dirty="0" smtClean="0"/>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0321" y="2336873"/>
                <a:ext cx="6321951" cy="3599316"/>
              </a:xfrm>
              <a:blipFill rotWithShape="0">
                <a:blip r:embed="rId2"/>
                <a:stretch>
                  <a:fillRect l="-1350" t="-2369" r="-386"/>
                </a:stretch>
              </a:blipFill>
            </p:spPr>
            <p:txBody>
              <a:bodyPr/>
              <a:lstStyle/>
              <a:p>
                <a:r>
                  <a:rPr lang="en-GB">
                    <a:noFill/>
                  </a:rPr>
                  <a:t> </a:t>
                </a:r>
              </a:p>
            </p:txBody>
          </p:sp>
        </mc:Fallback>
      </mc:AlternateContent>
      <p:pic>
        <p:nvPicPr>
          <p:cNvPr id="1026" name="Picture 2" descr="http://hyperphysics.phy-astr.gsu.edu/hbase/imgmec/ave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2272" y="2336873"/>
            <a:ext cx="3946144" cy="4182914"/>
          </a:xfrm>
          <a:prstGeom prst="rect">
            <a:avLst/>
          </a:prstGeom>
          <a:solidFill>
            <a:schemeClr val="tx1"/>
          </a:solidFill>
        </p:spPr>
      </p:pic>
    </p:spTree>
    <p:extLst>
      <p:ext uri="{BB962C8B-B14F-4D97-AF65-F5344CB8AC3E}">
        <p14:creationId xmlns:p14="http://schemas.microsoft.com/office/powerpoint/2010/main" val="1299239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Angular Displacement</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GB" dirty="0" smtClean="0"/>
                  <a:t>The angular displacement is given by:</a:t>
                </a:r>
              </a:p>
              <a:p>
                <a14:m>
                  <m:oMath xmlns:m="http://schemas.openxmlformats.org/officeDocument/2006/math">
                    <m:r>
                      <a:rPr lang="en-GB" i="1" smtClean="0">
                        <a:latin typeface="Cambria Math" panose="02040503050406030204" pitchFamily="18" charset="0"/>
                        <a:ea typeface="Cambria Math" panose="02040503050406030204" pitchFamily="18" charset="0"/>
                      </a:rPr>
                      <m:t>𝜃</m:t>
                    </m:r>
                    <m:r>
                      <a:rPr lang="en-GB" b="0" i="1" smtClean="0">
                        <a:latin typeface="Cambria Math" panose="02040503050406030204" pitchFamily="18" charset="0"/>
                        <a:ea typeface="Cambria Math" panose="02040503050406030204" pitchFamily="18" charset="0"/>
                      </a:rPr>
                      <m:t>=</m:t>
                    </m:r>
                    <m:f>
                      <m:fPr>
                        <m:ctrlPr>
                          <a:rPr lang="en-GB" b="0" i="1" smtClean="0">
                            <a:latin typeface="Cambria Math"/>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𝑎𝑟𝑐</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𝑙𝑒𝑛𝑔𝑡h</m:t>
                        </m:r>
                      </m:num>
                      <m:den>
                        <m:r>
                          <a:rPr lang="en-GB" b="0" i="1" smtClean="0">
                            <a:latin typeface="Cambria Math" panose="02040503050406030204" pitchFamily="18" charset="0"/>
                            <a:ea typeface="Cambria Math" panose="02040503050406030204" pitchFamily="18" charset="0"/>
                          </a:rPr>
                          <m:t>𝑟𝑎𝑑𝑖𝑢𝑠</m:t>
                        </m:r>
                      </m:den>
                    </m:f>
                    <m:r>
                      <a:rPr lang="en-GB" b="0" i="1" smtClean="0">
                        <a:latin typeface="Cambria Math" panose="02040503050406030204" pitchFamily="18" charset="0"/>
                        <a:ea typeface="Cambria Math" panose="02040503050406030204" pitchFamily="18" charset="0"/>
                      </a:rPr>
                      <m:t>=</m:t>
                    </m:r>
                    <m:f>
                      <m:fPr>
                        <m:ctrlPr>
                          <a:rPr lang="en-GB" b="0" i="1" smtClean="0">
                            <a:latin typeface="Cambria Math"/>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𝑠</m:t>
                        </m:r>
                      </m:num>
                      <m:den>
                        <m:r>
                          <a:rPr lang="en-GB" b="0" i="1" smtClean="0">
                            <a:latin typeface="Cambria Math" panose="02040503050406030204" pitchFamily="18" charset="0"/>
                            <a:ea typeface="Cambria Math" panose="02040503050406030204" pitchFamily="18" charset="0"/>
                          </a:rPr>
                          <m:t>𝑟</m:t>
                        </m:r>
                      </m:den>
                    </m:f>
                  </m:oMath>
                </a14:m>
                <a:endParaRPr lang="en-GB" dirty="0" smtClean="0"/>
              </a:p>
              <a:p>
                <a:r>
                  <a:rPr lang="en-GB" dirty="0" smtClean="0"/>
                  <a:t>Proving the 2</a:t>
                </a:r>
                <a:r>
                  <a:rPr lang="en-GB" dirty="0" smtClean="0">
                    <a:latin typeface="Symbol" panose="05050102010706020507" pitchFamily="18" charset="2"/>
                  </a:rPr>
                  <a:t>p</a:t>
                </a:r>
                <a:r>
                  <a:rPr lang="en-GB" dirty="0" smtClean="0"/>
                  <a:t> radians – an object travels in one complete circle from one position right back to the original position, in doing so it has travelled the circumference of the circle</a:t>
                </a:r>
              </a:p>
              <a:p>
                <a14:m>
                  <m:oMath xmlns:m="http://schemas.openxmlformats.org/officeDocument/2006/math">
                    <m:r>
                      <a:rPr lang="en-GB" i="1">
                        <a:latin typeface="Cambria Math" panose="02040503050406030204" pitchFamily="18" charset="0"/>
                        <a:ea typeface="Cambria Math" panose="02040503050406030204" pitchFamily="18" charset="0"/>
                      </a:rPr>
                      <m:t>𝜃</m:t>
                    </m:r>
                    <m:r>
                      <a:rPr lang="en-GB" i="1">
                        <a:latin typeface="Cambria Math" panose="02040503050406030204" pitchFamily="18" charset="0"/>
                        <a:ea typeface="Cambria Math" panose="02040503050406030204" pitchFamily="18" charset="0"/>
                      </a:rPr>
                      <m:t>=</m:t>
                    </m:r>
                    <m:f>
                      <m:fPr>
                        <m:ctrlPr>
                          <a:rPr lang="en-GB" i="1">
                            <a:latin typeface="Cambria Math"/>
                            <a:ea typeface="Cambria Math" panose="02040503050406030204" pitchFamily="18" charset="0"/>
                          </a:rPr>
                        </m:ctrlPr>
                      </m:fPr>
                      <m:num>
                        <m:r>
                          <a:rPr lang="en-GB" i="1">
                            <a:latin typeface="Cambria Math" panose="02040503050406030204" pitchFamily="18" charset="0"/>
                            <a:ea typeface="Cambria Math" panose="02040503050406030204" pitchFamily="18" charset="0"/>
                          </a:rPr>
                          <m:t>𝑠</m:t>
                        </m:r>
                      </m:num>
                      <m:den>
                        <m:r>
                          <a:rPr lang="en-GB" i="1">
                            <a:latin typeface="Cambria Math" panose="02040503050406030204" pitchFamily="18" charset="0"/>
                            <a:ea typeface="Cambria Math" panose="02040503050406030204" pitchFamily="18" charset="0"/>
                          </a:rPr>
                          <m:t>𝑟</m:t>
                        </m:r>
                      </m:den>
                    </m:f>
                    <m:r>
                      <a:rPr lang="en-GB" b="0" i="1" smtClean="0">
                        <a:latin typeface="Cambria Math" panose="02040503050406030204" pitchFamily="18" charset="0"/>
                        <a:ea typeface="Cambria Math" panose="02040503050406030204" pitchFamily="18" charset="0"/>
                      </a:rPr>
                      <m:t>=</m:t>
                    </m:r>
                    <m:f>
                      <m:fPr>
                        <m:ctrlPr>
                          <a:rPr lang="en-GB" b="0" i="1" smtClean="0">
                            <a:latin typeface="Cambria Math"/>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𝜋</m:t>
                        </m:r>
                        <m:r>
                          <a:rPr lang="en-GB" b="0" i="1" smtClean="0">
                            <a:latin typeface="Cambria Math" panose="02040503050406030204" pitchFamily="18" charset="0"/>
                            <a:ea typeface="Cambria Math" panose="02040503050406030204" pitchFamily="18" charset="0"/>
                          </a:rPr>
                          <m:t>𝑟</m:t>
                        </m:r>
                      </m:num>
                      <m:den>
                        <m:r>
                          <a:rPr lang="en-GB" b="0" i="1" smtClean="0">
                            <a:latin typeface="Cambria Math" panose="02040503050406030204" pitchFamily="18" charset="0"/>
                            <a:ea typeface="Cambria Math" panose="02040503050406030204" pitchFamily="18" charset="0"/>
                          </a:rPr>
                          <m:t>𝑟</m:t>
                        </m:r>
                      </m:den>
                    </m:f>
                    <m:r>
                      <a:rPr lang="en-GB" b="0" i="1" smtClean="0">
                        <a:latin typeface="Cambria Math" panose="02040503050406030204" pitchFamily="18" charset="0"/>
                        <a:ea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𝜋</m:t>
                    </m:r>
                  </m:oMath>
                </a14:m>
                <a:endParaRPr lang="en-GB" i="1" dirty="0" smtClean="0">
                  <a:latin typeface="Cambria Math" panose="02040503050406030204" pitchFamily="18" charset="0"/>
                  <a:ea typeface="Cambria Math" panose="02040503050406030204" pitchFamily="18" charset="0"/>
                </a:endParaRPr>
              </a:p>
              <a:p>
                <a:r>
                  <a:rPr lang="en-GB" dirty="0" smtClean="0">
                    <a:latin typeface="Cambria Math" panose="02040503050406030204" pitchFamily="18" charset="0"/>
                    <a:ea typeface="Cambria Math" panose="02040503050406030204" pitchFamily="18" charset="0"/>
                  </a:rPr>
                  <a:t>Angular displacement in terms of rotations in a certain time frame is:</a:t>
                </a:r>
              </a:p>
              <a:p>
                <a14:m>
                  <m:oMath xmlns:m="http://schemas.openxmlformats.org/officeDocument/2006/math">
                    <m:r>
                      <a:rPr lang="en-GB" i="1">
                        <a:latin typeface="Cambria Math" panose="02040503050406030204" pitchFamily="18" charset="0"/>
                        <a:ea typeface="Cambria Math" panose="02040503050406030204" pitchFamily="18" charset="0"/>
                      </a:rPr>
                      <m:t>𝜃</m:t>
                    </m:r>
                    <m:r>
                      <a:rPr lang="en-GB" i="1">
                        <a:latin typeface="Cambria Math" panose="02040503050406030204" pitchFamily="18" charset="0"/>
                        <a:ea typeface="Cambria Math" panose="02040503050406030204" pitchFamily="18" charset="0"/>
                      </a:rPr>
                      <m:t>=</m:t>
                    </m:r>
                    <m:f>
                      <m:fPr>
                        <m:ctrlPr>
                          <a:rPr lang="en-GB" i="1">
                            <a:latin typeface="Cambria Math"/>
                            <a:ea typeface="Cambria Math" panose="02040503050406030204" pitchFamily="18" charset="0"/>
                          </a:rPr>
                        </m:ctrlPr>
                      </m:fPr>
                      <m:num>
                        <m:r>
                          <a:rPr lang="en-GB" i="1">
                            <a:latin typeface="Cambria Math" panose="02040503050406030204" pitchFamily="18" charset="0"/>
                            <a:ea typeface="Cambria Math" panose="02040503050406030204" pitchFamily="18" charset="0"/>
                          </a:rPr>
                          <m:t>2</m:t>
                        </m:r>
                        <m:r>
                          <a:rPr lang="en-GB" i="1">
                            <a:latin typeface="Cambria Math" panose="02040503050406030204" pitchFamily="18" charset="0"/>
                            <a:ea typeface="Cambria Math" panose="02040503050406030204" pitchFamily="18" charset="0"/>
                          </a:rPr>
                          <m:t>𝜋</m:t>
                        </m:r>
                        <m:r>
                          <a:rPr lang="en-GB" i="1">
                            <a:latin typeface="Cambria Math" panose="02040503050406030204" pitchFamily="18" charset="0"/>
                            <a:ea typeface="Cambria Math" panose="02040503050406030204" pitchFamily="18" charset="0"/>
                          </a:rPr>
                          <m:t>𝑡</m:t>
                        </m:r>
                      </m:num>
                      <m:den>
                        <m:r>
                          <a:rPr lang="en-GB" i="1">
                            <a:latin typeface="Cambria Math" panose="02040503050406030204" pitchFamily="18" charset="0"/>
                            <a:ea typeface="Cambria Math" panose="02040503050406030204" pitchFamily="18" charset="0"/>
                          </a:rPr>
                          <m:t>𝑇</m:t>
                        </m:r>
                      </m:den>
                    </m:f>
                    <m:r>
                      <a:rPr lang="en-GB" i="1">
                        <a:latin typeface="Cambria Math" panose="02040503050406030204" pitchFamily="18" charset="0"/>
                        <a:ea typeface="Cambria Math" panose="02040503050406030204" pitchFamily="18" charset="0"/>
                      </a:rPr>
                      <m:t>=2</m:t>
                    </m:r>
                    <m:r>
                      <a:rPr lang="en-GB" i="1">
                        <a:latin typeface="Cambria Math" panose="02040503050406030204" pitchFamily="18" charset="0"/>
                        <a:ea typeface="Cambria Math" panose="02040503050406030204" pitchFamily="18" charset="0"/>
                      </a:rPr>
                      <m:t>𝜋</m:t>
                    </m:r>
                    <m:r>
                      <a:rPr lang="en-GB" i="1">
                        <a:latin typeface="Cambria Math" panose="02040503050406030204" pitchFamily="18" charset="0"/>
                        <a:ea typeface="Cambria Math" panose="02040503050406030204" pitchFamily="18" charset="0"/>
                      </a:rPr>
                      <m:t>𝑓𝑡</m:t>
                    </m:r>
                  </m:oMath>
                </a14:m>
                <a:endParaRPr lang="en-GB" dirty="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88" t="-3384" r="-507"/>
                </a:stretch>
              </a:blipFill>
            </p:spPr>
            <p:txBody>
              <a:bodyPr/>
              <a:lstStyle/>
              <a:p>
                <a:r>
                  <a:rPr lang="en-GB">
                    <a:noFill/>
                  </a:rPr>
                  <a:t> </a:t>
                </a:r>
              </a:p>
            </p:txBody>
          </p:sp>
        </mc:Fallback>
      </mc:AlternateContent>
    </p:spTree>
    <p:extLst>
      <p:ext uri="{BB962C8B-B14F-4D97-AF65-F5344CB8AC3E}">
        <p14:creationId xmlns:p14="http://schemas.microsoft.com/office/powerpoint/2010/main" val="124765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a:t>
            </a:r>
            <a:endParaRPr lang="en-GB" dirty="0"/>
          </a:p>
        </p:txBody>
      </p:sp>
      <p:sp>
        <p:nvSpPr>
          <p:cNvPr id="3" name="Content Placeholder 2"/>
          <p:cNvSpPr>
            <a:spLocks noGrp="1"/>
          </p:cNvSpPr>
          <p:nvPr>
            <p:ph idx="1"/>
          </p:nvPr>
        </p:nvSpPr>
        <p:spPr/>
        <p:txBody>
          <a:bodyPr/>
          <a:lstStyle/>
          <a:p>
            <a:r>
              <a:rPr lang="en-GB" dirty="0" smtClean="0"/>
              <a:t>A cyclist travels at a speed of 12 ms</a:t>
            </a:r>
            <a:r>
              <a:rPr lang="en-GB" baseline="30000" dirty="0" smtClean="0"/>
              <a:t>-1</a:t>
            </a:r>
            <a:r>
              <a:rPr lang="en-GB" dirty="0" smtClean="0"/>
              <a:t> on a bicycle which has wheels of 0.40 m radius.  Calculate:</a:t>
            </a:r>
          </a:p>
          <a:p>
            <a:r>
              <a:rPr lang="en-GB" dirty="0" smtClean="0"/>
              <a:t>a) the frequency of rotation of each wheel</a:t>
            </a:r>
          </a:p>
          <a:p>
            <a:r>
              <a:rPr lang="en-GB" dirty="0" smtClean="0"/>
              <a:t>b) the angular speed of each wheel</a:t>
            </a:r>
          </a:p>
          <a:p>
            <a:r>
              <a:rPr lang="en-GB" dirty="0" smtClean="0"/>
              <a:t>c) the angle the wheel turns through in 0.10 s in radians and degrees</a:t>
            </a:r>
            <a:endParaRPr lang="en-GB" dirty="0"/>
          </a:p>
        </p:txBody>
      </p:sp>
    </p:spTree>
    <p:extLst>
      <p:ext uri="{BB962C8B-B14F-4D97-AF65-F5344CB8AC3E}">
        <p14:creationId xmlns:p14="http://schemas.microsoft.com/office/powerpoint/2010/main" val="1438100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GB" dirty="0" smtClean="0"/>
                  <a:t>a) Circumference of wheel = 2</a:t>
                </a:r>
                <a:r>
                  <a:rPr lang="en-GB" dirty="0" smtClean="0">
                    <a:latin typeface="Symbol" panose="05050102010706020507" pitchFamily="18" charset="2"/>
                  </a:rPr>
                  <a:t>p</a:t>
                </a:r>
                <a:r>
                  <a:rPr lang="en-GB" dirty="0" smtClean="0"/>
                  <a:t>r = 2</a:t>
                </a:r>
                <a:r>
                  <a:rPr lang="en-GB" dirty="0" smtClean="0">
                    <a:latin typeface="Symbol" panose="05050102010706020507" pitchFamily="18" charset="2"/>
                  </a:rPr>
                  <a:t>p</a:t>
                </a:r>
                <a:r>
                  <a:rPr lang="en-GB" dirty="0" smtClean="0"/>
                  <a:t> x 0.40 = 2.5 m</a:t>
                </a:r>
              </a:p>
              <a:p>
                <a:r>
                  <a:rPr lang="en-GB" dirty="0" smtClean="0"/>
                  <a:t>Time (period) for 1 rotation = </a:t>
                </a:r>
                <a14:m>
                  <m:oMath xmlns:m="http://schemas.openxmlformats.org/officeDocument/2006/math">
                    <m:r>
                      <a:rPr lang="en-GB" b="0" i="1" smtClean="0">
                        <a:latin typeface="Cambria Math" panose="02040503050406030204" pitchFamily="18" charset="0"/>
                      </a:rPr>
                      <m:t>𝑇</m:t>
                    </m:r>
                    <m:r>
                      <a:rPr lang="en-GB" b="0" i="1" smtClean="0">
                        <a:latin typeface="Cambria Math" panose="02040503050406030204" pitchFamily="18" charset="0"/>
                      </a:rPr>
                      <m:t>=</m:t>
                    </m:r>
                    <m:f>
                      <m:fPr>
                        <m:ctrlPr>
                          <a:rPr lang="en-GB" b="0" i="1" smtClean="0">
                            <a:latin typeface="Cambria Math"/>
                          </a:rPr>
                        </m:ctrlPr>
                      </m:fPr>
                      <m:num>
                        <m:r>
                          <a:rPr lang="en-GB" b="0" i="1" smtClean="0">
                            <a:latin typeface="Cambria Math" panose="02040503050406030204" pitchFamily="18" charset="0"/>
                          </a:rPr>
                          <m:t>𝑐𝑖𝑟𝑐𝑢𝑚𝑓𝑒𝑟𝑒𝑛𝑐𝑒</m:t>
                        </m:r>
                      </m:num>
                      <m:den>
                        <m:r>
                          <a:rPr lang="en-GB" b="0" i="1" smtClean="0">
                            <a:latin typeface="Cambria Math" panose="02040503050406030204" pitchFamily="18" charset="0"/>
                          </a:rPr>
                          <m:t>𝑠𝑝𝑒𝑒𝑑</m:t>
                        </m:r>
                      </m:den>
                    </m:f>
                    <m:r>
                      <a:rPr lang="en-GB" b="0" i="1" smtClean="0">
                        <a:latin typeface="Cambria Math" panose="02040503050406030204" pitchFamily="18" charset="0"/>
                      </a:rPr>
                      <m:t>=</m:t>
                    </m:r>
                    <m:f>
                      <m:fPr>
                        <m:ctrlPr>
                          <a:rPr lang="en-GB" b="0" i="1" smtClean="0">
                            <a:latin typeface="Cambria Math"/>
                          </a:rPr>
                        </m:ctrlPr>
                      </m:fPr>
                      <m:num>
                        <m:r>
                          <a:rPr lang="en-GB" b="0" i="1" smtClean="0">
                            <a:latin typeface="Cambria Math" panose="02040503050406030204" pitchFamily="18" charset="0"/>
                          </a:rPr>
                          <m:t>2.5</m:t>
                        </m:r>
                      </m:num>
                      <m:den>
                        <m:r>
                          <a:rPr lang="en-GB" b="0" i="1" smtClean="0">
                            <a:latin typeface="Cambria Math" panose="02040503050406030204" pitchFamily="18" charset="0"/>
                          </a:rPr>
                          <m:t>12</m:t>
                        </m:r>
                      </m:den>
                    </m:f>
                    <m:r>
                      <a:rPr lang="en-GB" b="0" i="1" smtClean="0">
                        <a:latin typeface="Cambria Math" panose="02040503050406030204" pitchFamily="18" charset="0"/>
                      </a:rPr>
                      <m:t>=0.21 </m:t>
                    </m:r>
                    <m:r>
                      <a:rPr lang="en-GB" b="0" i="1" smtClean="0">
                        <a:latin typeface="Cambria Math" panose="02040503050406030204" pitchFamily="18" charset="0"/>
                      </a:rPr>
                      <m:t>𝑠</m:t>
                    </m:r>
                  </m:oMath>
                </a14:m>
                <a:endParaRPr lang="en-GB" dirty="0" smtClean="0"/>
              </a:p>
              <a:p>
                <a14:m>
                  <m:oMath xmlns:m="http://schemas.openxmlformats.org/officeDocument/2006/math">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𝑓𝑟𝑒𝑞𝑢𝑒𝑛𝑐𝑦</m:t>
                    </m:r>
                    <m:r>
                      <a:rPr lang="en-GB" b="0" i="1" smtClean="0">
                        <a:latin typeface="Cambria Math" panose="02040503050406030204" pitchFamily="18" charset="0"/>
                        <a:ea typeface="Cambria Math" panose="02040503050406030204" pitchFamily="18" charset="0"/>
                      </a:rPr>
                      <m:t>=</m:t>
                    </m:r>
                    <m:f>
                      <m:fPr>
                        <m:ctrlPr>
                          <a:rPr lang="en-GB" b="0" i="1" smtClean="0">
                            <a:latin typeface="Cambria Math"/>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m:t>
                        </m:r>
                      </m:num>
                      <m:den>
                        <m:r>
                          <a:rPr lang="en-GB" b="0" i="1" smtClean="0">
                            <a:latin typeface="Cambria Math" panose="02040503050406030204" pitchFamily="18" charset="0"/>
                            <a:ea typeface="Cambria Math" panose="02040503050406030204" pitchFamily="18" charset="0"/>
                          </a:rPr>
                          <m:t>𝑇</m:t>
                        </m:r>
                      </m:den>
                    </m:f>
                    <m:r>
                      <a:rPr lang="en-GB" b="0" i="1" smtClean="0">
                        <a:latin typeface="Cambria Math" panose="02040503050406030204" pitchFamily="18" charset="0"/>
                        <a:ea typeface="Cambria Math" panose="02040503050406030204" pitchFamily="18" charset="0"/>
                      </a:rPr>
                      <m:t>=</m:t>
                    </m:r>
                    <m:f>
                      <m:fPr>
                        <m:ctrlPr>
                          <a:rPr lang="en-GB" b="0" i="1" smtClean="0">
                            <a:latin typeface="Cambria Math"/>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m:t>
                        </m:r>
                      </m:num>
                      <m:den>
                        <m:r>
                          <a:rPr lang="en-GB" b="0" i="1" smtClean="0">
                            <a:latin typeface="Cambria Math" panose="02040503050406030204" pitchFamily="18" charset="0"/>
                            <a:ea typeface="Cambria Math" panose="02040503050406030204" pitchFamily="18" charset="0"/>
                          </a:rPr>
                          <m:t>0.21</m:t>
                        </m:r>
                      </m:den>
                    </m:f>
                    <m:r>
                      <a:rPr lang="en-GB" b="0" i="1" smtClean="0">
                        <a:latin typeface="Cambria Math" panose="02040503050406030204" pitchFamily="18" charset="0"/>
                        <a:ea typeface="Cambria Math" panose="02040503050406030204" pitchFamily="18" charset="0"/>
                      </a:rPr>
                      <m:t>=4.8 </m:t>
                    </m:r>
                    <m:r>
                      <a:rPr lang="en-GB" b="0" i="1" smtClean="0">
                        <a:latin typeface="Cambria Math" panose="02040503050406030204" pitchFamily="18" charset="0"/>
                        <a:ea typeface="Cambria Math" panose="02040503050406030204" pitchFamily="18" charset="0"/>
                      </a:rPr>
                      <m:t>𝐻𝑧</m:t>
                    </m:r>
                  </m:oMath>
                </a14:m>
                <a:endParaRPr lang="en-GB" dirty="0" smtClean="0"/>
              </a:p>
              <a:p>
                <a:endParaRPr lang="en-GB" dirty="0" smtClean="0"/>
              </a:p>
              <a:p>
                <a:r>
                  <a:rPr lang="en-GB" dirty="0" smtClean="0"/>
                  <a:t>b) </a:t>
                </a:r>
                <a14:m>
                  <m:oMath xmlns:m="http://schemas.openxmlformats.org/officeDocument/2006/math">
                    <m:r>
                      <a:rPr lang="en-GB" i="1" smtClean="0">
                        <a:latin typeface="Cambria Math" panose="02040503050406030204" pitchFamily="18" charset="0"/>
                        <a:ea typeface="Cambria Math" panose="02040503050406030204" pitchFamily="18" charset="0"/>
                      </a:rPr>
                      <m:t>𝜔</m:t>
                    </m:r>
                    <m:r>
                      <a:rPr lang="en-GB" b="0" i="1" smtClean="0">
                        <a:latin typeface="Cambria Math" panose="02040503050406030204" pitchFamily="18" charset="0"/>
                        <a:ea typeface="Cambria Math" panose="02040503050406030204" pitchFamily="18" charset="0"/>
                      </a:rPr>
                      <m:t>=</m:t>
                    </m:r>
                    <m:f>
                      <m:fPr>
                        <m:ctrlPr>
                          <a:rPr lang="en-GB" b="0" i="1" smtClean="0">
                            <a:latin typeface="Cambria Math"/>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𝜋</m:t>
                        </m:r>
                      </m:num>
                      <m:den>
                        <m:r>
                          <a:rPr lang="en-GB" b="0" i="1" smtClean="0">
                            <a:latin typeface="Cambria Math" panose="02040503050406030204" pitchFamily="18" charset="0"/>
                            <a:ea typeface="Cambria Math" panose="02040503050406030204" pitchFamily="18" charset="0"/>
                          </a:rPr>
                          <m:t>𝑇</m:t>
                        </m:r>
                      </m:den>
                    </m:f>
                    <m:r>
                      <a:rPr lang="en-GB" b="0" i="1" smtClean="0">
                        <a:latin typeface="Cambria Math" panose="02040503050406030204" pitchFamily="18" charset="0"/>
                        <a:ea typeface="Cambria Math" panose="02040503050406030204" pitchFamily="18" charset="0"/>
                      </a:rPr>
                      <m:t>=</m:t>
                    </m:r>
                    <m:f>
                      <m:fPr>
                        <m:ctrlPr>
                          <a:rPr lang="en-GB" i="1">
                            <a:latin typeface="Cambria Math"/>
                            <a:ea typeface="Cambria Math" panose="02040503050406030204" pitchFamily="18" charset="0"/>
                          </a:rPr>
                        </m:ctrlPr>
                      </m:fPr>
                      <m:num>
                        <m:r>
                          <a:rPr lang="en-GB" i="1">
                            <a:latin typeface="Cambria Math" panose="02040503050406030204" pitchFamily="18" charset="0"/>
                            <a:ea typeface="Cambria Math" panose="02040503050406030204" pitchFamily="18" charset="0"/>
                          </a:rPr>
                          <m:t>2</m:t>
                        </m:r>
                        <m:r>
                          <a:rPr lang="en-GB" i="1">
                            <a:latin typeface="Cambria Math" panose="02040503050406030204" pitchFamily="18" charset="0"/>
                            <a:ea typeface="Cambria Math" panose="02040503050406030204" pitchFamily="18" charset="0"/>
                          </a:rPr>
                          <m:t>𝜋</m:t>
                        </m:r>
                      </m:num>
                      <m:den>
                        <m:r>
                          <a:rPr lang="en-GB" b="0" i="1" smtClean="0">
                            <a:latin typeface="Cambria Math" panose="02040503050406030204" pitchFamily="18" charset="0"/>
                            <a:ea typeface="Cambria Math" panose="02040503050406030204" pitchFamily="18" charset="0"/>
                          </a:rPr>
                          <m:t>0.21</m:t>
                        </m:r>
                      </m:den>
                    </m:f>
                    <m:r>
                      <a:rPr lang="en-GB" b="0" i="1" smtClean="0">
                        <a:latin typeface="Cambria Math" panose="02040503050406030204" pitchFamily="18" charset="0"/>
                        <a:ea typeface="Cambria Math" panose="02040503050406030204" pitchFamily="18" charset="0"/>
                      </a:rPr>
                      <m:t>=30 </m:t>
                    </m:r>
                    <m:r>
                      <a:rPr lang="en-GB" b="0" i="1" smtClean="0">
                        <a:latin typeface="Cambria Math" panose="02040503050406030204" pitchFamily="18" charset="0"/>
                        <a:ea typeface="Cambria Math" panose="02040503050406030204" pitchFamily="18" charset="0"/>
                      </a:rPr>
                      <m:t>𝑟𝑎𝑑</m:t>
                    </m:r>
                    <m:r>
                      <a:rPr lang="en-GB" b="0" i="1" smtClean="0">
                        <a:latin typeface="Cambria Math" panose="02040503050406030204" pitchFamily="18" charset="0"/>
                        <a:ea typeface="Cambria Math" panose="02040503050406030204" pitchFamily="18" charset="0"/>
                      </a:rPr>
                      <m:t> </m:t>
                    </m:r>
                    <m:sSup>
                      <m:sSupPr>
                        <m:ctrlPr>
                          <a:rPr lang="en-GB" b="0" i="1" smtClean="0">
                            <a:latin typeface="Cambria Math"/>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𝑠</m:t>
                        </m:r>
                      </m:e>
                      <m:sup>
                        <m:r>
                          <a:rPr lang="en-GB" b="0" i="1" smtClean="0">
                            <a:latin typeface="Cambria Math" panose="02040503050406030204" pitchFamily="18" charset="0"/>
                            <a:ea typeface="Cambria Math" panose="02040503050406030204" pitchFamily="18" charset="0"/>
                          </a:rPr>
                          <m:t>−1</m:t>
                        </m:r>
                      </m:sup>
                    </m:sSup>
                  </m:oMath>
                </a14:m>
                <a:endParaRPr lang="en-GB" dirty="0" smtClean="0"/>
              </a:p>
              <a:p>
                <a:endParaRPr lang="en-GB" dirty="0"/>
              </a:p>
              <a:p>
                <a:r>
                  <a:rPr lang="en-GB" dirty="0" smtClean="0"/>
                  <a:t>c) </a:t>
                </a:r>
                <a14:m>
                  <m:oMath xmlns:m="http://schemas.openxmlformats.org/officeDocument/2006/math">
                    <m:r>
                      <a:rPr lang="en-GB" i="1" smtClean="0">
                        <a:latin typeface="Cambria Math" panose="02040503050406030204" pitchFamily="18" charset="0"/>
                        <a:ea typeface="Cambria Math" panose="02040503050406030204" pitchFamily="18" charset="0"/>
                      </a:rPr>
                      <m:t>𝜃</m:t>
                    </m:r>
                    <m:r>
                      <a:rPr lang="en-GB" b="0" i="1" smtClean="0">
                        <a:latin typeface="Cambria Math" panose="02040503050406030204" pitchFamily="18" charset="0"/>
                        <a:ea typeface="Cambria Math" panose="02040503050406030204" pitchFamily="18" charset="0"/>
                      </a:rPr>
                      <m:t>=</m:t>
                    </m:r>
                    <m:f>
                      <m:fPr>
                        <m:ctrlPr>
                          <a:rPr lang="en-GB" b="0" i="1" smtClean="0">
                            <a:latin typeface="Cambria Math"/>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𝜋</m:t>
                        </m:r>
                        <m:r>
                          <a:rPr lang="en-GB" b="0" i="1" smtClean="0">
                            <a:latin typeface="Cambria Math" panose="02040503050406030204" pitchFamily="18" charset="0"/>
                            <a:ea typeface="Cambria Math" panose="02040503050406030204" pitchFamily="18" charset="0"/>
                          </a:rPr>
                          <m:t>𝑡</m:t>
                        </m:r>
                      </m:num>
                      <m:den>
                        <m:r>
                          <a:rPr lang="en-GB" b="0" i="1" smtClean="0">
                            <a:latin typeface="Cambria Math" panose="02040503050406030204" pitchFamily="18" charset="0"/>
                            <a:ea typeface="Cambria Math" panose="02040503050406030204" pitchFamily="18" charset="0"/>
                          </a:rPr>
                          <m:t>𝑇</m:t>
                        </m:r>
                      </m:den>
                    </m:f>
                    <m:r>
                      <a:rPr lang="en-GB" b="0" i="1" smtClean="0">
                        <a:latin typeface="Cambria Math" panose="02040503050406030204" pitchFamily="18" charset="0"/>
                        <a:ea typeface="Cambria Math" panose="02040503050406030204" pitchFamily="18" charset="0"/>
                      </a:rPr>
                      <m:t>=</m:t>
                    </m:r>
                    <m:f>
                      <m:fPr>
                        <m:ctrlPr>
                          <a:rPr lang="en-GB" i="1">
                            <a:latin typeface="Cambria Math"/>
                            <a:ea typeface="Cambria Math" panose="02040503050406030204" pitchFamily="18" charset="0"/>
                          </a:rPr>
                        </m:ctrlPr>
                      </m:fPr>
                      <m:num>
                        <m:r>
                          <a:rPr lang="en-GB" i="1">
                            <a:latin typeface="Cambria Math" panose="02040503050406030204" pitchFamily="18" charset="0"/>
                            <a:ea typeface="Cambria Math" panose="02040503050406030204" pitchFamily="18" charset="0"/>
                          </a:rPr>
                          <m:t>2</m:t>
                        </m:r>
                        <m:r>
                          <a:rPr lang="en-GB" i="1">
                            <a:latin typeface="Cambria Math" panose="02040503050406030204" pitchFamily="18" charset="0"/>
                            <a:ea typeface="Cambria Math" panose="02040503050406030204" pitchFamily="18" charset="0"/>
                          </a:rPr>
                          <m:t>𝜋</m:t>
                        </m:r>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0.10</m:t>
                        </m:r>
                      </m:num>
                      <m:den>
                        <m:r>
                          <a:rPr lang="en-GB" b="0" i="1" smtClean="0">
                            <a:latin typeface="Cambria Math" panose="02040503050406030204" pitchFamily="18" charset="0"/>
                            <a:ea typeface="Cambria Math" panose="02040503050406030204" pitchFamily="18" charset="0"/>
                          </a:rPr>
                          <m:t>0.21</m:t>
                        </m:r>
                      </m:den>
                    </m:f>
                    <m:r>
                      <a:rPr lang="en-GB" i="1">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3.0 </m:t>
                    </m:r>
                    <m:r>
                      <a:rPr lang="en-GB" b="0" i="1" smtClean="0">
                        <a:latin typeface="Cambria Math" panose="02040503050406030204" pitchFamily="18" charset="0"/>
                        <a:ea typeface="Cambria Math" panose="02040503050406030204" pitchFamily="18" charset="0"/>
                      </a:rPr>
                      <m:t>𝑟𝑎𝑑</m:t>
                    </m:r>
                  </m:oMath>
                </a14:m>
                <a:r>
                  <a:rPr lang="en-GB" dirty="0" smtClean="0"/>
                  <a:t> or </a:t>
                </a:r>
                <a14:m>
                  <m:oMath xmlns:m="http://schemas.openxmlformats.org/officeDocument/2006/math">
                    <m:r>
                      <a:rPr lang="en-GB" b="0" i="1" smtClean="0">
                        <a:latin typeface="Cambria Math" panose="02040503050406030204" pitchFamily="18" charset="0"/>
                      </a:rPr>
                      <m:t>3.0</m:t>
                    </m:r>
                    <m:r>
                      <a:rPr lang="en-GB" b="0" i="1" smtClean="0">
                        <a:latin typeface="Cambria Math" panose="02040503050406030204" pitchFamily="18" charset="0"/>
                        <a:ea typeface="Cambria Math" panose="02040503050406030204" pitchFamily="18" charset="0"/>
                      </a:rPr>
                      <m:t>×</m:t>
                    </m:r>
                    <m:f>
                      <m:fPr>
                        <m:ctrlPr>
                          <a:rPr lang="en-GB" b="0" i="1" smtClean="0">
                            <a:latin typeface="Cambria Math"/>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180</m:t>
                        </m:r>
                      </m:num>
                      <m:den>
                        <m:r>
                          <a:rPr lang="en-GB" b="0" i="1" smtClean="0">
                            <a:latin typeface="Cambria Math" panose="02040503050406030204" pitchFamily="18" charset="0"/>
                            <a:ea typeface="Cambria Math" panose="02040503050406030204" pitchFamily="18" charset="0"/>
                          </a:rPr>
                          <m:t>𝜋</m:t>
                        </m:r>
                      </m:den>
                    </m:f>
                    <m:r>
                      <a:rPr lang="en-GB" b="0" i="1" smtClean="0">
                        <a:latin typeface="Cambria Math" panose="02040503050406030204" pitchFamily="18" charset="0"/>
                        <a:ea typeface="Cambria Math" panose="02040503050406030204" pitchFamily="18" charset="0"/>
                      </a:rPr>
                      <m:t>=17</m:t>
                    </m:r>
                    <m:sSup>
                      <m:sSupPr>
                        <m:ctrlPr>
                          <a:rPr lang="en-GB" b="0" i="1" smtClean="0">
                            <a:latin typeface="Cambria Math"/>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2</m:t>
                        </m:r>
                      </m:e>
                      <m:sup>
                        <m:r>
                          <a:rPr lang="en-GB" b="0" i="1" smtClean="0">
                            <a:latin typeface="Cambria Math" panose="02040503050406030204" pitchFamily="18" charset="0"/>
                            <a:ea typeface="Cambria Math" panose="02040503050406030204" pitchFamily="18" charset="0"/>
                          </a:rPr>
                          <m:t>0</m:t>
                        </m:r>
                      </m:sup>
                    </m:sSup>
                  </m:oMath>
                </a14:m>
                <a:endParaRPr lang="en-GB" dirty="0"/>
              </a:p>
              <a:p>
                <a:endParaRPr lang="en-GB" dirty="0" smtClean="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88" t="-3384"/>
                </a:stretch>
              </a:blipFill>
            </p:spPr>
            <p:txBody>
              <a:bodyPr/>
              <a:lstStyle/>
              <a:p>
                <a:r>
                  <a:rPr lang="en-GB">
                    <a:noFill/>
                  </a:rPr>
                  <a:t> </a:t>
                </a:r>
              </a:p>
            </p:txBody>
          </p:sp>
        </mc:Fallback>
      </mc:AlternateContent>
      <p:sp>
        <p:nvSpPr>
          <p:cNvPr id="4" name="TextBox 3"/>
          <p:cNvSpPr txBox="1"/>
          <p:nvPr/>
        </p:nvSpPr>
        <p:spPr>
          <a:xfrm>
            <a:off x="4287520" y="268224"/>
            <a:ext cx="7542784" cy="1754326"/>
          </a:xfrm>
          <a:prstGeom prst="rect">
            <a:avLst/>
          </a:prstGeom>
          <a:noFill/>
        </p:spPr>
        <p:txBody>
          <a:bodyPr wrap="square" rtlCol="0">
            <a:spAutoFit/>
          </a:bodyPr>
          <a:lstStyle/>
          <a:p>
            <a:r>
              <a:rPr lang="en-GB" dirty="0" smtClean="0"/>
              <a:t>A cyclist travels at a speed of 12 ms</a:t>
            </a:r>
            <a:r>
              <a:rPr lang="en-GB" baseline="30000" dirty="0" smtClean="0"/>
              <a:t>-1</a:t>
            </a:r>
            <a:r>
              <a:rPr lang="en-GB" dirty="0" smtClean="0"/>
              <a:t> on a bicycle which has wheels of 0.40 m radius.  Calculate:</a:t>
            </a:r>
          </a:p>
          <a:p>
            <a:r>
              <a:rPr lang="en-GB" dirty="0" smtClean="0"/>
              <a:t>a) the frequency of rotation of each wheel</a:t>
            </a:r>
          </a:p>
          <a:p>
            <a:r>
              <a:rPr lang="en-GB" dirty="0" smtClean="0"/>
              <a:t>b) the angular speed of each wheel</a:t>
            </a:r>
          </a:p>
          <a:p>
            <a:r>
              <a:rPr lang="en-GB" dirty="0" smtClean="0"/>
              <a:t>c) the angle the wheel turns through in 0.10 s in radians and degrees</a:t>
            </a:r>
          </a:p>
          <a:p>
            <a:endParaRPr lang="en-GB" dirty="0"/>
          </a:p>
        </p:txBody>
      </p:sp>
    </p:spTree>
    <p:extLst>
      <p:ext uri="{BB962C8B-B14F-4D97-AF65-F5344CB8AC3E}">
        <p14:creationId xmlns:p14="http://schemas.microsoft.com/office/powerpoint/2010/main" val="431761044"/>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C7DC10E3-4FF5-456B-A359-A0F378C1E5F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CD7DB37F5B7D846863E694E3DBB3DA1" ma:contentTypeVersion="1" ma:contentTypeDescription="Create a new document." ma:contentTypeScope="" ma:versionID="ac753e4bffcb6403742c7c6ad5a49cff">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26F35B-87CA-4CC5-BB7D-DC1F8B82D383}">
  <ds:schemaRefs>
    <ds:schemaRef ds:uri="http://purl.org/dc/terms/"/>
    <ds:schemaRef ds:uri="http://purl.org/dc/dcmitype/"/>
    <ds:schemaRef ds:uri="http://purl.org/dc/elements/1.1/"/>
    <ds:schemaRef ds:uri="http://schemas.microsoft.com/office/2006/metadata/properties"/>
    <ds:schemaRef ds:uri="http://www.w3.org/XML/1998/namespace"/>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31A8A11B-6FB5-4EE9-A2E0-2BCFDF9E4E60}">
  <ds:schemaRefs>
    <ds:schemaRef ds:uri="http://schemas.microsoft.com/sharepoint/v3/contenttype/forms"/>
  </ds:schemaRefs>
</ds:datastoreItem>
</file>

<file path=customXml/itemProps3.xml><?xml version="1.0" encoding="utf-8"?>
<ds:datastoreItem xmlns:ds="http://schemas.openxmlformats.org/officeDocument/2006/customXml" ds:itemID="{8AE68555-2B6F-4E4F-98AA-643C7E1D80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TM04033917[[fn=Berlin]]</Template>
  <TotalTime>352</TotalTime>
  <Words>2414</Words>
  <Application>Microsoft Office PowerPoint</Application>
  <PresentationFormat>Custom</PresentationFormat>
  <Paragraphs>219</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Berlin</vt:lpstr>
      <vt:lpstr>Circular Motion</vt:lpstr>
      <vt:lpstr>Aims</vt:lpstr>
      <vt:lpstr>Recap</vt:lpstr>
      <vt:lpstr>Frequency</vt:lpstr>
      <vt:lpstr>Circular Motion Basics</vt:lpstr>
      <vt:lpstr>Circular Motion Basics</vt:lpstr>
      <vt:lpstr>Angular Displacement</vt:lpstr>
      <vt:lpstr>Question</vt:lpstr>
      <vt:lpstr>Question</vt:lpstr>
      <vt:lpstr>Question</vt:lpstr>
      <vt:lpstr>Question</vt:lpstr>
      <vt:lpstr>Centripetal Acceleration</vt:lpstr>
      <vt:lpstr>Centripetal Acceleration</vt:lpstr>
      <vt:lpstr>Centripetal Force</vt:lpstr>
      <vt:lpstr>Satellites, Gravity and Centripetal Acceleration</vt:lpstr>
      <vt:lpstr>Question</vt:lpstr>
      <vt:lpstr>Question</vt:lpstr>
      <vt:lpstr>Question</vt:lpstr>
      <vt:lpstr>Conversion Factors</vt:lpstr>
      <vt:lpstr>Hard Question</vt:lpstr>
      <vt:lpstr>Hard Question</vt:lpstr>
      <vt:lpstr>Banking (Without money!)</vt:lpstr>
      <vt:lpstr>Banking (Without money!)</vt:lpstr>
      <vt:lpstr>Banked Turns</vt:lpstr>
      <vt:lpstr>Question</vt:lpstr>
      <vt:lpstr>Newton First Law</vt:lpstr>
      <vt:lpstr>Slow wheel</vt:lpstr>
      <vt:lpstr>Faster wheel</vt:lpstr>
      <vt:lpstr> So what about Centrifugal force?</vt:lpstr>
      <vt:lpstr>Centrifugal Force</vt:lpstr>
      <vt:lpstr>Centrifugal Force</vt:lpstr>
      <vt:lpstr>Centrifugal Force</vt:lpstr>
      <vt:lpstr>Centrifugal Force</vt:lpstr>
      <vt:lpstr>Chavs and Circular Motion Do Not Mix!</vt:lpstr>
      <vt:lpstr>Centrifugal Force</vt:lpstr>
      <vt:lpstr>Centripetal Force Vs. Centrifugal Force</vt:lpstr>
      <vt:lpstr>Vertical Circles</vt:lpstr>
      <vt:lpstr>Centripetal Force</vt:lpstr>
      <vt:lpstr>At The Top</vt:lpstr>
      <vt:lpstr>At The Bottom</vt:lpstr>
      <vt:lpstr>Horizontal</vt:lpstr>
      <vt:lpstr>Weightlessness</vt:lpstr>
      <vt:lpstr>ISS and Free Fall</vt:lpstr>
      <vt:lpstr>ISS and Free Fall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Circular Motion</dc:title>
  <dc:creator>Andy Morris</dc:creator>
  <cp:lastModifiedBy>Andy Morris</cp:lastModifiedBy>
  <cp:revision>32</cp:revision>
  <dcterms:created xsi:type="dcterms:W3CDTF">2015-08-28T13:54:22Z</dcterms:created>
  <dcterms:modified xsi:type="dcterms:W3CDTF">2015-09-23T07:33:42Z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0x0101002CD7DB37F5B7D846863E694E3DBB3DA1</vt:lpwstr>
  </property>
</Properties>
</file>