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p:scale>
          <a:sx n="122" d="100"/>
          <a:sy n="122" d="100"/>
        </p:scale>
        <p:origin x="809" y="3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28B8BB-86FC-4BF9-AFA4-8542E12367CA}" type="datetimeFigureOut">
              <a:rPr lang="en-GB" smtClean="0"/>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401195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221242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1432398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39FAC551-CF7B-41BD-B723-1FE62ADB2772}"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0718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493919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828B8BB-86FC-4BF9-AFA4-8542E12367CA}" type="datetimeFigureOut">
              <a:rPr lang="en-GB" smtClean="0"/>
              <a:t>01/09/2015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142353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828B8BB-86FC-4BF9-AFA4-8542E12367CA}" type="datetimeFigureOut">
              <a:rPr lang="en-GB" smtClean="0"/>
              <a:t>01/09/2015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29007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8B8BB-86FC-4BF9-AFA4-8542E12367CA}" type="datetimeFigureOut">
              <a:rPr lang="en-GB" smtClean="0"/>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707647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828B8BB-86FC-4BF9-AFA4-8542E12367CA}" type="datetimeFigureOut">
              <a:rPr lang="en-GB" smtClean="0"/>
              <a:t>01/09/2015</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9FAC551-CF7B-41BD-B723-1FE62ADB2772}" type="slidenum">
              <a:rPr lang="en-GB" smtClean="0"/>
              <a:t>‹#›</a:t>
            </a:fld>
            <a:endParaRPr lang="en-GB"/>
          </a:p>
        </p:txBody>
      </p:sp>
    </p:spTree>
    <p:extLst>
      <p:ext uri="{BB962C8B-B14F-4D97-AF65-F5344CB8AC3E}">
        <p14:creationId xmlns:p14="http://schemas.microsoft.com/office/powerpoint/2010/main" val="296205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8B8BB-86FC-4BF9-AFA4-8542E12367CA}" type="datetimeFigureOut">
              <a:rPr lang="en-GB" smtClean="0"/>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424609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8B8BB-86FC-4BF9-AFA4-8542E12367CA}" type="datetimeFigureOut">
              <a:rPr lang="en-GB" smtClean="0"/>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371650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28B8BB-86FC-4BF9-AFA4-8542E12367CA}" type="datetimeFigureOut">
              <a:rPr lang="en-GB" smtClean="0"/>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257844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28B8BB-86FC-4BF9-AFA4-8542E12367CA}" type="datetimeFigureOut">
              <a:rPr lang="en-GB" smtClean="0"/>
              <a:t>01/09/2015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52936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28B8BB-86FC-4BF9-AFA4-8542E12367CA}" type="datetimeFigureOut">
              <a:rPr lang="en-GB" smtClean="0"/>
              <a:t>01/09/2015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25910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828B8BB-86FC-4BF9-AFA4-8542E12367CA}" type="datetimeFigureOut">
              <a:rPr lang="en-GB" smtClean="0"/>
              <a:t>01/09/2015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40592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351101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169028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28B8BB-86FC-4BF9-AFA4-8542E12367CA}" type="datetimeFigureOut">
              <a:rPr lang="en-GB" smtClean="0"/>
              <a:t>01/09/2015</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9FAC551-CF7B-41BD-B723-1FE62ADB2772}" type="slidenum">
              <a:rPr lang="en-GB" smtClean="0"/>
              <a:t>‹#›</a:t>
            </a:fld>
            <a:endParaRPr lang="en-GB"/>
          </a:p>
        </p:txBody>
      </p:sp>
    </p:spTree>
    <p:extLst>
      <p:ext uri="{BB962C8B-B14F-4D97-AF65-F5344CB8AC3E}">
        <p14:creationId xmlns:p14="http://schemas.microsoft.com/office/powerpoint/2010/main" val="385766646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Circular Motion</a:t>
            </a:r>
            <a:endParaRPr lang="en-GB" dirty="0"/>
          </a:p>
        </p:txBody>
      </p:sp>
      <p:sp>
        <p:nvSpPr>
          <p:cNvPr id="3" name="Subtitle 2"/>
          <p:cNvSpPr>
            <a:spLocks noGrp="1"/>
          </p:cNvSpPr>
          <p:nvPr>
            <p:ph type="subTitle" idx="1"/>
          </p:nvPr>
        </p:nvSpPr>
        <p:spPr/>
        <p:txBody>
          <a:bodyPr/>
          <a:lstStyle/>
          <a:p>
            <a:r>
              <a:rPr lang="en-GB" dirty="0" smtClean="0"/>
              <a:t>3.4.1 Circular Motion</a:t>
            </a:r>
            <a:endParaRPr lang="en-GB" dirty="0"/>
          </a:p>
        </p:txBody>
      </p:sp>
    </p:spTree>
    <p:extLst>
      <p:ext uri="{BB962C8B-B14F-4D97-AF65-F5344CB8AC3E}">
        <p14:creationId xmlns:p14="http://schemas.microsoft.com/office/powerpoint/2010/main" val="1853389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During their physics field trip to the amusement park, Tyler and Maria took a rider on the Whirligig. The Whirligig ride consists of long swings which spin in a circle at relatively high speeds. As part of their lab, Tyler and Maria estimate that the riders travel through a circle with a radius of 6.5 m and make one turn every 5.8 seconds. Determine the speed of the riders on the Whirligig.</a:t>
                </a:r>
              </a:p>
              <a:p>
                <a:endParaRPr lang="en-GB" dirty="0"/>
              </a:p>
              <a:p>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𝑟</m:t>
                        </m:r>
                      </m:num>
                      <m:den>
                        <m:r>
                          <a:rPr lang="en-GB" b="0" i="1" smtClean="0">
                            <a:latin typeface="Cambria Math" panose="02040503050406030204" pitchFamily="18" charset="0"/>
                          </a:rPr>
                          <m:t>𝑇</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.6.5</m:t>
                        </m:r>
                      </m:num>
                      <m:den>
                        <m:r>
                          <a:rPr lang="en-GB" b="0" i="1" smtClean="0">
                            <a:latin typeface="Cambria Math" panose="02040503050406030204" pitchFamily="18" charset="0"/>
                          </a:rPr>
                          <m:t>5.8</m:t>
                        </m:r>
                      </m:den>
                    </m:f>
                    <m:r>
                      <a:rPr lang="en-GB" b="0" i="1" smtClean="0">
                        <a:latin typeface="Cambria Math" panose="02040503050406030204" pitchFamily="18" charset="0"/>
                      </a:rPr>
                      <m:t>=7.04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1205"/>
                </a:stretch>
              </a:blipFill>
            </p:spPr>
            <p:txBody>
              <a:bodyPr/>
              <a:lstStyle/>
              <a:p>
                <a:r>
                  <a:rPr lang="en-GB">
                    <a:noFill/>
                  </a:rPr>
                  <a:t> </a:t>
                </a:r>
              </a:p>
            </p:txBody>
          </p:sp>
        </mc:Fallback>
      </mc:AlternateContent>
    </p:spTree>
    <p:extLst>
      <p:ext uri="{BB962C8B-B14F-4D97-AF65-F5344CB8AC3E}">
        <p14:creationId xmlns:p14="http://schemas.microsoft.com/office/powerpoint/2010/main" val="192568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tallest Ferris wheel in the world is located in Singapore. Standing 42 stories high and holding as many as 780 passengers, the Ferris wheel has a diameter of 150 meters and takes approximately 30 minutes to make a full circle. Determine the speed of riders (in m/s and mi/hr) on the Singapore Flyer. (</a:t>
                </a:r>
                <a:r>
                  <a:rPr lang="en-GB" b="1" dirty="0"/>
                  <a:t>GIVEN</a:t>
                </a:r>
                <a:r>
                  <a:rPr lang="en-GB" dirty="0"/>
                  <a:t>: 1.00 m/s= 2.24 mi/hr) </a:t>
                </a:r>
                <a:endParaRPr lang="en-GB" dirty="0" smtClean="0"/>
              </a:p>
              <a:p>
                <a:endParaRPr lang="en-GB" dirty="0"/>
              </a:p>
              <a:p>
                <a14:m>
                  <m:oMath xmlns:m="http://schemas.openxmlformats.org/officeDocument/2006/math">
                    <m:r>
                      <a:rPr lang="en-GB" i="1">
                        <a:latin typeface="Cambria Math" panose="02040503050406030204" pitchFamily="18" charset="0"/>
                      </a:rPr>
                      <m:t>𝑣</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𝑟</m:t>
                        </m:r>
                      </m:num>
                      <m:den>
                        <m:r>
                          <a:rPr lang="en-GB" i="1">
                            <a:latin typeface="Cambria Math" panose="02040503050406030204" pitchFamily="18" charset="0"/>
                          </a:rPr>
                          <m:t>𝑇</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𝑑</m:t>
                        </m:r>
                      </m:num>
                      <m:den>
                        <m:r>
                          <a:rPr lang="en-GB" i="1">
                            <a:latin typeface="Cambria Math" panose="02040503050406030204" pitchFamily="18" charset="0"/>
                          </a:rPr>
                          <m:t>𝑇</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.150</m:t>
                        </m:r>
                        <m:r>
                          <a:rPr lang="en-GB" b="0" i="1" smtClean="0">
                            <a:latin typeface="Cambria Math" panose="02040503050406030204" pitchFamily="18" charset="0"/>
                            <a:ea typeface="Cambria Math" panose="02040503050406030204" pitchFamily="18" charset="0"/>
                          </a:rPr>
                          <m:t>𝑚</m:t>
                        </m:r>
                      </m:num>
                      <m:den>
                        <m:r>
                          <a:rPr lang="en-GB" b="0" i="1" smtClean="0">
                            <a:latin typeface="Cambria Math" panose="02040503050406030204" pitchFamily="18" charset="0"/>
                            <a:ea typeface="Cambria Math" panose="02040503050406030204" pitchFamily="18" charset="0"/>
                          </a:rPr>
                          <m:t>1800</m:t>
                        </m:r>
                        <m:r>
                          <a:rPr lang="en-GB" b="0" i="1" smtClean="0">
                            <a:latin typeface="Cambria Math" panose="02040503050406030204" pitchFamily="18" charset="0"/>
                            <a:ea typeface="Cambria Math" panose="02040503050406030204" pitchFamily="18" charset="0"/>
                          </a:rPr>
                          <m:t>𝑠</m:t>
                        </m:r>
                      </m:den>
                    </m:f>
                    <m:r>
                      <a:rPr lang="en-GB" i="1">
                        <a:latin typeface="Cambria Math" panose="02040503050406030204" pitchFamily="18" charset="0"/>
                      </a:rPr>
                      <m:t>=</m:t>
                    </m:r>
                    <m:r>
                      <a:rPr lang="en-GB" b="0" i="1" smtClean="0">
                        <a:latin typeface="Cambria Math" panose="02040503050406030204" pitchFamily="18" charset="0"/>
                      </a:rPr>
                      <m:t>0.26</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0.2618×2.24=0.58 </m:t>
                    </m:r>
                    <m:r>
                      <a:rPr lang="en-GB" b="0" i="1" smtClean="0">
                        <a:latin typeface="Cambria Math" panose="02040503050406030204" pitchFamily="18" charset="0"/>
                        <a:ea typeface="Cambria Math" panose="02040503050406030204" pitchFamily="18" charset="0"/>
                      </a:rPr>
                      <m:t>𝑚𝑝h</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1141"/>
                </a:stretch>
              </a:blipFill>
            </p:spPr>
            <p:txBody>
              <a:bodyPr/>
              <a:lstStyle/>
              <a:p>
                <a:r>
                  <a:rPr lang="en-GB">
                    <a:noFill/>
                  </a:rPr>
                  <a:t> </a:t>
                </a:r>
              </a:p>
            </p:txBody>
          </p:sp>
        </mc:Fallback>
      </mc:AlternateContent>
    </p:spTree>
    <p:extLst>
      <p:ext uri="{BB962C8B-B14F-4D97-AF65-F5344CB8AC3E}">
        <p14:creationId xmlns:p14="http://schemas.microsoft.com/office/powerpoint/2010/main" val="39704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Acceleration</a:t>
            </a:r>
            <a:endParaRPr lang="en-GB" dirty="0"/>
          </a:p>
        </p:txBody>
      </p:sp>
      <p:sp>
        <p:nvSpPr>
          <p:cNvPr id="3" name="Content Placeholder 2"/>
          <p:cNvSpPr>
            <a:spLocks noGrp="1"/>
          </p:cNvSpPr>
          <p:nvPr>
            <p:ph idx="1"/>
          </p:nvPr>
        </p:nvSpPr>
        <p:spPr/>
        <p:txBody>
          <a:bodyPr/>
          <a:lstStyle/>
          <a:p>
            <a:r>
              <a:rPr lang="en-GB" dirty="0" smtClean="0"/>
              <a:t>We have already seen the concept of velocity in straight line motion</a:t>
            </a:r>
          </a:p>
          <a:p>
            <a:r>
              <a:rPr lang="en-GB" dirty="0" smtClean="0"/>
              <a:t>However, velocity being a vector quantity acts differently in circular motion</a:t>
            </a:r>
          </a:p>
          <a:p>
            <a:endParaRPr lang="en-GB" dirty="0"/>
          </a:p>
        </p:txBody>
      </p:sp>
      <p:pic>
        <p:nvPicPr>
          <p:cNvPr id="1026" name="Picture 2" descr="http://www.ux1.eiu.edu/~cfadd/1150/05UCMGrav/Images/uc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855" y="3904488"/>
            <a:ext cx="3619500" cy="2381250"/>
          </a:xfrm>
          <a:prstGeom prst="rect">
            <a:avLst/>
          </a:prstGeom>
          <a:solidFill>
            <a:schemeClr val="tx1"/>
          </a:solidFill>
        </p:spPr>
      </p:pic>
    </p:spTree>
    <p:extLst>
      <p:ext uri="{BB962C8B-B14F-4D97-AF65-F5344CB8AC3E}">
        <p14:creationId xmlns:p14="http://schemas.microsoft.com/office/powerpoint/2010/main" val="2010839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Centripetal Acceleration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Because the path of velocity is constantly changing, the resultant velocity (as seen on previous slide) always points ‘down’ from the motion or to be more precise….towards the centre of the circle</a:t>
                </a:r>
              </a:p>
              <a:p>
                <a:r>
                  <a:rPr lang="en-GB" dirty="0" smtClean="0"/>
                  <a:t>Due to the very nature of acceleration being a change in velocity, we see that centripetal acceleration will act in the same direction as the change in tangential velocity </a:t>
                </a:r>
              </a:p>
              <a:p>
                <a:r>
                  <a:rPr lang="en-GB" dirty="0" smtClean="0"/>
                  <a:t>Centripetal Acceleration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𝑟</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rPr>
                          <m:t>2</m:t>
                        </m:r>
                      </m:sup>
                    </m:sSup>
                    <m:r>
                      <a:rPr lang="en-GB" b="0" i="1" smtClean="0">
                        <a:latin typeface="Cambria Math" panose="02040503050406030204" pitchFamily="18" charset="0"/>
                      </a:rPr>
                      <m:t>𝑟</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1205"/>
                </a:stretch>
              </a:blipFill>
            </p:spPr>
            <p:txBody>
              <a:bodyPr/>
              <a:lstStyle/>
              <a:p>
                <a:r>
                  <a:rPr lang="en-GB">
                    <a:noFill/>
                  </a:rPr>
                  <a:t> </a:t>
                </a:r>
              </a:p>
            </p:txBody>
          </p:sp>
        </mc:Fallback>
      </mc:AlternateContent>
    </p:spTree>
    <p:extLst>
      <p:ext uri="{BB962C8B-B14F-4D97-AF65-F5344CB8AC3E}">
        <p14:creationId xmlns:p14="http://schemas.microsoft.com/office/powerpoint/2010/main" val="4251276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Force</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We have a change in velocity resulting in an acceleration</a:t>
                </a:r>
              </a:p>
              <a:p>
                <a:r>
                  <a:rPr lang="en-GB" dirty="0" smtClean="0"/>
                  <a:t>We have an acceleration acting towards the centre of the circle</a:t>
                </a:r>
              </a:p>
              <a:p>
                <a:r>
                  <a:rPr lang="en-GB" dirty="0" smtClean="0"/>
                  <a:t>Because we have an acceleration acting….</a:t>
                </a:r>
              </a:p>
              <a:p>
                <a:r>
                  <a:rPr lang="en-GB" dirty="0" smtClean="0"/>
                  <a:t>We must have a force acting….</a:t>
                </a:r>
              </a:p>
              <a:p>
                <a:r>
                  <a:rPr lang="en-GB" dirty="0" smtClean="0"/>
                  <a:t>In the same direction (Newton’s 1</a:t>
                </a:r>
                <a:r>
                  <a:rPr lang="en-GB" baseline="30000" dirty="0" smtClean="0"/>
                  <a:t>st</a:t>
                </a:r>
                <a:r>
                  <a:rPr lang="en-GB" dirty="0" smtClean="0"/>
                  <a:t> and 2</a:t>
                </a:r>
                <a:r>
                  <a:rPr lang="en-GB" baseline="30000" dirty="0" smtClean="0"/>
                  <a:t>nd</a:t>
                </a:r>
                <a:r>
                  <a:rPr lang="en-GB" dirty="0" smtClean="0"/>
                  <a:t> laws)</a:t>
                </a:r>
              </a:p>
              <a:p>
                <a:r>
                  <a:rPr lang="en-GB" dirty="0" smtClean="0"/>
                  <a:t>Therefore centripetal force is given by:</a:t>
                </a:r>
              </a:p>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smtClean="0"/>
                  <a:t>    </a:t>
                </a:r>
                <a14:m>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num>
                      <m:den>
                        <m:r>
                          <a:rPr lang="en-GB" i="1">
                            <a:latin typeface="Cambria Math" panose="02040503050406030204" pitchFamily="18" charset="0"/>
                          </a:rPr>
                          <m:t>𝑟</m:t>
                        </m:r>
                      </m:den>
                    </m:f>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𝜔</m:t>
                        </m:r>
                      </m:e>
                      <m:sup>
                        <m:r>
                          <a:rPr lang="en-GB" i="1">
                            <a:latin typeface="Cambria Math" panose="02040503050406030204" pitchFamily="18" charset="0"/>
                          </a:rPr>
                          <m:t>2</m:t>
                        </m:r>
                      </m:sup>
                    </m:sSup>
                    <m:r>
                      <a:rPr lang="en-GB" i="1">
                        <a:latin typeface="Cambria Math" panose="02040503050406030204" pitchFamily="18" charset="0"/>
                      </a:rPr>
                      <m:t>𝑟</m:t>
                    </m:r>
                  </m:oMath>
                </a14:m>
                <a:r>
                  <a:rPr lang="en-GB" dirty="0" smtClean="0"/>
                  <a:t>    </a:t>
                </a:r>
                <a14:m>
                  <m:oMath xmlns:m="http://schemas.openxmlformats.org/officeDocument/2006/math">
                    <m:r>
                      <a:rPr lang="en-GB" i="1" dirty="0" smtClean="0">
                        <a:latin typeface="Cambria Math" panose="02040503050406030204" pitchFamily="18" charset="0"/>
                        <a:ea typeface="Cambria Math" panose="02040503050406030204" pitchFamily="18" charset="0"/>
                      </a:rPr>
                      <m:t>∴</m:t>
                    </m:r>
                    <m:r>
                      <a:rPr lang="en-GB" b="0" i="1" dirty="0" smtClean="0">
                        <a:latin typeface="Cambria Math" panose="02040503050406030204" pitchFamily="18" charset="0"/>
                        <a:ea typeface="Cambria Math" panose="02040503050406030204" pitchFamily="18" charset="0"/>
                      </a:rPr>
                      <m:t>𝐹</m:t>
                    </m:r>
                    <m:r>
                      <a:rPr lang="en-GB" b="0" i="1" dirty="0" smtClean="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num>
                      <m:den>
                        <m:r>
                          <a:rPr lang="en-GB" i="1">
                            <a:latin typeface="Cambria Math" panose="02040503050406030204" pitchFamily="18" charset="0"/>
                          </a:rPr>
                          <m:t>𝑟</m:t>
                        </m:r>
                      </m:den>
                    </m:f>
                    <m:r>
                      <a:rPr lang="en-GB" i="1">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𝑚</m:t>
                        </m:r>
                        <m:r>
                          <a:rPr lang="en-GB" i="1">
                            <a:latin typeface="Cambria Math" panose="02040503050406030204" pitchFamily="18" charset="0"/>
                            <a:ea typeface="Cambria Math" panose="02040503050406030204" pitchFamily="18" charset="0"/>
                          </a:rPr>
                          <m:t>𝜔</m:t>
                        </m:r>
                      </m:e>
                      <m:sup>
                        <m:r>
                          <a:rPr lang="en-GB" i="1">
                            <a:latin typeface="Cambria Math" panose="02040503050406030204" pitchFamily="18" charset="0"/>
                          </a:rPr>
                          <m:t>2</m:t>
                        </m:r>
                      </m:sup>
                    </m:sSup>
                    <m:r>
                      <a:rPr lang="en-GB" i="1">
                        <a:latin typeface="Cambria Math" panose="02040503050406030204" pitchFamily="18" charset="0"/>
                      </a:rPr>
                      <m:t>𝑟</m:t>
                    </m:r>
                  </m:oMath>
                </a14:m>
                <a:endParaRPr lang="en-GB" dirty="0"/>
              </a:p>
              <a:p>
                <a:endParaRPr lang="en-GB"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a:stretch>
              </a:blipFill>
            </p:spPr>
            <p:txBody>
              <a:bodyPr/>
              <a:lstStyle/>
              <a:p>
                <a:r>
                  <a:rPr lang="en-GB">
                    <a:noFill/>
                  </a:rPr>
                  <a:t> </a:t>
                </a:r>
              </a:p>
            </p:txBody>
          </p:sp>
        </mc:Fallback>
      </mc:AlternateContent>
    </p:spTree>
    <p:extLst>
      <p:ext uri="{BB962C8B-B14F-4D97-AF65-F5344CB8AC3E}">
        <p14:creationId xmlns:p14="http://schemas.microsoft.com/office/powerpoint/2010/main" val="336866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Satellites, Gravity and Centripetal Acceleration</a:t>
            </a:r>
            <a:endParaRPr lang="en-GB" dirty="0"/>
          </a:p>
        </p:txBody>
      </p:sp>
      <p:pic>
        <p:nvPicPr>
          <p:cNvPr id="1026" name="Picture 2" descr="http://www.physicsclassroom.com/Class/circles/u6l4b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1136" y="2130487"/>
            <a:ext cx="7303516" cy="449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7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Calculate the centripetal force and acceleration of a 3.0 Kg mass tied in a rope and swung in a circle of radius 0.75 m, which is moving in a velocity of 4.0 m/s?</a:t>
                </a:r>
              </a:p>
              <a:p>
                <a14:m>
                  <m:oMath xmlns:m="http://schemas.openxmlformats.org/officeDocument/2006/math">
                    <m:r>
                      <a:rPr lang="en-GB" i="1" dirty="0">
                        <a:latin typeface="Cambria Math" panose="02040503050406030204" pitchFamily="18" charset="0"/>
                        <a:ea typeface="Cambria Math" panose="02040503050406030204" pitchFamily="18" charset="0"/>
                      </a:rPr>
                      <m:t>𝐹</m:t>
                    </m:r>
                    <m:r>
                      <a:rPr lang="en-GB" i="1" dirty="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num>
                      <m:den>
                        <m:r>
                          <a:rPr lang="en-GB" i="1">
                            <a:latin typeface="Cambria Math" panose="02040503050406030204" pitchFamily="18" charset="0"/>
                          </a:rPr>
                          <m:t>𝑟</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3</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4</m:t>
                            </m:r>
                          </m:e>
                          <m:sup>
                            <m:r>
                              <a:rPr lang="en-GB" b="0" i="1" smtClean="0">
                                <a:latin typeface="Cambria Math" panose="02040503050406030204" pitchFamily="18" charset="0"/>
                                <a:ea typeface="Cambria Math" panose="02040503050406030204" pitchFamily="18" charset="0"/>
                              </a:rPr>
                              <m:t>2</m:t>
                            </m:r>
                          </m:sup>
                        </m:sSup>
                      </m:num>
                      <m:den>
                        <m:r>
                          <a:rPr lang="en-GB" b="0" i="1" smtClean="0">
                            <a:latin typeface="Cambria Math" panose="02040503050406030204" pitchFamily="18" charset="0"/>
                          </a:rPr>
                          <m:t>0.75</m:t>
                        </m:r>
                      </m:den>
                    </m:f>
                    <m:r>
                      <a:rPr lang="en-GB" i="1">
                        <a:latin typeface="Cambria Math" panose="02040503050406030204" pitchFamily="18" charset="0"/>
                      </a:rPr>
                      <m:t>=</m:t>
                    </m:r>
                    <m:r>
                      <a:rPr lang="en-GB" b="0" i="1" smtClean="0">
                        <a:latin typeface="Cambria Math" panose="02040503050406030204" pitchFamily="18" charset="0"/>
                      </a:rPr>
                      <m:t>64 </m:t>
                    </m:r>
                    <m:r>
                      <a:rPr lang="en-GB" b="0" i="1" smtClean="0">
                        <a:latin typeface="Cambria Math" panose="02040503050406030204" pitchFamily="18" charset="0"/>
                      </a:rPr>
                      <m:t>𝑁</m:t>
                    </m:r>
                  </m:oMath>
                </a14:m>
                <a:endParaRPr lang="en-GB" b="0" dirty="0" smtClean="0"/>
              </a:p>
              <a:p>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𝑟</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num>
                      <m:den>
                        <m:r>
                          <a:rPr lang="en-GB" b="0" i="1" smtClean="0">
                            <a:latin typeface="Cambria Math" panose="02040503050406030204" pitchFamily="18" charset="0"/>
                          </a:rPr>
                          <m:t>0.75</m:t>
                        </m:r>
                      </m:den>
                    </m:f>
                    <m:r>
                      <a:rPr lang="en-GB" b="0" i="1" smtClean="0">
                        <a:latin typeface="Cambria Math" panose="02040503050406030204" pitchFamily="18" charset="0"/>
                      </a:rPr>
                      <m:t>=21.33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endParaRPr lang="en-GB" dirty="0"/>
              </a:p>
              <a:p>
                <a:endParaRPr lang="en-GB"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a:stretch>
              </a:blipFill>
            </p:spPr>
            <p:txBody>
              <a:bodyPr/>
              <a:lstStyle/>
              <a:p>
                <a:r>
                  <a:rPr lang="en-GB">
                    <a:noFill/>
                  </a:rPr>
                  <a:t> </a:t>
                </a:r>
              </a:p>
            </p:txBody>
          </p:sp>
        </mc:Fallback>
      </mc:AlternateContent>
    </p:spTree>
    <p:extLst>
      <p:ext uri="{BB962C8B-B14F-4D97-AF65-F5344CB8AC3E}">
        <p14:creationId xmlns:p14="http://schemas.microsoft.com/office/powerpoint/2010/main" val="37481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A car of mass 1000 Kg moves in a circular path of radius 50 m. The constant speed of car is given by 12 m/s. Determine the centripetal force of the car?</a:t>
                </a:r>
              </a:p>
              <a:p>
                <a:endParaRPr lang="en-GB" dirty="0"/>
              </a:p>
              <a:p>
                <a14:m>
                  <m:oMath xmlns:m="http://schemas.openxmlformats.org/officeDocument/2006/math">
                    <m:r>
                      <a:rPr lang="en-GB" i="1" dirty="0">
                        <a:latin typeface="Cambria Math" panose="02040503050406030204" pitchFamily="18" charset="0"/>
                        <a:ea typeface="Cambria Math" panose="02040503050406030204" pitchFamily="18" charset="0"/>
                      </a:rPr>
                      <m:t>𝐹</m:t>
                    </m:r>
                    <m:r>
                      <a:rPr lang="en-GB" i="1" dirty="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num>
                      <m:den>
                        <m:r>
                          <a:rPr lang="en-GB" i="1">
                            <a:latin typeface="Cambria Math" panose="02040503050406030204" pitchFamily="18" charset="0"/>
                          </a:rPr>
                          <m:t>𝑟</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1000</m:t>
                        </m:r>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12</m:t>
                            </m:r>
                          </m:e>
                          <m:sup>
                            <m:r>
                              <a:rPr lang="en-GB" i="1">
                                <a:latin typeface="Cambria Math" panose="02040503050406030204" pitchFamily="18" charset="0"/>
                              </a:rPr>
                              <m:t>2</m:t>
                            </m:r>
                          </m:sup>
                        </m:sSup>
                      </m:num>
                      <m:den>
                        <m:r>
                          <a:rPr lang="en-GB" b="0" i="1" smtClean="0">
                            <a:latin typeface="Cambria Math" panose="02040503050406030204" pitchFamily="18" charset="0"/>
                          </a:rPr>
                          <m:t>50</m:t>
                        </m:r>
                      </m:den>
                    </m:f>
                    <m:r>
                      <a:rPr lang="en-GB" i="1">
                        <a:latin typeface="Cambria Math" panose="02040503050406030204" pitchFamily="18" charset="0"/>
                      </a:rPr>
                      <m:t>=</m:t>
                    </m:r>
                    <m:r>
                      <a:rPr lang="en-GB" b="0" i="1" smtClean="0">
                        <a:latin typeface="Cambria Math" panose="02040503050406030204" pitchFamily="18" charset="0"/>
                      </a:rPr>
                      <m:t>2880 </m:t>
                    </m:r>
                    <m:r>
                      <a:rPr lang="en-GB" b="0" i="1" smtClean="0">
                        <a:latin typeface="Cambria Math" panose="02040503050406030204" pitchFamily="18" charset="0"/>
                      </a:rPr>
                      <m:t>𝑁</m:t>
                    </m:r>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951"/>
                </a:stretch>
              </a:blipFill>
            </p:spPr>
            <p:txBody>
              <a:bodyPr/>
              <a:lstStyle/>
              <a:p>
                <a:r>
                  <a:rPr lang="en-GB">
                    <a:noFill/>
                  </a:rPr>
                  <a:t> </a:t>
                </a:r>
              </a:p>
            </p:txBody>
          </p:sp>
        </mc:Fallback>
      </mc:AlternateContent>
    </p:spTree>
    <p:extLst>
      <p:ext uri="{BB962C8B-B14F-4D97-AF65-F5344CB8AC3E}">
        <p14:creationId xmlns:p14="http://schemas.microsoft.com/office/powerpoint/2010/main" val="23090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A car is moving with a constant velocity around a circular path. If the radius of the circular path is 48.2 m and the centripetal acceleration is 8.05 m/s</a:t>
                </a:r>
                <a:r>
                  <a:rPr lang="en-GB" baseline="30000" dirty="0"/>
                  <a:t>2</a:t>
                </a:r>
                <a:r>
                  <a:rPr lang="en-GB" dirty="0"/>
                  <a:t> , what is the tangential speed of the car</a:t>
                </a:r>
                <a:r>
                  <a:rPr lang="en-GB" dirty="0" smtClean="0"/>
                  <a:t>?</a:t>
                </a:r>
              </a:p>
              <a:p>
                <a:endParaRPr lang="en-GB" dirty="0"/>
              </a:p>
              <a:p>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𝑟</m:t>
                        </m:r>
                      </m:den>
                    </m:f>
                  </m:oMath>
                </a14:m>
                <a:endParaRPr lang="en-GB" b="0" dirty="0" smtClean="0"/>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𝑣</m:t>
                    </m:r>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8.05×48.2</m:t>
                        </m:r>
                      </m:e>
                    </m:rad>
                    <m:r>
                      <a:rPr lang="en-GB" b="0" i="1" smtClean="0">
                        <a:latin typeface="Cambria Math" panose="02040503050406030204" pitchFamily="18" charset="0"/>
                        <a:ea typeface="Cambria Math" panose="02040503050406030204" pitchFamily="18" charset="0"/>
                      </a:rPr>
                      <m:t>=19.7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−1</m:t>
                        </m:r>
                      </m:sup>
                    </m:sSup>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571"/>
                </a:stretch>
              </a:blipFill>
            </p:spPr>
            <p:txBody>
              <a:bodyPr/>
              <a:lstStyle/>
              <a:p>
                <a:r>
                  <a:rPr lang="en-GB">
                    <a:noFill/>
                  </a:rPr>
                  <a:t> </a:t>
                </a:r>
              </a:p>
            </p:txBody>
          </p:sp>
        </mc:Fallback>
      </mc:AlternateContent>
    </p:spTree>
    <p:extLst>
      <p:ext uri="{BB962C8B-B14F-4D97-AF65-F5344CB8AC3E}">
        <p14:creationId xmlns:p14="http://schemas.microsoft.com/office/powerpoint/2010/main" val="16826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Factors</a:t>
            </a:r>
            <a:endParaRPr lang="en-GB" dirty="0"/>
          </a:p>
        </p:txBody>
      </p:sp>
      <p:pic>
        <p:nvPicPr>
          <p:cNvPr id="5" name="Content Placeholder 4"/>
          <p:cNvPicPr>
            <a:picLocks noGrp="1" noChangeAspect="1"/>
          </p:cNvPicPr>
          <p:nvPr>
            <p:ph idx="1"/>
          </p:nvPr>
        </p:nvPicPr>
        <p:blipFill rotWithShape="1">
          <a:blip r:embed="rId2"/>
          <a:srcRect l="28063" t="49042" r="53033" b="37817"/>
          <a:stretch/>
        </p:blipFill>
        <p:spPr>
          <a:xfrm>
            <a:off x="802012" y="2303929"/>
            <a:ext cx="9732325" cy="3805518"/>
          </a:xfrm>
          <a:prstGeom prst="rect">
            <a:avLst/>
          </a:prstGeom>
        </p:spPr>
      </p:pic>
    </p:spTree>
    <p:extLst>
      <p:ext uri="{BB962C8B-B14F-4D97-AF65-F5344CB8AC3E}">
        <p14:creationId xmlns:p14="http://schemas.microsoft.com/office/powerpoint/2010/main" val="93383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Quick circles recap</a:t>
            </a:r>
          </a:p>
          <a:p>
            <a:r>
              <a:rPr lang="en-GB" dirty="0" smtClean="0"/>
              <a:t>Angular Speed</a:t>
            </a:r>
          </a:p>
          <a:p>
            <a:r>
              <a:rPr lang="en-GB" dirty="0" smtClean="0"/>
              <a:t>Centripetal Acceleration</a:t>
            </a:r>
          </a:p>
          <a:p>
            <a:r>
              <a:rPr lang="en-GB" dirty="0" smtClean="0"/>
              <a:t>Centripetal Force</a:t>
            </a:r>
          </a:p>
          <a:p>
            <a:r>
              <a:rPr lang="en-GB" dirty="0" smtClean="0"/>
              <a:t>Applications of Circular Motion</a:t>
            </a:r>
            <a:endParaRPr lang="en-GB" dirty="0"/>
          </a:p>
        </p:txBody>
      </p:sp>
    </p:spTree>
    <p:extLst>
      <p:ext uri="{BB962C8B-B14F-4D97-AF65-F5344CB8AC3E}">
        <p14:creationId xmlns:p14="http://schemas.microsoft.com/office/powerpoint/2010/main" val="2129140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Question</a:t>
            </a:r>
            <a:endParaRPr lang="en-GB" dirty="0"/>
          </a:p>
        </p:txBody>
      </p:sp>
      <p:sp>
        <p:nvSpPr>
          <p:cNvPr id="3" name="Content Placeholder 2"/>
          <p:cNvSpPr>
            <a:spLocks noGrp="1"/>
          </p:cNvSpPr>
          <p:nvPr>
            <p:ph idx="1"/>
          </p:nvPr>
        </p:nvSpPr>
        <p:spPr/>
        <p:txBody>
          <a:bodyPr/>
          <a:lstStyle/>
          <a:p>
            <a:r>
              <a:rPr lang="en-GB" dirty="0" smtClean="0"/>
              <a:t>You are designing and aeroplane propeller that is to turn at 2400 rpm.  The forward airspeed of the plane is to be 75.0 ms</a:t>
            </a:r>
            <a:r>
              <a:rPr lang="en-GB" baseline="30000" dirty="0" smtClean="0"/>
              <a:t>-1</a:t>
            </a:r>
            <a:r>
              <a:rPr lang="en-GB" dirty="0" smtClean="0"/>
              <a:t>, and the speed of the tips of the propeller through the air must not exceed 270 ms</a:t>
            </a:r>
            <a:r>
              <a:rPr lang="en-GB" baseline="30000" dirty="0" smtClean="0"/>
              <a:t>-1</a:t>
            </a:r>
            <a:r>
              <a:rPr lang="en-GB" dirty="0" smtClean="0"/>
              <a:t> (this is approx. 80% the speed of sound in air and would produce less noise).</a:t>
            </a:r>
          </a:p>
          <a:p>
            <a:r>
              <a:rPr lang="en-GB" dirty="0" smtClean="0"/>
              <a:t>(a) what is the maximum possible propeller radius?</a:t>
            </a:r>
          </a:p>
          <a:p>
            <a:r>
              <a:rPr lang="en-GB" dirty="0" smtClean="0"/>
              <a:t>(b) with this radius, what is the acceleration of the propeller tip?</a:t>
            </a:r>
            <a:endParaRPr lang="en-GB" dirty="0"/>
          </a:p>
        </p:txBody>
      </p:sp>
    </p:spTree>
    <p:extLst>
      <p:ext uri="{BB962C8B-B14F-4D97-AF65-F5344CB8AC3E}">
        <p14:creationId xmlns:p14="http://schemas.microsoft.com/office/powerpoint/2010/main" val="3252360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Question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(a) </a:t>
                </a:r>
                <a14:m>
                  <m:oMath xmlns:m="http://schemas.openxmlformats.org/officeDocument/2006/math">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=2400 </m:t>
                    </m:r>
                    <m:r>
                      <a:rPr lang="en-GB" b="0" i="1" smtClean="0">
                        <a:latin typeface="Cambria Math" panose="02040503050406030204" pitchFamily="18" charset="0"/>
                        <a:ea typeface="Cambria Math" panose="02040503050406030204" pitchFamily="18" charset="0"/>
                      </a:rPr>
                      <m:t>𝑟𝑝𝑚</m:t>
                    </m:r>
                    <m:r>
                      <a:rPr lang="en-GB" b="0" i="1" smtClean="0">
                        <a:latin typeface="Cambria Math" panose="02040503050406030204" pitchFamily="18" charset="0"/>
                        <a:ea typeface="Cambria Math" panose="02040503050406030204" pitchFamily="18" charset="0"/>
                      </a:rPr>
                      <m:t>=2400×</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60</m:t>
                        </m:r>
                      </m:den>
                    </m:f>
                    <m:r>
                      <a:rPr lang="en-GB" b="0" i="1" smtClean="0">
                        <a:latin typeface="Cambria Math" panose="02040503050406030204" pitchFamily="18" charset="0"/>
                        <a:ea typeface="Cambria Math" panose="02040503050406030204" pitchFamily="18" charset="0"/>
                      </a:rPr>
                      <m:t>=251 </m:t>
                    </m:r>
                    <m:r>
                      <a:rPr lang="en-GB" b="0" i="1" smtClean="0">
                        <a:latin typeface="Cambria Math" panose="02040503050406030204" pitchFamily="18" charset="0"/>
                        <a:ea typeface="Cambria Math" panose="02040503050406030204" pitchFamily="18" charset="0"/>
                      </a:rPr>
                      <m:t>𝑟𝑎𝑑</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−1</m:t>
                        </m:r>
                      </m:sup>
                    </m:sSup>
                  </m:oMath>
                </a14:m>
                <a:endParaRPr lang="en-GB" dirty="0" smtClean="0"/>
              </a:p>
              <a:p>
                <a:r>
                  <a:rPr lang="en-GB" dirty="0" smtClean="0"/>
                  <a:t>From figure (a) we find that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𝑡𝑎𝑛</m:t>
                        </m:r>
                      </m:sub>
                    </m:sSub>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𝜔</m:t>
                    </m:r>
                  </m:oMath>
                </a14:m>
                <a:r>
                  <a:rPr lang="en-GB" dirty="0" smtClean="0"/>
                  <a:t> and relying upon finding the hypotenuse from Pythagoras in figure (b):</a:t>
                </a:r>
              </a:p>
              <a:p>
                <a14:m>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𝑣</m:t>
                        </m:r>
                      </m:e>
                      <m:sub>
                        <m:r>
                          <a:rPr lang="en-GB" b="0" i="1" smtClean="0">
                            <a:latin typeface="Cambria Math" panose="02040503050406030204" pitchFamily="18" charset="0"/>
                          </a:rPr>
                          <m:t>𝑡𝑖𝑝</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𝑣</m:t>
                        </m:r>
                      </m:e>
                      <m:sub>
                        <m:r>
                          <a:rPr lang="en-GB" b="0" i="1" smtClean="0">
                            <a:latin typeface="Cambria Math" panose="02040503050406030204" pitchFamily="18" charset="0"/>
                          </a:rPr>
                          <m:t>𝑝𝑙𝑎𝑛𝑒</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𝑣</m:t>
                        </m:r>
                      </m:e>
                      <m:sub>
                        <m:r>
                          <a:rPr lang="en-GB" b="0" i="1" smtClean="0">
                            <a:latin typeface="Cambria Math" panose="02040503050406030204" pitchFamily="18" charset="0"/>
                          </a:rPr>
                          <m:t>𝑡𝑎𝑛</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𝑝𝑙𝑎𝑛𝑒</m:t>
                        </m:r>
                      </m:sub>
                      <m:sup>
                        <m:r>
                          <a:rPr lang="en-GB" i="1">
                            <a:latin typeface="Cambria Math" panose="02040503050406030204" pitchFamily="18" charset="0"/>
                          </a:rPr>
                          <m:t>2</m:t>
                        </m:r>
                      </m:sup>
                    </m:sSub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rPr>
                          <m:t>2</m:t>
                        </m:r>
                      </m:sup>
                    </m:sSup>
                  </m:oMath>
                </a14:m>
                <a:endParaRPr lang="en-GB" b="0" dirty="0" smtClean="0"/>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f>
                          <m:fPr>
                            <m:ctrlPr>
                              <a:rPr lang="en-GB" b="0" i="1" smtClean="0">
                                <a:latin typeface="Cambria Math" panose="02040503050406030204" pitchFamily="18" charset="0"/>
                                <a:ea typeface="Cambria Math" panose="02040503050406030204" pitchFamily="18" charset="0"/>
                              </a:rPr>
                            </m:ctrlPr>
                          </m:fPr>
                          <m:num>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𝑣</m:t>
                                </m:r>
                              </m:e>
                              <m:sub>
                                <m:r>
                                  <a:rPr lang="en-GB" b="0" i="1" smtClean="0">
                                    <a:latin typeface="Cambria Math" panose="02040503050406030204" pitchFamily="18" charset="0"/>
                                    <a:ea typeface="Cambria Math" panose="02040503050406030204" pitchFamily="18" charset="0"/>
                                  </a:rPr>
                                  <m:t>𝑡𝑖𝑝</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𝑣</m:t>
                                </m:r>
                              </m:e>
                              <m:sub>
                                <m:r>
                                  <a:rPr lang="en-GB" b="0" i="1" smtClean="0">
                                    <a:latin typeface="Cambria Math" panose="02040503050406030204" pitchFamily="18" charset="0"/>
                                    <a:ea typeface="Cambria Math" panose="02040503050406030204" pitchFamily="18" charset="0"/>
                                  </a:rPr>
                                  <m:t>𝑝𝑙𝑎𝑛𝑒</m:t>
                                </m:r>
                              </m:sub>
                              <m:sup>
                                <m:r>
                                  <a:rPr lang="en-GB" b="0" i="1" smtClean="0">
                                    <a:latin typeface="Cambria Math" panose="02040503050406030204" pitchFamily="18" charset="0"/>
                                    <a:ea typeface="Cambria Math" panose="02040503050406030204" pitchFamily="18" charset="0"/>
                                  </a:rPr>
                                  <m:t>2</m:t>
                                </m:r>
                              </m:sup>
                            </m:sSubSup>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ea typeface="Cambria Math" panose="02040503050406030204" pitchFamily="18" charset="0"/>
                                  </a:rPr>
                                  <m:t>2</m:t>
                                </m:r>
                              </m:sup>
                            </m:sSup>
                          </m:den>
                        </m:f>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f>
                          <m:fPr>
                            <m:ctrlPr>
                              <a:rPr lang="en-GB" b="0" i="1" smtClean="0">
                                <a:latin typeface="Cambria Math" panose="02040503050406030204" pitchFamily="18" charset="0"/>
                                <a:ea typeface="Cambria Math" panose="02040503050406030204" pitchFamily="18" charset="0"/>
                              </a:rPr>
                            </m:ctrlPr>
                          </m:fPr>
                          <m:num>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270</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75</m:t>
                                </m:r>
                              </m:e>
                              <m:sup>
                                <m:r>
                                  <a:rPr lang="en-GB" b="0" i="1" smtClean="0">
                                    <a:latin typeface="Cambria Math" panose="02040503050406030204" pitchFamily="18" charset="0"/>
                                    <a:ea typeface="Cambria Math" panose="02040503050406030204" pitchFamily="18" charset="0"/>
                                  </a:rPr>
                                  <m:t>2</m:t>
                                </m:r>
                              </m:sup>
                            </m:sSup>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251</m:t>
                                </m:r>
                              </m:e>
                              <m:sup>
                                <m:r>
                                  <a:rPr lang="en-GB" b="0" i="1" smtClean="0">
                                    <a:latin typeface="Cambria Math" panose="02040503050406030204" pitchFamily="18" charset="0"/>
                                    <a:ea typeface="Cambria Math" panose="02040503050406030204" pitchFamily="18" charset="0"/>
                                  </a:rPr>
                                  <m:t>2</m:t>
                                </m:r>
                              </m:sup>
                            </m:sSup>
                          </m:den>
                        </m:f>
                        <m:r>
                          <a:rPr lang="en-GB" b="0" i="1" smtClean="0">
                            <a:latin typeface="Cambria Math" panose="02040503050406030204" pitchFamily="18" charset="0"/>
                            <a:ea typeface="Cambria Math" panose="02040503050406030204" pitchFamily="18" charset="0"/>
                          </a:rPr>
                          <m:t>=1.03 </m:t>
                        </m:r>
                        <m:r>
                          <a:rPr lang="en-GB" b="0" i="1" smtClean="0">
                            <a:latin typeface="Cambria Math" panose="02040503050406030204" pitchFamily="18" charset="0"/>
                            <a:ea typeface="Cambria Math" panose="02040503050406030204" pitchFamily="18" charset="0"/>
                          </a:rPr>
                          <m:t>𝑚</m:t>
                        </m:r>
                      </m:e>
                    </m:rad>
                  </m:oMath>
                </a14:m>
                <a:endParaRPr lang="en-GB" b="0" dirty="0" smtClean="0">
                  <a:ea typeface="Cambria Math" panose="02040503050406030204" pitchFamily="18" charset="0"/>
                </a:endParaRPr>
              </a:p>
              <a:p>
                <a:r>
                  <a:rPr lang="en-GB" dirty="0" smtClean="0"/>
                  <a:t>(b)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rPr>
                          <m:t>2</m:t>
                        </m:r>
                      </m:sup>
                    </m:sSup>
                    <m:r>
                      <a:rPr lang="en-GB" b="0" i="1" smtClean="0">
                        <a:latin typeface="Cambria Math" panose="02040503050406030204" pitchFamily="18" charset="0"/>
                      </a:rPr>
                      <m:t>𝑟</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251</m:t>
                        </m:r>
                      </m:e>
                      <m:sup>
                        <m:r>
                          <a:rPr lang="en-GB" b="0" i="1" smtClean="0">
                            <a:latin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×1.03=6.5×1</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677"/>
                </a:stretch>
              </a:blipFill>
            </p:spPr>
            <p:txBody>
              <a:bodyPr/>
              <a:lstStyle/>
              <a:p>
                <a:r>
                  <a:rPr lang="en-GB">
                    <a:noFill/>
                  </a:rPr>
                  <a:t> </a:t>
                </a:r>
              </a:p>
            </p:txBody>
          </p:sp>
        </mc:Fallback>
      </mc:AlternateContent>
      <p:pic>
        <p:nvPicPr>
          <p:cNvPr id="4" name="Picture 3"/>
          <p:cNvPicPr>
            <a:picLocks noChangeAspect="1"/>
          </p:cNvPicPr>
          <p:nvPr/>
        </p:nvPicPr>
        <p:blipFill rotWithShape="1">
          <a:blip r:embed="rId3"/>
          <a:srcRect l="9033" t="25067" r="4016" b="20712"/>
          <a:stretch/>
        </p:blipFill>
        <p:spPr>
          <a:xfrm>
            <a:off x="5501879" y="71717"/>
            <a:ext cx="6644759" cy="2330824"/>
          </a:xfrm>
          <a:prstGeom prst="rect">
            <a:avLst/>
          </a:prstGeom>
        </p:spPr>
      </p:pic>
    </p:spTree>
    <p:extLst>
      <p:ext uri="{BB962C8B-B14F-4D97-AF65-F5344CB8AC3E}">
        <p14:creationId xmlns:p14="http://schemas.microsoft.com/office/powerpoint/2010/main" val="4053881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0321" y="2336873"/>
                <a:ext cx="5781439" cy="3599316"/>
              </a:xfrm>
            </p:spPr>
            <p:txBody>
              <a:bodyPr/>
              <a:lstStyle/>
              <a:p>
                <a:r>
                  <a:rPr lang="en-GB" dirty="0" smtClean="0"/>
                  <a:t>Circumference of a circle is </a:t>
                </a:r>
                <a14:m>
                  <m:oMath xmlns:m="http://schemas.openxmlformats.org/officeDocument/2006/math">
                    <m:r>
                      <a:rPr lang="en-GB" i="1">
                        <a:latin typeface="Cambria Math" panose="02040503050406030204" pitchFamily="18" charset="0"/>
                      </a:rPr>
                      <m:t>𝑐</m:t>
                    </m:r>
                    <m:r>
                      <a:rPr lang="en-GB" i="1">
                        <a:latin typeface="Cambria Math" panose="02040503050406030204" pitchFamily="18" charset="0"/>
                      </a:rPr>
                      <m:t>=2</m:t>
                    </m:r>
                    <m:r>
                      <a:rPr lang="en-GB" i="1">
                        <a:latin typeface="Cambria Math" panose="02040503050406030204" pitchFamily="18" charset="0"/>
                      </a:rPr>
                      <m:t>𝜋</m:t>
                    </m:r>
                    <m:r>
                      <a:rPr lang="en-GB" i="1">
                        <a:latin typeface="Cambria Math" panose="02040503050406030204" pitchFamily="18" charset="0"/>
                      </a:rPr>
                      <m:t>𝑟</m:t>
                    </m:r>
                  </m:oMath>
                </a14:m>
                <a:endParaRPr lang="en-GB" dirty="0" smtClean="0"/>
              </a:p>
              <a:p>
                <a:r>
                  <a:rPr lang="en-GB" dirty="0"/>
                  <a:t>The point from the centre to the </a:t>
                </a:r>
                <a:r>
                  <a:rPr lang="en-GB" dirty="0" smtClean="0"/>
                  <a:t>perimeter </a:t>
                </a:r>
                <a:r>
                  <a:rPr lang="en-GB" dirty="0"/>
                  <a:t>is the </a:t>
                </a:r>
                <a:r>
                  <a:rPr lang="en-GB" dirty="0" smtClean="0"/>
                  <a:t>radius</a:t>
                </a:r>
              </a:p>
              <a:p>
                <a:endParaRPr lang="en-GB" dirty="0"/>
              </a:p>
              <a:p>
                <a14:m>
                  <m:oMath xmlns:m="http://schemas.openxmlformats.org/officeDocument/2006/math">
                    <m:r>
                      <a:rPr lang="en-GB" b="0" i="1" smtClean="0">
                        <a:latin typeface="Cambria Math" panose="02040503050406030204" pitchFamily="18" charset="0"/>
                      </a:rPr>
                      <m:t>𝑟𝑎𝑑𝑖𝑎𝑛𝑠</m:t>
                    </m:r>
                    <m:r>
                      <a:rPr lang="en-GB" b="0" i="1" smtClean="0">
                        <a:latin typeface="Cambria Math" panose="02040503050406030204" pitchFamily="18" charset="0"/>
                      </a:rPr>
                      <m:t>=</m:t>
                    </m:r>
                    <m:r>
                      <a:rPr lang="en-GB" b="0" i="1" smtClean="0">
                        <a:latin typeface="Cambria Math" panose="02040503050406030204" pitchFamily="18" charset="0"/>
                      </a:rPr>
                      <m:t>𝑑𝑒𝑔𝑟𝑒𝑒𝑠</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180</m:t>
                        </m:r>
                      </m:den>
                    </m:f>
                  </m:oMath>
                </a14:m>
                <a:endParaRPr lang="en-GB" dirty="0" smtClean="0"/>
              </a:p>
              <a:p>
                <a:endParaRPr lang="en-GB" dirty="0"/>
              </a:p>
              <a:p>
                <a14:m>
                  <m:oMath xmlns:m="http://schemas.openxmlformats.org/officeDocument/2006/math">
                    <m:r>
                      <a:rPr lang="en-GB" b="0" i="1" smtClean="0">
                        <a:latin typeface="Cambria Math" panose="02040503050406030204" pitchFamily="18" charset="0"/>
                      </a:rPr>
                      <m:t>𝑑𝑒𝑔𝑟𝑒𝑒𝑠</m:t>
                    </m:r>
                    <m:r>
                      <a:rPr lang="en-GB" b="0" i="1" smtClean="0">
                        <a:latin typeface="Cambria Math" panose="02040503050406030204" pitchFamily="18" charset="0"/>
                      </a:rPr>
                      <m:t>=</m:t>
                    </m:r>
                    <m:r>
                      <a:rPr lang="en-GB" b="0" i="1" smtClean="0">
                        <a:latin typeface="Cambria Math" panose="02040503050406030204" pitchFamily="18" charset="0"/>
                      </a:rPr>
                      <m:t>𝑟𝑎𝑑𝑖𝑎𝑛𝑠</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180</m:t>
                        </m:r>
                      </m:num>
                      <m:den>
                        <m:r>
                          <a:rPr lang="en-GB" b="0" i="1" smtClean="0">
                            <a:latin typeface="Cambria Math" panose="02040503050406030204" pitchFamily="18" charset="0"/>
                            <a:ea typeface="Cambria Math" panose="02040503050406030204" pitchFamily="18" charset="0"/>
                          </a:rPr>
                          <m:t>𝜋</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0321" y="2336873"/>
                <a:ext cx="5781439" cy="3599316"/>
              </a:xfrm>
              <a:blipFill rotWithShape="0">
                <a:blip r:embed="rId2"/>
                <a:stretch>
                  <a:fillRect l="-1477" t="-2369"/>
                </a:stretch>
              </a:blipFill>
            </p:spPr>
            <p:txBody>
              <a:bodyPr/>
              <a:lstStyle/>
              <a:p>
                <a:r>
                  <a:rPr lang="en-GB">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461760" y="2089150"/>
            <a:ext cx="5730240" cy="4768850"/>
          </a:xfrm>
          <a:prstGeom prst="rect">
            <a:avLst/>
          </a:prstGeom>
          <a:noFill/>
          <a:ln>
            <a:noFill/>
          </a:ln>
        </p:spPr>
      </p:pic>
    </p:spTree>
    <p:extLst>
      <p:ext uri="{BB962C8B-B14F-4D97-AF65-F5344CB8AC3E}">
        <p14:creationId xmlns:p14="http://schemas.microsoft.com/office/powerpoint/2010/main" val="108207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Frequency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Frequency is basically how frequent something happens</a:t>
                </a:r>
              </a:p>
              <a:p>
                <a:r>
                  <a:rPr lang="en-GB" dirty="0" smtClean="0"/>
                  <a:t>In terms of circular motion, frequency is determined how many cycles per unit time</a:t>
                </a:r>
              </a:p>
              <a:p>
                <a:r>
                  <a:rPr lang="en-GB" dirty="0" smtClean="0"/>
                  <a:t>E.g. You mark a point on a wheel, let it spin and count how many times it goes round</a:t>
                </a:r>
              </a:p>
              <a:p>
                <a:r>
                  <a:rPr lang="en-GB" dirty="0"/>
                  <a:t>The frequency of rotation is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𝑇</m:t>
                        </m:r>
                      </m:den>
                    </m:f>
                  </m:oMath>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a:stretch>
              </a:blipFill>
            </p:spPr>
            <p:txBody>
              <a:bodyPr/>
              <a:lstStyle/>
              <a:p>
                <a:r>
                  <a:rPr lang="en-GB">
                    <a:noFill/>
                  </a:rPr>
                  <a:t> </a:t>
                </a:r>
              </a:p>
            </p:txBody>
          </p:sp>
        </mc:Fallback>
      </mc:AlternateContent>
    </p:spTree>
    <p:extLst>
      <p:ext uri="{BB962C8B-B14F-4D97-AF65-F5344CB8AC3E}">
        <p14:creationId xmlns:p14="http://schemas.microsoft.com/office/powerpoint/2010/main" val="2796422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Motion Basics</a:t>
            </a:r>
            <a:endParaRPr lang="en-GB" dirty="0"/>
          </a:p>
        </p:txBody>
      </p:sp>
      <p:sp>
        <p:nvSpPr>
          <p:cNvPr id="3" name="Content Placeholder 2"/>
          <p:cNvSpPr>
            <a:spLocks noGrp="1"/>
          </p:cNvSpPr>
          <p:nvPr>
            <p:ph idx="1"/>
          </p:nvPr>
        </p:nvSpPr>
        <p:spPr/>
        <p:txBody>
          <a:bodyPr/>
          <a:lstStyle/>
          <a:p>
            <a:r>
              <a:rPr lang="en-GB" dirty="0"/>
              <a:t>Motion in a straight line is an easy enough concept to deal with, however if we constrain the motion to one physical point, we produce circular motion</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63173" y="3298698"/>
            <a:ext cx="3423285" cy="3446780"/>
          </a:xfrm>
          <a:prstGeom prst="rect">
            <a:avLst/>
          </a:prstGeom>
          <a:noFill/>
          <a:ln>
            <a:noFill/>
          </a:ln>
        </p:spPr>
      </p:pic>
    </p:spTree>
    <p:extLst>
      <p:ext uri="{BB962C8B-B14F-4D97-AF65-F5344CB8AC3E}">
        <p14:creationId xmlns:p14="http://schemas.microsoft.com/office/powerpoint/2010/main" val="425164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Circular Motion Basics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0321" y="2336873"/>
                <a:ext cx="6321951" cy="3599316"/>
              </a:xfrm>
            </p:spPr>
            <p:txBody>
              <a:bodyPr>
                <a:normAutofit/>
              </a:bodyPr>
              <a:lstStyle/>
              <a:p>
                <a:r>
                  <a:rPr lang="en-GB" dirty="0" smtClean="0"/>
                  <a:t>But what about the previous case of marking the point on the wheel? What if we want something more than just watching go around?!</a:t>
                </a:r>
              </a:p>
              <a:p>
                <a:r>
                  <a:rPr lang="en-GB" dirty="0"/>
                  <a:t>Using some of our knowledge and the fundamental equation of </a:t>
                </a:r>
                <a14:m>
                  <m:oMath xmlns:m="http://schemas.openxmlformats.org/officeDocument/2006/math">
                    <m:r>
                      <a:rPr lang="en-GB" b="0" i="1" smtClean="0">
                        <a:latin typeface="Cambria Math" panose="02040503050406030204" pitchFamily="18" charset="0"/>
                      </a:rPr>
                      <m:t>𝑠𝑝𝑒𝑒𝑑</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𝑑𝑖𝑠𝑡𝑎𝑛𝑐𝑒</m:t>
                        </m:r>
                      </m:num>
                      <m:den>
                        <m:r>
                          <a:rPr lang="en-GB" b="0" i="1" smtClean="0">
                            <a:latin typeface="Cambria Math" panose="02040503050406030204" pitchFamily="18" charset="0"/>
                          </a:rPr>
                          <m:t>𝑡𝑖𝑚𝑒</m:t>
                        </m:r>
                      </m:den>
                    </m:f>
                  </m:oMath>
                </a14:m>
                <a:r>
                  <a:rPr lang="en-GB" dirty="0" smtClean="0"/>
                  <a:t>, </a:t>
                </a:r>
                <a:r>
                  <a:rPr lang="en-GB" dirty="0"/>
                  <a:t>we can find the rotational speed of </a:t>
                </a:r>
                <a:r>
                  <a:rPr lang="en-GB" dirty="0" smtClean="0"/>
                  <a:t>the </a:t>
                </a:r>
                <a:r>
                  <a:rPr lang="en-GB" dirty="0"/>
                  <a:t>point </a:t>
                </a:r>
                <a:endParaRPr lang="en-GB" dirty="0" smtClean="0"/>
              </a:p>
              <a:p>
                <a:r>
                  <a:rPr lang="en-GB" dirty="0" smtClean="0"/>
                  <a:t>Unit of angular speed </a:t>
                </a:r>
                <a:r>
                  <a:rPr lang="en-GB" dirty="0" smtClean="0">
                    <a:latin typeface="Symbol" panose="05050102010706020507" pitchFamily="18" charset="2"/>
                  </a:rPr>
                  <a:t>w</a:t>
                </a:r>
                <a:r>
                  <a:rPr lang="en-GB" dirty="0" smtClean="0"/>
                  <a:t> is rad s</a:t>
                </a:r>
                <a:r>
                  <a:rPr lang="en-GB" baseline="30000" dirty="0" smtClean="0"/>
                  <a:t>-1</a:t>
                </a:r>
                <a:endParaRPr lang="en-GB" baseline="30000" dirty="0"/>
              </a:p>
              <a:p>
                <a:endParaRPr lang="en-GB"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0321" y="2336873"/>
                <a:ext cx="6321951" cy="3599316"/>
              </a:xfrm>
              <a:blipFill rotWithShape="0">
                <a:blip r:embed="rId2"/>
                <a:stretch>
                  <a:fillRect l="-1350" t="-2369" r="-386"/>
                </a:stretch>
              </a:blipFill>
            </p:spPr>
            <p:txBody>
              <a:bodyPr/>
              <a:lstStyle/>
              <a:p>
                <a:r>
                  <a:rPr lang="en-GB">
                    <a:noFill/>
                  </a:rPr>
                  <a:t> </a:t>
                </a:r>
              </a:p>
            </p:txBody>
          </p:sp>
        </mc:Fallback>
      </mc:AlternateContent>
      <p:pic>
        <p:nvPicPr>
          <p:cNvPr id="1026" name="Picture 2" descr="http://hyperphysics.phy-astr.gsu.edu/hbase/imgmec/av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272" y="2336873"/>
            <a:ext cx="3946144" cy="4182914"/>
          </a:xfrm>
          <a:prstGeom prst="rect">
            <a:avLst/>
          </a:prstGeom>
          <a:solidFill>
            <a:schemeClr val="tx1"/>
          </a:solidFill>
        </p:spPr>
      </p:pic>
    </p:spTree>
    <p:extLst>
      <p:ext uri="{BB962C8B-B14F-4D97-AF65-F5344CB8AC3E}">
        <p14:creationId xmlns:p14="http://schemas.microsoft.com/office/powerpoint/2010/main" val="129923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Displacement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The angular displacement is given by:</a:t>
                </a:r>
              </a:p>
              <a:p>
                <a14:m>
                  <m:oMath xmlns:m="http://schemas.openxmlformats.org/officeDocument/2006/math">
                    <m:r>
                      <a:rPr lang="en-GB"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𝑎𝑟𝑐</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𝑙𝑒𝑛𝑔𝑡h</m:t>
                        </m:r>
                      </m:num>
                      <m:den>
                        <m:r>
                          <a:rPr lang="en-GB" b="0" i="1" smtClean="0">
                            <a:latin typeface="Cambria Math" panose="02040503050406030204" pitchFamily="18" charset="0"/>
                            <a:ea typeface="Cambria Math" panose="02040503050406030204" pitchFamily="18" charset="0"/>
                          </a:rPr>
                          <m:t>𝑟𝑎𝑑𝑖𝑢𝑠</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𝑠</m:t>
                        </m:r>
                      </m:num>
                      <m:den>
                        <m:r>
                          <a:rPr lang="en-GB" b="0" i="1" smtClean="0">
                            <a:latin typeface="Cambria Math" panose="02040503050406030204" pitchFamily="18" charset="0"/>
                            <a:ea typeface="Cambria Math" panose="02040503050406030204" pitchFamily="18" charset="0"/>
                          </a:rPr>
                          <m:t>𝑟</m:t>
                        </m:r>
                      </m:den>
                    </m:f>
                  </m:oMath>
                </a14:m>
                <a:endParaRPr lang="en-GB" dirty="0" smtClean="0"/>
              </a:p>
              <a:p>
                <a:r>
                  <a:rPr lang="en-GB" dirty="0" smtClean="0"/>
                  <a:t>Proving the 2</a:t>
                </a:r>
                <a:r>
                  <a:rPr lang="en-GB" dirty="0" smtClean="0">
                    <a:latin typeface="Symbol" panose="05050102010706020507" pitchFamily="18" charset="2"/>
                  </a:rPr>
                  <a:t>p</a:t>
                </a:r>
                <a:r>
                  <a:rPr lang="en-GB" dirty="0" smtClean="0"/>
                  <a:t> radians – an object travels in one complete circle from one position right back to the original position, in doing so it has travelled the circumference of the circle</a:t>
                </a:r>
              </a:p>
              <a:p>
                <a14:m>
                  <m:oMath xmlns:m="http://schemas.openxmlformats.org/officeDocument/2006/math">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𝑠</m:t>
                        </m:r>
                      </m:num>
                      <m:den>
                        <m:r>
                          <a:rPr lang="en-GB" i="1">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𝑟</m:t>
                        </m:r>
                      </m:num>
                      <m:den>
                        <m:r>
                          <a:rPr lang="en-GB" b="0" i="1" smtClean="0">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oMath>
                </a14:m>
                <a:endParaRPr lang="en-GB" i="1" dirty="0" smtClean="0">
                  <a:latin typeface="Cambria Math" panose="02040503050406030204" pitchFamily="18" charset="0"/>
                  <a:ea typeface="Cambria Math" panose="02040503050406030204" pitchFamily="18" charset="0"/>
                </a:endParaRPr>
              </a:p>
              <a:p>
                <a:r>
                  <a:rPr lang="en-GB" dirty="0" smtClean="0">
                    <a:latin typeface="Cambria Math" panose="02040503050406030204" pitchFamily="18" charset="0"/>
                    <a:ea typeface="Cambria Math" panose="02040503050406030204" pitchFamily="18" charset="0"/>
                  </a:rPr>
                  <a:t>Angular displacement in terms of rotations in a certain time frame is:</a:t>
                </a:r>
              </a:p>
              <a:p>
                <a14:m>
                  <m:oMath xmlns:m="http://schemas.openxmlformats.org/officeDocument/2006/math">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𝑡</m:t>
                        </m:r>
                      </m:num>
                      <m:den>
                        <m:r>
                          <a:rPr lang="en-GB" i="1">
                            <a:latin typeface="Cambria Math" panose="02040503050406030204" pitchFamily="18" charset="0"/>
                            <a:ea typeface="Cambria Math" panose="02040503050406030204" pitchFamily="18" charset="0"/>
                          </a:rPr>
                          <m:t>𝑇</m:t>
                        </m:r>
                      </m:den>
                    </m:f>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𝑓𝑡</m:t>
                    </m:r>
                  </m:oMath>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3384" r="-507"/>
                </a:stretch>
              </a:blipFill>
            </p:spPr>
            <p:txBody>
              <a:bodyPr/>
              <a:lstStyle/>
              <a:p>
                <a:r>
                  <a:rPr lang="en-GB">
                    <a:noFill/>
                  </a:rPr>
                  <a:t> </a:t>
                </a:r>
              </a:p>
            </p:txBody>
          </p:sp>
        </mc:Fallback>
      </mc:AlternateContent>
    </p:spTree>
    <p:extLst>
      <p:ext uri="{BB962C8B-B14F-4D97-AF65-F5344CB8AC3E}">
        <p14:creationId xmlns:p14="http://schemas.microsoft.com/office/powerpoint/2010/main" val="124765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A cyclist travels at a speed of 12 ms</a:t>
            </a:r>
            <a:r>
              <a:rPr lang="en-GB" baseline="30000" dirty="0" smtClean="0"/>
              <a:t>-1</a:t>
            </a:r>
            <a:r>
              <a:rPr lang="en-GB" dirty="0" smtClean="0"/>
              <a:t> on a bicycle which has wheels of 0.40 m radius.  Calculate:</a:t>
            </a:r>
          </a:p>
          <a:p>
            <a:r>
              <a:rPr lang="en-GB" dirty="0" smtClean="0"/>
              <a:t>a) the frequency of rotation of each wheel</a:t>
            </a:r>
          </a:p>
          <a:p>
            <a:r>
              <a:rPr lang="en-GB" dirty="0" smtClean="0"/>
              <a:t>b) the angular speed of each wheel</a:t>
            </a:r>
          </a:p>
          <a:p>
            <a:r>
              <a:rPr lang="en-GB" dirty="0" smtClean="0"/>
              <a:t>c) the angle the wheel turns through in 0.10 s in radians and degrees</a:t>
            </a:r>
            <a:endParaRPr lang="en-GB" dirty="0"/>
          </a:p>
        </p:txBody>
      </p:sp>
    </p:spTree>
    <p:extLst>
      <p:ext uri="{BB962C8B-B14F-4D97-AF65-F5344CB8AC3E}">
        <p14:creationId xmlns:p14="http://schemas.microsoft.com/office/powerpoint/2010/main" val="1438100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a) Circumference of wheel = 2</a:t>
                </a:r>
                <a:r>
                  <a:rPr lang="en-GB" dirty="0" smtClean="0">
                    <a:latin typeface="Symbol" panose="05050102010706020507" pitchFamily="18" charset="2"/>
                  </a:rPr>
                  <a:t>p</a:t>
                </a:r>
                <a:r>
                  <a:rPr lang="en-GB" dirty="0" smtClean="0"/>
                  <a:t>r = 2</a:t>
                </a:r>
                <a:r>
                  <a:rPr lang="en-GB" dirty="0" smtClean="0">
                    <a:latin typeface="Symbol" panose="05050102010706020507" pitchFamily="18" charset="2"/>
                  </a:rPr>
                  <a:t>p</a:t>
                </a:r>
                <a:r>
                  <a:rPr lang="en-GB" dirty="0" smtClean="0"/>
                  <a:t> x 0.40 = 2.5 m</a:t>
                </a:r>
              </a:p>
              <a:p>
                <a:r>
                  <a:rPr lang="en-GB" dirty="0" smtClean="0"/>
                  <a:t>Time (period) for 1 rotation = </a:t>
                </a:r>
                <a14:m>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𝑐𝑖𝑟𝑐𝑢𝑚𝑓𝑒𝑟𝑒𝑛𝑐𝑒</m:t>
                        </m:r>
                      </m:num>
                      <m:den>
                        <m:r>
                          <a:rPr lang="en-GB" b="0" i="1" smtClean="0">
                            <a:latin typeface="Cambria Math" panose="02040503050406030204" pitchFamily="18" charset="0"/>
                          </a:rPr>
                          <m:t>𝑠𝑝𝑒𝑒𝑑</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2.5</m:t>
                        </m:r>
                      </m:num>
                      <m:den>
                        <m:r>
                          <a:rPr lang="en-GB" b="0" i="1" smtClean="0">
                            <a:latin typeface="Cambria Math" panose="02040503050406030204" pitchFamily="18" charset="0"/>
                          </a:rPr>
                          <m:t>12</m:t>
                        </m:r>
                      </m:den>
                    </m:f>
                    <m:r>
                      <a:rPr lang="en-GB" b="0" i="1" smtClean="0">
                        <a:latin typeface="Cambria Math" panose="02040503050406030204" pitchFamily="18" charset="0"/>
                      </a:rPr>
                      <m:t>=0.21 </m:t>
                    </m:r>
                    <m:r>
                      <a:rPr lang="en-GB" b="0" i="1" smtClean="0">
                        <a:latin typeface="Cambria Math" panose="02040503050406030204" pitchFamily="18" charset="0"/>
                      </a:rPr>
                      <m:t>𝑠</m:t>
                    </m:r>
                  </m:oMath>
                </a14:m>
                <a:endParaRPr lang="en-GB" dirty="0" smtClean="0"/>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𝑓𝑟𝑒𝑞𝑢𝑒𝑛𝑐𝑦</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𝑇</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0.21</m:t>
                        </m:r>
                      </m:den>
                    </m:f>
                    <m:r>
                      <a:rPr lang="en-GB" b="0" i="1" smtClean="0">
                        <a:latin typeface="Cambria Math" panose="02040503050406030204" pitchFamily="18" charset="0"/>
                        <a:ea typeface="Cambria Math" panose="02040503050406030204" pitchFamily="18" charset="0"/>
                      </a:rPr>
                      <m:t>=4.8 </m:t>
                    </m:r>
                    <m:r>
                      <a:rPr lang="en-GB" b="0" i="1" smtClean="0">
                        <a:latin typeface="Cambria Math" panose="02040503050406030204" pitchFamily="18" charset="0"/>
                        <a:ea typeface="Cambria Math" panose="02040503050406030204" pitchFamily="18" charset="0"/>
                      </a:rPr>
                      <m:t>𝐻𝑧</m:t>
                    </m:r>
                  </m:oMath>
                </a14:m>
                <a:endParaRPr lang="en-GB" dirty="0" smtClean="0"/>
              </a:p>
              <a:p>
                <a:endParaRPr lang="en-GB" dirty="0" smtClean="0"/>
              </a:p>
              <a:p>
                <a:r>
                  <a:rPr lang="en-GB" dirty="0" smtClean="0"/>
                  <a:t>b) </a:t>
                </a:r>
                <a14:m>
                  <m:oMath xmlns:m="http://schemas.openxmlformats.org/officeDocument/2006/math">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𝑇</m:t>
                        </m:r>
                      </m:den>
                    </m:f>
                    <m:r>
                      <a:rPr lang="en-GB" b="0" i="1" smtClean="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0.21</m:t>
                        </m:r>
                      </m:den>
                    </m:f>
                    <m:r>
                      <a:rPr lang="en-GB" b="0" i="1" smtClean="0">
                        <a:latin typeface="Cambria Math" panose="02040503050406030204" pitchFamily="18" charset="0"/>
                        <a:ea typeface="Cambria Math" panose="02040503050406030204" pitchFamily="18" charset="0"/>
                      </a:rPr>
                      <m:t>=30 </m:t>
                    </m:r>
                    <m:r>
                      <a:rPr lang="en-GB" b="0" i="1" smtClean="0">
                        <a:latin typeface="Cambria Math" panose="02040503050406030204" pitchFamily="18" charset="0"/>
                        <a:ea typeface="Cambria Math" panose="02040503050406030204" pitchFamily="18" charset="0"/>
                      </a:rPr>
                      <m:t>𝑟𝑎𝑑</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−1</m:t>
                        </m:r>
                      </m:sup>
                    </m:sSup>
                  </m:oMath>
                </a14:m>
                <a:endParaRPr lang="en-GB" dirty="0" smtClean="0"/>
              </a:p>
              <a:p>
                <a:endParaRPr lang="en-GB" dirty="0"/>
              </a:p>
              <a:p>
                <a:r>
                  <a:rPr lang="en-GB" dirty="0" smtClean="0"/>
                  <a:t>c) </a:t>
                </a:r>
                <a14:m>
                  <m:oMath xmlns:m="http://schemas.openxmlformats.org/officeDocument/2006/math">
                    <m:r>
                      <a:rPr lang="en-GB"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𝑡</m:t>
                        </m:r>
                      </m:num>
                      <m:den>
                        <m:r>
                          <a:rPr lang="en-GB" b="0" i="1" smtClean="0">
                            <a:latin typeface="Cambria Math" panose="02040503050406030204" pitchFamily="18" charset="0"/>
                            <a:ea typeface="Cambria Math" panose="02040503050406030204" pitchFamily="18" charset="0"/>
                          </a:rPr>
                          <m:t>𝑇</m:t>
                        </m:r>
                      </m:den>
                    </m:f>
                    <m:r>
                      <a:rPr lang="en-GB" b="0" i="1" smtClean="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0.10</m:t>
                        </m:r>
                      </m:num>
                      <m:den>
                        <m:r>
                          <a:rPr lang="en-GB" b="0" i="1" smtClean="0">
                            <a:latin typeface="Cambria Math" panose="02040503050406030204" pitchFamily="18" charset="0"/>
                            <a:ea typeface="Cambria Math" panose="02040503050406030204" pitchFamily="18" charset="0"/>
                          </a:rPr>
                          <m:t>0.21</m:t>
                        </m:r>
                      </m:den>
                    </m:f>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3.0 </m:t>
                    </m:r>
                    <m:r>
                      <a:rPr lang="en-GB" b="0" i="1" smtClean="0">
                        <a:latin typeface="Cambria Math" panose="02040503050406030204" pitchFamily="18" charset="0"/>
                        <a:ea typeface="Cambria Math" panose="02040503050406030204" pitchFamily="18" charset="0"/>
                      </a:rPr>
                      <m:t>𝑟𝑎𝑑</m:t>
                    </m:r>
                  </m:oMath>
                </a14:m>
                <a:r>
                  <a:rPr lang="en-GB" dirty="0" smtClean="0"/>
                  <a:t> or </a:t>
                </a:r>
                <a14:m>
                  <m:oMath xmlns:m="http://schemas.openxmlformats.org/officeDocument/2006/math">
                    <m:r>
                      <a:rPr lang="en-GB" b="0" i="1" smtClean="0">
                        <a:latin typeface="Cambria Math" panose="02040503050406030204" pitchFamily="18" charset="0"/>
                      </a:rPr>
                      <m:t>3.0</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180</m:t>
                        </m:r>
                      </m:num>
                      <m:den>
                        <m:r>
                          <a:rPr lang="en-GB" b="0" i="1" smtClean="0">
                            <a:latin typeface="Cambria Math" panose="02040503050406030204" pitchFamily="18" charset="0"/>
                            <a:ea typeface="Cambria Math" panose="02040503050406030204" pitchFamily="18" charset="0"/>
                          </a:rPr>
                          <m:t>𝜋</m:t>
                        </m:r>
                      </m:den>
                    </m:f>
                    <m:r>
                      <a:rPr lang="en-GB" b="0" i="1" smtClean="0">
                        <a:latin typeface="Cambria Math" panose="02040503050406030204" pitchFamily="18" charset="0"/>
                        <a:ea typeface="Cambria Math" panose="02040503050406030204" pitchFamily="18" charset="0"/>
                      </a:rPr>
                      <m:t>=17</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m:t>
                        </m:r>
                      </m:e>
                      <m:sup>
                        <m:r>
                          <a:rPr lang="en-GB" b="0" i="1" smtClean="0">
                            <a:latin typeface="Cambria Math" panose="02040503050406030204" pitchFamily="18" charset="0"/>
                            <a:ea typeface="Cambria Math" panose="02040503050406030204" pitchFamily="18" charset="0"/>
                          </a:rPr>
                          <m:t>0</m:t>
                        </m:r>
                      </m:sup>
                    </m:sSup>
                  </m:oMath>
                </a14:m>
                <a:endParaRPr lang="en-GB" dirty="0"/>
              </a:p>
              <a:p>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3384"/>
                </a:stretch>
              </a:blipFill>
            </p:spPr>
            <p:txBody>
              <a:bodyPr/>
              <a:lstStyle/>
              <a:p>
                <a:r>
                  <a:rPr lang="en-GB">
                    <a:noFill/>
                  </a:rPr>
                  <a:t> </a:t>
                </a:r>
              </a:p>
            </p:txBody>
          </p:sp>
        </mc:Fallback>
      </mc:AlternateContent>
      <p:sp>
        <p:nvSpPr>
          <p:cNvPr id="4" name="TextBox 3"/>
          <p:cNvSpPr txBox="1"/>
          <p:nvPr/>
        </p:nvSpPr>
        <p:spPr>
          <a:xfrm>
            <a:off x="4287520" y="268224"/>
            <a:ext cx="7542784" cy="1754326"/>
          </a:xfrm>
          <a:prstGeom prst="rect">
            <a:avLst/>
          </a:prstGeom>
          <a:noFill/>
        </p:spPr>
        <p:txBody>
          <a:bodyPr wrap="square" rtlCol="0">
            <a:spAutoFit/>
          </a:bodyPr>
          <a:lstStyle/>
          <a:p>
            <a:r>
              <a:rPr lang="en-GB" dirty="0" smtClean="0"/>
              <a:t>A cyclist travels at a speed of 12 ms</a:t>
            </a:r>
            <a:r>
              <a:rPr lang="en-GB" baseline="30000" dirty="0" smtClean="0"/>
              <a:t>-1</a:t>
            </a:r>
            <a:r>
              <a:rPr lang="en-GB" dirty="0" smtClean="0"/>
              <a:t> on a bicycle which has wheels of 0.40 m radius.  Calculate:</a:t>
            </a:r>
          </a:p>
          <a:p>
            <a:r>
              <a:rPr lang="en-GB" dirty="0" smtClean="0"/>
              <a:t>a) the frequency of rotation of each wheel</a:t>
            </a:r>
          </a:p>
          <a:p>
            <a:r>
              <a:rPr lang="en-GB" dirty="0" smtClean="0"/>
              <a:t>b) the angular speed of each wheel</a:t>
            </a:r>
          </a:p>
          <a:p>
            <a:r>
              <a:rPr lang="en-GB" dirty="0" smtClean="0"/>
              <a:t>c) the angle the wheel turns through in 0.10 s in radians and degrees</a:t>
            </a:r>
          </a:p>
          <a:p>
            <a:endParaRPr lang="en-GB" dirty="0"/>
          </a:p>
        </p:txBody>
      </p:sp>
    </p:spTree>
    <p:extLst>
      <p:ext uri="{BB962C8B-B14F-4D97-AF65-F5344CB8AC3E}">
        <p14:creationId xmlns:p14="http://schemas.microsoft.com/office/powerpoint/2010/main" val="431761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A8A11B-6FB5-4EE9-A2E0-2BCFDF9E4E60}"/>
</file>

<file path=customXml/itemProps2.xml><?xml version="1.0" encoding="utf-8"?>
<ds:datastoreItem xmlns:ds="http://schemas.openxmlformats.org/officeDocument/2006/customXml" ds:itemID="{8AE68555-2B6F-4E4F-98AA-643C7E1D8034}"/>
</file>

<file path=customXml/itemProps3.xml><?xml version="1.0" encoding="utf-8"?>
<ds:datastoreItem xmlns:ds="http://schemas.openxmlformats.org/officeDocument/2006/customXml" ds:itemID="{6626F35B-87CA-4CC5-BB7D-DC1F8B82D383}"/>
</file>

<file path=docProps/app.xml><?xml version="1.0" encoding="utf-8"?>
<Properties xmlns="http://schemas.openxmlformats.org/officeDocument/2006/extended-properties" xmlns:vt="http://schemas.openxmlformats.org/officeDocument/2006/docPropsVTypes">
  <Template>TM04033917[[fn=Berlin]]</Template>
  <TotalTime>186</TotalTime>
  <Words>866</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Cambria Math</vt:lpstr>
      <vt:lpstr>Symbol</vt:lpstr>
      <vt:lpstr>Trebuchet MS</vt:lpstr>
      <vt:lpstr>Berlin</vt:lpstr>
      <vt:lpstr>Circular Motion</vt:lpstr>
      <vt:lpstr>Aims</vt:lpstr>
      <vt:lpstr>Recap</vt:lpstr>
      <vt:lpstr>Frequency</vt:lpstr>
      <vt:lpstr>Circular Motion Basics</vt:lpstr>
      <vt:lpstr>Circular Motion Basics</vt:lpstr>
      <vt:lpstr>Angular Displacement</vt:lpstr>
      <vt:lpstr>Question</vt:lpstr>
      <vt:lpstr>Question</vt:lpstr>
      <vt:lpstr>Question</vt:lpstr>
      <vt:lpstr>Question</vt:lpstr>
      <vt:lpstr>Centripetal Acceleration</vt:lpstr>
      <vt:lpstr>Centripetal Acceleration</vt:lpstr>
      <vt:lpstr>Centripetal Force</vt:lpstr>
      <vt:lpstr>Satellites, Gravity and Centripetal Acceleration</vt:lpstr>
      <vt:lpstr>Question</vt:lpstr>
      <vt:lpstr>Question</vt:lpstr>
      <vt:lpstr>Question</vt:lpstr>
      <vt:lpstr>Conversion Factors</vt:lpstr>
      <vt:lpstr>Hard Question</vt:lpstr>
      <vt:lpstr>Hard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Motion</dc:title>
  <dc:creator>Andy Morris</dc:creator>
  <cp:lastModifiedBy>Andy Morris</cp:lastModifiedBy>
  <cp:revision>22</cp:revision>
  <dcterms:created xsi:type="dcterms:W3CDTF">2015-08-28T13:54:22Z</dcterms:created>
  <dcterms:modified xsi:type="dcterms:W3CDTF">2015-09-01T10:37:05Z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