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985BE4C-F319-4F51-A0A8-AC5FD91FA291}"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E0CBB9-126C-45E6-A13E-F7528DF0FA1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4087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51B5127-9855-47AF-8035-1075B9EF567E}"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CF2CA7-6688-4C9D-9BD7-DE4CACB0EF8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7272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69CF92-3556-41A2-A240-476BE96F8805}"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609F6B-8C27-4A03-ABA8-ECCDFFE1DB6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1729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A393394-FA02-4376-8CFE-8DDA89B75B3E}" type="datetime4">
              <a:rPr lang="en-GB">
                <a:solidFill>
                  <a:prstClr val="black"/>
                </a:solidFill>
              </a:rPr>
              <a:pPr>
                <a:defRPr/>
              </a:pPr>
              <a:t>25 April 2016</a:t>
            </a:fld>
            <a:endParaRPr lang="en-GB"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F34BA9-FFAB-4AF0-8E30-8401588EEF5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567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229D0A6-B0A7-4B62-887C-49B211167316}" type="datetime4">
              <a:rPr lang="en-GB">
                <a:solidFill>
                  <a:prstClr val="black"/>
                </a:solidFill>
              </a:rPr>
              <a:pPr>
                <a:defRPr/>
              </a:pPr>
              <a:t>25 April 2016</a:t>
            </a:fld>
            <a:endParaRPr lang="en-GB" dirty="0">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9078E5-291A-403E-89DC-82AFB317C2B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936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17EDC6-99CC-4C24-8DC2-154B91BF5362}" type="datetime4">
              <a:rPr lang="en-GB">
                <a:solidFill>
                  <a:prstClr val="black"/>
                </a:solidFill>
              </a:rPr>
              <a:pPr>
                <a:defRPr/>
              </a:pPr>
              <a:t>25 April 2016</a:t>
            </a:fld>
            <a:endParaRPr lang="en-GB"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117844-3ED6-4F23-A3D0-FC486176610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2927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D7E825-3888-408D-A059-9ADCC978FAEC}" type="datetime4">
              <a:rPr lang="en-GB">
                <a:solidFill>
                  <a:prstClr val="black"/>
                </a:solidFill>
              </a:rPr>
              <a:pPr>
                <a:defRPr/>
              </a:pPr>
              <a:t>25 April 2016</a:t>
            </a:fld>
            <a:endParaRPr lang="en-GB" dirty="0">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53F0861-A306-46BB-8930-B185E9B392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4280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2050" name="Picture 9" descr="F:\Oakgrove\A level Physics\A2\Newton.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l" fontAlgn="auto">
              <a:spcBef>
                <a:spcPts val="0"/>
              </a:spcBef>
              <a:spcAft>
                <a:spcPts val="0"/>
              </a:spcAft>
              <a:defRPr sz="1600">
                <a:solidFill>
                  <a:schemeClr val="tx1"/>
                </a:solidFill>
                <a:latin typeface="+mn-lt"/>
                <a:cs typeface="+mn-cs"/>
              </a:defRPr>
            </a:lvl1pPr>
          </a:lstStyle>
          <a:p>
            <a:pPr>
              <a:defRPr/>
            </a:pPr>
            <a:fld id="{7C19ADCB-8C8D-4040-8C88-799B57EBBC6F}"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11" name="Rectangle 10"/>
          <p:cNvSpPr/>
          <p:nvPr userDrawn="1"/>
        </p:nvSpPr>
        <p:spPr>
          <a:xfrm>
            <a:off x="0" y="0"/>
            <a:ext cx="9144000" cy="810895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8E85FA-E198-4C0B-97BA-2AF7C399F4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54725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E:\Users\Damian\Documents\8GB%20Flash\Oakgrove\A%20level%20Physics\A2\Enterprise.AVI"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video" Target="file:///E:\Users\Damian\Documents\8GB%20Flash\Oakgrove\A%20level%20Physics\A2\08.03.24%20Santa%20Pod%20136.avi" TargetMode="External"/><Relationship Id="rId1" Type="http://schemas.openxmlformats.org/officeDocument/2006/relationships/video" Target="file:///E:\Users\Damian\Documents\8GB%20Flash\Oakgrove\A%20level%20Physics\A2\08.03.24%20Santa%20Pod%20127.avi" TargetMode="External"/><Relationship Id="rId6" Type="http://schemas.openxmlformats.org/officeDocument/2006/relationships/hyperlink" Target="http://www.youtube.com/watch?v=dN14xrnZwXw" TargetMode="External"/><Relationship Id="rId5" Type="http://schemas.openxmlformats.org/officeDocument/2006/relationships/hyperlink" Target="http://www.youtube.com/watch?v=EsSsISnmLQc" TargetMode="External"/><Relationship Id="rId4" Type="http://schemas.openxmlformats.org/officeDocument/2006/relationships/hyperlink" Target="http://www.youtube.com/watch?v=-G7tjiMNVl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Circular Motion</a:t>
            </a:r>
          </a:p>
        </p:txBody>
      </p:sp>
      <p:sp>
        <p:nvSpPr>
          <p:cNvPr id="30723"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Be able to find angular displacement and angular speed.</a:t>
            </a:r>
          </a:p>
          <a:p>
            <a:r>
              <a:rPr lang="en-GB" altLang="en-US" smtClean="0"/>
              <a:t>Be able to calculate centripetal force.</a:t>
            </a:r>
          </a:p>
        </p:txBody>
      </p:sp>
      <p:sp>
        <p:nvSpPr>
          <p:cNvPr id="4" name="Date Placeholder 3"/>
          <p:cNvSpPr>
            <a:spLocks noGrp="1"/>
          </p:cNvSpPr>
          <p:nvPr>
            <p:ph type="dt" sz="quarter" idx="10"/>
          </p:nvPr>
        </p:nvSpPr>
        <p:spPr/>
        <p:txBody>
          <a:bodyPr/>
          <a:lstStyle/>
          <a:p>
            <a:pPr>
              <a:defRPr/>
            </a:pPr>
            <a:fld id="{4BF975BB-BAE7-495E-BE30-ED2E34F74E85}"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998515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323850" y="260350"/>
            <a:ext cx="5472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Cars going over bumps / hills / bridges</a:t>
            </a:r>
          </a:p>
        </p:txBody>
      </p:sp>
      <p:grpSp>
        <p:nvGrpSpPr>
          <p:cNvPr id="39939" name="Group 26"/>
          <p:cNvGrpSpPr>
            <a:grpSpLocks/>
          </p:cNvGrpSpPr>
          <p:nvPr/>
        </p:nvGrpSpPr>
        <p:grpSpPr bwMode="auto">
          <a:xfrm>
            <a:off x="0" y="765175"/>
            <a:ext cx="4932363" cy="6264275"/>
            <a:chOff x="0" y="764704"/>
            <a:chExt cx="4932040" cy="6264696"/>
          </a:xfrm>
        </p:grpSpPr>
        <p:grpSp>
          <p:nvGrpSpPr>
            <p:cNvPr id="39946" name="Group 10"/>
            <p:cNvGrpSpPr>
              <a:grpSpLocks/>
            </p:cNvGrpSpPr>
            <p:nvPr/>
          </p:nvGrpSpPr>
          <p:grpSpPr bwMode="auto">
            <a:xfrm>
              <a:off x="0" y="1196752"/>
              <a:ext cx="4932040" cy="5832648"/>
              <a:chOff x="0" y="836712"/>
              <a:chExt cx="4932040" cy="5832648"/>
            </a:xfrm>
          </p:grpSpPr>
          <p:grpSp>
            <p:nvGrpSpPr>
              <p:cNvPr id="39953" name="Group 7"/>
              <p:cNvGrpSpPr>
                <a:grpSpLocks/>
              </p:cNvGrpSpPr>
              <p:nvPr/>
            </p:nvGrpSpPr>
            <p:grpSpPr bwMode="auto">
              <a:xfrm>
                <a:off x="0" y="1556792"/>
                <a:ext cx="4932040" cy="5112568"/>
                <a:chOff x="0" y="1268760"/>
                <a:chExt cx="4932040" cy="5112568"/>
              </a:xfrm>
            </p:grpSpPr>
            <p:sp>
              <p:nvSpPr>
                <p:cNvPr id="6" name="Oval 5"/>
                <p:cNvSpPr/>
                <p:nvPr/>
              </p:nvSpPr>
              <p:spPr>
                <a:xfrm>
                  <a:off x="250809" y="1269234"/>
                  <a:ext cx="4536778" cy="45357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 name="Rectangle 6"/>
                <p:cNvSpPr/>
                <p:nvPr/>
              </p:nvSpPr>
              <p:spPr>
                <a:xfrm>
                  <a:off x="0" y="2205922"/>
                  <a:ext cx="4932040" cy="417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pic>
            <p:nvPicPr>
              <p:cNvPr id="39954" name="Picture 2" descr="C:\Program Files\Microsoft Office\MEDIA\CAGCAT10\j0212957.wmf"/>
              <p:cNvPicPr>
                <a:picLocks noChangeAspect="1" noChangeArrowheads="1"/>
              </p:cNvPicPr>
              <p:nvPr/>
            </p:nvPicPr>
            <p:blipFill>
              <a:blip r:embed="rId2" cstate="print">
                <a:lum bright="20000"/>
                <a:grayscl/>
                <a:extLst>
                  <a:ext uri="{28A0092B-C50C-407E-A947-70E740481C1C}">
                    <a14:useLocalDpi xmlns:a14="http://schemas.microsoft.com/office/drawing/2010/main" val="0"/>
                  </a:ext>
                </a:extLst>
              </a:blip>
              <a:srcRect/>
              <a:stretch>
                <a:fillRect/>
              </a:stretch>
            </p:blipFill>
            <p:spPr bwMode="auto">
              <a:xfrm flipH="1">
                <a:off x="1835696" y="836712"/>
                <a:ext cx="1388942" cy="78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Straight Arrow Connector 12"/>
            <p:cNvCxnSpPr/>
            <p:nvPr/>
          </p:nvCxnSpPr>
          <p:spPr>
            <a:xfrm rot="5400000" flipH="1" flipV="1">
              <a:off x="2032590" y="1359265"/>
              <a:ext cx="1071634" cy="2539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164353" y="2164180"/>
              <a:ext cx="935101" cy="952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49" name="TextBox 15"/>
            <p:cNvSpPr txBox="1">
              <a:spLocks noChangeArrowheads="1"/>
            </p:cNvSpPr>
            <p:nvPr/>
          </p:nvSpPr>
          <p:spPr bwMode="auto">
            <a:xfrm>
              <a:off x="2195736" y="764704"/>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a:t>
              </a:r>
            </a:p>
          </p:txBody>
        </p:sp>
        <p:sp>
          <p:nvSpPr>
            <p:cNvPr id="39950" name="TextBox 16"/>
            <p:cNvSpPr txBox="1">
              <a:spLocks noChangeArrowheads="1"/>
            </p:cNvSpPr>
            <p:nvPr/>
          </p:nvSpPr>
          <p:spPr bwMode="auto">
            <a:xfrm>
              <a:off x="2339752" y="2564904"/>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mg</a:t>
              </a:r>
            </a:p>
          </p:txBody>
        </p:sp>
        <p:cxnSp>
          <p:nvCxnSpPr>
            <p:cNvPr id="19" name="Straight Arrow Connector 18"/>
            <p:cNvCxnSpPr/>
            <p:nvPr/>
          </p:nvCxnSpPr>
          <p:spPr>
            <a:xfrm>
              <a:off x="3131933" y="1412448"/>
              <a:ext cx="72067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2" name="TextBox 19"/>
            <p:cNvSpPr txBox="1">
              <a:spLocks noChangeArrowheads="1"/>
            </p:cNvSpPr>
            <p:nvPr/>
          </p:nvSpPr>
          <p:spPr bwMode="auto">
            <a:xfrm>
              <a:off x="3851920" y="1268760"/>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v</a:t>
              </a:r>
            </a:p>
          </p:txBody>
        </p:sp>
      </p:grpSp>
      <p:sp>
        <p:nvSpPr>
          <p:cNvPr id="21" name="TextBox 20"/>
          <p:cNvSpPr txBox="1">
            <a:spLocks noChangeArrowheads="1"/>
          </p:cNvSpPr>
          <p:nvPr/>
        </p:nvSpPr>
        <p:spPr bwMode="auto">
          <a:xfrm>
            <a:off x="4284663" y="836613"/>
            <a:ext cx="48593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The car is supported by a force, S.</a:t>
            </a:r>
          </a:p>
          <a:p>
            <a:pPr eaLnBrk="1" fontAlgn="base" hangingPunct="1">
              <a:spcBef>
                <a:spcPct val="0"/>
              </a:spcBef>
              <a:spcAft>
                <a:spcPct val="0"/>
              </a:spcAft>
            </a:pPr>
            <a:r>
              <a:rPr lang="en-GB" altLang="en-US">
                <a:solidFill>
                  <a:prstClr val="black"/>
                </a:solidFill>
              </a:rPr>
              <a:t>When v=0, S = mg.</a:t>
            </a:r>
          </a:p>
          <a:p>
            <a:pPr eaLnBrk="1" fontAlgn="base" hangingPunct="1">
              <a:spcBef>
                <a:spcPct val="0"/>
              </a:spcBef>
              <a:spcAft>
                <a:spcPct val="0"/>
              </a:spcAft>
            </a:pPr>
            <a:r>
              <a:rPr lang="en-GB" altLang="en-US">
                <a:solidFill>
                  <a:prstClr val="black"/>
                </a:solidFill>
              </a:rPr>
              <a:t>As v increases, the car has a greater tendency to continue in a straight line.  This is because S decreases.</a:t>
            </a:r>
          </a:p>
          <a:p>
            <a:pPr eaLnBrk="1" fontAlgn="base" hangingPunct="1">
              <a:spcBef>
                <a:spcPct val="0"/>
              </a:spcBef>
              <a:spcAft>
                <a:spcPct val="0"/>
              </a:spcAft>
            </a:pPr>
            <a:endParaRPr lang="en-GB" altLang="en-US">
              <a:solidFill>
                <a:prstClr val="black"/>
              </a:solidFill>
            </a:endParaRPr>
          </a:p>
        </p:txBody>
      </p:sp>
      <p:sp>
        <p:nvSpPr>
          <p:cNvPr id="22" name="TextBox 21"/>
          <p:cNvSpPr txBox="1">
            <a:spLocks noChangeArrowheads="1"/>
          </p:cNvSpPr>
          <p:nvPr/>
        </p:nvSpPr>
        <p:spPr bwMode="auto">
          <a:xfrm>
            <a:off x="4356100" y="2565400"/>
            <a:ext cx="37449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The centripetal force is the resultant of S and mg:</a:t>
            </a:r>
          </a:p>
          <a:p>
            <a:pPr eaLnBrk="1" fontAlgn="base" hangingPunct="1">
              <a:spcBef>
                <a:spcPct val="0"/>
              </a:spcBef>
              <a:spcAft>
                <a:spcPct val="0"/>
              </a:spcAft>
            </a:pPr>
            <a:r>
              <a:rPr lang="en-GB" altLang="en-US">
                <a:solidFill>
                  <a:prstClr val="black"/>
                </a:solidFill>
              </a:rPr>
              <a:t>F = mg - S</a:t>
            </a:r>
          </a:p>
        </p:txBody>
      </p:sp>
      <p:sp>
        <p:nvSpPr>
          <p:cNvPr id="23" name="TextBox 22"/>
          <p:cNvSpPr txBox="1">
            <a:spLocks noChangeArrowheads="1"/>
          </p:cNvSpPr>
          <p:nvPr/>
        </p:nvSpPr>
        <p:spPr bwMode="auto">
          <a:xfrm>
            <a:off x="611188" y="3500438"/>
            <a:ext cx="83534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And we know that F = mv</a:t>
            </a:r>
            <a:r>
              <a:rPr lang="en-GB" altLang="en-US" baseline="30000">
                <a:solidFill>
                  <a:prstClr val="black"/>
                </a:solidFill>
              </a:rPr>
              <a:t>2</a:t>
            </a:r>
            <a:r>
              <a:rPr lang="en-GB" altLang="en-US">
                <a:solidFill>
                  <a:prstClr val="black"/>
                </a:solidFill>
              </a:rPr>
              <a:t> / r</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sym typeface="Symbol" pitchFamily="18" charset="2"/>
              </a:rPr>
              <a:t> mg – S = </a:t>
            </a:r>
            <a:r>
              <a:rPr lang="en-GB" altLang="en-US">
                <a:solidFill>
                  <a:prstClr val="black"/>
                </a:solidFill>
              </a:rPr>
              <a:t>mv</a:t>
            </a:r>
            <a:r>
              <a:rPr lang="en-GB" altLang="en-US" baseline="30000">
                <a:solidFill>
                  <a:prstClr val="black"/>
                </a:solidFill>
              </a:rPr>
              <a:t>2</a:t>
            </a:r>
            <a:r>
              <a:rPr lang="en-GB" altLang="en-US">
                <a:solidFill>
                  <a:prstClr val="black"/>
                </a:solidFill>
              </a:rPr>
              <a:t> / r</a:t>
            </a:r>
          </a:p>
        </p:txBody>
      </p:sp>
      <p:sp>
        <p:nvSpPr>
          <p:cNvPr id="24" name="TextBox 23"/>
          <p:cNvSpPr txBox="1">
            <a:spLocks noChangeArrowheads="1"/>
          </p:cNvSpPr>
          <p:nvPr/>
        </p:nvSpPr>
        <p:spPr bwMode="auto">
          <a:xfrm>
            <a:off x="611188" y="4437063"/>
            <a:ext cx="813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As v increases, a greater centripetal force is required to keep it moving in a circle.  This happens by S decreasing.</a:t>
            </a:r>
          </a:p>
          <a:p>
            <a:pPr eaLnBrk="1" fontAlgn="base" hangingPunct="1">
              <a:spcBef>
                <a:spcPct val="0"/>
              </a:spcBef>
              <a:spcAft>
                <a:spcPct val="0"/>
              </a:spcAft>
            </a:pPr>
            <a:endParaRPr lang="en-GB" altLang="en-US">
              <a:solidFill>
                <a:prstClr val="black"/>
              </a:solidFill>
            </a:endParaRPr>
          </a:p>
        </p:txBody>
      </p:sp>
      <p:sp>
        <p:nvSpPr>
          <p:cNvPr id="28" name="TextBox 27"/>
          <p:cNvSpPr txBox="1">
            <a:spLocks noChangeArrowheads="1"/>
          </p:cNvSpPr>
          <p:nvPr/>
        </p:nvSpPr>
        <p:spPr bwMode="auto">
          <a:xfrm>
            <a:off x="611188" y="5157788"/>
            <a:ext cx="806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Font typeface="Symbol" pitchFamily="18" charset="2"/>
              <a:buChar char="\"/>
            </a:pPr>
            <a:r>
              <a:rPr lang="en-GB" altLang="en-US">
                <a:solidFill>
                  <a:prstClr val="black"/>
                </a:solidFill>
                <a:sym typeface="Symbol" pitchFamily="18" charset="2"/>
              </a:rPr>
              <a:t>F</a:t>
            </a:r>
            <a:r>
              <a:rPr lang="en-GB" altLang="en-US" baseline="-25000">
                <a:solidFill>
                  <a:prstClr val="black"/>
                </a:solidFill>
                <a:sym typeface="Symbol" pitchFamily="18" charset="2"/>
              </a:rPr>
              <a:t>max</a:t>
            </a:r>
            <a:r>
              <a:rPr lang="en-GB" altLang="en-US">
                <a:solidFill>
                  <a:prstClr val="black"/>
                </a:solidFill>
                <a:sym typeface="Symbol" pitchFamily="18" charset="2"/>
              </a:rPr>
              <a:t> occurs when S = 0</a:t>
            </a:r>
          </a:p>
          <a:p>
            <a:pPr eaLnBrk="1" fontAlgn="base" hangingPunct="1">
              <a:spcBef>
                <a:spcPct val="0"/>
              </a:spcBef>
              <a:spcAft>
                <a:spcPct val="0"/>
              </a:spcAft>
              <a:buFont typeface="Symbol" pitchFamily="18" charset="2"/>
              <a:buChar char="\"/>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The fastest speed the car can travel over the hill will be given by:</a:t>
            </a:r>
            <a:endParaRPr lang="en-GB" altLang="en-US">
              <a:solidFill>
                <a:prstClr val="black"/>
              </a:solidFill>
            </a:endParaRPr>
          </a:p>
          <a:p>
            <a:pPr eaLnBrk="1" fontAlgn="base" hangingPunct="1">
              <a:spcBef>
                <a:spcPct val="0"/>
              </a:spcBef>
              <a:spcAft>
                <a:spcPct val="0"/>
              </a:spcAft>
            </a:pPr>
            <a:r>
              <a:rPr lang="en-GB" altLang="en-US">
                <a:solidFill>
                  <a:prstClr val="black"/>
                </a:solidFill>
              </a:rPr>
              <a:t>mg = mv</a:t>
            </a:r>
            <a:r>
              <a:rPr lang="en-GB" altLang="en-US" baseline="-25000">
                <a:solidFill>
                  <a:prstClr val="black"/>
                </a:solidFill>
              </a:rPr>
              <a:t>max</a:t>
            </a:r>
            <a:r>
              <a:rPr lang="en-GB" altLang="en-US" baseline="30000">
                <a:solidFill>
                  <a:prstClr val="black"/>
                </a:solidFill>
              </a:rPr>
              <a:t>2</a:t>
            </a:r>
            <a:r>
              <a:rPr lang="en-GB" altLang="en-US">
                <a:solidFill>
                  <a:prstClr val="black"/>
                </a:solidFill>
              </a:rPr>
              <a:t> / r		OR		 v</a:t>
            </a:r>
            <a:r>
              <a:rPr lang="en-GB" altLang="en-US" baseline="-25000">
                <a:solidFill>
                  <a:prstClr val="black"/>
                </a:solidFill>
              </a:rPr>
              <a:t>max</a:t>
            </a:r>
            <a:r>
              <a:rPr lang="en-GB" altLang="en-US">
                <a:solidFill>
                  <a:prstClr val="black"/>
                </a:solidFill>
              </a:rPr>
              <a:t> = </a:t>
            </a:r>
            <a:r>
              <a:rPr lang="en-GB" altLang="en-US">
                <a:solidFill>
                  <a:prstClr val="black"/>
                </a:solidFill>
                <a:sym typeface="Symbol" pitchFamily="18" charset="2"/>
              </a:rPr>
              <a:t>gr</a:t>
            </a:r>
            <a:endParaRPr lang="en-GB" altLang="en-US">
              <a:solidFill>
                <a:prstClr val="black"/>
              </a:solidFill>
            </a:endParaRPr>
          </a:p>
          <a:p>
            <a:pPr eaLnBrk="1" fontAlgn="base" hangingPunct="1">
              <a:spcBef>
                <a:spcPct val="0"/>
              </a:spcBef>
              <a:spcAft>
                <a:spcPct val="0"/>
              </a:spcAft>
            </a:pPr>
            <a:endParaRPr lang="en-GB" altLang="en-US">
              <a:solidFill>
                <a:prstClr val="black"/>
              </a:solidFill>
            </a:endParaRPr>
          </a:p>
        </p:txBody>
      </p:sp>
      <p:sp>
        <p:nvSpPr>
          <p:cNvPr id="20" name="Date Placeholder 19"/>
          <p:cNvSpPr>
            <a:spLocks noGrp="1"/>
          </p:cNvSpPr>
          <p:nvPr>
            <p:ph type="dt" sz="quarter" idx="10"/>
          </p:nvPr>
        </p:nvSpPr>
        <p:spPr/>
        <p:txBody>
          <a:bodyPr/>
          <a:lstStyle/>
          <a:p>
            <a:pPr>
              <a:defRPr/>
            </a:pPr>
            <a:fld id="{B69587E7-8577-4A21-820B-06816F8C6ECD}"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362506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000"/>
                                        <p:tgtEl>
                                          <p:spTgt spid="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2000"/>
                                        <p:tgtEl>
                                          <p:spTgt spid="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2000"/>
                                        <p:tgtEl>
                                          <p:spTgt spid="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2000"/>
                                        <p:tgtEl>
                                          <p:spTgt spid="2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build="allAtOnce"/>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23850" y="260350"/>
            <a:ext cx="734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Cars going round bends</a:t>
            </a:r>
          </a:p>
        </p:txBody>
      </p:sp>
      <p:grpSp>
        <p:nvGrpSpPr>
          <p:cNvPr id="2" name="Group 15"/>
          <p:cNvGrpSpPr>
            <a:grpSpLocks/>
          </p:cNvGrpSpPr>
          <p:nvPr/>
        </p:nvGrpSpPr>
        <p:grpSpPr bwMode="auto">
          <a:xfrm>
            <a:off x="250825" y="908050"/>
            <a:ext cx="5400675" cy="5400675"/>
            <a:chOff x="251520" y="908720"/>
            <a:chExt cx="5400600" cy="5400600"/>
          </a:xfrm>
        </p:grpSpPr>
        <p:grpSp>
          <p:nvGrpSpPr>
            <p:cNvPr id="40969" name="Group 11"/>
            <p:cNvGrpSpPr>
              <a:grpSpLocks/>
            </p:cNvGrpSpPr>
            <p:nvPr/>
          </p:nvGrpSpPr>
          <p:grpSpPr bwMode="auto">
            <a:xfrm>
              <a:off x="251520" y="908720"/>
              <a:ext cx="5400600" cy="5400600"/>
              <a:chOff x="251520" y="908720"/>
              <a:chExt cx="5400600" cy="5400600"/>
            </a:xfrm>
          </p:grpSpPr>
          <p:sp>
            <p:nvSpPr>
              <p:cNvPr id="4" name="Oval 3"/>
              <p:cNvSpPr/>
              <p:nvPr/>
            </p:nvSpPr>
            <p:spPr>
              <a:xfrm>
                <a:off x="683314" y="1196054"/>
                <a:ext cx="4608449" cy="46084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 name="Oval 4"/>
              <p:cNvSpPr/>
              <p:nvPr/>
            </p:nvSpPr>
            <p:spPr>
              <a:xfrm>
                <a:off x="1835823" y="2277126"/>
                <a:ext cx="2295493" cy="24399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 name="Rectangle 5"/>
              <p:cNvSpPr/>
              <p:nvPr/>
            </p:nvSpPr>
            <p:spPr>
              <a:xfrm>
                <a:off x="2988332" y="908720"/>
                <a:ext cx="2519328"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 name="Rectangle 6"/>
              <p:cNvSpPr/>
              <p:nvPr/>
            </p:nvSpPr>
            <p:spPr>
              <a:xfrm rot="5400000">
                <a:off x="1691363" y="2132665"/>
                <a:ext cx="2520915"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 name="Rectangle 2"/>
              <p:cNvSpPr/>
              <p:nvPr/>
            </p:nvSpPr>
            <p:spPr>
              <a:xfrm>
                <a:off x="972235" y="3069278"/>
                <a:ext cx="431794" cy="79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cxnSp>
            <p:nvCxnSpPr>
              <p:cNvPr id="9" name="Straight Arrow Connector 8"/>
              <p:cNvCxnSpPr/>
              <p:nvPr/>
            </p:nvCxnSpPr>
            <p:spPr>
              <a:xfrm rot="5400000" flipH="1" flipV="1">
                <a:off x="937310" y="2672409"/>
                <a:ext cx="50323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978" name="TextBox 9"/>
              <p:cNvSpPr txBox="1">
                <a:spLocks noChangeArrowheads="1"/>
              </p:cNvSpPr>
              <p:nvPr/>
            </p:nvSpPr>
            <p:spPr bwMode="auto">
              <a:xfrm>
                <a:off x="1043608" y="2132856"/>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v</a:t>
                </a:r>
              </a:p>
            </p:txBody>
          </p:sp>
        </p:grpSp>
        <p:cxnSp>
          <p:nvCxnSpPr>
            <p:cNvPr id="14" name="Straight Arrow Connector 13"/>
            <p:cNvCxnSpPr/>
            <p:nvPr/>
          </p:nvCxnSpPr>
          <p:spPr>
            <a:xfrm>
              <a:off x="1188132" y="3429635"/>
              <a:ext cx="1079485"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971" name="TextBox 14"/>
            <p:cNvSpPr txBox="1">
              <a:spLocks noChangeArrowheads="1"/>
            </p:cNvSpPr>
            <p:nvPr/>
          </p:nvSpPr>
          <p:spPr bwMode="auto">
            <a:xfrm>
              <a:off x="2267744" y="3284984"/>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Friction</a:t>
              </a:r>
            </a:p>
          </p:txBody>
        </p:sp>
      </p:grpSp>
      <p:sp>
        <p:nvSpPr>
          <p:cNvPr id="17" name="TextBox 16"/>
          <p:cNvSpPr txBox="1">
            <a:spLocks noChangeArrowheads="1"/>
          </p:cNvSpPr>
          <p:nvPr/>
        </p:nvSpPr>
        <p:spPr bwMode="auto">
          <a:xfrm>
            <a:off x="4140200" y="1125538"/>
            <a:ext cx="4535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The centripetal force is provided by the friction of the tyres on the road.</a:t>
            </a:r>
          </a:p>
        </p:txBody>
      </p:sp>
      <p:sp>
        <p:nvSpPr>
          <p:cNvPr id="18" name="TextBox 17"/>
          <p:cNvSpPr txBox="1">
            <a:spLocks noChangeArrowheads="1"/>
          </p:cNvSpPr>
          <p:nvPr/>
        </p:nvSpPr>
        <p:spPr bwMode="auto">
          <a:xfrm>
            <a:off x="4211638" y="2205038"/>
            <a:ext cx="4681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The car has a certain top speed, v</a:t>
            </a:r>
            <a:r>
              <a:rPr lang="en-GB" altLang="en-US" baseline="-25000">
                <a:solidFill>
                  <a:prstClr val="black"/>
                </a:solidFill>
              </a:rPr>
              <a:t>max </a:t>
            </a:r>
            <a:r>
              <a:rPr lang="en-GB" altLang="en-US">
                <a:solidFill>
                  <a:prstClr val="black"/>
                </a:solidFill>
              </a:rPr>
              <a:t> before it begins to slip on the road because the friction is not enough to provide the centripetal force.</a:t>
            </a:r>
          </a:p>
        </p:txBody>
      </p:sp>
      <p:sp>
        <p:nvSpPr>
          <p:cNvPr id="19" name="TextBox 18"/>
          <p:cNvSpPr txBox="1">
            <a:spLocks noChangeArrowheads="1"/>
          </p:cNvSpPr>
          <p:nvPr/>
        </p:nvSpPr>
        <p:spPr bwMode="auto">
          <a:xfrm>
            <a:off x="3492500" y="4221163"/>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Friction</a:t>
            </a:r>
            <a:r>
              <a:rPr lang="en-GB" altLang="en-US" baseline="-25000">
                <a:solidFill>
                  <a:prstClr val="black"/>
                </a:solidFill>
              </a:rPr>
              <a:t>max </a:t>
            </a:r>
            <a:r>
              <a:rPr lang="en-GB" altLang="en-US">
                <a:solidFill>
                  <a:prstClr val="black"/>
                </a:solidFill>
              </a:rPr>
              <a:t> = m v</a:t>
            </a:r>
            <a:r>
              <a:rPr lang="en-GB" altLang="en-US" baseline="-25000">
                <a:solidFill>
                  <a:prstClr val="black"/>
                </a:solidFill>
              </a:rPr>
              <a:t>max</a:t>
            </a:r>
            <a:r>
              <a:rPr lang="en-GB" altLang="en-US" baseline="30000">
                <a:solidFill>
                  <a:prstClr val="black"/>
                </a:solidFill>
              </a:rPr>
              <a:t>2</a:t>
            </a:r>
            <a:r>
              <a:rPr lang="en-GB" altLang="en-US" baseline="-25000">
                <a:solidFill>
                  <a:prstClr val="black"/>
                </a:solidFill>
              </a:rPr>
              <a:t> </a:t>
            </a:r>
            <a:r>
              <a:rPr lang="en-GB" altLang="en-US">
                <a:solidFill>
                  <a:prstClr val="black"/>
                </a:solidFill>
              </a:rPr>
              <a:t> / r</a:t>
            </a:r>
          </a:p>
        </p:txBody>
      </p:sp>
      <p:sp>
        <p:nvSpPr>
          <p:cNvPr id="20" name="TextBox 19"/>
          <p:cNvSpPr txBox="1">
            <a:spLocks noChangeArrowheads="1"/>
          </p:cNvSpPr>
          <p:nvPr/>
        </p:nvSpPr>
        <p:spPr bwMode="auto">
          <a:xfrm>
            <a:off x="1187450" y="5084763"/>
            <a:ext cx="7272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In questions on this sort of thing, you’ll be given details of the friction.</a:t>
            </a:r>
          </a:p>
        </p:txBody>
      </p:sp>
      <p:sp>
        <p:nvSpPr>
          <p:cNvPr id="21" name="Date Placeholder 20"/>
          <p:cNvSpPr>
            <a:spLocks noGrp="1"/>
          </p:cNvSpPr>
          <p:nvPr>
            <p:ph type="dt" sz="quarter" idx="10"/>
          </p:nvPr>
        </p:nvSpPr>
        <p:spPr/>
        <p:txBody>
          <a:bodyPr/>
          <a:lstStyle/>
          <a:p>
            <a:pPr>
              <a:defRPr/>
            </a:pPr>
            <a:fld id="{66AE15C5-E73F-4D59-86E5-912A9A5B5528}"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12198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95288" y="260350"/>
            <a:ext cx="5976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Banked tracks</a:t>
            </a:r>
          </a:p>
        </p:txBody>
      </p:sp>
      <p:sp>
        <p:nvSpPr>
          <p:cNvPr id="11" name="TextBox 10"/>
          <p:cNvSpPr txBox="1">
            <a:spLocks noChangeArrowheads="1"/>
          </p:cNvSpPr>
          <p:nvPr/>
        </p:nvSpPr>
        <p:spPr bwMode="auto">
          <a:xfrm>
            <a:off x="4606925" y="836613"/>
            <a:ext cx="4537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This is supposed to be a car coming towards us.  It’s travelling round a bend and the track is banked at an angle,  </a:t>
            </a:r>
            <a:r>
              <a:rPr lang="en-GB" altLang="en-US">
                <a:solidFill>
                  <a:prstClr val="black"/>
                </a:solidFill>
                <a:sym typeface="Symbol" pitchFamily="18" charset="2"/>
              </a:rPr>
              <a:t>.</a:t>
            </a:r>
            <a:endParaRPr lang="en-GB" altLang="en-US">
              <a:solidFill>
                <a:prstClr val="black"/>
              </a:solidFill>
            </a:endParaRPr>
          </a:p>
        </p:txBody>
      </p:sp>
      <p:grpSp>
        <p:nvGrpSpPr>
          <p:cNvPr id="2" name="Group 41"/>
          <p:cNvGrpSpPr>
            <a:grpSpLocks/>
          </p:cNvGrpSpPr>
          <p:nvPr/>
        </p:nvGrpSpPr>
        <p:grpSpPr bwMode="auto">
          <a:xfrm>
            <a:off x="468313" y="836613"/>
            <a:ext cx="4248150" cy="3033712"/>
            <a:chOff x="467544" y="836712"/>
            <a:chExt cx="4248472" cy="3032923"/>
          </a:xfrm>
        </p:grpSpPr>
        <p:sp>
          <p:nvSpPr>
            <p:cNvPr id="7" name="Arc 6"/>
            <p:cNvSpPr/>
            <p:nvPr/>
          </p:nvSpPr>
          <p:spPr>
            <a:xfrm rot="12727624">
              <a:off x="2169473" y="1838163"/>
              <a:ext cx="2138524" cy="1872763"/>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black"/>
                </a:solidFill>
              </a:endParaRPr>
            </a:p>
          </p:txBody>
        </p:sp>
        <p:sp>
          <p:nvSpPr>
            <p:cNvPr id="8" name="Freeform 7"/>
            <p:cNvSpPr/>
            <p:nvPr/>
          </p:nvSpPr>
          <p:spPr>
            <a:xfrm>
              <a:off x="1802732" y="2599965"/>
              <a:ext cx="1219292" cy="1269670"/>
            </a:xfrm>
            <a:custGeom>
              <a:avLst/>
              <a:gdLst>
                <a:gd name="connsiteX0" fmla="*/ 1219200 w 1219200"/>
                <a:gd name="connsiteY0" fmla="*/ 818919 h 1269493"/>
                <a:gd name="connsiteX1" fmla="*/ 1219200 w 1219200"/>
                <a:gd name="connsiteY1" fmla="*/ 818919 h 1269493"/>
                <a:gd name="connsiteX2" fmla="*/ 1179443 w 1219200"/>
                <a:gd name="connsiteY2" fmla="*/ 924936 h 1269493"/>
                <a:gd name="connsiteX3" fmla="*/ 1166191 w 1219200"/>
                <a:gd name="connsiteY3" fmla="*/ 977945 h 1269493"/>
                <a:gd name="connsiteX4" fmla="*/ 1113182 w 1219200"/>
                <a:gd name="connsiteY4" fmla="*/ 1044206 h 1269493"/>
                <a:gd name="connsiteX5" fmla="*/ 1073426 w 1219200"/>
                <a:gd name="connsiteY5" fmla="*/ 1070710 h 1269493"/>
                <a:gd name="connsiteX6" fmla="*/ 967408 w 1219200"/>
                <a:gd name="connsiteY6" fmla="*/ 1150223 h 1269493"/>
                <a:gd name="connsiteX7" fmla="*/ 927652 w 1219200"/>
                <a:gd name="connsiteY7" fmla="*/ 1163475 h 1269493"/>
                <a:gd name="connsiteX8" fmla="*/ 861391 w 1219200"/>
                <a:gd name="connsiteY8" fmla="*/ 1203232 h 1269493"/>
                <a:gd name="connsiteX9" fmla="*/ 821634 w 1219200"/>
                <a:gd name="connsiteY9" fmla="*/ 1216484 h 1269493"/>
                <a:gd name="connsiteX10" fmla="*/ 768626 w 1219200"/>
                <a:gd name="connsiteY10" fmla="*/ 1242988 h 1269493"/>
                <a:gd name="connsiteX11" fmla="*/ 689113 w 1219200"/>
                <a:gd name="connsiteY11" fmla="*/ 1269493 h 1269493"/>
                <a:gd name="connsiteX12" fmla="*/ 530087 w 1219200"/>
                <a:gd name="connsiteY12" fmla="*/ 1256241 h 1269493"/>
                <a:gd name="connsiteX13" fmla="*/ 490330 w 1219200"/>
                <a:gd name="connsiteY13" fmla="*/ 1242988 h 1269493"/>
                <a:gd name="connsiteX14" fmla="*/ 437321 w 1219200"/>
                <a:gd name="connsiteY14" fmla="*/ 1189980 h 1269493"/>
                <a:gd name="connsiteX15" fmla="*/ 371061 w 1219200"/>
                <a:gd name="connsiteY15" fmla="*/ 1150223 h 1269493"/>
                <a:gd name="connsiteX16" fmla="*/ 331304 w 1219200"/>
                <a:gd name="connsiteY16" fmla="*/ 1123719 h 1269493"/>
                <a:gd name="connsiteX17" fmla="*/ 278295 w 1219200"/>
                <a:gd name="connsiteY17" fmla="*/ 1097215 h 1269493"/>
                <a:gd name="connsiteX18" fmla="*/ 185530 w 1219200"/>
                <a:gd name="connsiteY18" fmla="*/ 1017701 h 1269493"/>
                <a:gd name="connsiteX19" fmla="*/ 145774 w 1219200"/>
                <a:gd name="connsiteY19" fmla="*/ 977945 h 1269493"/>
                <a:gd name="connsiteX20" fmla="*/ 132521 w 1219200"/>
                <a:gd name="connsiteY20" fmla="*/ 938188 h 1269493"/>
                <a:gd name="connsiteX21" fmla="*/ 79513 w 1219200"/>
                <a:gd name="connsiteY21" fmla="*/ 845423 h 1269493"/>
                <a:gd name="connsiteX22" fmla="*/ 53008 w 1219200"/>
                <a:gd name="connsiteY22" fmla="*/ 818919 h 1269493"/>
                <a:gd name="connsiteX23" fmla="*/ 13252 w 1219200"/>
                <a:gd name="connsiteY23" fmla="*/ 659893 h 1269493"/>
                <a:gd name="connsiteX24" fmla="*/ 0 w 1219200"/>
                <a:gd name="connsiteY24" fmla="*/ 620136 h 1269493"/>
                <a:gd name="connsiteX25" fmla="*/ 13252 w 1219200"/>
                <a:gd name="connsiteY25" fmla="*/ 461110 h 1269493"/>
                <a:gd name="connsiteX26" fmla="*/ 26504 w 1219200"/>
                <a:gd name="connsiteY26" fmla="*/ 421354 h 1269493"/>
                <a:gd name="connsiteX27" fmla="*/ 79513 w 1219200"/>
                <a:gd name="connsiteY27" fmla="*/ 368345 h 1269493"/>
                <a:gd name="connsiteX28" fmla="*/ 145774 w 1219200"/>
                <a:gd name="connsiteY28" fmla="*/ 302084 h 1269493"/>
                <a:gd name="connsiteX29" fmla="*/ 172278 w 1219200"/>
                <a:gd name="connsiteY29" fmla="*/ 262328 h 1269493"/>
                <a:gd name="connsiteX30" fmla="*/ 251791 w 1219200"/>
                <a:gd name="connsiteY30" fmla="*/ 169562 h 1269493"/>
                <a:gd name="connsiteX31" fmla="*/ 278295 w 1219200"/>
                <a:gd name="connsiteY31" fmla="*/ 90049 h 1269493"/>
                <a:gd name="connsiteX32" fmla="*/ 344556 w 1219200"/>
                <a:gd name="connsiteY32" fmla="*/ 37041 h 1269493"/>
                <a:gd name="connsiteX33" fmla="*/ 371061 w 1219200"/>
                <a:gd name="connsiteY33" fmla="*/ 10536 h 1269493"/>
                <a:gd name="connsiteX34" fmla="*/ 530087 w 1219200"/>
                <a:gd name="connsiteY34" fmla="*/ 23788 h 1269493"/>
                <a:gd name="connsiteX35" fmla="*/ 556591 w 1219200"/>
                <a:gd name="connsiteY35" fmla="*/ 103301 h 1269493"/>
                <a:gd name="connsiteX36" fmla="*/ 622852 w 1219200"/>
                <a:gd name="connsiteY36" fmla="*/ 143058 h 1269493"/>
                <a:gd name="connsiteX37" fmla="*/ 675861 w 1219200"/>
                <a:gd name="connsiteY37" fmla="*/ 249075 h 1269493"/>
                <a:gd name="connsiteX38" fmla="*/ 728869 w 1219200"/>
                <a:gd name="connsiteY38" fmla="*/ 355093 h 1269493"/>
                <a:gd name="connsiteX39" fmla="*/ 768626 w 1219200"/>
                <a:gd name="connsiteY39" fmla="*/ 368345 h 1269493"/>
                <a:gd name="connsiteX40" fmla="*/ 821634 w 1219200"/>
                <a:gd name="connsiteY40" fmla="*/ 394849 h 1269493"/>
                <a:gd name="connsiteX41" fmla="*/ 914400 w 1219200"/>
                <a:gd name="connsiteY41" fmla="*/ 421354 h 1269493"/>
                <a:gd name="connsiteX42" fmla="*/ 954156 w 1219200"/>
                <a:gd name="connsiteY42" fmla="*/ 447858 h 1269493"/>
                <a:gd name="connsiteX43" fmla="*/ 980661 w 1219200"/>
                <a:gd name="connsiteY43" fmla="*/ 487615 h 1269493"/>
                <a:gd name="connsiteX44" fmla="*/ 1020417 w 1219200"/>
                <a:gd name="connsiteY44" fmla="*/ 514119 h 1269493"/>
                <a:gd name="connsiteX45" fmla="*/ 1046921 w 1219200"/>
                <a:gd name="connsiteY45" fmla="*/ 593632 h 1269493"/>
                <a:gd name="connsiteX46" fmla="*/ 1060174 w 1219200"/>
                <a:gd name="connsiteY46" fmla="*/ 633388 h 1269493"/>
                <a:gd name="connsiteX47" fmla="*/ 1086678 w 1219200"/>
                <a:gd name="connsiteY47" fmla="*/ 659893 h 1269493"/>
                <a:gd name="connsiteX48" fmla="*/ 1099930 w 1219200"/>
                <a:gd name="connsiteY48" fmla="*/ 699649 h 1269493"/>
                <a:gd name="connsiteX49" fmla="*/ 1126434 w 1219200"/>
                <a:gd name="connsiteY49" fmla="*/ 726154 h 1269493"/>
                <a:gd name="connsiteX50" fmla="*/ 1152939 w 1219200"/>
                <a:gd name="connsiteY50" fmla="*/ 765910 h 1269493"/>
                <a:gd name="connsiteX51" fmla="*/ 1179443 w 1219200"/>
                <a:gd name="connsiteY51" fmla="*/ 871928 h 1269493"/>
                <a:gd name="connsiteX52" fmla="*/ 1179443 w 1219200"/>
                <a:gd name="connsiteY52" fmla="*/ 871928 h 1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 h="1269493">
                  <a:moveTo>
                    <a:pt x="1219200" y="818919"/>
                  </a:moveTo>
                  <a:lnTo>
                    <a:pt x="1219200" y="818919"/>
                  </a:lnTo>
                  <a:cubicBezTo>
                    <a:pt x="1205948" y="854258"/>
                    <a:pt x="1191378" y="889131"/>
                    <a:pt x="1179443" y="924936"/>
                  </a:cubicBezTo>
                  <a:cubicBezTo>
                    <a:pt x="1173683" y="942215"/>
                    <a:pt x="1173366" y="961204"/>
                    <a:pt x="1166191" y="977945"/>
                  </a:cubicBezTo>
                  <a:cubicBezTo>
                    <a:pt x="1157207" y="998908"/>
                    <a:pt x="1131768" y="1029337"/>
                    <a:pt x="1113182" y="1044206"/>
                  </a:cubicBezTo>
                  <a:cubicBezTo>
                    <a:pt x="1100745" y="1054155"/>
                    <a:pt x="1085863" y="1060761"/>
                    <a:pt x="1073426" y="1070710"/>
                  </a:cubicBezTo>
                  <a:cubicBezTo>
                    <a:pt x="1028574" y="1106592"/>
                    <a:pt x="1046667" y="1123803"/>
                    <a:pt x="967408" y="1150223"/>
                  </a:cubicBezTo>
                  <a:cubicBezTo>
                    <a:pt x="954156" y="1154640"/>
                    <a:pt x="940146" y="1157228"/>
                    <a:pt x="927652" y="1163475"/>
                  </a:cubicBezTo>
                  <a:cubicBezTo>
                    <a:pt x="904614" y="1174994"/>
                    <a:pt x="884429" y="1191713"/>
                    <a:pt x="861391" y="1203232"/>
                  </a:cubicBezTo>
                  <a:cubicBezTo>
                    <a:pt x="848897" y="1209479"/>
                    <a:pt x="834474" y="1210981"/>
                    <a:pt x="821634" y="1216484"/>
                  </a:cubicBezTo>
                  <a:cubicBezTo>
                    <a:pt x="803476" y="1224266"/>
                    <a:pt x="786968" y="1235651"/>
                    <a:pt x="768626" y="1242988"/>
                  </a:cubicBezTo>
                  <a:cubicBezTo>
                    <a:pt x="742686" y="1253364"/>
                    <a:pt x="689113" y="1269493"/>
                    <a:pt x="689113" y="1269493"/>
                  </a:cubicBezTo>
                  <a:cubicBezTo>
                    <a:pt x="636104" y="1265076"/>
                    <a:pt x="582813" y="1263271"/>
                    <a:pt x="530087" y="1256241"/>
                  </a:cubicBezTo>
                  <a:cubicBezTo>
                    <a:pt x="516240" y="1254395"/>
                    <a:pt x="501697" y="1251107"/>
                    <a:pt x="490330" y="1242988"/>
                  </a:cubicBezTo>
                  <a:cubicBezTo>
                    <a:pt x="469996" y="1228464"/>
                    <a:pt x="457046" y="1205321"/>
                    <a:pt x="437321" y="1189980"/>
                  </a:cubicBezTo>
                  <a:cubicBezTo>
                    <a:pt x="416989" y="1174166"/>
                    <a:pt x="392903" y="1163874"/>
                    <a:pt x="371061" y="1150223"/>
                  </a:cubicBezTo>
                  <a:cubicBezTo>
                    <a:pt x="357555" y="1141782"/>
                    <a:pt x="345133" y="1131621"/>
                    <a:pt x="331304" y="1123719"/>
                  </a:cubicBezTo>
                  <a:cubicBezTo>
                    <a:pt x="314152" y="1113918"/>
                    <a:pt x="295447" y="1107016"/>
                    <a:pt x="278295" y="1097215"/>
                  </a:cubicBezTo>
                  <a:cubicBezTo>
                    <a:pt x="231205" y="1070306"/>
                    <a:pt x="228686" y="1060857"/>
                    <a:pt x="185530" y="1017701"/>
                  </a:cubicBezTo>
                  <a:lnTo>
                    <a:pt x="145774" y="977945"/>
                  </a:lnTo>
                  <a:cubicBezTo>
                    <a:pt x="141356" y="964693"/>
                    <a:pt x="138024" y="951028"/>
                    <a:pt x="132521" y="938188"/>
                  </a:cubicBezTo>
                  <a:cubicBezTo>
                    <a:pt x="119965" y="908891"/>
                    <a:pt x="99987" y="871015"/>
                    <a:pt x="79513" y="845423"/>
                  </a:cubicBezTo>
                  <a:cubicBezTo>
                    <a:pt x="71708" y="835667"/>
                    <a:pt x="61843" y="827754"/>
                    <a:pt x="53008" y="818919"/>
                  </a:cubicBezTo>
                  <a:cubicBezTo>
                    <a:pt x="35163" y="711847"/>
                    <a:pt x="48253" y="764898"/>
                    <a:pt x="13252" y="659893"/>
                  </a:cubicBezTo>
                  <a:lnTo>
                    <a:pt x="0" y="620136"/>
                  </a:lnTo>
                  <a:cubicBezTo>
                    <a:pt x="4417" y="567127"/>
                    <a:pt x="6222" y="513836"/>
                    <a:pt x="13252" y="461110"/>
                  </a:cubicBezTo>
                  <a:cubicBezTo>
                    <a:pt x="15098" y="447264"/>
                    <a:pt x="18385" y="432721"/>
                    <a:pt x="26504" y="421354"/>
                  </a:cubicBezTo>
                  <a:cubicBezTo>
                    <a:pt x="41028" y="401020"/>
                    <a:pt x="65652" y="389137"/>
                    <a:pt x="79513" y="368345"/>
                  </a:cubicBezTo>
                  <a:cubicBezTo>
                    <a:pt x="114852" y="315336"/>
                    <a:pt x="92765" y="337423"/>
                    <a:pt x="145774" y="302084"/>
                  </a:cubicBezTo>
                  <a:cubicBezTo>
                    <a:pt x="154609" y="288832"/>
                    <a:pt x="161913" y="274421"/>
                    <a:pt x="172278" y="262328"/>
                  </a:cubicBezTo>
                  <a:cubicBezTo>
                    <a:pt x="202594" y="226959"/>
                    <a:pt x="233068" y="211689"/>
                    <a:pt x="251791" y="169562"/>
                  </a:cubicBezTo>
                  <a:cubicBezTo>
                    <a:pt x="263138" y="144032"/>
                    <a:pt x="258539" y="109804"/>
                    <a:pt x="278295" y="90049"/>
                  </a:cubicBezTo>
                  <a:cubicBezTo>
                    <a:pt x="342297" y="26049"/>
                    <a:pt x="260962" y="103917"/>
                    <a:pt x="344556" y="37041"/>
                  </a:cubicBezTo>
                  <a:cubicBezTo>
                    <a:pt x="354313" y="29236"/>
                    <a:pt x="362226" y="19371"/>
                    <a:pt x="371061" y="10536"/>
                  </a:cubicBezTo>
                  <a:cubicBezTo>
                    <a:pt x="424070" y="14953"/>
                    <a:pt x="482510" y="0"/>
                    <a:pt x="530087" y="23788"/>
                  </a:cubicBezTo>
                  <a:cubicBezTo>
                    <a:pt x="555075" y="36282"/>
                    <a:pt x="536836" y="83545"/>
                    <a:pt x="556591" y="103301"/>
                  </a:cubicBezTo>
                  <a:cubicBezTo>
                    <a:pt x="592972" y="139684"/>
                    <a:pt x="571242" y="125855"/>
                    <a:pt x="622852" y="143058"/>
                  </a:cubicBezTo>
                  <a:cubicBezTo>
                    <a:pt x="653307" y="234424"/>
                    <a:pt x="629600" y="202816"/>
                    <a:pt x="675861" y="249075"/>
                  </a:cubicBezTo>
                  <a:cubicBezTo>
                    <a:pt x="687870" y="297113"/>
                    <a:pt x="686188" y="319525"/>
                    <a:pt x="728869" y="355093"/>
                  </a:cubicBezTo>
                  <a:cubicBezTo>
                    <a:pt x="739600" y="364036"/>
                    <a:pt x="755786" y="362842"/>
                    <a:pt x="768626" y="368345"/>
                  </a:cubicBezTo>
                  <a:cubicBezTo>
                    <a:pt x="786784" y="376127"/>
                    <a:pt x="803137" y="387913"/>
                    <a:pt x="821634" y="394849"/>
                  </a:cubicBezTo>
                  <a:cubicBezTo>
                    <a:pt x="855613" y="407591"/>
                    <a:pt x="882354" y="405331"/>
                    <a:pt x="914400" y="421354"/>
                  </a:cubicBezTo>
                  <a:cubicBezTo>
                    <a:pt x="928645" y="428477"/>
                    <a:pt x="940904" y="439023"/>
                    <a:pt x="954156" y="447858"/>
                  </a:cubicBezTo>
                  <a:cubicBezTo>
                    <a:pt x="962991" y="461110"/>
                    <a:pt x="969399" y="476353"/>
                    <a:pt x="980661" y="487615"/>
                  </a:cubicBezTo>
                  <a:cubicBezTo>
                    <a:pt x="991923" y="498877"/>
                    <a:pt x="1011976" y="500613"/>
                    <a:pt x="1020417" y="514119"/>
                  </a:cubicBezTo>
                  <a:cubicBezTo>
                    <a:pt x="1035224" y="537810"/>
                    <a:pt x="1038086" y="567128"/>
                    <a:pt x="1046921" y="593632"/>
                  </a:cubicBezTo>
                  <a:cubicBezTo>
                    <a:pt x="1051338" y="606884"/>
                    <a:pt x="1050297" y="623510"/>
                    <a:pt x="1060174" y="633388"/>
                  </a:cubicBezTo>
                  <a:lnTo>
                    <a:pt x="1086678" y="659893"/>
                  </a:lnTo>
                  <a:cubicBezTo>
                    <a:pt x="1091095" y="673145"/>
                    <a:pt x="1092743" y="687671"/>
                    <a:pt x="1099930" y="699649"/>
                  </a:cubicBezTo>
                  <a:cubicBezTo>
                    <a:pt x="1106358" y="710363"/>
                    <a:pt x="1118629" y="716398"/>
                    <a:pt x="1126434" y="726154"/>
                  </a:cubicBezTo>
                  <a:cubicBezTo>
                    <a:pt x="1136384" y="738591"/>
                    <a:pt x="1144104" y="752658"/>
                    <a:pt x="1152939" y="765910"/>
                  </a:cubicBezTo>
                  <a:cubicBezTo>
                    <a:pt x="1182237" y="853805"/>
                    <a:pt x="1179443" y="817485"/>
                    <a:pt x="1179443" y="871928"/>
                  </a:cubicBezTo>
                  <a:lnTo>
                    <a:pt x="1179443" y="871928"/>
                  </a:ln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black"/>
                </a:solidFill>
              </a:endParaRPr>
            </a:p>
          </p:txBody>
        </p:sp>
        <p:sp>
          <p:nvSpPr>
            <p:cNvPr id="42004" name="TextBox 20"/>
            <p:cNvSpPr txBox="1">
              <a:spLocks noChangeArrowheads="1"/>
            </p:cNvSpPr>
            <p:nvPr/>
          </p:nvSpPr>
          <p:spPr bwMode="auto">
            <a:xfrm>
              <a:off x="1691680" y="2780928"/>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mg</a:t>
              </a:r>
            </a:p>
          </p:txBody>
        </p:sp>
        <p:grpSp>
          <p:nvGrpSpPr>
            <p:cNvPr id="42005" name="Group 37"/>
            <p:cNvGrpSpPr>
              <a:grpSpLocks/>
            </p:cNvGrpSpPr>
            <p:nvPr/>
          </p:nvGrpSpPr>
          <p:grpSpPr bwMode="auto">
            <a:xfrm>
              <a:off x="467544" y="836712"/>
              <a:ext cx="3168352" cy="2017018"/>
              <a:chOff x="467544" y="836712"/>
              <a:chExt cx="3168352" cy="2017018"/>
            </a:xfrm>
          </p:grpSpPr>
          <p:cxnSp>
            <p:nvCxnSpPr>
              <p:cNvPr id="4" name="Straight Connector 3"/>
              <p:cNvCxnSpPr/>
              <p:nvPr/>
            </p:nvCxnSpPr>
            <p:spPr>
              <a:xfrm>
                <a:off x="467544" y="1628668"/>
                <a:ext cx="3168890" cy="936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67544" y="2565049"/>
                <a:ext cx="3168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009" name="TextBox 8"/>
              <p:cNvSpPr txBox="1">
                <a:spLocks noChangeArrowheads="1"/>
              </p:cNvSpPr>
              <p:nvPr/>
            </p:nvSpPr>
            <p:spPr bwMode="auto">
              <a:xfrm>
                <a:off x="2339752" y="2204864"/>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sym typeface="Symbol" pitchFamily="18" charset="2"/>
                  </a:rPr>
                  <a:t></a:t>
                </a:r>
                <a:endParaRPr lang="en-GB" altLang="en-US">
                  <a:solidFill>
                    <a:prstClr val="black"/>
                  </a:solidFill>
                </a:endParaRPr>
              </a:p>
            </p:txBody>
          </p:sp>
          <p:sp>
            <p:nvSpPr>
              <p:cNvPr id="10" name="Rectangle 9"/>
              <p:cNvSpPr/>
              <p:nvPr/>
            </p:nvSpPr>
            <p:spPr>
              <a:xfrm rot="1015864">
                <a:off x="1391539" y="1485830"/>
                <a:ext cx="1081169" cy="57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cxnSp>
            <p:nvCxnSpPr>
              <p:cNvPr id="13" name="Straight Arrow Connector 12"/>
              <p:cNvCxnSpPr/>
              <p:nvPr/>
            </p:nvCxnSpPr>
            <p:spPr>
              <a:xfrm rot="5400000">
                <a:off x="1367906" y="2312703"/>
                <a:ext cx="108080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7515" y="1773093"/>
                <a:ext cx="1143087" cy="95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502831" y="1457216"/>
                <a:ext cx="945904" cy="2794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14" name="TextBox 21"/>
              <p:cNvSpPr txBox="1">
                <a:spLocks noChangeArrowheads="1"/>
              </p:cNvSpPr>
              <p:nvPr/>
            </p:nvSpPr>
            <p:spPr bwMode="auto">
              <a:xfrm>
                <a:off x="1979712" y="836712"/>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R</a:t>
                </a:r>
              </a:p>
            </p:txBody>
          </p:sp>
        </p:grpSp>
        <p:sp>
          <p:nvSpPr>
            <p:cNvPr id="42006" name="TextBox 22"/>
            <p:cNvSpPr txBox="1">
              <a:spLocks noChangeArrowheads="1"/>
            </p:cNvSpPr>
            <p:nvPr/>
          </p:nvSpPr>
          <p:spPr bwMode="auto">
            <a:xfrm>
              <a:off x="2987824" y="1412776"/>
              <a:ext cx="1728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Centripetal</a:t>
              </a:r>
            </a:p>
            <a:p>
              <a:pPr eaLnBrk="1" fontAlgn="base" hangingPunct="1">
                <a:spcBef>
                  <a:spcPct val="0"/>
                </a:spcBef>
                <a:spcAft>
                  <a:spcPct val="0"/>
                </a:spcAft>
              </a:pPr>
              <a:r>
                <a:rPr lang="en-GB" altLang="en-US">
                  <a:solidFill>
                    <a:prstClr val="black"/>
                  </a:solidFill>
                </a:rPr>
                <a:t>force</a:t>
              </a:r>
            </a:p>
          </p:txBody>
        </p:sp>
      </p:grpSp>
      <p:sp>
        <p:nvSpPr>
          <p:cNvPr id="24" name="TextBox 23"/>
          <p:cNvSpPr txBox="1">
            <a:spLocks noChangeArrowheads="1"/>
          </p:cNvSpPr>
          <p:nvPr/>
        </p:nvSpPr>
        <p:spPr bwMode="auto">
          <a:xfrm>
            <a:off x="250825" y="3213100"/>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u="sng">
                <a:solidFill>
                  <a:prstClr val="black"/>
                </a:solidFill>
              </a:rPr>
              <a:t>IF</a:t>
            </a:r>
            <a:r>
              <a:rPr lang="en-GB" altLang="en-US">
                <a:solidFill>
                  <a:prstClr val="black"/>
                </a:solidFill>
              </a:rPr>
              <a:t> there’s no friction on the tyres, the centripetal force is provided by the horizontal component of R.</a:t>
            </a:r>
            <a:endParaRPr lang="en-GB" altLang="en-US" b="1" u="sng">
              <a:solidFill>
                <a:prstClr val="black"/>
              </a:solidFill>
            </a:endParaRPr>
          </a:p>
        </p:txBody>
      </p:sp>
      <p:sp>
        <p:nvSpPr>
          <p:cNvPr id="25" name="TextBox 24"/>
          <p:cNvSpPr txBox="1">
            <a:spLocks noChangeArrowheads="1"/>
          </p:cNvSpPr>
          <p:nvPr/>
        </p:nvSpPr>
        <p:spPr bwMode="auto">
          <a:xfrm>
            <a:off x="323850" y="3789363"/>
            <a:ext cx="8135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F = R sin</a:t>
            </a:r>
            <a:r>
              <a:rPr lang="en-GB" altLang="en-US">
                <a:solidFill>
                  <a:prstClr val="black"/>
                </a:solidFill>
                <a:sym typeface="Symbol" pitchFamily="18" charset="2"/>
              </a:rPr>
              <a:t>	(which is also equal to </a:t>
            </a:r>
            <a:r>
              <a:rPr lang="en-GB" altLang="en-US">
                <a:solidFill>
                  <a:prstClr val="black"/>
                </a:solidFill>
              </a:rPr>
              <a:t>mv</a:t>
            </a:r>
            <a:r>
              <a:rPr lang="en-GB" altLang="en-US" baseline="30000">
                <a:solidFill>
                  <a:prstClr val="black"/>
                </a:solidFill>
              </a:rPr>
              <a:t>2</a:t>
            </a:r>
            <a:r>
              <a:rPr lang="en-GB" altLang="en-US">
                <a:solidFill>
                  <a:prstClr val="black"/>
                </a:solidFill>
              </a:rPr>
              <a:t> / r)</a:t>
            </a:r>
          </a:p>
        </p:txBody>
      </p:sp>
      <p:sp>
        <p:nvSpPr>
          <p:cNvPr id="26" name="TextBox 25"/>
          <p:cNvSpPr txBox="1">
            <a:spLocks noChangeArrowheads="1"/>
          </p:cNvSpPr>
          <p:nvPr/>
        </p:nvSpPr>
        <p:spPr bwMode="auto">
          <a:xfrm>
            <a:off x="323850" y="4292600"/>
            <a:ext cx="7488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mg is balanced by the vertical component of R, so:</a:t>
            </a:r>
          </a:p>
          <a:p>
            <a:pPr eaLnBrk="1" fontAlgn="base" hangingPunct="1">
              <a:spcBef>
                <a:spcPct val="0"/>
              </a:spcBef>
              <a:spcAft>
                <a:spcPct val="0"/>
              </a:spcAft>
            </a:pPr>
            <a:r>
              <a:rPr lang="en-GB" altLang="en-US">
                <a:solidFill>
                  <a:prstClr val="black"/>
                </a:solidFill>
              </a:rPr>
              <a:t>mg = R cos</a:t>
            </a:r>
            <a:r>
              <a:rPr lang="en-GB" altLang="en-US">
                <a:solidFill>
                  <a:prstClr val="black"/>
                </a:solidFill>
                <a:sym typeface="Symbol" pitchFamily="18" charset="2"/>
              </a:rPr>
              <a:t></a:t>
            </a:r>
            <a:endParaRPr lang="en-GB" altLang="en-US">
              <a:solidFill>
                <a:prstClr val="black"/>
              </a:solidFill>
            </a:endParaRPr>
          </a:p>
        </p:txBody>
      </p:sp>
      <p:grpSp>
        <p:nvGrpSpPr>
          <p:cNvPr id="5" name="Group 42"/>
          <p:cNvGrpSpPr>
            <a:grpSpLocks/>
          </p:cNvGrpSpPr>
          <p:nvPr/>
        </p:nvGrpSpPr>
        <p:grpSpPr bwMode="auto">
          <a:xfrm>
            <a:off x="395288" y="5229225"/>
            <a:ext cx="5040312" cy="728663"/>
            <a:chOff x="395536" y="5229200"/>
            <a:chExt cx="5040560" cy="729372"/>
          </a:xfrm>
        </p:grpSpPr>
        <p:sp>
          <p:nvSpPr>
            <p:cNvPr id="41994" name="TextBox 26"/>
            <p:cNvSpPr txBox="1">
              <a:spLocks noChangeArrowheads="1"/>
            </p:cNvSpPr>
            <p:nvPr/>
          </p:nvSpPr>
          <p:spPr bwMode="auto">
            <a:xfrm>
              <a:off x="395536" y="5229200"/>
              <a:ext cx="1296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R sin</a:t>
              </a:r>
              <a:r>
                <a:rPr lang="en-GB" altLang="en-US">
                  <a:solidFill>
                    <a:prstClr val="black"/>
                  </a:solidFill>
                  <a:sym typeface="Symbol" pitchFamily="18" charset="2"/>
                </a:rPr>
                <a:t></a:t>
              </a:r>
              <a:endParaRPr lang="en-GB" altLang="en-US">
                <a:solidFill>
                  <a:prstClr val="black"/>
                </a:solidFill>
              </a:endParaRPr>
            </a:p>
          </p:txBody>
        </p:sp>
        <p:sp>
          <p:nvSpPr>
            <p:cNvPr id="41995" name="TextBox 27"/>
            <p:cNvSpPr txBox="1">
              <a:spLocks noChangeArrowheads="1"/>
            </p:cNvSpPr>
            <p:nvPr/>
          </p:nvSpPr>
          <p:spPr bwMode="auto">
            <a:xfrm>
              <a:off x="395536" y="5589240"/>
              <a:ext cx="1296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R cos</a:t>
              </a:r>
              <a:r>
                <a:rPr lang="en-GB" altLang="en-US">
                  <a:solidFill>
                    <a:prstClr val="black"/>
                  </a:solidFill>
                  <a:sym typeface="Symbol" pitchFamily="18" charset="2"/>
                </a:rPr>
                <a:t></a:t>
              </a:r>
              <a:endParaRPr lang="en-GB" altLang="en-US">
                <a:solidFill>
                  <a:prstClr val="black"/>
                </a:solidFill>
              </a:endParaRPr>
            </a:p>
          </p:txBody>
        </p:sp>
        <p:cxnSp>
          <p:nvCxnSpPr>
            <p:cNvPr id="30" name="Straight Connector 29"/>
            <p:cNvCxnSpPr/>
            <p:nvPr/>
          </p:nvCxnSpPr>
          <p:spPr>
            <a:xfrm>
              <a:off x="466977" y="5589914"/>
              <a:ext cx="720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997" name="TextBox 30"/>
            <p:cNvSpPr txBox="1">
              <a:spLocks noChangeArrowheads="1"/>
            </p:cNvSpPr>
            <p:nvPr/>
          </p:nvSpPr>
          <p:spPr bwMode="auto">
            <a:xfrm>
              <a:off x="1331640" y="5373216"/>
              <a:ext cx="432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t>
              </a:r>
            </a:p>
          </p:txBody>
        </p:sp>
        <p:sp>
          <p:nvSpPr>
            <p:cNvPr id="41998" name="TextBox 31"/>
            <p:cNvSpPr txBox="1">
              <a:spLocks noChangeArrowheads="1"/>
            </p:cNvSpPr>
            <p:nvPr/>
          </p:nvSpPr>
          <p:spPr bwMode="auto">
            <a:xfrm>
              <a:off x="1763688" y="5229200"/>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mv</a:t>
              </a:r>
              <a:r>
                <a:rPr lang="en-GB" altLang="en-US" baseline="30000">
                  <a:solidFill>
                    <a:prstClr val="black"/>
                  </a:solidFill>
                </a:rPr>
                <a:t>2</a:t>
              </a:r>
              <a:endParaRPr lang="en-GB" altLang="en-US">
                <a:solidFill>
                  <a:prstClr val="black"/>
                </a:solidFill>
              </a:endParaRPr>
            </a:p>
          </p:txBody>
        </p:sp>
        <p:sp>
          <p:nvSpPr>
            <p:cNvPr id="41999" name="TextBox 32"/>
            <p:cNvSpPr txBox="1">
              <a:spLocks noChangeArrowheads="1"/>
            </p:cNvSpPr>
            <p:nvPr/>
          </p:nvSpPr>
          <p:spPr bwMode="auto">
            <a:xfrm>
              <a:off x="1763688" y="558924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rmg</a:t>
              </a:r>
            </a:p>
          </p:txBody>
        </p:sp>
        <p:cxnSp>
          <p:nvCxnSpPr>
            <p:cNvPr id="35" name="Straight Connector 34"/>
            <p:cNvCxnSpPr/>
            <p:nvPr/>
          </p:nvCxnSpPr>
          <p:spPr>
            <a:xfrm>
              <a:off x="1764028" y="5589914"/>
              <a:ext cx="5762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001" name="TextBox 36"/>
            <p:cNvSpPr txBox="1">
              <a:spLocks noChangeArrowheads="1"/>
            </p:cNvSpPr>
            <p:nvPr/>
          </p:nvSpPr>
          <p:spPr bwMode="auto">
            <a:xfrm>
              <a:off x="3131840" y="5445224"/>
              <a:ext cx="230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OR       tan</a:t>
              </a:r>
              <a:r>
                <a:rPr lang="en-GB" altLang="en-US">
                  <a:solidFill>
                    <a:prstClr val="black"/>
                  </a:solidFill>
                  <a:sym typeface="Symbol" pitchFamily="18" charset="2"/>
                </a:rPr>
                <a:t> = </a:t>
              </a:r>
              <a:r>
                <a:rPr lang="en-GB" altLang="en-US">
                  <a:solidFill>
                    <a:prstClr val="black"/>
                  </a:solidFill>
                </a:rPr>
                <a:t>v</a:t>
              </a:r>
              <a:r>
                <a:rPr lang="en-GB" altLang="en-US" baseline="30000">
                  <a:solidFill>
                    <a:prstClr val="black"/>
                  </a:solidFill>
                </a:rPr>
                <a:t>2</a:t>
              </a:r>
              <a:r>
                <a:rPr lang="en-GB" altLang="en-US">
                  <a:solidFill>
                    <a:prstClr val="black"/>
                  </a:solidFill>
                </a:rPr>
                <a:t> / gr</a:t>
              </a:r>
            </a:p>
          </p:txBody>
        </p:sp>
      </p:grpSp>
      <p:sp>
        <p:nvSpPr>
          <p:cNvPr id="31" name="Date Placeholder 30"/>
          <p:cNvSpPr>
            <a:spLocks noGrp="1"/>
          </p:cNvSpPr>
          <p:nvPr>
            <p:ph type="dt" sz="quarter" idx="10"/>
          </p:nvPr>
        </p:nvSpPr>
        <p:spPr/>
        <p:txBody>
          <a:bodyPr/>
          <a:lstStyle/>
          <a:p>
            <a:pPr>
              <a:defRPr/>
            </a:pPr>
            <a:fld id="{3F673D43-475E-4935-85E4-7257B2DAF82C}"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3817220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779838" y="692150"/>
            <a:ext cx="489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My hamster has a mass of 2kg (he’s a big lad).  He has a top speed of 15ms</a:t>
            </a:r>
            <a:r>
              <a:rPr lang="en-GB" altLang="en-US" baseline="30000">
                <a:solidFill>
                  <a:prstClr val="black"/>
                </a:solidFill>
              </a:rPr>
              <a:t>-1</a:t>
            </a:r>
            <a:r>
              <a:rPr lang="en-GB" altLang="en-US">
                <a:solidFill>
                  <a:prstClr val="black"/>
                </a:solidFill>
              </a:rPr>
              <a:t>.  Is he able to run over a hill of radius 20m at top speed without taking off?  (g = 9.8ms</a:t>
            </a:r>
            <a:r>
              <a:rPr lang="en-GB" altLang="en-US" baseline="30000">
                <a:solidFill>
                  <a:prstClr val="black"/>
                </a:solidFill>
              </a:rPr>
              <a:t>-2</a:t>
            </a:r>
            <a:r>
              <a:rPr lang="en-GB" altLang="en-US">
                <a:solidFill>
                  <a:prstClr val="black"/>
                </a:solidFill>
              </a:rPr>
              <a:t>).</a:t>
            </a:r>
          </a:p>
        </p:txBody>
      </p:sp>
      <p:pic>
        <p:nvPicPr>
          <p:cNvPr id="71682" name="Picture 2" descr="http://t3.gstatic.com/images?q=tbn:1R2DjmLqULRlzM:http://www.showchina.org/en/gallery/odd/200711/w020071119339428642078.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3635375"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p:cNvSpPr txBox="1">
            <a:spLocks noChangeArrowheads="1"/>
          </p:cNvSpPr>
          <p:nvPr/>
        </p:nvSpPr>
        <p:spPr bwMode="auto">
          <a:xfrm>
            <a:off x="1403350" y="0"/>
            <a:ext cx="5976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3200">
                <a:solidFill>
                  <a:prstClr val="black"/>
                </a:solidFill>
              </a:rPr>
              <a:t>Worked example</a:t>
            </a:r>
          </a:p>
        </p:txBody>
      </p:sp>
      <p:sp>
        <p:nvSpPr>
          <p:cNvPr id="5" name="Rectangle 4"/>
          <p:cNvSpPr>
            <a:spLocks noChangeArrowheads="1"/>
          </p:cNvSpPr>
          <p:nvPr/>
        </p:nvSpPr>
        <p:spPr bwMode="auto">
          <a:xfrm>
            <a:off x="3924300" y="2276475"/>
            <a:ext cx="52244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Say the hamster is supported by a force, S. </a:t>
            </a:r>
          </a:p>
          <a:p>
            <a:pPr eaLnBrk="1" fontAlgn="base" hangingPunct="1">
              <a:spcBef>
                <a:spcPct val="0"/>
              </a:spcBef>
              <a:spcAft>
                <a:spcPct val="0"/>
              </a:spcAft>
            </a:pPr>
            <a:r>
              <a:rPr lang="en-GB" altLang="en-US">
                <a:solidFill>
                  <a:srgbClr val="FF0000"/>
                </a:solidFill>
              </a:rPr>
              <a:t>The centripetal force is the resultant of S and mg:</a:t>
            </a:r>
          </a:p>
          <a:p>
            <a:pPr eaLnBrk="1" fontAlgn="base" hangingPunct="1">
              <a:spcBef>
                <a:spcPct val="0"/>
              </a:spcBef>
              <a:spcAft>
                <a:spcPct val="0"/>
              </a:spcAft>
            </a:pPr>
            <a:r>
              <a:rPr lang="en-GB" altLang="en-US">
                <a:solidFill>
                  <a:prstClr val="black"/>
                </a:solidFill>
              </a:rPr>
              <a:t>F = mg – S</a:t>
            </a:r>
          </a:p>
          <a:p>
            <a:pPr eaLnBrk="1" fontAlgn="base" hangingPunct="1">
              <a:spcBef>
                <a:spcPct val="0"/>
              </a:spcBef>
              <a:spcAft>
                <a:spcPct val="0"/>
              </a:spcAft>
            </a:pPr>
            <a:r>
              <a:rPr lang="en-GB" altLang="en-US">
                <a:solidFill>
                  <a:prstClr val="black"/>
                </a:solidFill>
                <a:sym typeface="Symbol" pitchFamily="18" charset="2"/>
              </a:rPr>
              <a:t>F</a:t>
            </a:r>
            <a:r>
              <a:rPr lang="en-GB" altLang="en-US" baseline="-25000">
                <a:solidFill>
                  <a:prstClr val="black"/>
                </a:solidFill>
                <a:sym typeface="Symbol" pitchFamily="18" charset="2"/>
              </a:rPr>
              <a:t>max</a:t>
            </a:r>
            <a:r>
              <a:rPr lang="en-GB" altLang="en-US">
                <a:solidFill>
                  <a:prstClr val="black"/>
                </a:solidFill>
                <a:sym typeface="Symbol" pitchFamily="18" charset="2"/>
              </a:rPr>
              <a:t> will occur when S = 0</a:t>
            </a:r>
          </a:p>
          <a:p>
            <a:pPr eaLnBrk="1" fontAlgn="base" hangingPunct="1">
              <a:spcBef>
                <a:spcPct val="0"/>
              </a:spcBef>
              <a:spcAft>
                <a:spcPct val="0"/>
              </a:spcAft>
            </a:pPr>
            <a:r>
              <a:rPr lang="en-GB" altLang="en-US">
                <a:solidFill>
                  <a:prstClr val="black"/>
                </a:solidFill>
                <a:sym typeface="Symbol" pitchFamily="18" charset="2"/>
              </a:rPr>
              <a:t>F</a:t>
            </a:r>
            <a:r>
              <a:rPr lang="en-GB" altLang="en-US" baseline="-25000">
                <a:solidFill>
                  <a:prstClr val="black"/>
                </a:solidFill>
                <a:sym typeface="Symbol" pitchFamily="18" charset="2"/>
              </a:rPr>
              <a:t>max</a:t>
            </a:r>
            <a:r>
              <a:rPr lang="en-GB" altLang="en-US">
                <a:solidFill>
                  <a:prstClr val="black"/>
                </a:solidFill>
                <a:sym typeface="Symbol" pitchFamily="18" charset="2"/>
              </a:rPr>
              <a:t> </a:t>
            </a:r>
            <a:r>
              <a:rPr lang="en-GB" altLang="en-US">
                <a:solidFill>
                  <a:prstClr val="black"/>
                </a:solidFill>
              </a:rPr>
              <a:t>= mg</a:t>
            </a:r>
          </a:p>
        </p:txBody>
      </p:sp>
      <p:sp>
        <p:nvSpPr>
          <p:cNvPr id="6" name="TextBox 5"/>
          <p:cNvSpPr txBox="1">
            <a:spLocks noChangeArrowheads="1"/>
          </p:cNvSpPr>
          <p:nvPr/>
        </p:nvSpPr>
        <p:spPr bwMode="auto">
          <a:xfrm>
            <a:off x="0" y="4149725"/>
            <a:ext cx="644366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BUT centripetal force is also given by F = mv</a:t>
            </a:r>
            <a:r>
              <a:rPr lang="en-GB" altLang="en-US" baseline="30000">
                <a:solidFill>
                  <a:prstClr val="black"/>
                </a:solidFill>
              </a:rPr>
              <a:t>2</a:t>
            </a:r>
            <a:r>
              <a:rPr lang="en-GB" altLang="en-US">
                <a:solidFill>
                  <a:prstClr val="black"/>
                </a:solidFill>
              </a:rPr>
              <a:t> / r</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The fastest the animal can travel over the hill will be given by:</a:t>
            </a:r>
            <a:endParaRPr lang="en-GB" altLang="en-US">
              <a:solidFill>
                <a:prstClr val="black"/>
              </a:solidFill>
            </a:endParaRPr>
          </a:p>
          <a:p>
            <a:pPr eaLnBrk="1" fontAlgn="base" hangingPunct="1">
              <a:spcBef>
                <a:spcPct val="0"/>
              </a:spcBef>
              <a:spcAft>
                <a:spcPct val="0"/>
              </a:spcAft>
            </a:pPr>
            <a:r>
              <a:rPr lang="en-GB" altLang="en-US">
                <a:solidFill>
                  <a:prstClr val="black"/>
                </a:solidFill>
              </a:rPr>
              <a:t>mg = mv</a:t>
            </a:r>
            <a:r>
              <a:rPr lang="en-GB" altLang="en-US" baseline="-25000">
                <a:solidFill>
                  <a:prstClr val="black"/>
                </a:solidFill>
              </a:rPr>
              <a:t>max</a:t>
            </a:r>
            <a:r>
              <a:rPr lang="en-GB" altLang="en-US" baseline="30000">
                <a:solidFill>
                  <a:prstClr val="black"/>
                </a:solidFill>
              </a:rPr>
              <a:t>2</a:t>
            </a:r>
            <a:r>
              <a:rPr lang="en-GB" altLang="en-US">
                <a:solidFill>
                  <a:prstClr val="black"/>
                </a:solidFill>
              </a:rPr>
              <a:t> / r	</a:t>
            </a:r>
          </a:p>
          <a:p>
            <a:pPr eaLnBrk="1" fontAlgn="base" hangingPunct="1">
              <a:spcBef>
                <a:spcPct val="0"/>
              </a:spcBef>
              <a:spcAft>
                <a:spcPct val="0"/>
              </a:spcAft>
            </a:pPr>
            <a:r>
              <a:rPr lang="en-GB" altLang="en-US">
                <a:solidFill>
                  <a:prstClr val="black"/>
                </a:solidFill>
              </a:rPr>
              <a:t>v</a:t>
            </a:r>
            <a:r>
              <a:rPr lang="en-GB" altLang="en-US" baseline="-25000">
                <a:solidFill>
                  <a:prstClr val="black"/>
                </a:solidFill>
              </a:rPr>
              <a:t>max</a:t>
            </a:r>
            <a:r>
              <a:rPr lang="en-GB" altLang="en-US">
                <a:solidFill>
                  <a:prstClr val="black"/>
                </a:solidFill>
              </a:rPr>
              <a:t> = </a:t>
            </a:r>
            <a:r>
              <a:rPr lang="en-GB" altLang="en-US">
                <a:solidFill>
                  <a:prstClr val="black"/>
                </a:solidFill>
                <a:sym typeface="Symbol" pitchFamily="18" charset="2"/>
              </a:rPr>
              <a:t>gr</a:t>
            </a:r>
          </a:p>
          <a:p>
            <a:pPr eaLnBrk="1" fontAlgn="base" hangingPunct="1">
              <a:spcBef>
                <a:spcPct val="0"/>
              </a:spcBef>
              <a:spcAft>
                <a:spcPct val="0"/>
              </a:spcAft>
            </a:pPr>
            <a:r>
              <a:rPr lang="en-GB" altLang="en-US">
                <a:solidFill>
                  <a:prstClr val="black"/>
                </a:solidFill>
                <a:sym typeface="Symbol" pitchFamily="18" charset="2"/>
              </a:rPr>
              <a:t>       = 14ms</a:t>
            </a:r>
            <a:r>
              <a:rPr lang="en-GB" altLang="en-US" baseline="30000">
                <a:solidFill>
                  <a:prstClr val="black"/>
                </a:solidFill>
              </a:rPr>
              <a:t>-1</a:t>
            </a:r>
            <a:endParaRPr lang="en-GB" altLang="en-US">
              <a:solidFill>
                <a:prstClr val="black"/>
              </a:solidFill>
            </a:endParaRPr>
          </a:p>
          <a:p>
            <a:pPr eaLnBrk="1" fontAlgn="base" hangingPunct="1">
              <a:spcBef>
                <a:spcPct val="0"/>
              </a:spcBef>
              <a:spcAft>
                <a:spcPct val="0"/>
              </a:spcAft>
            </a:pPr>
            <a:r>
              <a:rPr lang="en-GB" altLang="en-US">
                <a:solidFill>
                  <a:prstClr val="black"/>
                </a:solidFill>
              </a:rPr>
              <a:t>No, he can’t run over the hill at top speed.</a:t>
            </a:r>
          </a:p>
        </p:txBody>
      </p:sp>
      <p:sp>
        <p:nvSpPr>
          <p:cNvPr id="8" name="TextBox 7"/>
          <p:cNvSpPr txBox="1">
            <a:spLocks noChangeArrowheads="1"/>
          </p:cNvSpPr>
          <p:nvPr/>
        </p:nvSpPr>
        <p:spPr bwMode="auto">
          <a:xfrm>
            <a:off x="5219700" y="5157788"/>
            <a:ext cx="3924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3200" b="1">
                <a:solidFill>
                  <a:srgbClr val="7030A0"/>
                </a:solidFill>
              </a:rPr>
              <a:t>Some questions</a:t>
            </a:r>
          </a:p>
          <a:p>
            <a:pPr eaLnBrk="1" fontAlgn="base" hangingPunct="1">
              <a:spcBef>
                <a:spcPct val="0"/>
              </a:spcBef>
              <a:spcAft>
                <a:spcPct val="0"/>
              </a:spcAft>
            </a:pPr>
            <a:r>
              <a:rPr lang="en-GB" altLang="en-US" sz="3200" b="1">
                <a:solidFill>
                  <a:srgbClr val="7030A0"/>
                </a:solidFill>
              </a:rPr>
              <a:t>P27 – Qu 1-4</a:t>
            </a:r>
          </a:p>
        </p:txBody>
      </p:sp>
      <p:sp>
        <p:nvSpPr>
          <p:cNvPr id="9" name="Date Placeholder 8"/>
          <p:cNvSpPr>
            <a:spLocks noGrp="1"/>
          </p:cNvSpPr>
          <p:nvPr>
            <p:ph type="dt" sz="quarter" idx="10"/>
          </p:nvPr>
        </p:nvSpPr>
        <p:spPr/>
        <p:txBody>
          <a:bodyPr/>
          <a:lstStyle/>
          <a:p>
            <a:pPr>
              <a:defRPr/>
            </a:pPr>
            <a:fld id="{24517C8B-4375-4C52-868B-CCFB4AAA6F0C}"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2319105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1682"/>
                                        </p:tgtEl>
                                        <p:attrNameLst>
                                          <p:attrName>style.visibility</p:attrName>
                                        </p:attrNameLst>
                                      </p:cBhvr>
                                      <p:to>
                                        <p:strVal val="visible"/>
                                      </p:to>
                                    </p:set>
                                    <p:animEffect transition="in" filter="fade">
                                      <p:cBhvr>
                                        <p:cTn id="10" dur="2000"/>
                                        <p:tgtEl>
                                          <p:spTgt spid="716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2000"/>
                                        <p:tgtEl>
                                          <p:spTgt spid="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2000"/>
                                        <p:tgtEl>
                                          <p:spTgt spid="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2000"/>
                                        <p:tgtEl>
                                          <p:spTgt spid="6">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2000"/>
                                        <p:tgtEl>
                                          <p:spTgt spid="6">
                                            <p:txEl>
                                              <p:pRg st="3" end="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2000"/>
                                        <p:tgtEl>
                                          <p:spTgt spid="6">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2000"/>
                                        <p:tgtEl>
                                          <p:spTgt spid="6">
                                            <p:txEl>
                                              <p:pRg st="5" end="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2000"/>
                                        <p:tgtEl>
                                          <p:spTgt spid="6">
                                            <p:txEl>
                                              <p:pRg st="6" end="6"/>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t>Applications of Circular Motion – Fairground Rides</a:t>
            </a:r>
          </a:p>
        </p:txBody>
      </p:sp>
      <p:sp>
        <p:nvSpPr>
          <p:cNvPr id="44035"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Explain what forces are experienced on a variety of fairground rides.</a:t>
            </a:r>
          </a:p>
          <a:p>
            <a:endParaRPr lang="en-GB" altLang="en-US" smtClean="0"/>
          </a:p>
        </p:txBody>
      </p:sp>
      <p:sp>
        <p:nvSpPr>
          <p:cNvPr id="4" name="Date Placeholder 3"/>
          <p:cNvSpPr>
            <a:spLocks noGrp="1"/>
          </p:cNvSpPr>
          <p:nvPr>
            <p:ph type="dt" sz="quarter" idx="10"/>
          </p:nvPr>
        </p:nvSpPr>
        <p:spPr/>
        <p:txBody>
          <a:bodyPr/>
          <a:lstStyle/>
          <a:p>
            <a:pPr>
              <a:defRPr/>
            </a:pPr>
            <a:fld id="{F90122B6-FAB5-4545-83D7-1F24CFF9D5A8}"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353605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541338" y="-1684338"/>
            <a:ext cx="6372226" cy="5483226"/>
            <a:chOff x="-540568" y="-1683568"/>
            <a:chExt cx="6372200" cy="5481900"/>
          </a:xfrm>
        </p:grpSpPr>
        <p:grpSp>
          <p:nvGrpSpPr>
            <p:cNvPr id="45065" name="Group 4"/>
            <p:cNvGrpSpPr>
              <a:grpSpLocks/>
            </p:cNvGrpSpPr>
            <p:nvPr/>
          </p:nvGrpSpPr>
          <p:grpSpPr bwMode="auto">
            <a:xfrm>
              <a:off x="-540568" y="-1683568"/>
              <a:ext cx="6372200" cy="4680520"/>
              <a:chOff x="0" y="1700808"/>
              <a:chExt cx="6372200" cy="4680520"/>
            </a:xfrm>
          </p:grpSpPr>
          <p:sp>
            <p:nvSpPr>
              <p:cNvPr id="3" name="Oval 2"/>
              <p:cNvSpPr/>
              <p:nvPr/>
            </p:nvSpPr>
            <p:spPr>
              <a:xfrm>
                <a:off x="1116008" y="2205511"/>
                <a:ext cx="4176696" cy="41757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 name="Rectangle 3"/>
              <p:cNvSpPr/>
              <p:nvPr/>
            </p:nvSpPr>
            <p:spPr>
              <a:xfrm>
                <a:off x="0" y="1700808"/>
                <a:ext cx="6372200" cy="316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6" name="Rectangle 5"/>
            <p:cNvSpPr/>
            <p:nvPr/>
          </p:nvSpPr>
          <p:spPr>
            <a:xfrm>
              <a:off x="2412171" y="2852411"/>
              <a:ext cx="503235" cy="144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cxnSp>
          <p:nvCxnSpPr>
            <p:cNvPr id="8" name="Straight Arrow Connector 7"/>
            <p:cNvCxnSpPr/>
            <p:nvPr/>
          </p:nvCxnSpPr>
          <p:spPr>
            <a:xfrm>
              <a:off x="3059868" y="3068259"/>
              <a:ext cx="57626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rot="5400000" flipH="1">
              <a:off x="2249548" y="2583390"/>
              <a:ext cx="791970" cy="349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2337632" y="3142849"/>
              <a:ext cx="607865" cy="269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70" name="TextBox 12"/>
            <p:cNvSpPr txBox="1">
              <a:spLocks noChangeArrowheads="1"/>
            </p:cNvSpPr>
            <p:nvPr/>
          </p:nvSpPr>
          <p:spPr bwMode="auto">
            <a:xfrm>
              <a:off x="2483768" y="1916832"/>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a:t>
              </a:r>
            </a:p>
          </p:txBody>
        </p:sp>
        <p:sp>
          <p:nvSpPr>
            <p:cNvPr id="45071" name="TextBox 13"/>
            <p:cNvSpPr txBox="1">
              <a:spLocks noChangeArrowheads="1"/>
            </p:cNvSpPr>
            <p:nvPr/>
          </p:nvSpPr>
          <p:spPr bwMode="auto">
            <a:xfrm>
              <a:off x="2411760" y="3429000"/>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mg</a:t>
              </a:r>
            </a:p>
          </p:txBody>
        </p:sp>
        <p:sp>
          <p:nvSpPr>
            <p:cNvPr id="45072" name="TextBox 14"/>
            <p:cNvSpPr txBox="1">
              <a:spLocks noChangeArrowheads="1"/>
            </p:cNvSpPr>
            <p:nvPr/>
          </p:nvSpPr>
          <p:spPr bwMode="auto">
            <a:xfrm>
              <a:off x="3563888" y="2852936"/>
              <a:ext cx="432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v</a:t>
              </a:r>
            </a:p>
          </p:txBody>
        </p:sp>
      </p:grpSp>
      <p:sp>
        <p:nvSpPr>
          <p:cNvPr id="45059" name="TextBox 1"/>
          <p:cNvSpPr txBox="1">
            <a:spLocks noChangeArrowheads="1"/>
          </p:cNvSpPr>
          <p:nvPr/>
        </p:nvSpPr>
        <p:spPr bwMode="auto">
          <a:xfrm>
            <a:off x="323850" y="260350"/>
            <a:ext cx="453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Big dippers</a:t>
            </a:r>
          </a:p>
        </p:txBody>
      </p:sp>
      <p:sp>
        <p:nvSpPr>
          <p:cNvPr id="45060" name="TextBox 16"/>
          <p:cNvSpPr txBox="1">
            <a:spLocks noChangeArrowheads="1"/>
          </p:cNvSpPr>
          <p:nvPr/>
        </p:nvSpPr>
        <p:spPr bwMode="auto">
          <a:xfrm>
            <a:off x="323850" y="765175"/>
            <a:ext cx="856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When you go down a dip, you’re forced down into your seat.</a:t>
            </a:r>
          </a:p>
        </p:txBody>
      </p:sp>
      <p:sp>
        <p:nvSpPr>
          <p:cNvPr id="18" name="TextBox 17"/>
          <p:cNvSpPr txBox="1">
            <a:spLocks noChangeArrowheads="1"/>
          </p:cNvSpPr>
          <p:nvPr/>
        </p:nvSpPr>
        <p:spPr bwMode="auto">
          <a:xfrm>
            <a:off x="4932363" y="2349500"/>
            <a:ext cx="37433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The centripetal force is the resultant of S and mg, and is also equal to mv</a:t>
            </a:r>
            <a:r>
              <a:rPr lang="en-GB" altLang="en-US" baseline="30000">
                <a:solidFill>
                  <a:prstClr val="black"/>
                </a:solidFill>
              </a:rPr>
              <a:t>2</a:t>
            </a:r>
            <a:r>
              <a:rPr lang="en-GB" altLang="en-US">
                <a:solidFill>
                  <a:prstClr val="black"/>
                </a:solidFill>
              </a:rPr>
              <a:t> / r:</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F = S – mg = mv</a:t>
            </a:r>
            <a:r>
              <a:rPr lang="en-GB" altLang="en-US" baseline="30000">
                <a:solidFill>
                  <a:prstClr val="black"/>
                </a:solidFill>
              </a:rPr>
              <a:t>2</a:t>
            </a:r>
            <a:r>
              <a:rPr lang="en-GB" altLang="en-US">
                <a:solidFill>
                  <a:prstClr val="black"/>
                </a:solidFill>
              </a:rPr>
              <a:t> / r</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sym typeface="Symbol" pitchFamily="18" charset="2"/>
              </a:rPr>
              <a:t> S = mg + </a:t>
            </a:r>
            <a:r>
              <a:rPr lang="en-GB" altLang="en-US">
                <a:solidFill>
                  <a:prstClr val="black"/>
                </a:solidFill>
              </a:rPr>
              <a:t>mv</a:t>
            </a:r>
            <a:r>
              <a:rPr lang="en-GB" altLang="en-US" baseline="30000">
                <a:solidFill>
                  <a:prstClr val="black"/>
                </a:solidFill>
              </a:rPr>
              <a:t>2</a:t>
            </a:r>
            <a:r>
              <a:rPr lang="en-GB" altLang="en-US">
                <a:solidFill>
                  <a:prstClr val="black"/>
                </a:solidFill>
              </a:rPr>
              <a:t> / r</a:t>
            </a:r>
          </a:p>
        </p:txBody>
      </p:sp>
      <p:sp>
        <p:nvSpPr>
          <p:cNvPr id="19" name="TextBox 18"/>
          <p:cNvSpPr txBox="1">
            <a:spLocks noChangeArrowheads="1"/>
          </p:cNvSpPr>
          <p:nvPr/>
        </p:nvSpPr>
        <p:spPr bwMode="auto">
          <a:xfrm>
            <a:off x="4932363" y="1268413"/>
            <a:ext cx="381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 represents the support force of the track on the car.</a:t>
            </a:r>
          </a:p>
          <a:p>
            <a:pPr eaLnBrk="1" fontAlgn="base" hangingPunct="1">
              <a:spcBef>
                <a:spcPct val="0"/>
              </a:spcBef>
              <a:spcAft>
                <a:spcPct val="0"/>
              </a:spcAft>
            </a:pPr>
            <a:endParaRPr lang="en-GB" altLang="en-US">
              <a:solidFill>
                <a:prstClr val="black"/>
              </a:solidFill>
            </a:endParaRPr>
          </a:p>
        </p:txBody>
      </p:sp>
      <p:sp>
        <p:nvSpPr>
          <p:cNvPr id="20" name="TextBox 19"/>
          <p:cNvSpPr txBox="1">
            <a:spLocks noChangeArrowheads="1"/>
          </p:cNvSpPr>
          <p:nvPr/>
        </p:nvSpPr>
        <p:spPr bwMode="auto">
          <a:xfrm>
            <a:off x="539750" y="4797425"/>
            <a:ext cx="813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Since we experience mg in normal circumstances anyway, the </a:t>
            </a:r>
            <a:r>
              <a:rPr lang="en-GB" altLang="en-US" u="sng">
                <a:solidFill>
                  <a:prstClr val="black"/>
                </a:solidFill>
              </a:rPr>
              <a:t>extra</a:t>
            </a:r>
            <a:r>
              <a:rPr lang="en-GB" altLang="en-US">
                <a:solidFill>
                  <a:prstClr val="black"/>
                </a:solidFill>
              </a:rPr>
              <a:t> force pushing downwards is    mv</a:t>
            </a:r>
            <a:r>
              <a:rPr lang="en-GB" altLang="en-US" baseline="30000">
                <a:solidFill>
                  <a:prstClr val="black"/>
                </a:solidFill>
              </a:rPr>
              <a:t>2</a:t>
            </a:r>
            <a:r>
              <a:rPr lang="en-GB" altLang="en-US">
                <a:solidFill>
                  <a:prstClr val="black"/>
                </a:solidFill>
              </a:rPr>
              <a:t> / r</a:t>
            </a:r>
          </a:p>
        </p:txBody>
      </p:sp>
      <p:sp>
        <p:nvSpPr>
          <p:cNvPr id="21" name="Date Placeholder 20"/>
          <p:cNvSpPr>
            <a:spLocks noGrp="1"/>
          </p:cNvSpPr>
          <p:nvPr>
            <p:ph type="dt" sz="quarter" idx="10"/>
          </p:nvPr>
        </p:nvSpPr>
        <p:spPr/>
        <p:txBody>
          <a:bodyPr/>
          <a:lstStyle/>
          <a:p>
            <a:pPr>
              <a:defRPr/>
            </a:pPr>
            <a:fld id="{51EED37D-9425-43D0-95CA-12DFCDFCC032}"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9676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5"/>
          <p:cNvGrpSpPr>
            <a:grpSpLocks/>
          </p:cNvGrpSpPr>
          <p:nvPr/>
        </p:nvGrpSpPr>
        <p:grpSpPr bwMode="auto">
          <a:xfrm>
            <a:off x="250825" y="-1755775"/>
            <a:ext cx="5400675" cy="6057900"/>
            <a:chOff x="251520" y="-1755576"/>
            <a:chExt cx="5400600" cy="6057964"/>
          </a:xfrm>
        </p:grpSpPr>
        <p:grpSp>
          <p:nvGrpSpPr>
            <p:cNvPr id="46089" name="Group 18"/>
            <p:cNvGrpSpPr>
              <a:grpSpLocks/>
            </p:cNvGrpSpPr>
            <p:nvPr/>
          </p:nvGrpSpPr>
          <p:grpSpPr bwMode="auto">
            <a:xfrm>
              <a:off x="251520" y="-1755576"/>
              <a:ext cx="5400600" cy="5517232"/>
              <a:chOff x="1907704" y="1340768"/>
              <a:chExt cx="5400600" cy="5517232"/>
            </a:xfrm>
          </p:grpSpPr>
          <p:grpSp>
            <p:nvGrpSpPr>
              <p:cNvPr id="46094" name="Group 5"/>
              <p:cNvGrpSpPr>
                <a:grpSpLocks/>
              </p:cNvGrpSpPr>
              <p:nvPr/>
            </p:nvGrpSpPr>
            <p:grpSpPr bwMode="auto">
              <a:xfrm>
                <a:off x="1907704" y="1340768"/>
                <a:ext cx="5400600" cy="5517232"/>
                <a:chOff x="1979712" y="1340768"/>
                <a:chExt cx="5400600" cy="5517232"/>
              </a:xfrm>
            </p:grpSpPr>
            <p:sp>
              <p:nvSpPr>
                <p:cNvPr id="3" name="Oval 2"/>
                <p:cNvSpPr/>
                <p:nvPr/>
              </p:nvSpPr>
              <p:spPr>
                <a:xfrm>
                  <a:off x="2195609" y="1988475"/>
                  <a:ext cx="4463988" cy="446409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4" name="Rectangle 3"/>
                <p:cNvSpPr/>
                <p:nvPr/>
              </p:nvSpPr>
              <p:spPr>
                <a:xfrm>
                  <a:off x="1979712" y="1340768"/>
                  <a:ext cx="5184703" cy="2879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5" name="Rectangle 4"/>
                <p:cNvSpPr/>
                <p:nvPr/>
              </p:nvSpPr>
              <p:spPr>
                <a:xfrm rot="5400000">
                  <a:off x="3348849" y="2825925"/>
                  <a:ext cx="5183242" cy="2879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7" name="Smiley Face 6"/>
              <p:cNvSpPr/>
              <p:nvPr/>
            </p:nvSpPr>
            <p:spPr>
              <a:xfrm>
                <a:off x="4500056" y="6236669"/>
                <a:ext cx="360357" cy="360367"/>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8" name="Smiley Face 7"/>
              <p:cNvSpPr/>
              <p:nvPr/>
            </p:nvSpPr>
            <p:spPr>
              <a:xfrm>
                <a:off x="2052165" y="4004621"/>
                <a:ext cx="360357" cy="360367"/>
              </a:xfrm>
              <a:prstGeom prst="smileyFace">
                <a:avLst>
                  <a:gd name="adj" fmla="val 4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cxnSp>
            <p:nvCxnSpPr>
              <p:cNvPr id="10" name="Straight Connector 9"/>
              <p:cNvCxnSpPr>
                <a:stCxn id="7" idx="0"/>
              </p:cNvCxnSpPr>
              <p:nvPr/>
            </p:nvCxnSpPr>
            <p:spPr>
              <a:xfrm rot="16200000" flipV="1">
                <a:off x="3653905" y="5211134"/>
                <a:ext cx="2016146" cy="34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12522" y="4220523"/>
                <a:ext cx="2231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099" name="TextBox 17"/>
              <p:cNvSpPr txBox="1">
                <a:spLocks noChangeArrowheads="1"/>
              </p:cNvSpPr>
              <p:nvPr/>
            </p:nvSpPr>
            <p:spPr bwMode="auto">
              <a:xfrm>
                <a:off x="2987824" y="3861048"/>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L</a:t>
                </a:r>
              </a:p>
            </p:txBody>
          </p:sp>
        </p:grpSp>
        <p:cxnSp>
          <p:nvCxnSpPr>
            <p:cNvPr id="21" name="Straight Arrow Connector 20"/>
            <p:cNvCxnSpPr/>
            <p:nvPr/>
          </p:nvCxnSpPr>
          <p:spPr>
            <a:xfrm rot="16200000" flipH="1">
              <a:off x="2681147" y="3663413"/>
              <a:ext cx="649295" cy="349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2591453" y="2745035"/>
              <a:ext cx="801695" cy="7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92" name="TextBox 23"/>
            <p:cNvSpPr txBox="1">
              <a:spLocks noChangeArrowheads="1"/>
            </p:cNvSpPr>
            <p:nvPr/>
          </p:nvSpPr>
          <p:spPr bwMode="auto">
            <a:xfrm>
              <a:off x="2771800" y="3933056"/>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mg</a:t>
              </a:r>
            </a:p>
          </p:txBody>
        </p:sp>
        <p:sp>
          <p:nvSpPr>
            <p:cNvPr id="46093" name="TextBox 24"/>
            <p:cNvSpPr txBox="1">
              <a:spLocks noChangeArrowheads="1"/>
            </p:cNvSpPr>
            <p:nvPr/>
          </p:nvSpPr>
          <p:spPr bwMode="auto">
            <a:xfrm>
              <a:off x="2987824" y="2276872"/>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a:t>
              </a:r>
            </a:p>
          </p:txBody>
        </p:sp>
      </p:grpSp>
      <p:sp>
        <p:nvSpPr>
          <p:cNvPr id="46083" name="TextBox 1"/>
          <p:cNvSpPr txBox="1">
            <a:spLocks noChangeArrowheads="1"/>
          </p:cNvSpPr>
          <p:nvPr/>
        </p:nvSpPr>
        <p:spPr bwMode="auto">
          <a:xfrm>
            <a:off x="250825" y="188913"/>
            <a:ext cx="4537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Very long swings</a:t>
            </a:r>
          </a:p>
        </p:txBody>
      </p:sp>
      <p:sp>
        <p:nvSpPr>
          <p:cNvPr id="46084" name="TextBox 26"/>
          <p:cNvSpPr txBox="1">
            <a:spLocks noChangeArrowheads="1"/>
          </p:cNvSpPr>
          <p:nvPr/>
        </p:nvSpPr>
        <p:spPr bwMode="auto">
          <a:xfrm>
            <a:off x="4284663" y="981075"/>
            <a:ext cx="4535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Maximum speed is calculated by equating GPE at the top and KE at the bottom:</a:t>
            </a:r>
          </a:p>
          <a:p>
            <a:pPr eaLnBrk="1" fontAlgn="base" hangingPunct="1">
              <a:spcBef>
                <a:spcPct val="0"/>
              </a:spcBef>
              <a:spcAft>
                <a:spcPct val="0"/>
              </a:spcAft>
            </a:pPr>
            <a:r>
              <a:rPr lang="en-GB" altLang="en-US">
                <a:solidFill>
                  <a:prstClr val="black"/>
                </a:solidFill>
              </a:rPr>
              <a:t>v</a:t>
            </a:r>
            <a:r>
              <a:rPr lang="en-GB" altLang="en-US" baseline="30000">
                <a:solidFill>
                  <a:prstClr val="black"/>
                </a:solidFill>
              </a:rPr>
              <a:t>2</a:t>
            </a:r>
            <a:r>
              <a:rPr lang="en-GB" altLang="en-US" baseline="-25000">
                <a:solidFill>
                  <a:prstClr val="black"/>
                </a:solidFill>
              </a:rPr>
              <a:t> </a:t>
            </a:r>
            <a:r>
              <a:rPr lang="en-GB" altLang="en-US">
                <a:solidFill>
                  <a:prstClr val="black"/>
                </a:solidFill>
              </a:rPr>
              <a:t> = 2gh</a:t>
            </a:r>
          </a:p>
        </p:txBody>
      </p:sp>
      <p:sp>
        <p:nvSpPr>
          <p:cNvPr id="46085" name="TextBox 27"/>
          <p:cNvSpPr txBox="1">
            <a:spLocks noChangeArrowheads="1"/>
          </p:cNvSpPr>
          <p:nvPr/>
        </p:nvSpPr>
        <p:spPr bwMode="auto">
          <a:xfrm>
            <a:off x="4356100" y="2349500"/>
            <a:ext cx="4464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At the lowest point, centripetal force is provided by the resultant of S and mg:</a:t>
            </a:r>
          </a:p>
          <a:p>
            <a:pPr eaLnBrk="1" fontAlgn="base" hangingPunct="1">
              <a:spcBef>
                <a:spcPct val="0"/>
              </a:spcBef>
              <a:spcAft>
                <a:spcPct val="0"/>
              </a:spcAft>
            </a:pPr>
            <a:r>
              <a:rPr lang="en-GB" altLang="en-US">
                <a:solidFill>
                  <a:prstClr val="black"/>
                </a:solidFill>
              </a:rPr>
              <a:t>S – mg = mv</a:t>
            </a:r>
            <a:r>
              <a:rPr lang="en-GB" altLang="en-US" baseline="30000">
                <a:solidFill>
                  <a:prstClr val="black"/>
                </a:solidFill>
              </a:rPr>
              <a:t>2</a:t>
            </a:r>
            <a:r>
              <a:rPr lang="en-GB" altLang="en-US">
                <a:solidFill>
                  <a:prstClr val="black"/>
                </a:solidFill>
              </a:rPr>
              <a:t> / L</a:t>
            </a:r>
          </a:p>
        </p:txBody>
      </p:sp>
      <p:sp>
        <p:nvSpPr>
          <p:cNvPr id="46086" name="TextBox 28"/>
          <p:cNvSpPr txBox="1">
            <a:spLocks noChangeArrowheads="1"/>
          </p:cNvSpPr>
          <p:nvPr/>
        </p:nvSpPr>
        <p:spPr bwMode="auto">
          <a:xfrm>
            <a:off x="4356100" y="3789363"/>
            <a:ext cx="431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BUT  v</a:t>
            </a:r>
            <a:r>
              <a:rPr lang="en-GB" altLang="en-US" baseline="30000">
                <a:solidFill>
                  <a:prstClr val="black"/>
                </a:solidFill>
              </a:rPr>
              <a:t>2</a:t>
            </a:r>
            <a:r>
              <a:rPr lang="en-GB" altLang="en-US">
                <a:solidFill>
                  <a:prstClr val="black"/>
                </a:solidFill>
              </a:rPr>
              <a:t> = 2gh</a:t>
            </a:r>
          </a:p>
          <a:p>
            <a:pPr eaLnBrk="1" fontAlgn="base" hangingPunct="1">
              <a:spcBef>
                <a:spcPct val="0"/>
              </a:spcBef>
              <a:spcAft>
                <a:spcPct val="0"/>
              </a:spcAft>
              <a:buFont typeface="Symbol" pitchFamily="18" charset="2"/>
              <a:buChar char="\"/>
            </a:pPr>
            <a:r>
              <a:rPr lang="en-GB" altLang="en-US">
                <a:solidFill>
                  <a:prstClr val="black"/>
                </a:solidFill>
                <a:sym typeface="Symbol" pitchFamily="18" charset="2"/>
              </a:rPr>
              <a:t>S – mg = 2mgh / L</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OR  S = mg + 2mgh / L</a:t>
            </a:r>
          </a:p>
        </p:txBody>
      </p:sp>
      <p:sp>
        <p:nvSpPr>
          <p:cNvPr id="30" name="TextBox 29"/>
          <p:cNvSpPr txBox="1">
            <a:spLocks noChangeArrowheads="1"/>
          </p:cNvSpPr>
          <p:nvPr/>
        </p:nvSpPr>
        <p:spPr bwMode="auto">
          <a:xfrm>
            <a:off x="539750" y="5516563"/>
            <a:ext cx="8135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Since we experience mg in normal circumstances anyway, the </a:t>
            </a:r>
            <a:r>
              <a:rPr lang="en-GB" altLang="en-US" u="sng">
                <a:solidFill>
                  <a:prstClr val="black"/>
                </a:solidFill>
              </a:rPr>
              <a:t>extra</a:t>
            </a:r>
            <a:r>
              <a:rPr lang="en-GB" altLang="en-US">
                <a:solidFill>
                  <a:prstClr val="black"/>
                </a:solidFill>
              </a:rPr>
              <a:t> force experienced is    2mgh / L</a:t>
            </a:r>
          </a:p>
        </p:txBody>
      </p:sp>
      <p:sp>
        <p:nvSpPr>
          <p:cNvPr id="23" name="Date Placeholder 22"/>
          <p:cNvSpPr>
            <a:spLocks noGrp="1"/>
          </p:cNvSpPr>
          <p:nvPr>
            <p:ph type="dt" sz="quarter" idx="10"/>
          </p:nvPr>
        </p:nvSpPr>
        <p:spPr/>
        <p:txBody>
          <a:bodyPr/>
          <a:lstStyle/>
          <a:p>
            <a:pPr>
              <a:defRPr/>
            </a:pPr>
            <a:fld id="{5EEE0750-08E4-4799-B0D2-3D6B9F393AB4}"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349964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900113" y="0"/>
            <a:ext cx="4830763" cy="4859338"/>
            <a:chOff x="-944217" y="-493231"/>
            <a:chExt cx="4830417" cy="4858993"/>
          </a:xfrm>
        </p:grpSpPr>
        <p:grpSp>
          <p:nvGrpSpPr>
            <p:cNvPr id="47117" name="Group 11"/>
            <p:cNvGrpSpPr>
              <a:grpSpLocks/>
            </p:cNvGrpSpPr>
            <p:nvPr/>
          </p:nvGrpSpPr>
          <p:grpSpPr bwMode="auto">
            <a:xfrm>
              <a:off x="-944217" y="-493231"/>
              <a:ext cx="4830417" cy="4858993"/>
              <a:chOff x="503583" y="706919"/>
              <a:chExt cx="4830417" cy="4858993"/>
            </a:xfrm>
          </p:grpSpPr>
          <p:pic>
            <p:nvPicPr>
              <p:cNvPr id="47122" name="Picture 2" descr="Bikewheel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4824"/>
                <a:ext cx="259228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ck Arc 5"/>
              <p:cNvSpPr/>
              <p:nvPr/>
            </p:nvSpPr>
            <p:spPr>
              <a:xfrm>
                <a:off x="503583" y="741842"/>
                <a:ext cx="4824067" cy="4824070"/>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black"/>
                  </a:solidFill>
                </a:endParaRPr>
              </a:p>
            </p:txBody>
          </p:sp>
          <p:sp>
            <p:nvSpPr>
              <p:cNvPr id="7" name="Block Arc 6"/>
              <p:cNvSpPr/>
              <p:nvPr/>
            </p:nvSpPr>
            <p:spPr>
              <a:xfrm rot="10800000">
                <a:off x="509933" y="706919"/>
                <a:ext cx="4824067" cy="4824070"/>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black"/>
                  </a:solidFill>
                </a:endParaRPr>
              </a:p>
            </p:txBody>
          </p:sp>
          <p:sp>
            <p:nvSpPr>
              <p:cNvPr id="10" name="Isosceles Triangle 9"/>
              <p:cNvSpPr/>
              <p:nvPr/>
            </p:nvSpPr>
            <p:spPr>
              <a:xfrm>
                <a:off x="2689414" y="3127685"/>
                <a:ext cx="465105" cy="1417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1" name="Rectangle 10"/>
              <p:cNvSpPr/>
              <p:nvPr/>
            </p:nvSpPr>
            <p:spPr>
              <a:xfrm>
                <a:off x="2733861" y="2040324"/>
                <a:ext cx="357162" cy="80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47118" name="TextBox 12"/>
            <p:cNvSpPr txBox="1">
              <a:spLocks noChangeArrowheads="1"/>
            </p:cNvSpPr>
            <p:nvPr/>
          </p:nvSpPr>
          <p:spPr bwMode="auto">
            <a:xfrm>
              <a:off x="2447925" y="781050"/>
              <a:ext cx="981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Person at top</a:t>
              </a:r>
            </a:p>
          </p:txBody>
        </p:sp>
        <p:cxnSp>
          <p:nvCxnSpPr>
            <p:cNvPr id="15" name="Straight Arrow Connector 14"/>
            <p:cNvCxnSpPr/>
            <p:nvPr/>
          </p:nvCxnSpPr>
          <p:spPr>
            <a:xfrm rot="10800000">
              <a:off x="1578140" y="883034"/>
              <a:ext cx="984180" cy="1825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0"/>
            </p:cNvCxnSpPr>
            <p:nvPr/>
          </p:nvCxnSpPr>
          <p:spPr>
            <a:xfrm rot="16200000" flipH="1" flipV="1">
              <a:off x="1132878" y="1164795"/>
              <a:ext cx="655591"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21" name="TextBox 17"/>
            <p:cNvSpPr txBox="1">
              <a:spLocks noChangeArrowheads="1"/>
            </p:cNvSpPr>
            <p:nvPr/>
          </p:nvSpPr>
          <p:spPr bwMode="auto">
            <a:xfrm>
              <a:off x="1038224" y="1400175"/>
              <a:ext cx="9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R + mg</a:t>
              </a:r>
            </a:p>
          </p:txBody>
        </p:sp>
      </p:grpSp>
      <p:sp>
        <p:nvSpPr>
          <p:cNvPr id="47107" name="TextBox 1"/>
          <p:cNvSpPr txBox="1">
            <a:spLocks noChangeArrowheads="1"/>
          </p:cNvSpPr>
          <p:nvPr/>
        </p:nvSpPr>
        <p:spPr bwMode="auto">
          <a:xfrm>
            <a:off x="323850" y="260350"/>
            <a:ext cx="388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Big wheel thingy</a:t>
            </a:r>
          </a:p>
        </p:txBody>
      </p:sp>
      <p:sp>
        <p:nvSpPr>
          <p:cNvPr id="47108" name="TextBox 19"/>
          <p:cNvSpPr txBox="1">
            <a:spLocks noChangeArrowheads="1"/>
          </p:cNvSpPr>
          <p:nvPr/>
        </p:nvSpPr>
        <p:spPr bwMode="auto">
          <a:xfrm>
            <a:off x="419100" y="666750"/>
            <a:ext cx="829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On this big wheel thingy, the riders are being squished against the inside of the circumference.</a:t>
            </a:r>
          </a:p>
        </p:txBody>
      </p:sp>
      <p:sp>
        <p:nvSpPr>
          <p:cNvPr id="21" name="TextBox 20"/>
          <p:cNvSpPr txBox="1">
            <a:spLocks noChangeArrowheads="1"/>
          </p:cNvSpPr>
          <p:nvPr/>
        </p:nvSpPr>
        <p:spPr bwMode="auto">
          <a:xfrm>
            <a:off x="4187825" y="2081213"/>
            <a:ext cx="43989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At the maximum height, the centripetal Force is provided by R + mg and is equal to mv</a:t>
            </a:r>
            <a:r>
              <a:rPr lang="en-GB" altLang="en-US" baseline="30000">
                <a:solidFill>
                  <a:prstClr val="black"/>
                </a:solidFill>
              </a:rPr>
              <a:t>2</a:t>
            </a:r>
            <a:r>
              <a:rPr lang="en-GB" altLang="en-US">
                <a:solidFill>
                  <a:prstClr val="black"/>
                </a:solidFill>
              </a:rPr>
              <a:t> / r</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buFont typeface="Symbol" pitchFamily="18" charset="2"/>
              <a:buChar char="\"/>
            </a:pPr>
            <a:r>
              <a:rPr lang="en-GB" altLang="en-US">
                <a:solidFill>
                  <a:prstClr val="black"/>
                </a:solidFill>
                <a:sym typeface="Symbol" pitchFamily="18" charset="2"/>
              </a:rPr>
              <a:t>R = </a:t>
            </a:r>
            <a:r>
              <a:rPr lang="en-GB" altLang="en-US">
                <a:solidFill>
                  <a:prstClr val="black"/>
                </a:solidFill>
              </a:rPr>
              <a:t>mv</a:t>
            </a:r>
            <a:r>
              <a:rPr lang="en-GB" altLang="en-US" baseline="30000">
                <a:solidFill>
                  <a:prstClr val="black"/>
                </a:solidFill>
              </a:rPr>
              <a:t>2</a:t>
            </a:r>
            <a:r>
              <a:rPr lang="en-GB" altLang="en-US">
                <a:solidFill>
                  <a:prstClr val="black"/>
                </a:solidFill>
              </a:rPr>
              <a:t> / r   - mg</a:t>
            </a:r>
          </a:p>
        </p:txBody>
      </p:sp>
      <p:sp>
        <p:nvSpPr>
          <p:cNvPr id="22" name="TextBox 21"/>
          <p:cNvSpPr txBox="1">
            <a:spLocks noChangeArrowheads="1"/>
          </p:cNvSpPr>
          <p:nvPr/>
        </p:nvSpPr>
        <p:spPr bwMode="auto">
          <a:xfrm>
            <a:off x="4160838" y="1127125"/>
            <a:ext cx="446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R is the reaction force from the wheel.</a:t>
            </a:r>
          </a:p>
        </p:txBody>
      </p:sp>
      <p:sp>
        <p:nvSpPr>
          <p:cNvPr id="23" name="TextBox 22"/>
          <p:cNvSpPr txBox="1">
            <a:spLocks noChangeArrowheads="1"/>
          </p:cNvSpPr>
          <p:nvPr/>
        </p:nvSpPr>
        <p:spPr bwMode="auto">
          <a:xfrm>
            <a:off x="1179513" y="4294188"/>
            <a:ext cx="707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At a certain speed, v</a:t>
            </a:r>
            <a:r>
              <a:rPr lang="en-GB" altLang="en-US" baseline="-25000">
                <a:solidFill>
                  <a:prstClr val="black"/>
                </a:solidFill>
              </a:rPr>
              <a:t>0</a:t>
            </a:r>
            <a:r>
              <a:rPr lang="en-GB" altLang="en-US">
                <a:solidFill>
                  <a:prstClr val="black"/>
                </a:solidFill>
              </a:rPr>
              <a:t> (so that v</a:t>
            </a:r>
            <a:r>
              <a:rPr lang="en-GB" altLang="en-US" baseline="-25000">
                <a:solidFill>
                  <a:prstClr val="black"/>
                </a:solidFill>
              </a:rPr>
              <a:t>0</a:t>
            </a:r>
            <a:r>
              <a:rPr lang="en-GB" altLang="en-US" baseline="30000">
                <a:solidFill>
                  <a:prstClr val="black"/>
                </a:solidFill>
              </a:rPr>
              <a:t>2</a:t>
            </a:r>
            <a:r>
              <a:rPr lang="en-GB" altLang="en-US">
                <a:solidFill>
                  <a:prstClr val="black"/>
                </a:solidFill>
              </a:rPr>
              <a:t> = gr), R = 0.</a:t>
            </a:r>
          </a:p>
          <a:p>
            <a:pPr eaLnBrk="1" fontAlgn="base" hangingPunct="1">
              <a:spcBef>
                <a:spcPct val="0"/>
              </a:spcBef>
              <a:spcAft>
                <a:spcPct val="0"/>
              </a:spcAft>
            </a:pPr>
            <a:r>
              <a:rPr lang="en-GB" altLang="en-US">
                <a:solidFill>
                  <a:prstClr val="black"/>
                </a:solidFill>
                <a:sym typeface="Symbol" pitchFamily="18" charset="2"/>
              </a:rPr>
              <a:t> There is no reaction force on the person.</a:t>
            </a:r>
            <a:endParaRPr lang="en-GB" altLang="en-US">
              <a:solidFill>
                <a:prstClr val="black"/>
              </a:solidFill>
            </a:endParaRPr>
          </a:p>
        </p:txBody>
      </p:sp>
      <p:sp>
        <p:nvSpPr>
          <p:cNvPr id="24" name="TextBox 23"/>
          <p:cNvSpPr txBox="1">
            <a:spLocks noChangeArrowheads="1"/>
          </p:cNvSpPr>
          <p:nvPr/>
        </p:nvSpPr>
        <p:spPr bwMode="auto">
          <a:xfrm>
            <a:off x="1258888" y="5084763"/>
            <a:ext cx="687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You must have a minimum speed of v</a:t>
            </a:r>
            <a:r>
              <a:rPr lang="en-GB" altLang="en-US" baseline="-25000">
                <a:solidFill>
                  <a:prstClr val="black"/>
                </a:solidFill>
              </a:rPr>
              <a:t>0</a:t>
            </a:r>
            <a:r>
              <a:rPr lang="en-GB" altLang="en-US">
                <a:solidFill>
                  <a:prstClr val="black"/>
                </a:solidFill>
              </a:rPr>
              <a:t> to stop people falling out.</a:t>
            </a:r>
          </a:p>
        </p:txBody>
      </p:sp>
      <p:pic>
        <p:nvPicPr>
          <p:cNvPr id="19" name="Enterprise.AVI">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067175" y="126841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6084888" y="3716338"/>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800" b="1">
                <a:solidFill>
                  <a:srgbClr val="7030A0"/>
                </a:solidFill>
              </a:rPr>
              <a:t>A bit of practice</a:t>
            </a:r>
          </a:p>
          <a:p>
            <a:pPr eaLnBrk="1" fontAlgn="base" hangingPunct="1">
              <a:spcBef>
                <a:spcPct val="0"/>
              </a:spcBef>
              <a:spcAft>
                <a:spcPct val="0"/>
              </a:spcAft>
            </a:pPr>
            <a:r>
              <a:rPr lang="en-GB" altLang="en-US" sz="2800" b="1">
                <a:solidFill>
                  <a:srgbClr val="7030A0"/>
                </a:solidFill>
              </a:rPr>
              <a:t>p29</a:t>
            </a:r>
          </a:p>
        </p:txBody>
      </p:sp>
      <p:sp>
        <p:nvSpPr>
          <p:cNvPr id="25" name="TextBox 24"/>
          <p:cNvSpPr txBox="1">
            <a:spLocks noChangeArrowheads="1"/>
          </p:cNvSpPr>
          <p:nvPr/>
        </p:nvSpPr>
        <p:spPr bwMode="auto">
          <a:xfrm>
            <a:off x="1258888" y="5445125"/>
            <a:ext cx="6769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800" b="1">
                <a:solidFill>
                  <a:srgbClr val="7030A0"/>
                </a:solidFill>
              </a:rPr>
              <a:t>Exam questions	 p30 	qu2, 4, 5b, c i, 6a, 				b ii, 7a, b, 8b</a:t>
            </a:r>
          </a:p>
        </p:txBody>
      </p:sp>
      <p:sp>
        <p:nvSpPr>
          <p:cNvPr id="26" name="Date Placeholder 25"/>
          <p:cNvSpPr>
            <a:spLocks noGrp="1"/>
          </p:cNvSpPr>
          <p:nvPr>
            <p:ph type="dt" sz="quarter" idx="10"/>
          </p:nvPr>
        </p:nvSpPr>
        <p:spPr/>
        <p:txBody>
          <a:bodyPr/>
          <a:lstStyle/>
          <a:p>
            <a:pPr>
              <a:defRPr/>
            </a:pPr>
            <a:fld id="{DA0EB797-EB01-441E-B400-912434B46731}"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3951679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md type="call" cmd="stop">
                                      <p:cBhvr>
                                        <p:cTn id="8" dur="1">
                                          <p:stCondLst>
                                            <p:cond delay="1999"/>
                                          </p:stCondLst>
                                        </p:cTn>
                                        <p:tgtEl>
                                          <p:spTgt spid="19"/>
                                        </p:tgtEl>
                                      </p:cBhvr>
                                    </p:cmd>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0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1"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 presetClass="mediacall" presetSubtype="0" fill="hold" nodeType="clickEffect">
                                  <p:stCondLst>
                                    <p:cond delay="0"/>
                                  </p:stCondLst>
                                  <p:childTnLst>
                                    <p:cmd type="call" cmd="togglePause">
                                      <p:cBhvr>
                                        <p:cTn id="51" dur="1" fill="hold"/>
                                        <p:tgtEl>
                                          <p:spTgt spid="19"/>
                                        </p:tgtEl>
                                      </p:cBhvr>
                                    </p:cmd>
                                  </p:childTnLst>
                                </p:cTn>
                              </p:par>
                            </p:childTnLst>
                          </p:cTn>
                        </p:par>
                      </p:childTnLst>
                    </p:cTn>
                  </p:par>
                </p:childTnLst>
              </p:cTn>
              <p:nextCondLst>
                <p:cond evt="onClick" delay="0">
                  <p:tgtEl>
                    <p:spTgt spid="19"/>
                  </p:tgtEl>
                </p:cond>
              </p:nextCondLst>
            </p:seq>
            <p:video fullScrn="1">
              <p:cMediaNode>
                <p:cTn id="52" fill="hold" display="0">
                  <p:stCondLst>
                    <p:cond delay="indefinite"/>
                  </p:stCondLst>
                  <p:endCondLst>
                    <p:cond evt="onNext" delay="0">
                      <p:tgtEl>
                        <p:sldTgt/>
                      </p:tgtEl>
                    </p:cond>
                    <p:cond evt="onPrev" delay="0">
                      <p:tgtEl>
                        <p:sldTgt/>
                      </p:tgtEl>
                    </p:cond>
                  </p:endCondLst>
                </p:cTn>
                <p:tgtEl>
                  <p:spTgt spid="19"/>
                </p:tgtEl>
              </p:cMediaNode>
            </p:video>
          </p:childTnLst>
        </p:cTn>
      </p:par>
    </p:tnLst>
    <p:bldLst>
      <p:bldP spid="21" grpId="0"/>
      <p:bldP spid="22" grpId="0"/>
      <p:bldP spid="23" grpId="0"/>
      <p:bldP spid="24" grpId="0"/>
      <p:bldP spid="20" grpId="0"/>
      <p:bldP spid="25" grpId="0"/>
      <p:bldP spid="2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Every measurement has a degree of uncertainty. The number of reliably known digits in a number is called the number of significant figures. </a:t>
            </a:r>
          </a:p>
          <a:p>
            <a:pPr eaLnBrk="1" fontAlgn="base" hangingPunct="1">
              <a:spcBef>
                <a:spcPct val="0"/>
              </a:spcBef>
              <a:spcAft>
                <a:spcPct val="0"/>
              </a:spcAft>
            </a:pPr>
            <a:r>
              <a:rPr lang="en-GB" altLang="en-US">
                <a:solidFill>
                  <a:prstClr val="black"/>
                </a:solidFill>
              </a:rPr>
              <a:t>  </a:t>
            </a:r>
          </a:p>
          <a:p>
            <a:pPr eaLnBrk="1" fontAlgn="base" hangingPunct="1">
              <a:spcBef>
                <a:spcPct val="0"/>
              </a:spcBef>
              <a:spcAft>
                <a:spcPct val="0"/>
              </a:spcAft>
            </a:pPr>
            <a:r>
              <a:rPr lang="en-GB" altLang="en-US">
                <a:solidFill>
                  <a:prstClr val="black"/>
                </a:solidFill>
              </a:rPr>
              <a:t>For example the radius of the earth is 695 000 000 m. This number is not exact but has been “rounded off” to the nearest million metres. We say the number has three significant figures. The zeros at the end of this number are “not significant”.  </a:t>
            </a:r>
          </a:p>
          <a:p>
            <a:pPr eaLnBrk="1" fontAlgn="base" hangingPunct="1">
              <a:spcBef>
                <a:spcPct val="0"/>
              </a:spcBef>
              <a:spcAft>
                <a:spcPct val="0"/>
              </a:spcAft>
            </a:pPr>
            <a:r>
              <a:rPr lang="en-GB" altLang="en-US">
                <a:solidFill>
                  <a:prstClr val="black"/>
                </a:solidFill>
              </a:rPr>
              <a:t> </a:t>
            </a:r>
          </a:p>
          <a:p>
            <a:pPr eaLnBrk="1" fontAlgn="base" hangingPunct="1">
              <a:spcBef>
                <a:spcPct val="0"/>
              </a:spcBef>
              <a:spcAft>
                <a:spcPct val="0"/>
              </a:spcAft>
            </a:pPr>
            <a:r>
              <a:rPr lang="en-GB" altLang="en-US">
                <a:solidFill>
                  <a:prstClr val="black"/>
                </a:solidFill>
              </a:rPr>
              <a:t>In some numbers zeros are significant. For example in a measurement stated as 605mm the zero is significant. The rules for determining the number of significant figures are as follows: </a:t>
            </a:r>
          </a:p>
          <a:p>
            <a:pPr eaLnBrk="1" fontAlgn="base" hangingPunct="1">
              <a:spcBef>
                <a:spcPct val="0"/>
              </a:spcBef>
              <a:spcAft>
                <a:spcPct val="0"/>
              </a:spcAft>
            </a:pPr>
            <a:r>
              <a:rPr lang="en-GB" altLang="en-US">
                <a:solidFill>
                  <a:prstClr val="black"/>
                </a:solidFill>
              </a:rPr>
              <a:t>  </a:t>
            </a:r>
          </a:p>
          <a:p>
            <a:pPr eaLnBrk="1" fontAlgn="base" hangingPunct="1">
              <a:spcBef>
                <a:spcPct val="0"/>
              </a:spcBef>
              <a:spcAft>
                <a:spcPct val="0"/>
              </a:spcAft>
            </a:pPr>
            <a:r>
              <a:rPr lang="en-GB" altLang="en-US" sz="2400" b="1">
                <a:solidFill>
                  <a:srgbClr val="FF0000"/>
                </a:solidFill>
              </a:rPr>
              <a:t>•  all non-zero digits are significant </a:t>
            </a:r>
          </a:p>
          <a:p>
            <a:pPr eaLnBrk="1" fontAlgn="base" hangingPunct="1">
              <a:spcBef>
                <a:spcPct val="0"/>
              </a:spcBef>
              <a:spcAft>
                <a:spcPct val="0"/>
              </a:spcAft>
            </a:pPr>
            <a:r>
              <a:rPr lang="en-GB" altLang="en-US" sz="2400" b="1">
                <a:solidFill>
                  <a:srgbClr val="FF0000"/>
                </a:solidFill>
              </a:rPr>
              <a:t>•  zeros between non-zero digits are significant </a:t>
            </a:r>
          </a:p>
          <a:p>
            <a:pPr eaLnBrk="1" fontAlgn="base" hangingPunct="1">
              <a:spcBef>
                <a:spcPct val="0"/>
              </a:spcBef>
              <a:spcAft>
                <a:spcPct val="0"/>
              </a:spcAft>
            </a:pPr>
            <a:r>
              <a:rPr lang="en-GB" altLang="en-US" sz="2400" b="1">
                <a:solidFill>
                  <a:srgbClr val="FF0000"/>
                </a:solidFill>
              </a:rPr>
              <a:t>•  zeros at the end of a decimal are significant </a:t>
            </a:r>
          </a:p>
          <a:p>
            <a:pPr eaLnBrk="1" fontAlgn="base" hangingPunct="1">
              <a:spcBef>
                <a:spcPct val="0"/>
              </a:spcBef>
              <a:spcAft>
                <a:spcPct val="0"/>
              </a:spcAft>
            </a:pPr>
            <a:r>
              <a:rPr lang="en-GB" altLang="en-US" sz="2400" b="1">
                <a:solidFill>
                  <a:srgbClr val="FF0000"/>
                </a:solidFill>
              </a:rPr>
              <a:t>•  all other zeros are not significant. </a:t>
            </a:r>
          </a:p>
          <a:p>
            <a:pPr eaLnBrk="1" fontAlgn="base" hangingPunct="1">
              <a:spcBef>
                <a:spcPct val="0"/>
              </a:spcBef>
              <a:spcAft>
                <a:spcPct val="0"/>
              </a:spcAft>
            </a:pPr>
            <a:r>
              <a:rPr lang="en-GB" altLang="en-US">
                <a:solidFill>
                  <a:prstClr val="black"/>
                </a:solidFill>
              </a:rPr>
              <a:t>   </a:t>
            </a:r>
          </a:p>
          <a:p>
            <a:pPr eaLnBrk="1" fontAlgn="base" hangingPunct="1">
              <a:spcBef>
                <a:spcPct val="0"/>
              </a:spcBef>
              <a:spcAft>
                <a:spcPct val="0"/>
              </a:spcAft>
            </a:pPr>
            <a:r>
              <a:rPr lang="en-GB" altLang="en-US">
                <a:solidFill>
                  <a:prstClr val="black"/>
                </a:solidFill>
              </a:rPr>
              <a:t>Using these rules 65.00 has four significant figures but each of the numbers 65, 6500, and 0.0065 has only two significant figures. </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When answering a question, the accuracy of your response should be the same as the least accurate figure given in the question.</a:t>
            </a:r>
          </a:p>
        </p:txBody>
      </p:sp>
      <p:sp>
        <p:nvSpPr>
          <p:cNvPr id="3" name="Date Placeholder 2"/>
          <p:cNvSpPr>
            <a:spLocks noGrp="1"/>
          </p:cNvSpPr>
          <p:nvPr>
            <p:ph type="dt" sz="quarter" idx="10"/>
          </p:nvPr>
        </p:nvSpPr>
        <p:spPr/>
        <p:txBody>
          <a:bodyPr/>
          <a:lstStyle/>
          <a:p>
            <a:pPr>
              <a:defRPr/>
            </a:pPr>
            <a:fld id="{F4A0F79E-A3C5-4EED-A894-76437F83F0EE}"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2148828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0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2000"/>
                                        <p:tgtEl>
                                          <p:spTgt spid="2">
                                            <p:txEl>
                                              <p:pRg st="11" end="1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4"/>
          <p:cNvSpPr txBox="1">
            <a:spLocks noChangeArrowheads="1"/>
          </p:cNvSpPr>
          <p:nvPr/>
        </p:nvSpPr>
        <p:spPr bwMode="auto">
          <a:xfrm>
            <a:off x="1331913" y="1196975"/>
            <a:ext cx="6769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800" b="1">
                <a:solidFill>
                  <a:srgbClr val="7030A0"/>
                </a:solidFill>
              </a:rPr>
              <a:t>Exam questions	 p30 	qu2, 4, 5b, c i, 6a, 				b ii, 7a, b, 8b</a:t>
            </a:r>
          </a:p>
        </p:txBody>
      </p:sp>
      <p:sp>
        <p:nvSpPr>
          <p:cNvPr id="3" name="Date Placeholder 2"/>
          <p:cNvSpPr>
            <a:spLocks noGrp="1"/>
          </p:cNvSpPr>
          <p:nvPr>
            <p:ph type="dt" sz="quarter" idx="10"/>
          </p:nvPr>
        </p:nvSpPr>
        <p:spPr/>
        <p:txBody>
          <a:bodyPr/>
          <a:lstStyle/>
          <a:p>
            <a:pPr>
              <a:defRPr/>
            </a:pPr>
            <a:fld id="{7D485EDC-7A99-444D-B23F-754927F7F725}"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73421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t>Circular Motion</a:t>
            </a:r>
          </a:p>
        </p:txBody>
      </p:sp>
      <p:sp>
        <p:nvSpPr>
          <p:cNvPr id="30723" name="Content Placeholder 2"/>
          <p:cNvSpPr>
            <a:spLocks noGrp="1"/>
          </p:cNvSpPr>
          <p:nvPr>
            <p:ph idx="1"/>
          </p:nvPr>
        </p:nvSpPr>
        <p:spPr/>
        <p:txBody>
          <a:bodyPr/>
          <a:lstStyle/>
          <a:p>
            <a:pPr>
              <a:spcBef>
                <a:spcPct val="0"/>
              </a:spcBef>
              <a:buFont typeface="Arial" pitchFamily="34" charset="0"/>
              <a:buNone/>
            </a:pPr>
            <a:r>
              <a:rPr lang="en-GB" altLang="en-US" smtClean="0"/>
              <a:t>Examples of motion in a circle:</a:t>
            </a:r>
          </a:p>
          <a:p>
            <a:pPr>
              <a:spcBef>
                <a:spcPct val="0"/>
              </a:spcBef>
              <a:buFont typeface="Arial" pitchFamily="34" charset="0"/>
              <a:buNone/>
            </a:pPr>
            <a:r>
              <a:rPr lang="en-GB" altLang="en-US" smtClean="0"/>
              <a:t>satellites; CDs; roller coasters; car round a bend;</a:t>
            </a:r>
          </a:p>
          <a:p>
            <a:pPr>
              <a:spcBef>
                <a:spcPct val="0"/>
              </a:spcBef>
              <a:buFont typeface="Arial" pitchFamily="34" charset="0"/>
              <a:buNone/>
            </a:pPr>
            <a:r>
              <a:rPr lang="en-GB" altLang="en-US" smtClean="0"/>
              <a:t>engine parts.</a:t>
            </a:r>
            <a:endParaRPr lang="en-GB" altLang="en-US" smtClean="0">
              <a:hlinkClick r:id="rId4"/>
            </a:endParaRPr>
          </a:p>
          <a:p>
            <a:pPr>
              <a:buFont typeface="Arial" pitchFamily="34" charset="0"/>
              <a:buNone/>
            </a:pPr>
            <a:r>
              <a:rPr lang="en-GB" altLang="en-US" smtClean="0">
                <a:hlinkClick r:id="rId4"/>
              </a:rPr>
              <a:t>Circular motion</a:t>
            </a:r>
            <a:endParaRPr lang="en-GB" altLang="en-US" smtClean="0"/>
          </a:p>
          <a:p>
            <a:pPr>
              <a:buFont typeface="Arial" pitchFamily="34" charset="0"/>
              <a:buNone/>
            </a:pPr>
            <a:r>
              <a:rPr lang="en-GB" altLang="en-US" smtClean="0">
                <a:hlinkClick r:id="rId5"/>
              </a:rPr>
              <a:t>BMX wall ride</a:t>
            </a:r>
            <a:r>
              <a:rPr lang="en-GB" altLang="en-US" smtClean="0"/>
              <a:t>	</a:t>
            </a:r>
          </a:p>
          <a:p>
            <a:pPr>
              <a:buFont typeface="Arial" pitchFamily="34" charset="0"/>
              <a:buNone/>
            </a:pPr>
            <a:r>
              <a:rPr lang="en-GB" altLang="en-US" smtClean="0">
                <a:hlinkClick r:id="rId6"/>
              </a:rPr>
              <a:t>Wall of death</a:t>
            </a:r>
            <a:endParaRPr lang="en-GB" altLang="en-US" smtClean="0"/>
          </a:p>
        </p:txBody>
      </p:sp>
      <p:pic>
        <p:nvPicPr>
          <p:cNvPr id="6" name="08.03.24 Santa Pod 127.avi">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3851275" y="4149725"/>
            <a:ext cx="15128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08.03.24 Santa Pod 136.avi">
            <a:hlinkClick r:id="" action="ppaction://media"/>
          </p:cNvPr>
          <p:cNvPicPr>
            <a:picLocks noRot="1" noChangeAspect="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6084888" y="4149725"/>
            <a:ext cx="15351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quarter" idx="10"/>
          </p:nvPr>
        </p:nvSpPr>
        <p:spPr/>
        <p:txBody>
          <a:bodyPr/>
          <a:lstStyle/>
          <a:p>
            <a:pPr>
              <a:defRPr/>
            </a:pPr>
            <a:fld id="{2B504A0C-8F3E-47A2-8E55-27DD1966504B}"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935040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2000"/>
                                        <p:tgtEl>
                                          <p:spTgt spid="307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fade">
                                      <p:cBhvr>
                                        <p:cTn id="10" dur="2000"/>
                                        <p:tgtEl>
                                          <p:spTgt spid="3072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Effect transition="in" filter="fade">
                                      <p:cBhvr>
                                        <p:cTn id="15" dur="2000"/>
                                        <p:tgtEl>
                                          <p:spTgt spid="3072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23">
                                            <p:txEl>
                                              <p:pRg st="4" end="4"/>
                                            </p:txEl>
                                          </p:spTgt>
                                        </p:tgtEl>
                                        <p:attrNameLst>
                                          <p:attrName>style.visibility</p:attrName>
                                        </p:attrNameLst>
                                      </p:cBhvr>
                                      <p:to>
                                        <p:strVal val="visible"/>
                                      </p:to>
                                    </p:set>
                                    <p:animEffect transition="in" filter="fade">
                                      <p:cBhvr>
                                        <p:cTn id="18" dur="2000"/>
                                        <p:tgtEl>
                                          <p:spTgt spid="3072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animEffect transition="in" filter="fade">
                                      <p:cBhvr>
                                        <p:cTn id="21" dur="2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fullScrn="1">
              <p:cMediaNode>
                <p:cTn id="27" fill="hold" display="0">
                  <p:stCondLst>
                    <p:cond delay="indefinite"/>
                  </p:stCondLst>
                  <p:endCondLst>
                    <p:cond evt="onNext" delay="0">
                      <p:tgtEl>
                        <p:sldTgt/>
                      </p:tgtEl>
                    </p:cond>
                    <p:cond evt="onPrev" delay="0">
                      <p:tgtEl>
                        <p:sldTgt/>
                      </p:tgtEl>
                    </p:cond>
                  </p:endCondLst>
                </p:cTn>
                <p:tgtEl>
                  <p:spTgt spid="6"/>
                </p:tgtEl>
              </p:cMediaNode>
            </p:video>
            <p:seq concurrent="1" nextAc="seek">
              <p:cTn id="28" restart="whenNotActive" fill="hold" evtFilter="cancelBubble" nodeType="interactiveSeq">
                <p:stCondLst>
                  <p:cond evt="onClick" delay="0">
                    <p:tgtEl>
                      <p:spTgt spid="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7"/>
                                        </p:tgtEl>
                                      </p:cBhvr>
                                    </p:cmd>
                                  </p:childTnLst>
                                </p:cTn>
                              </p:par>
                            </p:childTnLst>
                          </p:cTn>
                        </p:par>
                      </p:childTnLst>
                    </p:cTn>
                  </p:par>
                </p:childTnLst>
              </p:cTn>
              <p:nextCondLst>
                <p:cond evt="onClick" delay="0">
                  <p:tgtEl>
                    <p:spTgt spid="7"/>
                  </p:tgtEl>
                </p:cond>
              </p:nextCondLst>
            </p:seq>
            <p:video fullScrn="1">
              <p:cMediaNode>
                <p:cTn id="3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50825" y="1412875"/>
            <a:ext cx="554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000">
                <a:solidFill>
                  <a:prstClr val="black"/>
                </a:solidFill>
              </a:rPr>
              <a:t>Consider a bike wheel which is rotating.</a:t>
            </a:r>
            <a:endParaRPr lang="en-GB" altLang="en-US">
              <a:solidFill>
                <a:prstClr val="black"/>
              </a:solidFill>
            </a:endParaRPr>
          </a:p>
        </p:txBody>
      </p:sp>
      <p:pic>
        <p:nvPicPr>
          <p:cNvPr id="25602" name="Picture 2" descr="Bikewheel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41287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50825" y="1916113"/>
            <a:ext cx="54006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000">
                <a:solidFill>
                  <a:prstClr val="black"/>
                </a:solidFill>
              </a:rPr>
              <a:t>In order to do useful calculations, we need to talk about angular displacement and angular velocity.</a:t>
            </a:r>
          </a:p>
          <a:p>
            <a:pPr eaLnBrk="1" fontAlgn="base" hangingPunct="1">
              <a:spcBef>
                <a:spcPct val="0"/>
              </a:spcBef>
              <a:spcAft>
                <a:spcPct val="0"/>
              </a:spcAft>
            </a:pPr>
            <a:endParaRPr lang="en-GB" altLang="en-US" sz="2000">
              <a:solidFill>
                <a:prstClr val="black"/>
              </a:solidFill>
            </a:endParaRPr>
          </a:p>
          <a:p>
            <a:pPr eaLnBrk="1" fontAlgn="base" hangingPunct="1">
              <a:spcBef>
                <a:spcPct val="0"/>
              </a:spcBef>
              <a:spcAft>
                <a:spcPct val="0"/>
              </a:spcAft>
            </a:pPr>
            <a:r>
              <a:rPr lang="en-GB" altLang="en-US" sz="2000">
                <a:solidFill>
                  <a:prstClr val="black"/>
                </a:solidFill>
                <a:sym typeface="Symbol" pitchFamily="18" charset="2"/>
              </a:rPr>
              <a:t>  = angular displacement (rad)</a:t>
            </a:r>
          </a:p>
          <a:p>
            <a:pPr eaLnBrk="1" fontAlgn="base" hangingPunct="1">
              <a:spcBef>
                <a:spcPct val="0"/>
              </a:spcBef>
              <a:spcAft>
                <a:spcPct val="0"/>
              </a:spcAft>
              <a:buFont typeface="Symbol" pitchFamily="18" charset="2"/>
              <a:buChar char="w"/>
            </a:pPr>
            <a:r>
              <a:rPr lang="en-GB" altLang="en-US" sz="2000">
                <a:solidFill>
                  <a:prstClr val="black"/>
                </a:solidFill>
                <a:sym typeface="Symbol" pitchFamily="18" charset="2"/>
              </a:rPr>
              <a:t>= angular velocity (rad </a:t>
            </a:r>
            <a:r>
              <a:rPr lang="en-GB" altLang="en-US" sz="2000">
                <a:solidFill>
                  <a:prstClr val="black"/>
                </a:solidFill>
              </a:rPr>
              <a:t>s</a:t>
            </a:r>
            <a:r>
              <a:rPr lang="en-GB" altLang="en-US" sz="2000" baseline="30000">
                <a:solidFill>
                  <a:prstClr val="black"/>
                </a:solidFill>
              </a:rPr>
              <a:t>-1</a:t>
            </a:r>
            <a:r>
              <a:rPr lang="en-GB" altLang="en-US" sz="2000">
                <a:solidFill>
                  <a:prstClr val="black"/>
                </a:solidFill>
              </a:rPr>
              <a:t>)</a:t>
            </a:r>
          </a:p>
        </p:txBody>
      </p:sp>
      <p:sp>
        <p:nvSpPr>
          <p:cNvPr id="11" name="TextBox 10"/>
          <p:cNvSpPr txBox="1">
            <a:spLocks noChangeArrowheads="1"/>
          </p:cNvSpPr>
          <p:nvPr/>
        </p:nvSpPr>
        <p:spPr bwMode="auto">
          <a:xfrm>
            <a:off x="323850" y="4365625"/>
            <a:ext cx="84963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000">
                <a:solidFill>
                  <a:prstClr val="black"/>
                </a:solidFill>
              </a:rPr>
              <a:t>If the wheel takes T seconds to rotate once, it will turn through an angle of 2</a:t>
            </a:r>
            <a:r>
              <a:rPr lang="en-GB" altLang="en-US" sz="2000">
                <a:solidFill>
                  <a:prstClr val="black"/>
                </a:solidFill>
                <a:sym typeface="Symbol" pitchFamily="18" charset="2"/>
              </a:rPr>
              <a:t> / T radians each second.</a:t>
            </a:r>
          </a:p>
          <a:p>
            <a:pPr eaLnBrk="1" fontAlgn="base" hangingPunct="1">
              <a:spcBef>
                <a:spcPct val="0"/>
              </a:spcBef>
              <a:spcAft>
                <a:spcPct val="0"/>
              </a:spcAft>
            </a:pPr>
            <a:endParaRPr lang="en-GB" altLang="en-US" sz="2000">
              <a:solidFill>
                <a:prstClr val="black"/>
              </a:solidFill>
              <a:sym typeface="Symbol" pitchFamily="18" charset="2"/>
            </a:endParaRPr>
          </a:p>
          <a:p>
            <a:pPr eaLnBrk="1" fontAlgn="base" hangingPunct="1">
              <a:spcBef>
                <a:spcPct val="0"/>
              </a:spcBef>
              <a:spcAft>
                <a:spcPct val="0"/>
              </a:spcAft>
            </a:pPr>
            <a:r>
              <a:rPr lang="en-GB" altLang="en-US" sz="2000">
                <a:solidFill>
                  <a:prstClr val="black"/>
                </a:solidFill>
                <a:sym typeface="Symbol" pitchFamily="18" charset="2"/>
              </a:rPr>
              <a:t>The frequency of rotation will be given by f = 1/T</a:t>
            </a:r>
          </a:p>
          <a:p>
            <a:pPr eaLnBrk="1" fontAlgn="base" hangingPunct="1">
              <a:spcBef>
                <a:spcPct val="0"/>
              </a:spcBef>
              <a:spcAft>
                <a:spcPct val="0"/>
              </a:spcAft>
            </a:pPr>
            <a:endParaRPr lang="en-GB" altLang="en-US" sz="2000">
              <a:solidFill>
                <a:prstClr val="black"/>
              </a:solidFill>
            </a:endParaRPr>
          </a:p>
          <a:p>
            <a:pPr eaLnBrk="1" fontAlgn="base" hangingPunct="1">
              <a:spcBef>
                <a:spcPct val="0"/>
              </a:spcBef>
              <a:spcAft>
                <a:spcPct val="0"/>
              </a:spcAft>
            </a:pPr>
            <a:r>
              <a:rPr lang="en-GB" altLang="en-US" sz="2000">
                <a:solidFill>
                  <a:prstClr val="black"/>
                </a:solidFill>
              </a:rPr>
              <a:t>The angular displacement in a certain amount of time, t, is given by:</a:t>
            </a:r>
          </a:p>
          <a:p>
            <a:pPr eaLnBrk="1" fontAlgn="base" hangingPunct="1">
              <a:spcBef>
                <a:spcPct val="0"/>
              </a:spcBef>
              <a:spcAft>
                <a:spcPct val="0"/>
              </a:spcAft>
            </a:pPr>
            <a:r>
              <a:rPr lang="en-GB" altLang="en-US" sz="2000">
                <a:solidFill>
                  <a:prstClr val="black"/>
                </a:solidFill>
                <a:sym typeface="Symbol" pitchFamily="18" charset="2"/>
              </a:rPr>
              <a:t>  = </a:t>
            </a:r>
            <a:r>
              <a:rPr lang="en-GB" altLang="en-US" sz="2000">
                <a:solidFill>
                  <a:prstClr val="black"/>
                </a:solidFill>
              </a:rPr>
              <a:t>2</a:t>
            </a:r>
            <a:r>
              <a:rPr lang="en-GB" altLang="en-US" sz="2000">
                <a:solidFill>
                  <a:prstClr val="black"/>
                </a:solidFill>
                <a:sym typeface="Symbol" pitchFamily="18" charset="2"/>
              </a:rPr>
              <a:t>t / T         OR          = </a:t>
            </a:r>
            <a:r>
              <a:rPr lang="en-GB" altLang="en-US" sz="2000">
                <a:solidFill>
                  <a:prstClr val="black"/>
                </a:solidFill>
              </a:rPr>
              <a:t>2</a:t>
            </a:r>
            <a:r>
              <a:rPr lang="en-GB" altLang="en-US" sz="2000">
                <a:solidFill>
                  <a:prstClr val="black"/>
                </a:solidFill>
                <a:sym typeface="Symbol" pitchFamily="18" charset="2"/>
              </a:rPr>
              <a:t>ft</a:t>
            </a:r>
            <a:endParaRPr lang="en-GB" altLang="en-US" sz="2000">
              <a:solidFill>
                <a:prstClr val="black"/>
              </a:solidFill>
            </a:endParaRPr>
          </a:p>
        </p:txBody>
      </p:sp>
      <p:sp>
        <p:nvSpPr>
          <p:cNvPr id="32774" name="TextBox 11"/>
          <p:cNvSpPr txBox="1">
            <a:spLocks noChangeArrowheads="1"/>
          </p:cNvSpPr>
          <p:nvPr/>
        </p:nvSpPr>
        <p:spPr bwMode="auto">
          <a:xfrm>
            <a:off x="323850" y="260350"/>
            <a:ext cx="8496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400">
                <a:solidFill>
                  <a:prstClr val="black"/>
                </a:solidFill>
              </a:rPr>
              <a:t>Angular Displacement</a:t>
            </a:r>
          </a:p>
        </p:txBody>
      </p:sp>
      <p:sp>
        <p:nvSpPr>
          <p:cNvPr id="7" name="Date Placeholder 6"/>
          <p:cNvSpPr>
            <a:spLocks noGrp="1"/>
          </p:cNvSpPr>
          <p:nvPr>
            <p:ph type="dt" sz="quarter" idx="10"/>
          </p:nvPr>
        </p:nvSpPr>
        <p:spPr/>
        <p:txBody>
          <a:bodyPr/>
          <a:lstStyle/>
          <a:p>
            <a:pPr>
              <a:defRPr/>
            </a:pPr>
            <a:fld id="{0389BF1C-0434-4D53-8A50-4C905DF3E4AA}"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2977305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2000"/>
                                        <p:tgtEl>
                                          <p:spTgt spid="1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repeatCount="5000" fill="hold" nodeType="clickEffect">
                                  <p:stCondLst>
                                    <p:cond delay="0"/>
                                  </p:stCondLst>
                                  <p:childTnLst>
                                    <p:animRot by="43200000">
                                      <p:cBhvr>
                                        <p:cTn id="17" dur="5000" fill="hold"/>
                                        <p:tgtEl>
                                          <p:spTgt spid="25602"/>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000"/>
                                        <p:tgtEl>
                                          <p:spTgt spid="10">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2000"/>
                                        <p:tgtEl>
                                          <p:spTgt spid="10">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2000"/>
                                        <p:tgtEl>
                                          <p:spTgt spid="1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2000"/>
                                        <p:tgtEl>
                                          <p:spTgt spid="11">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2000"/>
                                        <p:tgtEl>
                                          <p:spTgt spid="11">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Effect transition="in" filter="fade">
                                      <p:cBhvr>
                                        <p:cTn id="43"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9388" y="1196975"/>
            <a:ext cx="5400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000">
                <a:solidFill>
                  <a:prstClr val="black"/>
                </a:solidFill>
              </a:rPr>
              <a:t>Circumference = 2</a:t>
            </a:r>
            <a:r>
              <a:rPr lang="en-GB" altLang="en-US" sz="2000">
                <a:solidFill>
                  <a:prstClr val="black"/>
                </a:solidFill>
                <a:sym typeface="Symbol" pitchFamily="18" charset="2"/>
              </a:rPr>
              <a:t>r</a:t>
            </a:r>
          </a:p>
        </p:txBody>
      </p:sp>
      <p:sp>
        <p:nvSpPr>
          <p:cNvPr id="33795" name="TextBox 3"/>
          <p:cNvSpPr txBox="1">
            <a:spLocks noChangeArrowheads="1"/>
          </p:cNvSpPr>
          <p:nvPr/>
        </p:nvSpPr>
        <p:spPr bwMode="auto">
          <a:xfrm>
            <a:off x="179388" y="1844675"/>
            <a:ext cx="842486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000">
                <a:solidFill>
                  <a:prstClr val="black"/>
                </a:solidFill>
              </a:rPr>
              <a:t>Time for one rotation	= distance travelled / velocity</a:t>
            </a:r>
          </a:p>
          <a:p>
            <a:pPr eaLnBrk="1" fontAlgn="base" hangingPunct="1">
              <a:spcBef>
                <a:spcPct val="0"/>
              </a:spcBef>
              <a:spcAft>
                <a:spcPct val="0"/>
              </a:spcAft>
            </a:pPr>
            <a:r>
              <a:rPr lang="en-GB" altLang="en-US" sz="2000">
                <a:solidFill>
                  <a:prstClr val="black"/>
                </a:solidFill>
              </a:rPr>
              <a:t>			= 2</a:t>
            </a:r>
            <a:r>
              <a:rPr lang="en-GB" altLang="en-US" sz="2000">
                <a:solidFill>
                  <a:prstClr val="black"/>
                </a:solidFill>
                <a:sym typeface="Symbol" pitchFamily="18" charset="2"/>
              </a:rPr>
              <a:t>r / v     </a:t>
            </a:r>
            <a:r>
              <a:rPr lang="en-GB" altLang="en-US" sz="2000" b="1" u="sng">
                <a:solidFill>
                  <a:prstClr val="black"/>
                </a:solidFill>
                <a:sym typeface="Symbol" pitchFamily="18" charset="2"/>
              </a:rPr>
              <a:t>OR</a:t>
            </a:r>
            <a:r>
              <a:rPr lang="en-GB" altLang="en-US" sz="2000">
                <a:solidFill>
                  <a:prstClr val="black"/>
                </a:solidFill>
                <a:sym typeface="Symbol" pitchFamily="18" charset="2"/>
              </a:rPr>
              <a:t>	    </a:t>
            </a:r>
            <a:r>
              <a:rPr lang="en-GB" altLang="en-US" sz="2000">
                <a:solidFill>
                  <a:prstClr val="black"/>
                </a:solidFill>
              </a:rPr>
              <a:t>2</a:t>
            </a:r>
            <a:r>
              <a:rPr lang="en-GB" altLang="en-US" sz="2000">
                <a:solidFill>
                  <a:prstClr val="black"/>
                </a:solidFill>
                <a:sym typeface="Symbol" pitchFamily="18" charset="2"/>
              </a:rPr>
              <a:t> /  </a:t>
            </a:r>
          </a:p>
          <a:p>
            <a:pPr eaLnBrk="1" fontAlgn="base" hangingPunct="1">
              <a:spcBef>
                <a:spcPct val="0"/>
              </a:spcBef>
              <a:spcAft>
                <a:spcPct val="0"/>
              </a:spcAft>
            </a:pPr>
            <a:r>
              <a:rPr lang="en-GB" altLang="en-US" sz="2000">
                <a:solidFill>
                  <a:prstClr val="black"/>
                </a:solidFill>
                <a:sym typeface="Symbol" pitchFamily="18" charset="2"/>
              </a:rPr>
              <a:t>In other words:</a:t>
            </a:r>
          </a:p>
          <a:p>
            <a:pPr eaLnBrk="1" fontAlgn="base" hangingPunct="1">
              <a:spcBef>
                <a:spcPct val="0"/>
              </a:spcBef>
              <a:spcAft>
                <a:spcPct val="0"/>
              </a:spcAft>
            </a:pPr>
            <a:r>
              <a:rPr lang="en-GB" altLang="en-US" sz="2000">
                <a:solidFill>
                  <a:prstClr val="black"/>
                </a:solidFill>
              </a:rPr>
              <a:t>2</a:t>
            </a:r>
            <a:r>
              <a:rPr lang="en-GB" altLang="en-US" sz="2000">
                <a:solidFill>
                  <a:prstClr val="black"/>
                </a:solidFill>
                <a:sym typeface="Symbol" pitchFamily="18" charset="2"/>
              </a:rPr>
              <a:t>r / v = </a:t>
            </a:r>
            <a:r>
              <a:rPr lang="en-GB" altLang="en-US" sz="2000">
                <a:solidFill>
                  <a:prstClr val="black"/>
                </a:solidFill>
              </a:rPr>
              <a:t>2</a:t>
            </a:r>
            <a:r>
              <a:rPr lang="en-GB" altLang="en-US" sz="2000">
                <a:solidFill>
                  <a:prstClr val="black"/>
                </a:solidFill>
                <a:sym typeface="Symbol" pitchFamily="18" charset="2"/>
              </a:rPr>
              <a:t> / </a:t>
            </a:r>
          </a:p>
          <a:p>
            <a:pPr eaLnBrk="1" fontAlgn="base" hangingPunct="1">
              <a:spcBef>
                <a:spcPct val="0"/>
              </a:spcBef>
              <a:spcAft>
                <a:spcPct val="0"/>
              </a:spcAft>
            </a:pPr>
            <a:r>
              <a:rPr lang="en-GB" altLang="en-US" sz="2400" b="1">
                <a:solidFill>
                  <a:srgbClr val="FF0000"/>
                </a:solidFill>
                <a:sym typeface="Symbol" pitchFamily="18" charset="2"/>
              </a:rPr>
              <a:t>        v = r </a:t>
            </a:r>
          </a:p>
          <a:p>
            <a:pPr eaLnBrk="1" fontAlgn="base" hangingPunct="1">
              <a:spcBef>
                <a:spcPct val="0"/>
              </a:spcBef>
              <a:spcAft>
                <a:spcPct val="0"/>
              </a:spcAft>
            </a:pPr>
            <a:endParaRPr lang="en-GB" altLang="en-US" sz="2400" b="1">
              <a:solidFill>
                <a:srgbClr val="FF0000"/>
              </a:solidFill>
              <a:sym typeface="Symbol" pitchFamily="18" charset="2"/>
            </a:endParaRPr>
          </a:p>
          <a:p>
            <a:pPr eaLnBrk="1" fontAlgn="base" hangingPunct="1">
              <a:spcBef>
                <a:spcPct val="0"/>
              </a:spcBef>
              <a:spcAft>
                <a:spcPct val="0"/>
              </a:spcAft>
            </a:pPr>
            <a:endParaRPr lang="en-GB" altLang="en-US" sz="2400">
              <a:solidFill>
                <a:srgbClr val="FF0000"/>
              </a:solidFill>
            </a:endParaRPr>
          </a:p>
        </p:txBody>
      </p:sp>
      <p:sp>
        <p:nvSpPr>
          <p:cNvPr id="33796" name="TextBox 4"/>
          <p:cNvSpPr txBox="1">
            <a:spLocks noChangeArrowheads="1"/>
          </p:cNvSpPr>
          <p:nvPr/>
        </p:nvSpPr>
        <p:spPr bwMode="auto">
          <a:xfrm>
            <a:off x="323850" y="260350"/>
            <a:ext cx="8496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4400">
                <a:solidFill>
                  <a:prstClr val="black"/>
                </a:solidFill>
              </a:rPr>
              <a:t>Angular Velocity</a:t>
            </a:r>
          </a:p>
        </p:txBody>
      </p:sp>
      <p:sp>
        <p:nvSpPr>
          <p:cNvPr id="33797" name="TextBox 5"/>
          <p:cNvSpPr txBox="1">
            <a:spLocks noChangeArrowheads="1"/>
          </p:cNvSpPr>
          <p:nvPr/>
        </p:nvSpPr>
        <p:spPr bwMode="auto">
          <a:xfrm>
            <a:off x="250825" y="3933825"/>
            <a:ext cx="8569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000">
                <a:solidFill>
                  <a:prstClr val="black"/>
                </a:solidFill>
              </a:rPr>
              <a:t>From the previous slide,</a:t>
            </a:r>
          </a:p>
          <a:p>
            <a:pPr eaLnBrk="1" fontAlgn="base" hangingPunct="1">
              <a:spcBef>
                <a:spcPct val="0"/>
              </a:spcBef>
              <a:spcAft>
                <a:spcPct val="0"/>
              </a:spcAft>
            </a:pPr>
            <a:r>
              <a:rPr lang="en-GB" altLang="en-US" sz="2000">
                <a:solidFill>
                  <a:prstClr val="black"/>
                </a:solidFill>
                <a:sym typeface="Symbol" pitchFamily="18" charset="2"/>
              </a:rPr>
              <a:t>  = </a:t>
            </a:r>
            <a:r>
              <a:rPr lang="en-GB" altLang="en-US" sz="2000">
                <a:solidFill>
                  <a:prstClr val="black"/>
                </a:solidFill>
              </a:rPr>
              <a:t>2</a:t>
            </a:r>
            <a:r>
              <a:rPr lang="en-GB" altLang="en-US" sz="2000">
                <a:solidFill>
                  <a:prstClr val="black"/>
                </a:solidFill>
                <a:sym typeface="Symbol" pitchFamily="18" charset="2"/>
              </a:rPr>
              <a:t>ft</a:t>
            </a:r>
          </a:p>
          <a:p>
            <a:pPr eaLnBrk="1" fontAlgn="base" hangingPunct="1">
              <a:spcBef>
                <a:spcPct val="0"/>
              </a:spcBef>
              <a:spcAft>
                <a:spcPct val="0"/>
              </a:spcAft>
            </a:pPr>
            <a:r>
              <a:rPr lang="en-GB" altLang="en-US" sz="2000">
                <a:solidFill>
                  <a:prstClr val="black"/>
                </a:solidFill>
              </a:rPr>
              <a:t>We also know that </a:t>
            </a:r>
            <a:r>
              <a:rPr lang="en-GB" altLang="en-US" sz="2000">
                <a:solidFill>
                  <a:prstClr val="black"/>
                </a:solidFill>
                <a:sym typeface="Symbol" pitchFamily="18" charset="2"/>
              </a:rPr>
              <a:t> =  / t</a:t>
            </a:r>
          </a:p>
          <a:p>
            <a:pPr eaLnBrk="1" fontAlgn="base" hangingPunct="1">
              <a:spcBef>
                <a:spcPct val="0"/>
              </a:spcBef>
              <a:spcAft>
                <a:spcPct val="0"/>
              </a:spcAft>
            </a:pPr>
            <a:r>
              <a:rPr lang="en-GB" altLang="en-US" sz="2000">
                <a:solidFill>
                  <a:prstClr val="black"/>
                </a:solidFill>
                <a:sym typeface="Symbol" pitchFamily="18" charset="2"/>
              </a:rPr>
              <a:t> </a:t>
            </a:r>
            <a:r>
              <a:rPr lang="en-GB" altLang="en-US" sz="2400" b="1">
                <a:solidFill>
                  <a:srgbClr val="FF0000"/>
                </a:solidFill>
                <a:sym typeface="Symbol" pitchFamily="18" charset="2"/>
              </a:rPr>
              <a:t> = </a:t>
            </a:r>
            <a:r>
              <a:rPr lang="en-GB" altLang="en-US" sz="2400" b="1">
                <a:solidFill>
                  <a:srgbClr val="FF0000"/>
                </a:solidFill>
              </a:rPr>
              <a:t>2</a:t>
            </a:r>
            <a:r>
              <a:rPr lang="en-GB" altLang="en-US" sz="2400" b="1">
                <a:solidFill>
                  <a:srgbClr val="FF0000"/>
                </a:solidFill>
                <a:sym typeface="Symbol" pitchFamily="18" charset="2"/>
              </a:rPr>
              <a:t>f</a:t>
            </a:r>
            <a:endParaRPr lang="en-GB" altLang="en-US" sz="2400" b="1">
              <a:solidFill>
                <a:srgbClr val="FF0000"/>
              </a:solidFill>
            </a:endParaRPr>
          </a:p>
        </p:txBody>
      </p:sp>
      <p:sp>
        <p:nvSpPr>
          <p:cNvPr id="6" name="Date Placeholder 5"/>
          <p:cNvSpPr>
            <a:spLocks noGrp="1"/>
          </p:cNvSpPr>
          <p:nvPr>
            <p:ph type="dt" sz="quarter" idx="10"/>
          </p:nvPr>
        </p:nvSpPr>
        <p:spPr/>
        <p:txBody>
          <a:bodyPr/>
          <a:lstStyle/>
          <a:p>
            <a:pPr>
              <a:defRPr/>
            </a:pPr>
            <a:fld id="{EC5ECEE8-3340-4E0D-94E0-B3035ABEA7CF}"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333701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115888"/>
            <a:ext cx="8496300" cy="6556375"/>
          </a:xfrm>
          <a:prstGeom prst="rect">
            <a:avLst/>
          </a:prstGeom>
          <a:noFill/>
        </p:spPr>
        <p:txBody>
          <a:bodyPr>
            <a:spAutoFit/>
          </a:bodyPr>
          <a:lstStyle/>
          <a:p>
            <a:pPr fontAlgn="base">
              <a:spcBef>
                <a:spcPct val="0"/>
              </a:spcBef>
              <a:spcAft>
                <a:spcPct val="0"/>
              </a:spcAft>
              <a:defRPr/>
            </a:pPr>
            <a:r>
              <a:rPr lang="en-GB" sz="2400" dirty="0">
                <a:solidFill>
                  <a:prstClr val="black"/>
                </a:solidFill>
                <a:latin typeface="Arial" charset="0"/>
                <a:cs typeface="Arial" charset="0"/>
              </a:rPr>
              <a:t>Worked example</a:t>
            </a:r>
          </a:p>
          <a:p>
            <a:pPr fontAlgn="base">
              <a:spcBef>
                <a:spcPct val="0"/>
              </a:spcBef>
              <a:spcAft>
                <a:spcPct val="0"/>
              </a:spcAft>
              <a:defRPr/>
            </a:pPr>
            <a:r>
              <a:rPr lang="en-GB" dirty="0">
                <a:solidFill>
                  <a:prstClr val="black"/>
                </a:solidFill>
                <a:latin typeface="Arial" charset="0"/>
                <a:cs typeface="Arial" charset="0"/>
              </a:rPr>
              <a:t>A cyclist travels at a speed of 12 ms</a:t>
            </a:r>
            <a:r>
              <a:rPr lang="en-GB" baseline="30000" dirty="0">
                <a:solidFill>
                  <a:prstClr val="black"/>
                </a:solidFill>
                <a:latin typeface="Arial" charset="0"/>
                <a:cs typeface="Arial" charset="0"/>
              </a:rPr>
              <a:t>-1</a:t>
            </a:r>
            <a:r>
              <a:rPr lang="en-GB" dirty="0">
                <a:solidFill>
                  <a:prstClr val="black"/>
                </a:solidFill>
                <a:latin typeface="Arial" charset="0"/>
                <a:cs typeface="Arial" charset="0"/>
              </a:rPr>
              <a:t> on a bike which has wheels of radius 40cm.  Calculate:</a:t>
            </a:r>
          </a:p>
          <a:p>
            <a:pPr marL="358775" indent="-358775" fontAlgn="base">
              <a:spcBef>
                <a:spcPct val="0"/>
              </a:spcBef>
              <a:spcAft>
                <a:spcPct val="0"/>
              </a:spcAft>
              <a:defRPr/>
            </a:pPr>
            <a:r>
              <a:rPr lang="en-GB" dirty="0">
                <a:solidFill>
                  <a:prstClr val="black"/>
                </a:solidFill>
                <a:latin typeface="Arial" charset="0"/>
                <a:cs typeface="Arial" charset="0"/>
              </a:rPr>
              <a:t>a	the frequency of rotation of each wheel;</a:t>
            </a:r>
          </a:p>
          <a:p>
            <a:pPr marL="358775" indent="-358775" fontAlgn="base">
              <a:spcBef>
                <a:spcPct val="0"/>
              </a:spcBef>
              <a:spcAft>
                <a:spcPct val="0"/>
              </a:spcAft>
              <a:defRPr/>
            </a:pPr>
            <a:r>
              <a:rPr lang="en-GB" dirty="0">
                <a:solidFill>
                  <a:prstClr val="black"/>
                </a:solidFill>
                <a:latin typeface="Arial" charset="0"/>
                <a:cs typeface="Arial" charset="0"/>
              </a:rPr>
              <a:t>b	the angular speed of each wheel;</a:t>
            </a:r>
          </a:p>
          <a:p>
            <a:pPr marL="358775" indent="-358775" fontAlgn="base">
              <a:spcBef>
                <a:spcPct val="0"/>
              </a:spcBef>
              <a:spcAft>
                <a:spcPct val="0"/>
              </a:spcAft>
              <a:defRPr/>
            </a:pPr>
            <a:r>
              <a:rPr lang="en-GB" dirty="0">
                <a:solidFill>
                  <a:prstClr val="black"/>
                </a:solidFill>
                <a:latin typeface="Arial" charset="0"/>
                <a:cs typeface="Arial" charset="0"/>
              </a:rPr>
              <a:t>c	the angle the wheel turn through in 0.10s in:</a:t>
            </a:r>
          </a:p>
          <a:p>
            <a:pPr marL="358775" indent="-358775" fontAlgn="base">
              <a:spcBef>
                <a:spcPct val="0"/>
              </a:spcBef>
              <a:spcAft>
                <a:spcPct val="0"/>
              </a:spcAft>
              <a:defRPr/>
            </a:pPr>
            <a:r>
              <a:rPr lang="en-GB" dirty="0">
                <a:solidFill>
                  <a:prstClr val="black"/>
                </a:solidFill>
                <a:latin typeface="Arial" charset="0"/>
                <a:cs typeface="Arial" charset="0"/>
              </a:rPr>
              <a:t>	</a:t>
            </a:r>
            <a:r>
              <a:rPr lang="en-GB" dirty="0" err="1">
                <a:solidFill>
                  <a:prstClr val="black"/>
                </a:solidFill>
                <a:latin typeface="Arial" charset="0"/>
                <a:cs typeface="Arial" charset="0"/>
              </a:rPr>
              <a:t>i</a:t>
            </a:r>
            <a:r>
              <a:rPr lang="en-GB" dirty="0">
                <a:solidFill>
                  <a:prstClr val="black"/>
                </a:solidFill>
                <a:latin typeface="Arial" charset="0"/>
                <a:cs typeface="Arial" charset="0"/>
              </a:rPr>
              <a:t>	radians		ii	degrees</a:t>
            </a:r>
          </a:p>
          <a:p>
            <a:pPr marL="358775" indent="-358775" fontAlgn="base">
              <a:spcBef>
                <a:spcPct val="0"/>
              </a:spcBef>
              <a:spcAft>
                <a:spcPct val="0"/>
              </a:spcAft>
              <a:defRPr/>
            </a:pPr>
            <a:endParaRPr lang="en-GB" dirty="0">
              <a:solidFill>
                <a:prstClr val="black"/>
              </a:solidFill>
              <a:latin typeface="Arial" charset="0"/>
              <a:cs typeface="Arial" charset="0"/>
            </a:endParaRPr>
          </a:p>
          <a:p>
            <a:pPr marL="358775" indent="-358775" fontAlgn="base">
              <a:spcBef>
                <a:spcPct val="0"/>
              </a:spcBef>
              <a:spcAft>
                <a:spcPct val="0"/>
              </a:spcAft>
              <a:defRPr/>
            </a:pPr>
            <a:r>
              <a:rPr lang="en-GB" dirty="0">
                <a:solidFill>
                  <a:prstClr val="black"/>
                </a:solidFill>
                <a:latin typeface="Arial" charset="0"/>
                <a:cs typeface="Arial" charset="0"/>
              </a:rPr>
              <a:t>Using standard notation:</a:t>
            </a:r>
          </a:p>
          <a:p>
            <a:pPr marL="358775" indent="-358775" fontAlgn="base">
              <a:spcBef>
                <a:spcPct val="0"/>
              </a:spcBef>
              <a:spcAft>
                <a:spcPct val="0"/>
              </a:spcAft>
              <a:defRPr/>
            </a:pPr>
            <a:r>
              <a:rPr lang="en-GB" dirty="0">
                <a:solidFill>
                  <a:prstClr val="black"/>
                </a:solidFill>
                <a:latin typeface="Arial" charset="0"/>
                <a:cs typeface="Arial" charset="0"/>
              </a:rPr>
              <a:t>v = 12ms</a:t>
            </a:r>
            <a:r>
              <a:rPr lang="en-GB" baseline="30000" dirty="0">
                <a:solidFill>
                  <a:prstClr val="black"/>
                </a:solidFill>
                <a:latin typeface="Arial" charset="0"/>
                <a:cs typeface="Arial" charset="0"/>
              </a:rPr>
              <a:t>-1</a:t>
            </a:r>
          </a:p>
          <a:p>
            <a:pPr marL="358775" indent="-358775" fontAlgn="base">
              <a:spcBef>
                <a:spcPct val="0"/>
              </a:spcBef>
              <a:spcAft>
                <a:spcPct val="0"/>
              </a:spcAft>
              <a:defRPr/>
            </a:pPr>
            <a:r>
              <a:rPr lang="en-GB" dirty="0">
                <a:solidFill>
                  <a:prstClr val="black"/>
                </a:solidFill>
                <a:latin typeface="Arial" charset="0"/>
                <a:cs typeface="Arial" charset="0"/>
              </a:rPr>
              <a:t>r = 0.4m</a:t>
            </a:r>
          </a:p>
          <a:p>
            <a:pPr marL="358775" indent="-358775" fontAlgn="base">
              <a:spcBef>
                <a:spcPct val="0"/>
              </a:spcBef>
              <a:spcAft>
                <a:spcPct val="0"/>
              </a:spcAft>
              <a:defRPr/>
            </a:pPr>
            <a:r>
              <a:rPr lang="en-GB" dirty="0">
                <a:solidFill>
                  <a:prstClr val="black"/>
                </a:solidFill>
                <a:latin typeface="Arial" charset="0"/>
                <a:cs typeface="Arial" charset="0"/>
              </a:rPr>
              <a:t>a	circumference = 2 x </a:t>
            </a:r>
            <a:r>
              <a:rPr lang="en-GB" dirty="0">
                <a:solidFill>
                  <a:prstClr val="black"/>
                </a:solidFill>
                <a:latin typeface="Arial" charset="0"/>
                <a:cs typeface="Arial" charset="0"/>
                <a:sym typeface="Symbol"/>
              </a:rPr>
              <a:t> x 0.4</a:t>
            </a:r>
          </a:p>
          <a:p>
            <a:pPr marL="358775" indent="-358775" fontAlgn="base">
              <a:spcBef>
                <a:spcPct val="0"/>
              </a:spcBef>
              <a:spcAft>
                <a:spcPct val="0"/>
              </a:spcAft>
              <a:defRPr/>
            </a:pPr>
            <a:r>
              <a:rPr lang="en-GB" dirty="0">
                <a:solidFill>
                  <a:prstClr val="black"/>
                </a:solidFill>
                <a:latin typeface="Arial" charset="0"/>
                <a:cs typeface="Arial" charset="0"/>
                <a:sym typeface="Symbol"/>
              </a:rPr>
              <a:t>			 = 2.5m</a:t>
            </a:r>
          </a:p>
          <a:p>
            <a:pPr marL="358775" indent="-358775" fontAlgn="base">
              <a:spcBef>
                <a:spcPct val="0"/>
              </a:spcBef>
              <a:spcAft>
                <a:spcPct val="0"/>
              </a:spcAft>
              <a:defRPr/>
            </a:pPr>
            <a:r>
              <a:rPr lang="en-GB" dirty="0">
                <a:solidFill>
                  <a:prstClr val="black"/>
                </a:solidFill>
                <a:latin typeface="Arial" charset="0"/>
                <a:cs typeface="Arial" charset="0"/>
                <a:sym typeface="Symbol"/>
              </a:rPr>
              <a:t>	T = circumference / speed  = 2.5 / 12</a:t>
            </a:r>
          </a:p>
          <a:p>
            <a:pPr marL="358775" indent="-358775" fontAlgn="base">
              <a:spcBef>
                <a:spcPct val="0"/>
              </a:spcBef>
              <a:spcAft>
                <a:spcPct val="0"/>
              </a:spcAft>
              <a:defRPr/>
            </a:pPr>
            <a:r>
              <a:rPr lang="en-GB" dirty="0">
                <a:solidFill>
                  <a:prstClr val="black"/>
                </a:solidFill>
                <a:latin typeface="Arial" charset="0"/>
                <a:cs typeface="Arial" charset="0"/>
                <a:sym typeface="Symbol"/>
              </a:rPr>
              <a:t>	   = 0.21s</a:t>
            </a:r>
          </a:p>
          <a:p>
            <a:pPr marL="358775" indent="-358775" fontAlgn="base">
              <a:spcBef>
                <a:spcPct val="0"/>
              </a:spcBef>
              <a:spcAft>
                <a:spcPct val="0"/>
              </a:spcAft>
              <a:defRPr/>
            </a:pPr>
            <a:r>
              <a:rPr lang="en-GB" dirty="0">
                <a:solidFill>
                  <a:prstClr val="black"/>
                </a:solidFill>
                <a:latin typeface="Arial" charset="0"/>
                <a:cs typeface="Arial" charset="0"/>
                <a:sym typeface="Symbol"/>
              </a:rPr>
              <a:t>	f = 1 / T = 1 / 0.21</a:t>
            </a:r>
          </a:p>
          <a:p>
            <a:pPr marL="358775" indent="-358775" fontAlgn="base">
              <a:spcBef>
                <a:spcPct val="0"/>
              </a:spcBef>
              <a:spcAft>
                <a:spcPct val="0"/>
              </a:spcAft>
              <a:defRPr/>
            </a:pPr>
            <a:r>
              <a:rPr lang="en-GB" dirty="0">
                <a:solidFill>
                  <a:prstClr val="black"/>
                </a:solidFill>
                <a:latin typeface="Arial" charset="0"/>
                <a:cs typeface="Arial" charset="0"/>
                <a:sym typeface="Symbol"/>
              </a:rPr>
              <a:t>	  = 4.8Hz</a:t>
            </a:r>
          </a:p>
          <a:p>
            <a:pPr marL="358775" indent="-358775" fontAlgn="base">
              <a:spcBef>
                <a:spcPct val="0"/>
              </a:spcBef>
              <a:spcAft>
                <a:spcPct val="0"/>
              </a:spcAft>
              <a:defRPr/>
            </a:pPr>
            <a:r>
              <a:rPr lang="en-GB" dirty="0">
                <a:solidFill>
                  <a:prstClr val="black"/>
                </a:solidFill>
                <a:latin typeface="Arial" charset="0"/>
                <a:cs typeface="Arial" charset="0"/>
                <a:sym typeface="Symbol"/>
              </a:rPr>
              <a:t>b	 = 2f</a:t>
            </a:r>
          </a:p>
          <a:p>
            <a:pPr marL="358775" indent="-358775" fontAlgn="base">
              <a:spcBef>
                <a:spcPct val="0"/>
              </a:spcBef>
              <a:spcAft>
                <a:spcPct val="0"/>
              </a:spcAft>
              <a:defRPr/>
            </a:pPr>
            <a:r>
              <a:rPr lang="en-GB" dirty="0">
                <a:solidFill>
                  <a:prstClr val="black"/>
                </a:solidFill>
                <a:latin typeface="Arial" charset="0"/>
                <a:cs typeface="Arial" charset="0"/>
                <a:sym typeface="Symbol"/>
              </a:rPr>
              <a:t>	    = 30rads</a:t>
            </a:r>
            <a:r>
              <a:rPr lang="en-GB" baseline="30000" dirty="0">
                <a:solidFill>
                  <a:prstClr val="black"/>
                </a:solidFill>
                <a:latin typeface="Arial" charset="0"/>
                <a:cs typeface="Arial" charset="0"/>
                <a:sym typeface="Symbol"/>
              </a:rPr>
              <a:t>-1</a:t>
            </a:r>
          </a:p>
          <a:p>
            <a:pPr marL="358775" indent="-358775" fontAlgn="base">
              <a:spcBef>
                <a:spcPct val="0"/>
              </a:spcBef>
              <a:spcAft>
                <a:spcPct val="0"/>
              </a:spcAft>
              <a:defRPr/>
            </a:pPr>
            <a:r>
              <a:rPr lang="en-GB" dirty="0">
                <a:solidFill>
                  <a:prstClr val="black"/>
                </a:solidFill>
                <a:latin typeface="Arial" charset="0"/>
                <a:cs typeface="Arial" charset="0"/>
                <a:sym typeface="Symbol"/>
              </a:rPr>
              <a:t>c	</a:t>
            </a:r>
            <a:r>
              <a:rPr lang="en-GB" dirty="0" err="1">
                <a:solidFill>
                  <a:prstClr val="black"/>
                </a:solidFill>
                <a:latin typeface="Arial" charset="0"/>
                <a:cs typeface="Arial" charset="0"/>
                <a:sym typeface="Symbol"/>
              </a:rPr>
              <a:t>i</a:t>
            </a:r>
            <a:r>
              <a:rPr lang="en-GB" dirty="0">
                <a:solidFill>
                  <a:prstClr val="black"/>
                </a:solidFill>
                <a:latin typeface="Arial" charset="0"/>
                <a:cs typeface="Arial" charset="0"/>
                <a:sym typeface="Symbol"/>
              </a:rPr>
              <a:t>	 = t   	= 30 x 0.1</a:t>
            </a:r>
          </a:p>
          <a:p>
            <a:pPr marL="358775" indent="-358775" fontAlgn="base">
              <a:spcBef>
                <a:spcPct val="0"/>
              </a:spcBef>
              <a:spcAft>
                <a:spcPct val="0"/>
              </a:spcAft>
              <a:defRPr/>
            </a:pPr>
            <a:r>
              <a:rPr lang="en-GB" dirty="0">
                <a:solidFill>
                  <a:prstClr val="black"/>
                </a:solidFill>
                <a:latin typeface="Arial" charset="0"/>
                <a:cs typeface="Arial" charset="0"/>
                <a:sym typeface="Symbol"/>
              </a:rPr>
              <a:t>			3.0rad</a:t>
            </a:r>
          </a:p>
          <a:p>
            <a:pPr marL="358775" indent="-358775" fontAlgn="base">
              <a:spcBef>
                <a:spcPct val="0"/>
              </a:spcBef>
              <a:spcAft>
                <a:spcPct val="0"/>
              </a:spcAft>
              <a:defRPr/>
            </a:pPr>
            <a:r>
              <a:rPr lang="en-GB" dirty="0">
                <a:solidFill>
                  <a:prstClr val="black"/>
                </a:solidFill>
                <a:latin typeface="Arial" charset="0"/>
                <a:cs typeface="Arial" charset="0"/>
                <a:sym typeface="Symbol"/>
              </a:rPr>
              <a:t>	</a:t>
            </a:r>
            <a:r>
              <a:rPr lang="en-GB" dirty="0" err="1">
                <a:solidFill>
                  <a:prstClr val="black"/>
                </a:solidFill>
                <a:latin typeface="Arial" charset="0"/>
                <a:cs typeface="Arial" charset="0"/>
                <a:sym typeface="Symbol"/>
              </a:rPr>
              <a:t>i</a:t>
            </a:r>
            <a:r>
              <a:rPr lang="en-GB" dirty="0">
                <a:solidFill>
                  <a:prstClr val="black"/>
                </a:solidFill>
                <a:latin typeface="Arial" charset="0"/>
                <a:cs typeface="Arial" charset="0"/>
                <a:sym typeface="Symbol"/>
              </a:rPr>
              <a:t>	 = 3.0 x 360 / 2</a:t>
            </a:r>
          </a:p>
          <a:p>
            <a:pPr marL="358775" indent="-358775" fontAlgn="base">
              <a:spcBef>
                <a:spcPct val="0"/>
              </a:spcBef>
              <a:spcAft>
                <a:spcPct val="0"/>
              </a:spcAft>
              <a:defRPr/>
            </a:pPr>
            <a:r>
              <a:rPr lang="en-GB" dirty="0">
                <a:solidFill>
                  <a:prstClr val="black"/>
                </a:solidFill>
                <a:latin typeface="Arial" charset="0"/>
                <a:cs typeface="Arial" charset="0"/>
                <a:sym typeface="Symbol"/>
              </a:rPr>
              <a:t>		   = 172</a:t>
            </a:r>
            <a:r>
              <a:rPr lang="en-GB" baseline="30000" dirty="0">
                <a:solidFill>
                  <a:prstClr val="black"/>
                </a:solidFill>
                <a:latin typeface="Arial" charset="0"/>
                <a:cs typeface="Arial" charset="0"/>
                <a:sym typeface="Symbol"/>
              </a:rPr>
              <a:t>0</a:t>
            </a:r>
          </a:p>
        </p:txBody>
      </p:sp>
      <p:sp>
        <p:nvSpPr>
          <p:cNvPr id="3" name="TextBox 2"/>
          <p:cNvSpPr txBox="1">
            <a:spLocks noChangeArrowheads="1"/>
          </p:cNvSpPr>
          <p:nvPr/>
        </p:nvSpPr>
        <p:spPr bwMode="auto">
          <a:xfrm>
            <a:off x="5219700" y="2924175"/>
            <a:ext cx="2994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b="1">
                <a:solidFill>
                  <a:srgbClr val="9F5FCF"/>
                </a:solidFill>
              </a:rPr>
              <a:t>A few questions</a:t>
            </a:r>
          </a:p>
          <a:p>
            <a:pPr eaLnBrk="1" fontAlgn="base" hangingPunct="1">
              <a:spcBef>
                <a:spcPct val="0"/>
              </a:spcBef>
              <a:spcAft>
                <a:spcPct val="0"/>
              </a:spcAft>
            </a:pPr>
            <a:r>
              <a:rPr lang="en-GB" altLang="en-US" sz="2400" b="1">
                <a:solidFill>
                  <a:srgbClr val="9F5FCF"/>
                </a:solidFill>
              </a:rPr>
              <a:t>P23 qu 1-4</a:t>
            </a:r>
          </a:p>
        </p:txBody>
      </p:sp>
      <p:sp>
        <p:nvSpPr>
          <p:cNvPr id="4" name="Date Placeholder 3"/>
          <p:cNvSpPr>
            <a:spLocks noGrp="1"/>
          </p:cNvSpPr>
          <p:nvPr>
            <p:ph type="dt" sz="quarter" idx="10"/>
          </p:nvPr>
        </p:nvSpPr>
        <p:spPr/>
        <p:txBody>
          <a:bodyPr/>
          <a:lstStyle/>
          <a:p>
            <a:pPr>
              <a:defRPr/>
            </a:pPr>
            <a:fld id="{27611DE7-1D4A-4208-BDA7-39932DE86C6D}"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204603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2000"/>
                                        <p:tgtEl>
                                          <p:spTgt spid="2">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20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2000"/>
                                        <p:tgtEl>
                                          <p:spTgt spid="2">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2000"/>
                                        <p:tgtEl>
                                          <p:spTgt spid="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2000"/>
                                        <p:tgtEl>
                                          <p:spTgt spid="2">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2000"/>
                                        <p:tgtEl>
                                          <p:spTgt spid="2">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2000"/>
                                        <p:tgtEl>
                                          <p:spTgt spid="2">
                                            <p:txEl>
                                              <p:pRg st="13" end="1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Effect transition="in" filter="fade">
                                      <p:cBhvr>
                                        <p:cTn id="55" dur="2000"/>
                                        <p:tgtEl>
                                          <p:spTgt spid="2">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Effect transition="in" filter="fade">
                                      <p:cBhvr>
                                        <p:cTn id="58" dur="2000"/>
                                        <p:tgtEl>
                                          <p:spTgt spid="2">
                                            <p:txEl>
                                              <p:pRg st="15" end="1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Effect transition="in" filter="fade">
                                      <p:cBhvr>
                                        <p:cTn id="63" dur="2000"/>
                                        <p:tgtEl>
                                          <p:spTgt spid="2">
                                            <p:txEl>
                                              <p:pRg st="16" end="1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
                                            <p:txEl>
                                              <p:pRg st="17" end="17"/>
                                            </p:txEl>
                                          </p:spTgt>
                                        </p:tgtEl>
                                        <p:attrNameLst>
                                          <p:attrName>style.visibility</p:attrName>
                                        </p:attrNameLst>
                                      </p:cBhvr>
                                      <p:to>
                                        <p:strVal val="visible"/>
                                      </p:to>
                                    </p:set>
                                    <p:animEffect transition="in" filter="fade">
                                      <p:cBhvr>
                                        <p:cTn id="66" dur="2000"/>
                                        <p:tgtEl>
                                          <p:spTgt spid="2">
                                            <p:txEl>
                                              <p:pRg st="17" end="17"/>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
                                            <p:txEl>
                                              <p:pRg st="18" end="18"/>
                                            </p:txEl>
                                          </p:spTgt>
                                        </p:tgtEl>
                                        <p:attrNameLst>
                                          <p:attrName>style.visibility</p:attrName>
                                        </p:attrNameLst>
                                      </p:cBhvr>
                                      <p:to>
                                        <p:strVal val="visible"/>
                                      </p:to>
                                    </p:set>
                                    <p:animEffect transition="in" filter="fade">
                                      <p:cBhvr>
                                        <p:cTn id="71" dur="2000"/>
                                        <p:tgtEl>
                                          <p:spTgt spid="2">
                                            <p:txEl>
                                              <p:pRg st="18" end="1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2">
                                            <p:txEl>
                                              <p:pRg st="19" end="19"/>
                                            </p:txEl>
                                          </p:spTgt>
                                        </p:tgtEl>
                                        <p:attrNameLst>
                                          <p:attrName>style.visibility</p:attrName>
                                        </p:attrNameLst>
                                      </p:cBhvr>
                                      <p:to>
                                        <p:strVal val="visible"/>
                                      </p:to>
                                    </p:set>
                                    <p:animEffect transition="in" filter="fade">
                                      <p:cBhvr>
                                        <p:cTn id="74" dur="2000"/>
                                        <p:tgtEl>
                                          <p:spTgt spid="2">
                                            <p:txEl>
                                              <p:pRg st="19" end="19"/>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
                                            <p:txEl>
                                              <p:pRg st="20" end="20"/>
                                            </p:txEl>
                                          </p:spTgt>
                                        </p:tgtEl>
                                        <p:attrNameLst>
                                          <p:attrName>style.visibility</p:attrName>
                                        </p:attrNameLst>
                                      </p:cBhvr>
                                      <p:to>
                                        <p:strVal val="visible"/>
                                      </p:to>
                                    </p:set>
                                    <p:animEffect transition="in" filter="fade">
                                      <p:cBhvr>
                                        <p:cTn id="79" dur="2000"/>
                                        <p:tgtEl>
                                          <p:spTgt spid="2">
                                            <p:txEl>
                                              <p:pRg st="20" end="20"/>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2">
                                            <p:txEl>
                                              <p:pRg st="21" end="21"/>
                                            </p:txEl>
                                          </p:spTgt>
                                        </p:tgtEl>
                                        <p:attrNameLst>
                                          <p:attrName>style.visibility</p:attrName>
                                        </p:attrNameLst>
                                      </p:cBhvr>
                                      <p:to>
                                        <p:strVal val="visible"/>
                                      </p:to>
                                    </p:set>
                                    <p:animEffect transition="in" filter="fade">
                                      <p:cBhvr>
                                        <p:cTn id="82" dur="2000"/>
                                        <p:tgtEl>
                                          <p:spTgt spid="2">
                                            <p:txEl>
                                              <p:pRg st="21" end="21"/>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0"/>
            <a:ext cx="8229600" cy="922338"/>
          </a:xfrm>
        </p:spPr>
        <p:txBody>
          <a:bodyPr/>
          <a:lstStyle/>
          <a:p>
            <a:r>
              <a:rPr lang="en-GB" altLang="en-US" smtClean="0"/>
              <a:t>Centripetal Force</a:t>
            </a:r>
          </a:p>
        </p:txBody>
      </p:sp>
      <p:sp>
        <p:nvSpPr>
          <p:cNvPr id="3" name="Content Placeholder 2"/>
          <p:cNvSpPr>
            <a:spLocks noGrp="1"/>
          </p:cNvSpPr>
          <p:nvPr>
            <p:ph idx="1"/>
          </p:nvPr>
        </p:nvSpPr>
        <p:spPr>
          <a:xfrm>
            <a:off x="468313" y="836613"/>
            <a:ext cx="5194300" cy="2160587"/>
          </a:xfrm>
        </p:spPr>
        <p:txBody>
          <a:bodyPr/>
          <a:lstStyle/>
          <a:p>
            <a:pPr marL="0">
              <a:buFont typeface="Arial" pitchFamily="34" charset="0"/>
              <a:buNone/>
            </a:pPr>
            <a:r>
              <a:rPr lang="en-GB" altLang="en-US" sz="2000" smtClean="0"/>
              <a:t>If you pick any point on this bike wheel, it  will rotate with a constant speed, but its direction will be constantly changing.</a:t>
            </a:r>
          </a:p>
          <a:p>
            <a:pPr marL="0">
              <a:buFont typeface="Arial" pitchFamily="34" charset="0"/>
              <a:buNone/>
            </a:pPr>
            <a:endParaRPr lang="en-GB" altLang="en-US" sz="1200" smtClean="0"/>
          </a:p>
          <a:p>
            <a:pPr marL="0">
              <a:buFont typeface="Arial" pitchFamily="34" charset="0"/>
              <a:buNone/>
            </a:pPr>
            <a:r>
              <a:rPr lang="en-GB" altLang="en-US" sz="2000" smtClean="0"/>
              <a:t>This means its velocity is changing.</a:t>
            </a:r>
          </a:p>
          <a:p>
            <a:pPr marL="0">
              <a:buFont typeface="Arial" pitchFamily="34" charset="0"/>
              <a:buNone/>
            </a:pPr>
            <a:r>
              <a:rPr lang="en-GB" altLang="en-US" sz="2000" smtClean="0"/>
              <a:t>It is always accelerating.</a:t>
            </a:r>
          </a:p>
        </p:txBody>
      </p:sp>
      <p:pic>
        <p:nvPicPr>
          <p:cNvPr id="35844" name="Picture 2" descr="Bikewheel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13" y="5032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8204200" y="1077913"/>
            <a:ext cx="215900" cy="2174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8" name="Arc 7"/>
          <p:cNvSpPr/>
          <p:nvPr/>
        </p:nvSpPr>
        <p:spPr bwMode="auto">
          <a:xfrm rot="2916930">
            <a:off x="3988659" y="-523147"/>
            <a:ext cx="5264151" cy="4961069"/>
          </a:xfrm>
          <a:prstGeom prst="arc">
            <a:avLst>
              <a:gd name="adj1" fmla="val 16345884"/>
              <a:gd name="adj2" fmla="val 0"/>
            </a:avLst>
          </a:prstGeom>
          <a:ln w="34925">
            <a:solidFill>
              <a:srgbClr val="FF0000"/>
            </a:solidFill>
            <a:tailEnd type="stealth" w="lg" len="lg"/>
          </a:ln>
          <a:scene3d>
            <a:camera prst="orthographicFront">
              <a:rot lat="1080000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black"/>
              </a:solidFill>
            </a:endParaRPr>
          </a:p>
        </p:txBody>
      </p:sp>
      <p:sp>
        <p:nvSpPr>
          <p:cNvPr id="9" name="Freeform 8"/>
          <p:cNvSpPr/>
          <p:nvPr/>
        </p:nvSpPr>
        <p:spPr bwMode="auto">
          <a:xfrm>
            <a:off x="8059738" y="1511300"/>
            <a:ext cx="1568450" cy="2808288"/>
          </a:xfrm>
          <a:custGeom>
            <a:avLst/>
            <a:gdLst>
              <a:gd name="connsiteX0" fmla="*/ 848139 w 1568944"/>
              <a:gd name="connsiteY0" fmla="*/ 1081787 h 2370907"/>
              <a:gd name="connsiteX1" fmla="*/ 848139 w 1568944"/>
              <a:gd name="connsiteY1" fmla="*/ 1081787 h 2370907"/>
              <a:gd name="connsiteX2" fmla="*/ 728869 w 1568944"/>
              <a:gd name="connsiteY2" fmla="*/ 1148048 h 2370907"/>
              <a:gd name="connsiteX3" fmla="*/ 689113 w 1568944"/>
              <a:gd name="connsiteY3" fmla="*/ 1174552 h 2370907"/>
              <a:gd name="connsiteX4" fmla="*/ 649356 w 1568944"/>
              <a:gd name="connsiteY4" fmla="*/ 1187805 h 2370907"/>
              <a:gd name="connsiteX5" fmla="*/ 516835 w 1568944"/>
              <a:gd name="connsiteY5" fmla="*/ 1280570 h 2370907"/>
              <a:gd name="connsiteX6" fmla="*/ 463826 w 1568944"/>
              <a:gd name="connsiteY6" fmla="*/ 1307074 h 2370907"/>
              <a:gd name="connsiteX7" fmla="*/ 371061 w 1568944"/>
              <a:gd name="connsiteY7" fmla="*/ 1373335 h 2370907"/>
              <a:gd name="connsiteX8" fmla="*/ 331304 w 1568944"/>
              <a:gd name="connsiteY8" fmla="*/ 1399839 h 2370907"/>
              <a:gd name="connsiteX9" fmla="*/ 304800 w 1568944"/>
              <a:gd name="connsiteY9" fmla="*/ 1426344 h 2370907"/>
              <a:gd name="connsiteX10" fmla="*/ 225287 w 1568944"/>
              <a:gd name="connsiteY10" fmla="*/ 1479352 h 2370907"/>
              <a:gd name="connsiteX11" fmla="*/ 198783 w 1568944"/>
              <a:gd name="connsiteY11" fmla="*/ 1505857 h 2370907"/>
              <a:gd name="connsiteX12" fmla="*/ 159026 w 1568944"/>
              <a:gd name="connsiteY12" fmla="*/ 1532361 h 2370907"/>
              <a:gd name="connsiteX13" fmla="*/ 79513 w 1568944"/>
              <a:gd name="connsiteY13" fmla="*/ 1585370 h 2370907"/>
              <a:gd name="connsiteX14" fmla="*/ 53009 w 1568944"/>
              <a:gd name="connsiteY14" fmla="*/ 1625126 h 2370907"/>
              <a:gd name="connsiteX15" fmla="*/ 13252 w 1568944"/>
              <a:gd name="connsiteY15" fmla="*/ 1770900 h 2370907"/>
              <a:gd name="connsiteX16" fmla="*/ 0 w 1568944"/>
              <a:gd name="connsiteY16" fmla="*/ 1810657 h 2370907"/>
              <a:gd name="connsiteX17" fmla="*/ 13252 w 1568944"/>
              <a:gd name="connsiteY17" fmla="*/ 2075700 h 2370907"/>
              <a:gd name="connsiteX18" fmla="*/ 26504 w 1568944"/>
              <a:gd name="connsiteY18" fmla="*/ 2115457 h 2370907"/>
              <a:gd name="connsiteX19" fmla="*/ 53009 w 1568944"/>
              <a:gd name="connsiteY19" fmla="*/ 2141961 h 2370907"/>
              <a:gd name="connsiteX20" fmla="*/ 79513 w 1568944"/>
              <a:gd name="connsiteY20" fmla="*/ 2181718 h 2370907"/>
              <a:gd name="connsiteX21" fmla="*/ 119269 w 1568944"/>
              <a:gd name="connsiteY21" fmla="*/ 2194970 h 2370907"/>
              <a:gd name="connsiteX22" fmla="*/ 172278 w 1568944"/>
              <a:gd name="connsiteY22" fmla="*/ 2221474 h 2370907"/>
              <a:gd name="connsiteX23" fmla="*/ 212035 w 1568944"/>
              <a:gd name="connsiteY23" fmla="*/ 2247979 h 2370907"/>
              <a:gd name="connsiteX24" fmla="*/ 251791 w 1568944"/>
              <a:gd name="connsiteY24" fmla="*/ 2261231 h 2370907"/>
              <a:gd name="connsiteX25" fmla="*/ 291548 w 1568944"/>
              <a:gd name="connsiteY25" fmla="*/ 2287735 h 2370907"/>
              <a:gd name="connsiteX26" fmla="*/ 384313 w 1568944"/>
              <a:gd name="connsiteY26" fmla="*/ 2314239 h 2370907"/>
              <a:gd name="connsiteX27" fmla="*/ 463826 w 1568944"/>
              <a:gd name="connsiteY27" fmla="*/ 2340744 h 2370907"/>
              <a:gd name="connsiteX28" fmla="*/ 596348 w 1568944"/>
              <a:gd name="connsiteY28" fmla="*/ 2367248 h 2370907"/>
              <a:gd name="connsiteX29" fmla="*/ 874643 w 1568944"/>
              <a:gd name="connsiteY29" fmla="*/ 2353996 h 2370907"/>
              <a:gd name="connsiteX30" fmla="*/ 954156 w 1568944"/>
              <a:gd name="connsiteY30" fmla="*/ 2300987 h 2370907"/>
              <a:gd name="connsiteX31" fmla="*/ 1020417 w 1568944"/>
              <a:gd name="connsiteY31" fmla="*/ 2234726 h 2370907"/>
              <a:gd name="connsiteX32" fmla="*/ 1046922 w 1568944"/>
              <a:gd name="connsiteY32" fmla="*/ 2194970 h 2370907"/>
              <a:gd name="connsiteX33" fmla="*/ 1113183 w 1568944"/>
              <a:gd name="connsiteY33" fmla="*/ 2128709 h 2370907"/>
              <a:gd name="connsiteX34" fmla="*/ 1152939 w 1568944"/>
              <a:gd name="connsiteY34" fmla="*/ 2049196 h 2370907"/>
              <a:gd name="connsiteX35" fmla="*/ 1192696 w 1568944"/>
              <a:gd name="connsiteY35" fmla="*/ 1969683 h 2370907"/>
              <a:gd name="connsiteX36" fmla="*/ 1232452 w 1568944"/>
              <a:gd name="connsiteY36" fmla="*/ 1770900 h 2370907"/>
              <a:gd name="connsiteX37" fmla="*/ 1245704 w 1568944"/>
              <a:gd name="connsiteY37" fmla="*/ 1731144 h 2370907"/>
              <a:gd name="connsiteX38" fmla="*/ 1272209 w 1568944"/>
              <a:gd name="connsiteY38" fmla="*/ 1691387 h 2370907"/>
              <a:gd name="connsiteX39" fmla="*/ 1285461 w 1568944"/>
              <a:gd name="connsiteY39" fmla="*/ 1651631 h 2370907"/>
              <a:gd name="connsiteX40" fmla="*/ 1311965 w 1568944"/>
              <a:gd name="connsiteY40" fmla="*/ 1625126 h 2370907"/>
              <a:gd name="connsiteX41" fmla="*/ 1338469 w 1568944"/>
              <a:gd name="connsiteY41" fmla="*/ 1585370 h 2370907"/>
              <a:gd name="connsiteX42" fmla="*/ 1364974 w 1568944"/>
              <a:gd name="connsiteY42" fmla="*/ 1558865 h 2370907"/>
              <a:gd name="connsiteX43" fmla="*/ 1417983 w 1568944"/>
              <a:gd name="connsiteY43" fmla="*/ 1492605 h 2370907"/>
              <a:gd name="connsiteX44" fmla="*/ 1470991 w 1568944"/>
              <a:gd name="connsiteY44" fmla="*/ 1413092 h 2370907"/>
              <a:gd name="connsiteX45" fmla="*/ 1484243 w 1568944"/>
              <a:gd name="connsiteY45" fmla="*/ 1373335 h 2370907"/>
              <a:gd name="connsiteX46" fmla="*/ 1524000 w 1568944"/>
              <a:gd name="connsiteY46" fmla="*/ 1187805 h 2370907"/>
              <a:gd name="connsiteX47" fmla="*/ 1537252 w 1568944"/>
              <a:gd name="connsiteY47" fmla="*/ 1148048 h 2370907"/>
              <a:gd name="connsiteX48" fmla="*/ 1563756 w 1568944"/>
              <a:gd name="connsiteY48" fmla="*/ 962518 h 2370907"/>
              <a:gd name="connsiteX49" fmla="*/ 1537252 w 1568944"/>
              <a:gd name="connsiteY49" fmla="*/ 684222 h 2370907"/>
              <a:gd name="connsiteX50" fmla="*/ 1524000 w 1568944"/>
              <a:gd name="connsiteY50" fmla="*/ 631213 h 2370907"/>
              <a:gd name="connsiteX51" fmla="*/ 1537252 w 1568944"/>
              <a:gd name="connsiteY51" fmla="*/ 352918 h 2370907"/>
              <a:gd name="connsiteX52" fmla="*/ 1550504 w 1568944"/>
              <a:gd name="connsiteY52" fmla="*/ 299909 h 2370907"/>
              <a:gd name="connsiteX53" fmla="*/ 1510748 w 1568944"/>
              <a:gd name="connsiteY53" fmla="*/ 140883 h 2370907"/>
              <a:gd name="connsiteX54" fmla="*/ 1391478 w 1568944"/>
              <a:gd name="connsiteY54" fmla="*/ 87874 h 2370907"/>
              <a:gd name="connsiteX55" fmla="*/ 1285461 w 1568944"/>
              <a:gd name="connsiteY55" fmla="*/ 61370 h 2370907"/>
              <a:gd name="connsiteX56" fmla="*/ 1179443 w 1568944"/>
              <a:gd name="connsiteY56" fmla="*/ 34865 h 2370907"/>
              <a:gd name="connsiteX57" fmla="*/ 1113183 w 1568944"/>
              <a:gd name="connsiteY57" fmla="*/ 48118 h 2370907"/>
              <a:gd name="connsiteX58" fmla="*/ 1033669 w 1568944"/>
              <a:gd name="connsiteY58" fmla="*/ 74622 h 2370907"/>
              <a:gd name="connsiteX59" fmla="*/ 993913 w 1568944"/>
              <a:gd name="connsiteY59" fmla="*/ 154135 h 2370907"/>
              <a:gd name="connsiteX60" fmla="*/ 967409 w 1568944"/>
              <a:gd name="connsiteY60" fmla="*/ 233648 h 2370907"/>
              <a:gd name="connsiteX61" fmla="*/ 940904 w 1568944"/>
              <a:gd name="connsiteY61" fmla="*/ 313161 h 2370907"/>
              <a:gd name="connsiteX62" fmla="*/ 927652 w 1568944"/>
              <a:gd name="connsiteY62" fmla="*/ 352918 h 2370907"/>
              <a:gd name="connsiteX63" fmla="*/ 887896 w 1568944"/>
              <a:gd name="connsiteY63" fmla="*/ 485439 h 2370907"/>
              <a:gd name="connsiteX64" fmla="*/ 874643 w 1568944"/>
              <a:gd name="connsiteY64" fmla="*/ 525196 h 2370907"/>
              <a:gd name="connsiteX65" fmla="*/ 861391 w 1568944"/>
              <a:gd name="connsiteY65" fmla="*/ 564952 h 2370907"/>
              <a:gd name="connsiteX66" fmla="*/ 821635 w 1568944"/>
              <a:gd name="connsiteY66" fmla="*/ 657718 h 2370907"/>
              <a:gd name="connsiteX67" fmla="*/ 795130 w 1568944"/>
              <a:gd name="connsiteY67" fmla="*/ 710726 h 2370907"/>
              <a:gd name="connsiteX68" fmla="*/ 781878 w 1568944"/>
              <a:gd name="connsiteY68" fmla="*/ 776987 h 2370907"/>
              <a:gd name="connsiteX69" fmla="*/ 808383 w 1568944"/>
              <a:gd name="connsiteY69" fmla="*/ 1055283 h 2370907"/>
              <a:gd name="connsiteX70" fmla="*/ 848139 w 1568944"/>
              <a:gd name="connsiteY70" fmla="*/ 1081787 h 237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68944" h="2370907">
                <a:moveTo>
                  <a:pt x="848139" y="1081787"/>
                </a:moveTo>
                <a:lnTo>
                  <a:pt x="848139" y="1081787"/>
                </a:lnTo>
                <a:cubicBezTo>
                  <a:pt x="808382" y="1103874"/>
                  <a:pt x="768154" y="1125132"/>
                  <a:pt x="728869" y="1148048"/>
                </a:cubicBezTo>
                <a:cubicBezTo>
                  <a:pt x="715112" y="1156073"/>
                  <a:pt x="703358" y="1167429"/>
                  <a:pt x="689113" y="1174552"/>
                </a:cubicBezTo>
                <a:cubicBezTo>
                  <a:pt x="676619" y="1180799"/>
                  <a:pt x="661567" y="1181021"/>
                  <a:pt x="649356" y="1187805"/>
                </a:cubicBezTo>
                <a:cubicBezTo>
                  <a:pt x="504295" y="1268394"/>
                  <a:pt x="628033" y="1211071"/>
                  <a:pt x="516835" y="1280570"/>
                </a:cubicBezTo>
                <a:cubicBezTo>
                  <a:pt x="500083" y="1291040"/>
                  <a:pt x="480978" y="1297273"/>
                  <a:pt x="463826" y="1307074"/>
                </a:cubicBezTo>
                <a:cubicBezTo>
                  <a:pt x="432597" y="1324919"/>
                  <a:pt x="399501" y="1353021"/>
                  <a:pt x="371061" y="1373335"/>
                </a:cubicBezTo>
                <a:cubicBezTo>
                  <a:pt x="358100" y="1382592"/>
                  <a:pt x="343741" y="1389889"/>
                  <a:pt x="331304" y="1399839"/>
                </a:cubicBezTo>
                <a:cubicBezTo>
                  <a:pt x="321548" y="1407644"/>
                  <a:pt x="314795" y="1418847"/>
                  <a:pt x="304800" y="1426344"/>
                </a:cubicBezTo>
                <a:cubicBezTo>
                  <a:pt x="279317" y="1445457"/>
                  <a:pt x="247811" y="1456827"/>
                  <a:pt x="225287" y="1479352"/>
                </a:cubicBezTo>
                <a:cubicBezTo>
                  <a:pt x="216452" y="1488187"/>
                  <a:pt x="208539" y="1498052"/>
                  <a:pt x="198783" y="1505857"/>
                </a:cubicBezTo>
                <a:cubicBezTo>
                  <a:pt x="186346" y="1515807"/>
                  <a:pt x="171262" y="1522165"/>
                  <a:pt x="159026" y="1532361"/>
                </a:cubicBezTo>
                <a:cubicBezTo>
                  <a:pt x="92846" y="1587511"/>
                  <a:pt x="149381" y="1562081"/>
                  <a:pt x="79513" y="1585370"/>
                </a:cubicBezTo>
                <a:cubicBezTo>
                  <a:pt x="70678" y="1598622"/>
                  <a:pt x="59478" y="1610572"/>
                  <a:pt x="53009" y="1625126"/>
                </a:cubicBezTo>
                <a:cubicBezTo>
                  <a:pt x="20516" y="1698235"/>
                  <a:pt x="31068" y="1699635"/>
                  <a:pt x="13252" y="1770900"/>
                </a:cubicBezTo>
                <a:cubicBezTo>
                  <a:pt x="9864" y="1784452"/>
                  <a:pt x="4417" y="1797405"/>
                  <a:pt x="0" y="1810657"/>
                </a:cubicBezTo>
                <a:cubicBezTo>
                  <a:pt x="4417" y="1899005"/>
                  <a:pt x="5589" y="1987575"/>
                  <a:pt x="13252" y="2075700"/>
                </a:cubicBezTo>
                <a:cubicBezTo>
                  <a:pt x="14462" y="2089617"/>
                  <a:pt x="19317" y="2103479"/>
                  <a:pt x="26504" y="2115457"/>
                </a:cubicBezTo>
                <a:cubicBezTo>
                  <a:pt x="32932" y="2126171"/>
                  <a:pt x="45204" y="2132205"/>
                  <a:pt x="53009" y="2141961"/>
                </a:cubicBezTo>
                <a:cubicBezTo>
                  <a:pt x="62959" y="2154398"/>
                  <a:pt x="67076" y="2171768"/>
                  <a:pt x="79513" y="2181718"/>
                </a:cubicBezTo>
                <a:cubicBezTo>
                  <a:pt x="90421" y="2190444"/>
                  <a:pt x="106430" y="2189467"/>
                  <a:pt x="119269" y="2194970"/>
                </a:cubicBezTo>
                <a:cubicBezTo>
                  <a:pt x="137427" y="2202752"/>
                  <a:pt x="155126" y="2211673"/>
                  <a:pt x="172278" y="2221474"/>
                </a:cubicBezTo>
                <a:cubicBezTo>
                  <a:pt x="186107" y="2229376"/>
                  <a:pt x="197789" y="2240856"/>
                  <a:pt x="212035" y="2247979"/>
                </a:cubicBezTo>
                <a:cubicBezTo>
                  <a:pt x="224529" y="2254226"/>
                  <a:pt x="239297" y="2254984"/>
                  <a:pt x="251791" y="2261231"/>
                </a:cubicBezTo>
                <a:cubicBezTo>
                  <a:pt x="266037" y="2268354"/>
                  <a:pt x="277302" y="2280612"/>
                  <a:pt x="291548" y="2287735"/>
                </a:cubicBezTo>
                <a:cubicBezTo>
                  <a:pt x="313818" y="2298870"/>
                  <a:pt x="363081" y="2307869"/>
                  <a:pt x="384313" y="2314239"/>
                </a:cubicBezTo>
                <a:cubicBezTo>
                  <a:pt x="411073" y="2322267"/>
                  <a:pt x="436268" y="2336151"/>
                  <a:pt x="463826" y="2340744"/>
                </a:cubicBezTo>
                <a:cubicBezTo>
                  <a:pt x="561305" y="2356990"/>
                  <a:pt x="517271" y="2347479"/>
                  <a:pt x="596348" y="2367248"/>
                </a:cubicBezTo>
                <a:cubicBezTo>
                  <a:pt x="689113" y="2362831"/>
                  <a:pt x="783326" y="2370907"/>
                  <a:pt x="874643" y="2353996"/>
                </a:cubicBezTo>
                <a:cubicBezTo>
                  <a:pt x="905965" y="2348196"/>
                  <a:pt x="954156" y="2300987"/>
                  <a:pt x="954156" y="2300987"/>
                </a:cubicBezTo>
                <a:cubicBezTo>
                  <a:pt x="1024836" y="2194971"/>
                  <a:pt x="932069" y="2323074"/>
                  <a:pt x="1020417" y="2234726"/>
                </a:cubicBezTo>
                <a:cubicBezTo>
                  <a:pt x="1031679" y="2223464"/>
                  <a:pt x="1036434" y="2206956"/>
                  <a:pt x="1046922" y="2194970"/>
                </a:cubicBezTo>
                <a:cubicBezTo>
                  <a:pt x="1067491" y="2171463"/>
                  <a:pt x="1095857" y="2154699"/>
                  <a:pt x="1113183" y="2128709"/>
                </a:cubicBezTo>
                <a:cubicBezTo>
                  <a:pt x="1189141" y="2014770"/>
                  <a:pt x="1098073" y="2158929"/>
                  <a:pt x="1152939" y="2049196"/>
                </a:cubicBezTo>
                <a:cubicBezTo>
                  <a:pt x="1204322" y="1946430"/>
                  <a:pt x="1159382" y="2069617"/>
                  <a:pt x="1192696" y="1969683"/>
                </a:cubicBezTo>
                <a:cubicBezTo>
                  <a:pt x="1203793" y="1892001"/>
                  <a:pt x="1206893" y="1847578"/>
                  <a:pt x="1232452" y="1770900"/>
                </a:cubicBezTo>
                <a:cubicBezTo>
                  <a:pt x="1236869" y="1757648"/>
                  <a:pt x="1239457" y="1743638"/>
                  <a:pt x="1245704" y="1731144"/>
                </a:cubicBezTo>
                <a:cubicBezTo>
                  <a:pt x="1252827" y="1716898"/>
                  <a:pt x="1263374" y="1704639"/>
                  <a:pt x="1272209" y="1691387"/>
                </a:cubicBezTo>
                <a:cubicBezTo>
                  <a:pt x="1276626" y="1678135"/>
                  <a:pt x="1278274" y="1663609"/>
                  <a:pt x="1285461" y="1651631"/>
                </a:cubicBezTo>
                <a:cubicBezTo>
                  <a:pt x="1291889" y="1640917"/>
                  <a:pt x="1304160" y="1634882"/>
                  <a:pt x="1311965" y="1625126"/>
                </a:cubicBezTo>
                <a:cubicBezTo>
                  <a:pt x="1321914" y="1612689"/>
                  <a:pt x="1328520" y="1597807"/>
                  <a:pt x="1338469" y="1585370"/>
                </a:cubicBezTo>
                <a:cubicBezTo>
                  <a:pt x="1346274" y="1575613"/>
                  <a:pt x="1357169" y="1568622"/>
                  <a:pt x="1364974" y="1558865"/>
                </a:cubicBezTo>
                <a:cubicBezTo>
                  <a:pt x="1431839" y="1475284"/>
                  <a:pt x="1353990" y="1556596"/>
                  <a:pt x="1417983" y="1492605"/>
                </a:cubicBezTo>
                <a:cubicBezTo>
                  <a:pt x="1449493" y="1398072"/>
                  <a:pt x="1404813" y="1512361"/>
                  <a:pt x="1470991" y="1413092"/>
                </a:cubicBezTo>
                <a:cubicBezTo>
                  <a:pt x="1478740" y="1401469"/>
                  <a:pt x="1479826" y="1386587"/>
                  <a:pt x="1484243" y="1373335"/>
                </a:cubicBezTo>
                <a:cubicBezTo>
                  <a:pt x="1500962" y="1239595"/>
                  <a:pt x="1486234" y="1301105"/>
                  <a:pt x="1524000" y="1187805"/>
                </a:cubicBezTo>
                <a:lnTo>
                  <a:pt x="1537252" y="1148048"/>
                </a:lnTo>
                <a:cubicBezTo>
                  <a:pt x="1546087" y="1086205"/>
                  <a:pt x="1568944" y="1024773"/>
                  <a:pt x="1563756" y="962518"/>
                </a:cubicBezTo>
                <a:cubicBezTo>
                  <a:pt x="1558743" y="902358"/>
                  <a:pt x="1547684" y="752033"/>
                  <a:pt x="1537252" y="684222"/>
                </a:cubicBezTo>
                <a:cubicBezTo>
                  <a:pt x="1534483" y="666220"/>
                  <a:pt x="1528417" y="648883"/>
                  <a:pt x="1524000" y="631213"/>
                </a:cubicBezTo>
                <a:cubicBezTo>
                  <a:pt x="1528417" y="538448"/>
                  <a:pt x="1529846" y="445492"/>
                  <a:pt x="1537252" y="352918"/>
                </a:cubicBezTo>
                <a:cubicBezTo>
                  <a:pt x="1538704" y="334763"/>
                  <a:pt x="1550504" y="318122"/>
                  <a:pt x="1550504" y="299909"/>
                </a:cubicBezTo>
                <a:cubicBezTo>
                  <a:pt x="1550504" y="261896"/>
                  <a:pt x="1536198" y="176513"/>
                  <a:pt x="1510748" y="140883"/>
                </a:cubicBezTo>
                <a:cubicBezTo>
                  <a:pt x="1492242" y="114974"/>
                  <a:pt x="1408048" y="91188"/>
                  <a:pt x="1391478" y="87874"/>
                </a:cubicBezTo>
                <a:cubicBezTo>
                  <a:pt x="1147247" y="39029"/>
                  <a:pt x="1448461" y="102120"/>
                  <a:pt x="1285461" y="61370"/>
                </a:cubicBezTo>
                <a:lnTo>
                  <a:pt x="1179443" y="34865"/>
                </a:lnTo>
                <a:cubicBezTo>
                  <a:pt x="1157356" y="39283"/>
                  <a:pt x="1134913" y="42191"/>
                  <a:pt x="1113183" y="48118"/>
                </a:cubicBezTo>
                <a:cubicBezTo>
                  <a:pt x="1086229" y="55469"/>
                  <a:pt x="1033669" y="74622"/>
                  <a:pt x="1033669" y="74622"/>
                </a:cubicBezTo>
                <a:cubicBezTo>
                  <a:pt x="985340" y="219613"/>
                  <a:pt x="1062417" y="0"/>
                  <a:pt x="993913" y="154135"/>
                </a:cubicBezTo>
                <a:cubicBezTo>
                  <a:pt x="982566" y="179665"/>
                  <a:pt x="976244" y="207144"/>
                  <a:pt x="967409" y="233648"/>
                </a:cubicBezTo>
                <a:lnTo>
                  <a:pt x="940904" y="313161"/>
                </a:lnTo>
                <a:cubicBezTo>
                  <a:pt x="936487" y="326413"/>
                  <a:pt x="931040" y="339366"/>
                  <a:pt x="927652" y="352918"/>
                </a:cubicBezTo>
                <a:cubicBezTo>
                  <a:pt x="907625" y="433025"/>
                  <a:pt x="920157" y="388656"/>
                  <a:pt x="887896" y="485439"/>
                </a:cubicBezTo>
                <a:lnTo>
                  <a:pt x="874643" y="525196"/>
                </a:lnTo>
                <a:cubicBezTo>
                  <a:pt x="870226" y="538448"/>
                  <a:pt x="867638" y="552458"/>
                  <a:pt x="861391" y="564952"/>
                </a:cubicBezTo>
                <a:cubicBezTo>
                  <a:pt x="773468" y="740801"/>
                  <a:pt x="880147" y="521193"/>
                  <a:pt x="821635" y="657718"/>
                </a:cubicBezTo>
                <a:cubicBezTo>
                  <a:pt x="813853" y="675876"/>
                  <a:pt x="803965" y="693057"/>
                  <a:pt x="795130" y="710726"/>
                </a:cubicBezTo>
                <a:cubicBezTo>
                  <a:pt x="790713" y="732813"/>
                  <a:pt x="781878" y="754463"/>
                  <a:pt x="781878" y="776987"/>
                </a:cubicBezTo>
                <a:cubicBezTo>
                  <a:pt x="781878" y="884867"/>
                  <a:pt x="772406" y="965344"/>
                  <a:pt x="808383" y="1055283"/>
                </a:cubicBezTo>
                <a:cubicBezTo>
                  <a:pt x="812051" y="1064454"/>
                  <a:pt x="841513" y="1077370"/>
                  <a:pt x="848139" y="108178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0" name="TextBox 9"/>
          <p:cNvSpPr txBox="1"/>
          <p:nvPr/>
        </p:nvSpPr>
        <p:spPr>
          <a:xfrm>
            <a:off x="468313" y="2924175"/>
            <a:ext cx="5616575" cy="401638"/>
          </a:xfrm>
          <a:prstGeom prst="rect">
            <a:avLst/>
          </a:prstGeom>
          <a:noFill/>
        </p:spPr>
        <p:txBody>
          <a:bodyPr>
            <a:spAutoFit/>
          </a:bodyPr>
          <a:lstStyle/>
          <a:p>
            <a:pPr fontAlgn="base">
              <a:spcBef>
                <a:spcPct val="0"/>
              </a:spcBef>
              <a:spcAft>
                <a:spcPct val="0"/>
              </a:spcAft>
              <a:defRPr/>
            </a:pPr>
            <a:r>
              <a:rPr lang="en-GB" sz="2000" dirty="0">
                <a:solidFill>
                  <a:prstClr val="black"/>
                </a:solidFill>
                <a:cs typeface="Arial" charset="0"/>
              </a:rPr>
              <a:t>This is called centripetal acceleration.</a:t>
            </a:r>
          </a:p>
        </p:txBody>
      </p:sp>
      <p:sp>
        <p:nvSpPr>
          <p:cNvPr id="11" name="TextBox 10"/>
          <p:cNvSpPr txBox="1"/>
          <p:nvPr/>
        </p:nvSpPr>
        <p:spPr>
          <a:xfrm>
            <a:off x="250825" y="3573463"/>
            <a:ext cx="2665413" cy="1446212"/>
          </a:xfrm>
          <a:prstGeom prst="rect">
            <a:avLst/>
          </a:prstGeom>
          <a:noFill/>
        </p:spPr>
        <p:txBody>
          <a:bodyPr>
            <a:spAutoFit/>
          </a:bodyPr>
          <a:lstStyle/>
          <a:p>
            <a:pPr fontAlgn="base">
              <a:spcBef>
                <a:spcPct val="0"/>
              </a:spcBef>
              <a:spcAft>
                <a:spcPct val="0"/>
              </a:spcAft>
              <a:defRPr/>
            </a:pPr>
            <a:r>
              <a:rPr lang="en-GB" sz="2000" dirty="0">
                <a:solidFill>
                  <a:prstClr val="black"/>
                </a:solidFill>
                <a:cs typeface="Arial" charset="0"/>
              </a:rPr>
              <a:t>Centripetal acceleration is given by:</a:t>
            </a:r>
          </a:p>
          <a:p>
            <a:pPr fontAlgn="base">
              <a:spcBef>
                <a:spcPct val="0"/>
              </a:spcBef>
              <a:spcAft>
                <a:spcPct val="0"/>
              </a:spcAft>
              <a:defRPr/>
            </a:pPr>
            <a:r>
              <a:rPr lang="en-GB" sz="2400" b="1" dirty="0">
                <a:solidFill>
                  <a:srgbClr val="FF0000"/>
                </a:solidFill>
                <a:cs typeface="Arial" charset="0"/>
              </a:rPr>
              <a:t>a = v</a:t>
            </a:r>
            <a:r>
              <a:rPr lang="en-GB" sz="2400" b="1" baseline="30000" dirty="0">
                <a:solidFill>
                  <a:srgbClr val="FF0000"/>
                </a:solidFill>
                <a:cs typeface="Arial" charset="0"/>
              </a:rPr>
              <a:t>2</a:t>
            </a:r>
            <a:r>
              <a:rPr lang="en-GB" sz="2400" b="1" dirty="0">
                <a:solidFill>
                  <a:srgbClr val="FF0000"/>
                </a:solidFill>
                <a:cs typeface="Arial" charset="0"/>
              </a:rPr>
              <a:t> / r</a:t>
            </a:r>
          </a:p>
          <a:p>
            <a:pPr fontAlgn="base">
              <a:spcBef>
                <a:spcPct val="0"/>
              </a:spcBef>
              <a:spcAft>
                <a:spcPct val="0"/>
              </a:spcAft>
              <a:defRPr/>
            </a:pPr>
            <a:r>
              <a:rPr lang="en-GB" sz="2400" b="1" dirty="0">
                <a:solidFill>
                  <a:srgbClr val="FF0000"/>
                </a:solidFill>
                <a:cs typeface="Arial" charset="0"/>
              </a:rPr>
              <a:t>   = </a:t>
            </a:r>
            <a:r>
              <a:rPr lang="en-GB" sz="2400" b="1" dirty="0">
                <a:solidFill>
                  <a:srgbClr val="FF0000"/>
                </a:solidFill>
                <a:cs typeface="Arial" charset="0"/>
                <a:sym typeface="Symbol"/>
              </a:rPr>
              <a:t></a:t>
            </a:r>
            <a:r>
              <a:rPr lang="en-GB" sz="2400" b="1" baseline="30000" dirty="0">
                <a:solidFill>
                  <a:srgbClr val="FF0000"/>
                </a:solidFill>
                <a:cs typeface="Arial" charset="0"/>
              </a:rPr>
              <a:t>2</a:t>
            </a:r>
            <a:r>
              <a:rPr lang="en-GB" sz="2400" b="1" dirty="0">
                <a:solidFill>
                  <a:srgbClr val="FF0000"/>
                </a:solidFill>
                <a:cs typeface="Arial" charset="0"/>
              </a:rPr>
              <a:t> r</a:t>
            </a:r>
          </a:p>
        </p:txBody>
      </p:sp>
      <p:sp>
        <p:nvSpPr>
          <p:cNvPr id="12" name="TextBox 11"/>
          <p:cNvSpPr txBox="1"/>
          <p:nvPr/>
        </p:nvSpPr>
        <p:spPr>
          <a:xfrm>
            <a:off x="3059113" y="3933825"/>
            <a:ext cx="5797550" cy="706438"/>
          </a:xfrm>
          <a:prstGeom prst="rect">
            <a:avLst/>
          </a:prstGeom>
          <a:noFill/>
        </p:spPr>
        <p:txBody>
          <a:bodyPr>
            <a:spAutoFit/>
          </a:bodyPr>
          <a:lstStyle/>
          <a:p>
            <a:pPr fontAlgn="base">
              <a:spcBef>
                <a:spcPct val="0"/>
              </a:spcBef>
              <a:spcAft>
                <a:spcPct val="0"/>
              </a:spcAft>
              <a:defRPr/>
            </a:pPr>
            <a:r>
              <a:rPr lang="en-GB" sz="2000" dirty="0">
                <a:solidFill>
                  <a:prstClr val="black"/>
                </a:solidFill>
                <a:cs typeface="Arial" charset="0"/>
              </a:rPr>
              <a:t>And, since it’s accelerating, there must be a force.  This is called centripetal force.</a:t>
            </a:r>
          </a:p>
        </p:txBody>
      </p:sp>
      <p:sp>
        <p:nvSpPr>
          <p:cNvPr id="13" name="TextBox 12"/>
          <p:cNvSpPr txBox="1"/>
          <p:nvPr/>
        </p:nvSpPr>
        <p:spPr>
          <a:xfrm>
            <a:off x="3132138" y="4652963"/>
            <a:ext cx="2663825" cy="1631950"/>
          </a:xfrm>
          <a:prstGeom prst="rect">
            <a:avLst/>
          </a:prstGeom>
          <a:noFill/>
        </p:spPr>
        <p:txBody>
          <a:bodyPr>
            <a:spAutoFit/>
          </a:bodyPr>
          <a:lstStyle/>
          <a:p>
            <a:pPr fontAlgn="base">
              <a:spcBef>
                <a:spcPct val="0"/>
              </a:spcBef>
              <a:spcAft>
                <a:spcPct val="0"/>
              </a:spcAft>
              <a:defRPr/>
            </a:pPr>
            <a:r>
              <a:rPr lang="en-GB" sz="2000" dirty="0">
                <a:solidFill>
                  <a:prstClr val="black"/>
                </a:solidFill>
                <a:cs typeface="Arial" charset="0"/>
              </a:rPr>
              <a:t>By applying N2, we get:</a:t>
            </a:r>
          </a:p>
          <a:p>
            <a:pPr fontAlgn="base">
              <a:spcBef>
                <a:spcPct val="0"/>
              </a:spcBef>
              <a:spcAft>
                <a:spcPct val="0"/>
              </a:spcAft>
              <a:defRPr/>
            </a:pPr>
            <a:endParaRPr lang="en-GB" sz="2000" dirty="0">
              <a:solidFill>
                <a:prstClr val="black"/>
              </a:solidFill>
              <a:cs typeface="Arial" charset="0"/>
            </a:endParaRPr>
          </a:p>
          <a:p>
            <a:pPr fontAlgn="base">
              <a:spcBef>
                <a:spcPct val="0"/>
              </a:spcBef>
              <a:spcAft>
                <a:spcPct val="0"/>
              </a:spcAft>
              <a:defRPr/>
            </a:pPr>
            <a:r>
              <a:rPr lang="en-GB" sz="2000" dirty="0">
                <a:solidFill>
                  <a:prstClr val="black"/>
                </a:solidFill>
                <a:latin typeface="Arial" charset="0"/>
                <a:cs typeface="Arial" charset="0"/>
              </a:rPr>
              <a:t>F = mv</a:t>
            </a:r>
            <a:r>
              <a:rPr lang="en-GB" sz="2000" baseline="30000" dirty="0">
                <a:solidFill>
                  <a:prstClr val="black"/>
                </a:solidFill>
                <a:latin typeface="Arial" charset="0"/>
                <a:cs typeface="Arial" charset="0"/>
              </a:rPr>
              <a:t>2</a:t>
            </a:r>
            <a:r>
              <a:rPr lang="en-GB" sz="2000" dirty="0">
                <a:solidFill>
                  <a:prstClr val="black"/>
                </a:solidFill>
                <a:latin typeface="Arial" charset="0"/>
                <a:cs typeface="Arial" charset="0"/>
              </a:rPr>
              <a:t> / r</a:t>
            </a:r>
          </a:p>
          <a:p>
            <a:pPr fontAlgn="base">
              <a:spcBef>
                <a:spcPct val="0"/>
              </a:spcBef>
              <a:spcAft>
                <a:spcPct val="0"/>
              </a:spcAft>
              <a:defRPr/>
            </a:pPr>
            <a:r>
              <a:rPr lang="en-GB" sz="2000" dirty="0">
                <a:solidFill>
                  <a:prstClr val="black"/>
                </a:solidFill>
                <a:latin typeface="Arial" charset="0"/>
                <a:cs typeface="Arial" charset="0"/>
              </a:rPr>
              <a:t>   = mr</a:t>
            </a:r>
            <a:r>
              <a:rPr lang="en-GB" sz="2000" dirty="0">
                <a:solidFill>
                  <a:prstClr val="black"/>
                </a:solidFill>
                <a:latin typeface="Arial" charset="0"/>
                <a:cs typeface="Arial" charset="0"/>
                <a:sym typeface="Symbol"/>
              </a:rPr>
              <a:t></a:t>
            </a:r>
            <a:r>
              <a:rPr lang="en-GB" sz="2000" baseline="30000" dirty="0">
                <a:solidFill>
                  <a:prstClr val="black"/>
                </a:solidFill>
                <a:latin typeface="Arial" charset="0"/>
                <a:cs typeface="Arial" charset="0"/>
              </a:rPr>
              <a:t>2</a:t>
            </a:r>
            <a:endParaRPr lang="en-GB" sz="2000" dirty="0">
              <a:solidFill>
                <a:prstClr val="black"/>
              </a:solidFill>
              <a:latin typeface="Arial" charset="0"/>
              <a:cs typeface="Arial" charset="0"/>
            </a:endParaRPr>
          </a:p>
          <a:p>
            <a:pPr fontAlgn="base">
              <a:spcBef>
                <a:spcPct val="0"/>
              </a:spcBef>
              <a:spcAft>
                <a:spcPct val="0"/>
              </a:spcAft>
              <a:defRPr/>
            </a:pPr>
            <a:endParaRPr lang="en-GB" sz="2000" dirty="0">
              <a:solidFill>
                <a:prstClr val="black"/>
              </a:solidFill>
              <a:cs typeface="Arial" charset="0"/>
            </a:endParaRPr>
          </a:p>
        </p:txBody>
      </p:sp>
      <p:sp>
        <p:nvSpPr>
          <p:cNvPr id="15" name="TextBox 14"/>
          <p:cNvSpPr txBox="1"/>
          <p:nvPr/>
        </p:nvSpPr>
        <p:spPr>
          <a:xfrm>
            <a:off x="0" y="6027738"/>
            <a:ext cx="9144000" cy="830262"/>
          </a:xfrm>
          <a:prstGeom prst="rect">
            <a:avLst/>
          </a:prstGeom>
          <a:gradFill>
            <a:gsLst>
              <a:gs pos="0">
                <a:srgbClr val="9F5FCF"/>
              </a:gs>
              <a:gs pos="50000">
                <a:schemeClr val="accent1">
                  <a:tint val="44500"/>
                  <a:satMod val="160000"/>
                </a:schemeClr>
              </a:gs>
              <a:gs pos="100000">
                <a:schemeClr val="accent1">
                  <a:tint val="23500"/>
                  <a:satMod val="160000"/>
                </a:schemeClr>
              </a:gs>
            </a:gsLst>
            <a:lin ang="5400000" scaled="0"/>
          </a:gradFill>
        </p:spPr>
        <p:txBody>
          <a:bodyPr>
            <a:spAutoFit/>
          </a:bodyPr>
          <a:lstStyle/>
          <a:p>
            <a:pPr fontAlgn="base">
              <a:spcBef>
                <a:spcPct val="0"/>
              </a:spcBef>
              <a:spcAft>
                <a:spcPct val="0"/>
              </a:spcAft>
              <a:defRPr/>
            </a:pPr>
            <a:r>
              <a:rPr lang="en-GB" sz="1600" dirty="0">
                <a:solidFill>
                  <a:prstClr val="black"/>
                </a:solidFill>
                <a:cs typeface="Arial" charset="0"/>
              </a:rPr>
              <a:t>Centripetal force is not a </a:t>
            </a:r>
            <a:r>
              <a:rPr lang="en-GB" sz="1600" b="1" dirty="0">
                <a:solidFill>
                  <a:prstClr val="black"/>
                </a:solidFill>
                <a:cs typeface="Arial" charset="0"/>
              </a:rPr>
              <a:t>TYPE </a:t>
            </a:r>
            <a:r>
              <a:rPr lang="en-GB" sz="1600" dirty="0">
                <a:solidFill>
                  <a:prstClr val="black"/>
                </a:solidFill>
                <a:cs typeface="Arial" charset="0"/>
              </a:rPr>
              <a:t>of force, but a </a:t>
            </a:r>
            <a:r>
              <a:rPr lang="en-GB" sz="1600" b="1" dirty="0">
                <a:solidFill>
                  <a:prstClr val="black"/>
                </a:solidFill>
                <a:cs typeface="Arial" charset="0"/>
              </a:rPr>
              <a:t>DESCRIPTION</a:t>
            </a:r>
            <a:r>
              <a:rPr lang="en-GB" sz="1600" dirty="0">
                <a:solidFill>
                  <a:prstClr val="black"/>
                </a:solidFill>
                <a:cs typeface="Arial" charset="0"/>
              </a:rPr>
              <a:t> of the force.  The centripetal force is the force which causes the acceleration towards the centre. It can come from all sorts of places – gravity, tension in a string, etc.</a:t>
            </a:r>
          </a:p>
        </p:txBody>
      </p:sp>
      <p:sp>
        <p:nvSpPr>
          <p:cNvPr id="14" name="Date Placeholder 13"/>
          <p:cNvSpPr>
            <a:spLocks noGrp="1"/>
          </p:cNvSpPr>
          <p:nvPr>
            <p:ph type="dt" sz="quarter" idx="10"/>
          </p:nvPr>
        </p:nvSpPr>
        <p:spPr/>
        <p:txBody>
          <a:bodyPr/>
          <a:lstStyle/>
          <a:p>
            <a:pPr>
              <a:defRPr/>
            </a:pPr>
            <a:fld id="{320827CD-D57B-4BA1-B103-C306F31A4414}"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437543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3850" y="188913"/>
            <a:ext cx="8496300" cy="68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4763" indent="885825"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800">
                <a:solidFill>
                  <a:prstClr val="black"/>
                </a:solidFill>
              </a:rPr>
              <a:t>Worked example</a:t>
            </a:r>
          </a:p>
          <a:p>
            <a:pPr eaLnBrk="1" fontAlgn="base" hangingPunct="1">
              <a:spcBef>
                <a:spcPct val="0"/>
              </a:spcBef>
              <a:spcAft>
                <a:spcPct val="0"/>
              </a:spcAft>
            </a:pPr>
            <a:r>
              <a:rPr lang="en-GB" altLang="en-US">
                <a:solidFill>
                  <a:prstClr val="black"/>
                </a:solidFill>
              </a:rPr>
              <a:t>A stone of mass 0.5kg is swung round in a horizontal circle (on a frictionless surface) of radius 0.75m with a steady speed of.</a:t>
            </a:r>
          </a:p>
          <a:p>
            <a:pPr eaLnBrk="1" fontAlgn="base" hangingPunct="1">
              <a:spcBef>
                <a:spcPct val="0"/>
              </a:spcBef>
              <a:spcAft>
                <a:spcPct val="0"/>
              </a:spcAft>
            </a:pPr>
            <a:r>
              <a:rPr lang="en-GB" altLang="en-US">
                <a:solidFill>
                  <a:prstClr val="black"/>
                </a:solidFill>
              </a:rPr>
              <a:t>Calculate:</a:t>
            </a:r>
          </a:p>
          <a:p>
            <a:pPr eaLnBrk="1" fontAlgn="base" hangingPunct="1">
              <a:spcBef>
                <a:spcPct val="0"/>
              </a:spcBef>
              <a:spcAft>
                <a:spcPct val="0"/>
              </a:spcAft>
            </a:pPr>
            <a:r>
              <a:rPr lang="en-GB" altLang="en-US">
                <a:solidFill>
                  <a:prstClr val="black"/>
                </a:solidFill>
              </a:rPr>
              <a:t>a the centripetal acceleration of the stone;</a:t>
            </a:r>
          </a:p>
          <a:p>
            <a:pPr eaLnBrk="1" fontAlgn="base" hangingPunct="1">
              <a:spcBef>
                <a:spcPct val="0"/>
              </a:spcBef>
              <a:spcAft>
                <a:spcPct val="0"/>
              </a:spcAft>
            </a:pPr>
            <a:r>
              <a:rPr lang="en-GB" altLang="en-US">
                <a:solidFill>
                  <a:prstClr val="black"/>
                </a:solidFill>
              </a:rPr>
              <a:t>b the centripetal force acting on the stone.</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Using standard notation:</a:t>
            </a:r>
          </a:p>
          <a:p>
            <a:pPr eaLnBrk="1" fontAlgn="base" hangingPunct="1">
              <a:spcBef>
                <a:spcPct val="0"/>
              </a:spcBef>
              <a:spcAft>
                <a:spcPct val="0"/>
              </a:spcAft>
            </a:pPr>
            <a:r>
              <a:rPr lang="en-GB" altLang="en-US">
                <a:solidFill>
                  <a:prstClr val="black"/>
                </a:solidFill>
              </a:rPr>
              <a:t>m= 0.5kg</a:t>
            </a:r>
          </a:p>
          <a:p>
            <a:pPr eaLnBrk="1" fontAlgn="base" hangingPunct="1">
              <a:spcBef>
                <a:spcPct val="0"/>
              </a:spcBef>
              <a:spcAft>
                <a:spcPct val="0"/>
              </a:spcAft>
            </a:pPr>
            <a:r>
              <a:rPr lang="en-GB" altLang="en-US">
                <a:solidFill>
                  <a:prstClr val="black"/>
                </a:solidFill>
              </a:rPr>
              <a:t>r= 0.75m</a:t>
            </a:r>
          </a:p>
          <a:p>
            <a:pPr eaLnBrk="1" fontAlgn="base" hangingPunct="1">
              <a:spcBef>
                <a:spcPct val="0"/>
              </a:spcBef>
              <a:spcAft>
                <a:spcPct val="0"/>
              </a:spcAft>
            </a:pPr>
            <a:r>
              <a:rPr lang="en-GB" altLang="en-US">
                <a:solidFill>
                  <a:prstClr val="black"/>
                </a:solidFill>
              </a:rPr>
              <a:t>v= 4ms</a:t>
            </a:r>
            <a:r>
              <a:rPr lang="en-GB" altLang="en-US" baseline="30000">
                <a:solidFill>
                  <a:prstClr val="black"/>
                </a:solidFill>
              </a:rPr>
              <a:t>-1</a:t>
            </a:r>
          </a:p>
          <a:p>
            <a:pPr eaLnBrk="1" fontAlgn="base" hangingPunct="1">
              <a:spcBef>
                <a:spcPct val="0"/>
              </a:spcBef>
              <a:spcAft>
                <a:spcPct val="0"/>
              </a:spcAft>
            </a:pPr>
            <a:endParaRPr lang="en-GB" altLang="en-US" baseline="30000">
              <a:solidFill>
                <a:prstClr val="black"/>
              </a:solidFill>
            </a:endParaRPr>
          </a:p>
          <a:p>
            <a:pPr eaLnBrk="1" fontAlgn="base" hangingPunct="1">
              <a:spcBef>
                <a:spcPct val="0"/>
              </a:spcBef>
              <a:spcAft>
                <a:spcPct val="0"/>
              </a:spcAft>
            </a:pPr>
            <a:r>
              <a:rPr lang="en-GB" altLang="en-US">
                <a:solidFill>
                  <a:prstClr val="black"/>
                </a:solidFill>
              </a:rPr>
              <a:t>a)	a = </a:t>
            </a:r>
            <a:r>
              <a:rPr lang="en-GB" altLang="en-US" i="1">
                <a:solidFill>
                  <a:prstClr val="black"/>
                </a:solidFill>
              </a:rPr>
              <a:t>v</a:t>
            </a:r>
            <a:r>
              <a:rPr lang="en-GB" altLang="en-US" baseline="30000">
                <a:solidFill>
                  <a:prstClr val="black"/>
                </a:solidFill>
              </a:rPr>
              <a:t>2</a:t>
            </a:r>
            <a:r>
              <a:rPr lang="en-GB" altLang="en-US">
                <a:solidFill>
                  <a:prstClr val="black"/>
                </a:solidFill>
              </a:rPr>
              <a:t>/</a:t>
            </a:r>
            <a:r>
              <a:rPr lang="en-GB" altLang="en-US" i="1">
                <a:solidFill>
                  <a:prstClr val="black"/>
                </a:solidFill>
              </a:rPr>
              <a:t>r</a:t>
            </a:r>
            <a:r>
              <a:rPr lang="en-GB" altLang="en-US">
                <a:solidFill>
                  <a:prstClr val="black"/>
                </a:solidFill>
              </a:rPr>
              <a:t> </a:t>
            </a:r>
          </a:p>
          <a:p>
            <a:pPr eaLnBrk="1" fontAlgn="base" hangingPunct="1">
              <a:spcBef>
                <a:spcPct val="0"/>
              </a:spcBef>
              <a:spcAft>
                <a:spcPct val="0"/>
              </a:spcAft>
            </a:pPr>
            <a:r>
              <a:rPr lang="en-GB" altLang="en-US">
                <a:solidFill>
                  <a:prstClr val="black"/>
                </a:solidFill>
              </a:rPr>
              <a:t>	   = 4</a:t>
            </a:r>
            <a:r>
              <a:rPr lang="en-GB" altLang="en-US" baseline="30000">
                <a:solidFill>
                  <a:prstClr val="black"/>
                </a:solidFill>
              </a:rPr>
              <a:t>2 </a:t>
            </a:r>
            <a:r>
              <a:rPr lang="en-GB" altLang="en-US">
                <a:solidFill>
                  <a:prstClr val="black"/>
                </a:solidFill>
              </a:rPr>
              <a:t>/ 0.75</a:t>
            </a:r>
          </a:p>
          <a:p>
            <a:pPr eaLnBrk="1" fontAlgn="base" hangingPunct="1">
              <a:spcBef>
                <a:spcPct val="0"/>
              </a:spcBef>
              <a:spcAft>
                <a:spcPct val="0"/>
              </a:spcAft>
            </a:pPr>
            <a:r>
              <a:rPr lang="en-GB" altLang="en-US">
                <a:solidFill>
                  <a:prstClr val="black"/>
                </a:solidFill>
              </a:rPr>
              <a:t>	   = 21.4 m s</a:t>
            </a:r>
            <a:r>
              <a:rPr lang="en-GB" altLang="en-US" baseline="30000">
                <a:solidFill>
                  <a:prstClr val="black"/>
                </a:solidFill>
              </a:rPr>
              <a:t>-2</a:t>
            </a:r>
          </a:p>
          <a:p>
            <a:pPr eaLnBrk="1" fontAlgn="base" hangingPunct="1">
              <a:spcBef>
                <a:spcPct val="0"/>
              </a:spcBef>
              <a:spcAft>
                <a:spcPct val="0"/>
              </a:spcAft>
            </a:pPr>
            <a:endParaRPr lang="en-GB" altLang="en-US">
              <a:solidFill>
                <a:prstClr val="black"/>
              </a:solidFill>
            </a:endParaRPr>
          </a:p>
          <a:p>
            <a:pPr lvl="1" eaLnBrk="1" fontAlgn="base" hangingPunct="1">
              <a:spcBef>
                <a:spcPct val="0"/>
              </a:spcBef>
              <a:spcAft>
                <a:spcPct val="0"/>
              </a:spcAft>
              <a:buFontTx/>
              <a:buAutoNum type="alphaLcParenR" startAt="2"/>
            </a:pPr>
            <a:r>
              <a:rPr lang="en-GB" altLang="en-US" i="1">
                <a:solidFill>
                  <a:prstClr val="black"/>
                </a:solidFill>
              </a:rPr>
              <a:t>F</a:t>
            </a:r>
            <a:r>
              <a:rPr lang="en-GB" altLang="en-US">
                <a:solidFill>
                  <a:prstClr val="black"/>
                </a:solidFill>
              </a:rPr>
              <a:t> = </a:t>
            </a:r>
            <a:r>
              <a:rPr lang="en-GB" altLang="en-US" i="1">
                <a:solidFill>
                  <a:prstClr val="black"/>
                </a:solidFill>
              </a:rPr>
              <a:t>ma</a:t>
            </a:r>
            <a:endParaRPr lang="en-GB" altLang="en-US">
              <a:solidFill>
                <a:prstClr val="black"/>
              </a:solidFill>
            </a:endParaRPr>
          </a:p>
          <a:p>
            <a:pPr eaLnBrk="1" fontAlgn="base" hangingPunct="1">
              <a:spcBef>
                <a:spcPct val="0"/>
              </a:spcBef>
              <a:spcAft>
                <a:spcPct val="0"/>
              </a:spcAft>
            </a:pPr>
            <a:r>
              <a:rPr lang="en-GB" altLang="en-US">
                <a:solidFill>
                  <a:prstClr val="black"/>
                </a:solidFill>
              </a:rPr>
              <a:t>	   = 0.5 x 21.4</a:t>
            </a:r>
          </a:p>
          <a:p>
            <a:pPr eaLnBrk="1" fontAlgn="base" hangingPunct="1">
              <a:spcBef>
                <a:spcPct val="0"/>
              </a:spcBef>
              <a:spcAft>
                <a:spcPct val="0"/>
              </a:spcAft>
            </a:pPr>
            <a:r>
              <a:rPr lang="en-GB" altLang="en-US">
                <a:solidFill>
                  <a:prstClr val="black"/>
                </a:solidFill>
              </a:rPr>
              <a:t>	   = 10.7 N</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b="1">
                <a:solidFill>
                  <a:srgbClr val="FF0000"/>
                </a:solidFill>
              </a:rPr>
              <a:t>Notice that this is a linear acceleration and not an angular acceleration. The angular velocity of the stone is constant and so there is no angular acceleration.</a:t>
            </a:r>
          </a:p>
          <a:p>
            <a:pPr eaLnBrk="1" fontAlgn="base" hangingPunct="1">
              <a:spcBef>
                <a:spcPct val="0"/>
              </a:spcBef>
              <a:spcAft>
                <a:spcPct val="0"/>
              </a:spcAft>
            </a:pPr>
            <a:endParaRPr lang="en-GB" altLang="en-US" sz="2400">
              <a:solidFill>
                <a:prstClr val="black"/>
              </a:solidFill>
            </a:endParaRPr>
          </a:p>
        </p:txBody>
      </p:sp>
      <p:sp>
        <p:nvSpPr>
          <p:cNvPr id="3" name="TextBox 2"/>
          <p:cNvSpPr txBox="1">
            <a:spLocks noChangeArrowheads="1"/>
          </p:cNvSpPr>
          <p:nvPr/>
        </p:nvSpPr>
        <p:spPr bwMode="auto">
          <a:xfrm>
            <a:off x="5076825" y="2852738"/>
            <a:ext cx="33829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800" b="1">
                <a:solidFill>
                  <a:srgbClr val="9F5FCF"/>
                </a:solidFill>
              </a:rPr>
              <a:t>Here’re the usual questions:</a:t>
            </a:r>
          </a:p>
          <a:p>
            <a:pPr eaLnBrk="1" fontAlgn="base" hangingPunct="1">
              <a:spcBef>
                <a:spcPct val="0"/>
              </a:spcBef>
              <a:spcAft>
                <a:spcPct val="0"/>
              </a:spcAft>
            </a:pPr>
            <a:r>
              <a:rPr lang="en-GB" altLang="en-US" sz="2800" b="1">
                <a:solidFill>
                  <a:srgbClr val="9F5FCF"/>
                </a:solidFill>
              </a:rPr>
              <a:t>P25 – qu 1-4</a:t>
            </a:r>
          </a:p>
        </p:txBody>
      </p:sp>
      <p:sp>
        <p:nvSpPr>
          <p:cNvPr id="4" name="Date Placeholder 3"/>
          <p:cNvSpPr>
            <a:spLocks noGrp="1"/>
          </p:cNvSpPr>
          <p:nvPr>
            <p:ph type="dt" sz="quarter" idx="10"/>
          </p:nvPr>
        </p:nvSpPr>
        <p:spPr/>
        <p:txBody>
          <a:bodyPr/>
          <a:lstStyle/>
          <a:p>
            <a:pPr>
              <a:defRPr/>
            </a:pPr>
            <a:fld id="{01C9D86E-4C6C-492F-A623-67215DA47CEE}"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827406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20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20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20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2000"/>
                                        <p:tgtEl>
                                          <p:spTgt spid="2">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2000"/>
                                        <p:tgtEl>
                                          <p:spTgt spid="2">
                                            <p:txEl>
                                              <p:pRg st="11" end="1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2000"/>
                                        <p:tgtEl>
                                          <p:spTgt spid="2">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2000"/>
                                        <p:tgtEl>
                                          <p:spTgt spid="2">
                                            <p:txEl>
                                              <p:pRg st="13" end="1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5" end="15"/>
                                            </p:txEl>
                                          </p:spTgt>
                                        </p:tgtEl>
                                        <p:attrNameLst>
                                          <p:attrName>style.visibility</p:attrName>
                                        </p:attrNameLst>
                                      </p:cBhvr>
                                      <p:to>
                                        <p:strVal val="visible"/>
                                      </p:to>
                                    </p:set>
                                    <p:animEffect transition="in" filter="fade">
                                      <p:cBhvr>
                                        <p:cTn id="48" dur="2000"/>
                                        <p:tgtEl>
                                          <p:spTgt spid="2">
                                            <p:txEl>
                                              <p:pRg st="15" end="1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6" end="16"/>
                                            </p:txEl>
                                          </p:spTgt>
                                        </p:tgtEl>
                                        <p:attrNameLst>
                                          <p:attrName>style.visibility</p:attrName>
                                        </p:attrNameLst>
                                      </p:cBhvr>
                                      <p:to>
                                        <p:strVal val="visible"/>
                                      </p:to>
                                    </p:set>
                                    <p:animEffect transition="in" filter="fade">
                                      <p:cBhvr>
                                        <p:cTn id="53" dur="2000"/>
                                        <p:tgtEl>
                                          <p:spTgt spid="2">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17" end="17"/>
                                            </p:txEl>
                                          </p:spTgt>
                                        </p:tgtEl>
                                        <p:attrNameLst>
                                          <p:attrName>style.visibility</p:attrName>
                                        </p:attrNameLst>
                                      </p:cBhvr>
                                      <p:to>
                                        <p:strVal val="visible"/>
                                      </p:to>
                                    </p:set>
                                    <p:animEffect transition="in" filter="fade">
                                      <p:cBhvr>
                                        <p:cTn id="56" dur="2000"/>
                                        <p:tgtEl>
                                          <p:spTgt spid="2">
                                            <p:txEl>
                                              <p:pRg st="17" end="1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
                                            <p:txEl>
                                              <p:pRg st="19" end="19"/>
                                            </p:txEl>
                                          </p:spTgt>
                                        </p:tgtEl>
                                        <p:attrNameLst>
                                          <p:attrName>style.visibility</p:attrName>
                                        </p:attrNameLst>
                                      </p:cBhvr>
                                      <p:to>
                                        <p:strVal val="visible"/>
                                      </p:to>
                                    </p:set>
                                    <p:animEffect transition="in" filter="fade">
                                      <p:cBhvr>
                                        <p:cTn id="61" dur="2000"/>
                                        <p:tgtEl>
                                          <p:spTgt spid="2">
                                            <p:txEl>
                                              <p:pRg st="19" end="19"/>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t>Applications of Circular Motion - Cars</a:t>
            </a:r>
          </a:p>
        </p:txBody>
      </p:sp>
      <p:sp>
        <p:nvSpPr>
          <p:cNvPr id="37891"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Explain what forces are experienced when cars travel over hills and round bends.</a:t>
            </a:r>
          </a:p>
        </p:txBody>
      </p:sp>
      <p:sp>
        <p:nvSpPr>
          <p:cNvPr id="4" name="Date Placeholder 3"/>
          <p:cNvSpPr>
            <a:spLocks noGrp="1"/>
          </p:cNvSpPr>
          <p:nvPr>
            <p:ph type="dt" sz="quarter" idx="10"/>
          </p:nvPr>
        </p:nvSpPr>
        <p:spPr/>
        <p:txBody>
          <a:bodyPr/>
          <a:lstStyle/>
          <a:p>
            <a:pPr>
              <a:defRPr/>
            </a:pPr>
            <a:fld id="{5CC31813-D645-4F9D-BFD2-65F377D5AD62}"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152044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23850" y="260350"/>
            <a:ext cx="84248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000">
                <a:solidFill>
                  <a:prstClr val="black"/>
                </a:solidFill>
              </a:rPr>
              <a:t>It might be an idea to copy the next few slides.  They’re examples of how you need to think through certain types of problem.</a:t>
            </a:r>
          </a:p>
          <a:p>
            <a:pPr eaLnBrk="1" fontAlgn="base" hangingPunct="1">
              <a:spcBef>
                <a:spcPct val="0"/>
              </a:spcBef>
              <a:spcAft>
                <a:spcPct val="0"/>
              </a:spcAft>
            </a:pPr>
            <a:endParaRPr lang="en-GB" altLang="en-US" sz="2000">
              <a:solidFill>
                <a:prstClr val="black"/>
              </a:solidFill>
            </a:endParaRPr>
          </a:p>
          <a:p>
            <a:pPr eaLnBrk="1" fontAlgn="base" hangingPunct="1">
              <a:spcBef>
                <a:spcPct val="0"/>
              </a:spcBef>
              <a:spcAft>
                <a:spcPct val="0"/>
              </a:spcAft>
            </a:pPr>
            <a:r>
              <a:rPr lang="en-GB" altLang="en-US" sz="2000">
                <a:solidFill>
                  <a:prstClr val="black"/>
                </a:solidFill>
              </a:rPr>
              <a:t>Add whatever notes you need to ensure that it makes sense to you.</a:t>
            </a:r>
          </a:p>
          <a:p>
            <a:pPr eaLnBrk="1" fontAlgn="base" hangingPunct="1">
              <a:spcBef>
                <a:spcPct val="0"/>
              </a:spcBef>
              <a:spcAft>
                <a:spcPct val="0"/>
              </a:spcAft>
            </a:pPr>
            <a:endParaRPr lang="en-GB" altLang="en-US" sz="2000">
              <a:solidFill>
                <a:prstClr val="black"/>
              </a:solidFill>
            </a:endParaRPr>
          </a:p>
          <a:p>
            <a:pPr eaLnBrk="1" fontAlgn="base" hangingPunct="1">
              <a:spcBef>
                <a:spcPct val="0"/>
              </a:spcBef>
              <a:spcAft>
                <a:spcPct val="0"/>
              </a:spcAft>
            </a:pPr>
            <a:r>
              <a:rPr lang="en-GB" altLang="en-US" sz="2000">
                <a:solidFill>
                  <a:srgbClr val="FF0000"/>
                </a:solidFill>
              </a:rPr>
              <a:t>The key thing for each type of problem is to figure out where the centripetal force comes from.</a:t>
            </a:r>
          </a:p>
        </p:txBody>
      </p:sp>
      <p:sp>
        <p:nvSpPr>
          <p:cNvPr id="3" name="Date Placeholder 2"/>
          <p:cNvSpPr>
            <a:spLocks noGrp="1"/>
          </p:cNvSpPr>
          <p:nvPr>
            <p:ph type="dt" sz="quarter" idx="10"/>
          </p:nvPr>
        </p:nvSpPr>
        <p:spPr/>
        <p:txBody>
          <a:bodyPr/>
          <a:lstStyle/>
          <a:p>
            <a:pPr>
              <a:defRPr/>
            </a:pPr>
            <a:fld id="{7CD15381-1065-456B-81C4-EBDAD081C86B}"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27723303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1456</Words>
  <Application>Microsoft Office PowerPoint</Application>
  <PresentationFormat>On-screen Show (4:3)</PresentationFormat>
  <Paragraphs>236</Paragraphs>
  <Slides>19</Slides>
  <Notes>0</Notes>
  <HiddenSlides>0</HiddenSlides>
  <MMClips>3</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Circular Motion</vt:lpstr>
      <vt:lpstr>Circular Motion</vt:lpstr>
      <vt:lpstr>PowerPoint Presentation</vt:lpstr>
      <vt:lpstr>PowerPoint Presentation</vt:lpstr>
      <vt:lpstr>PowerPoint Presentation</vt:lpstr>
      <vt:lpstr>Centripetal Force</vt:lpstr>
      <vt:lpstr>PowerPoint Presentation</vt:lpstr>
      <vt:lpstr>Applications of Circular Motion - Cars</vt:lpstr>
      <vt:lpstr>PowerPoint Presentation</vt:lpstr>
      <vt:lpstr>PowerPoint Presentation</vt:lpstr>
      <vt:lpstr>PowerPoint Presentation</vt:lpstr>
      <vt:lpstr>PowerPoint Presentation</vt:lpstr>
      <vt:lpstr>PowerPoint Presentation</vt:lpstr>
      <vt:lpstr>Applications of Circular Motion – Fairground Rides</vt:lpstr>
      <vt:lpstr>PowerPoint Presentation</vt:lpstr>
      <vt:lpstr>PowerPoint Presentation</vt:lpstr>
      <vt:lpstr>PowerPoint Presentation</vt:lpstr>
      <vt:lpstr>PowerPoint Presentation</vt:lpstr>
      <vt:lpstr>PowerPoint Presentation</vt:lpstr>
    </vt:vector>
  </TitlesOfParts>
  <Company>The City of London of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Motion</dc:title>
  <dc:creator>Joshua Duddy</dc:creator>
  <cp:lastModifiedBy>Joshua Duddy</cp:lastModifiedBy>
  <cp:revision>1</cp:revision>
  <dcterms:created xsi:type="dcterms:W3CDTF">2016-04-25T15:52:52Z</dcterms:created>
  <dcterms:modified xsi:type="dcterms:W3CDTF">2016-04-25T15:53:36Z</dcterms:modified>
</cp:coreProperties>
</file>