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0" r:id="rId12"/>
    <p:sldId id="271" r:id="rId13"/>
    <p:sldId id="272" r:id="rId14"/>
    <p:sldId id="27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7E7E20-8AA7-43A7-8880-91226B3C75BC}" type="datetimeFigureOut">
              <a:rPr lang="en-GB" smtClean="0"/>
              <a:t>21/06/2016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ED1D20-2D2B-4FFD-940D-C6643EC38E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3410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00B76D90-29C0-4305-A1C8-D65E880B4C88}" type="slidenum">
              <a:rPr lang="en-GB" altLang="en-US" sz="1200"/>
              <a:pPr algn="r" eaLnBrk="1" hangingPunct="1"/>
              <a:t>2</a:t>
            </a:fld>
            <a:endParaRPr lang="en-GB" altLang="en-US" sz="120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B618229-C6E7-459E-A154-FECE61C37563}" type="slidenum">
              <a:rPr lang="en-GB" altLang="en-US" sz="1200"/>
              <a:pPr algn="r" eaLnBrk="1" hangingPunct="1"/>
              <a:t>3</a:t>
            </a:fld>
            <a:endParaRPr lang="en-GB" altLang="en-US" sz="120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C7114A2-0075-4404-84B7-088DEE17860C}" type="slidenum">
              <a:rPr lang="en-GB" altLang="en-US" smtClean="0"/>
              <a:pPr eaLnBrk="1" hangingPunct="1"/>
              <a:t>4</a:t>
            </a:fld>
            <a:endParaRPr lang="en-GB" alt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F69580D3-E851-4CEE-9F07-8A7BF6C7FF6E}" type="slidenum">
              <a:rPr lang="en-GB" altLang="en-US" sz="1200"/>
              <a:pPr algn="r" eaLnBrk="1" hangingPunct="1"/>
              <a:t>5</a:t>
            </a:fld>
            <a:endParaRPr lang="en-GB" altLang="en-US" sz="1200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AEC799BB-205E-40C5-A89D-5BD98924370B}" type="slidenum">
              <a:rPr lang="en-GB" altLang="en-US" sz="1200"/>
              <a:pPr algn="r" eaLnBrk="1" hangingPunct="1"/>
              <a:t>6</a:t>
            </a:fld>
            <a:endParaRPr lang="en-GB" altLang="en-US" sz="120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C9577F37-20E0-4F22-9792-05132C364271}" type="slidenum">
              <a:rPr lang="en-GB" altLang="en-US" sz="1200"/>
              <a:pPr algn="r" eaLnBrk="1" hangingPunct="1"/>
              <a:t>7</a:t>
            </a:fld>
            <a:endParaRPr lang="en-GB" altLang="en-US" sz="1200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F8CFE873-2E9C-4455-8ADB-7909FF02B224}" type="slidenum">
              <a:rPr lang="en-GB" altLang="en-US" sz="1200"/>
              <a:pPr algn="r" eaLnBrk="1" hangingPunct="1"/>
              <a:t>8</a:t>
            </a:fld>
            <a:endParaRPr lang="en-GB" altLang="en-US" sz="120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F78065FD-8A24-44EA-A120-6809FA6D70FE}" type="slidenum">
              <a:rPr lang="en-GB" altLang="en-US" sz="1200"/>
              <a:pPr algn="r" eaLnBrk="1" hangingPunct="1"/>
              <a:t>9</a:t>
            </a:fld>
            <a:endParaRPr lang="en-GB" altLang="en-US" sz="1200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7076B2D8-5B50-4DFC-B274-3C03885C8E76}" type="slidenum">
              <a:rPr lang="en-GB" altLang="en-US" sz="1200"/>
              <a:pPr algn="r" eaLnBrk="1" hangingPunct="1"/>
              <a:t>10</a:t>
            </a:fld>
            <a:endParaRPr lang="en-GB" altLang="en-US" sz="1200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872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373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884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64530-1C40-409C-99E7-E37745B908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197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2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51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774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701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443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415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904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219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21/06/2016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LO: To</a:t>
            </a:r>
            <a:r>
              <a:rPr lang="en-GB" baseline="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understand circular motion</a:t>
            </a:r>
            <a:endParaRPr lang="en-GB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365126"/>
            <a:ext cx="9144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prstClr val="black"/>
                </a:solidFill>
                <a:latin typeface="Comic Sans MS" panose="030F0702030302020204" pitchFamily="66" charset="0"/>
              </a:rPr>
              <a:t>Key </a:t>
            </a:r>
            <a:r>
              <a:rPr lang="en-GB" sz="18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Words:</a:t>
            </a:r>
            <a:r>
              <a:rPr lang="en-GB" sz="1800" baseline="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Radians, Radius, Angular Displacement, Frequency, Period, Velocity</a:t>
            </a:r>
            <a:endParaRPr lang="en-GB" sz="18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174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-G7tjiMNVlc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.uk/url?sa=i&amp;rct=j&amp;q=key&amp;source=images&amp;cd=&amp;cad=rja&amp;uact=8&amp;docid=WOR_Wm9N0CiZ2M&amp;tbnid=oBLysk1dXahDVM:&amp;ved=0CAcQjRw&amp;url=http://pngimg.com/img/objects/key&amp;ei=vQk0VLe9MI31aOvUgtgM&amp;bvm=bv.76943099,d.d2s&amp;psig=AFQjCNEZvQaBmENsvLiL617iJv1UKbLqKA&amp;ust=1412782904562327" TargetMode="Externa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CC31813-D645-4F9D-BFD2-65F377D5AD62}" type="datetime4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 June 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628650" y="5263769"/>
            <a:ext cx="7886700" cy="4351338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GB" altLang="en-US" dirty="0" smtClean="0"/>
              <a:t>Objective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388728"/>
              </p:ext>
            </p:extLst>
          </p:nvPr>
        </p:nvGraphicFramePr>
        <p:xfrm>
          <a:off x="0" y="764704"/>
          <a:ext cx="9144000" cy="822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1236"/>
                <a:gridCol w="4618182"/>
                <a:gridCol w="2484582"/>
              </a:tblGrid>
              <a:tr h="822325">
                <a:tc>
                  <a:txBody>
                    <a:bodyPr/>
                    <a:lstStyle/>
                    <a:p>
                      <a:r>
                        <a:rPr lang="en-GB" sz="1800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u="sng" dirty="0" smtClean="0">
                          <a:latin typeface="Comic Sans MS" panose="030F0702030302020204" pitchFamily="66" charset="0"/>
                        </a:rPr>
                        <a:t>Uniform Circular Motion</a:t>
                      </a:r>
                      <a:endParaRPr lang="en-GB" sz="24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r"/>
                      <a:fld id="{23DC5882-FF6C-467E-8072-EFA141FB0D08}" type="datetime1">
                        <a:rPr lang="en-GB" sz="1800" b="1" u="sng" smtClean="0">
                          <a:latin typeface="Comic Sans MS" panose="030F0702030302020204" pitchFamily="66" charset="0"/>
                        </a:rPr>
                        <a:t>21/06/2016</a:t>
                      </a:fld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254447"/>
              </p:ext>
            </p:extLst>
          </p:nvPr>
        </p:nvGraphicFramePr>
        <p:xfrm>
          <a:off x="296846" y="5045933"/>
          <a:ext cx="8785225" cy="1656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057"/>
                <a:gridCol w="7852168"/>
              </a:tblGrid>
              <a:tr h="0">
                <a:tc gridSpan="2">
                  <a:txBody>
                    <a:bodyPr/>
                    <a:lstStyle/>
                    <a:p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6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724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Comic Sans MS" pitchFamily="66" charset="0"/>
                        </a:rPr>
                        <a:t>Recognise uniform motion in a circle (C/B)</a:t>
                      </a:r>
                    </a:p>
                  </a:txBody>
                  <a:tcPr marL="91443" marR="91443" marT="45717" marB="45717">
                    <a:solidFill>
                      <a:srgbClr val="92D050"/>
                    </a:solidFill>
                  </a:tcPr>
                </a:tc>
              </a:tr>
              <a:tr h="52916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Comic Sans MS" pitchFamily="66" charset="0"/>
                        </a:rPr>
                        <a:t>Describe how</a:t>
                      </a:r>
                      <a:r>
                        <a:rPr lang="en-GB" sz="1600" baseline="0" dirty="0" smtClean="0">
                          <a:latin typeface="Comic Sans MS" pitchFamily="66" charset="0"/>
                        </a:rPr>
                        <a:t> to measure speed of an object in circular motion (B/A)</a:t>
                      </a:r>
                      <a:endParaRPr lang="en-GB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rgbClr val="FFC000"/>
                    </a:solidFill>
                  </a:tcPr>
                </a:tc>
              </a:tr>
              <a:tr h="140456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omic Sans MS" pitchFamily="66" charset="0"/>
                        </a:rPr>
                        <a:t>Suggest how circular motion</a:t>
                      </a:r>
                      <a:r>
                        <a:rPr lang="en-US" sz="1600" baseline="0" dirty="0" smtClean="0">
                          <a:latin typeface="Comic Sans MS" pitchFamily="66" charset="0"/>
                        </a:rPr>
                        <a:t> can be used to find out force (A/A*)</a:t>
                      </a:r>
                      <a:endParaRPr lang="en-US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976644" y="1484784"/>
            <a:ext cx="2059852" cy="16312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Name as many objects as you can than move in a circular motion</a:t>
            </a:r>
            <a:endParaRPr lang="en-GB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7147625" y="3501008"/>
            <a:ext cx="1781231" cy="101566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Describe what circular motion is</a:t>
            </a:r>
            <a:endParaRPr lang="en-GB" sz="2000" dirty="0"/>
          </a:p>
        </p:txBody>
      </p:sp>
      <p:pic>
        <p:nvPicPr>
          <p:cNvPr id="5" name="-G7tjiMNVlc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4653" y="1228690"/>
            <a:ext cx="6727975" cy="3784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67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9208" y="2332038"/>
            <a:ext cx="8229600" cy="4525962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dirty="0" smtClean="0"/>
              <a:t>(a) 7200 </a:t>
            </a:r>
            <a:r>
              <a:rPr lang="en-GB" altLang="en-US" sz="2400" dirty="0" err="1" smtClean="0"/>
              <a:t>r.p.m</a:t>
            </a:r>
            <a:r>
              <a:rPr lang="en-GB" altLang="en-US" sz="2400" dirty="0" smtClean="0"/>
              <a:t>. = [(7200 x 2 x </a:t>
            </a:r>
            <a:r>
              <a:rPr lang="el-GR" altLang="en-US" sz="2400" dirty="0" smtClean="0">
                <a:cs typeface="Arial" charset="0"/>
              </a:rPr>
              <a:t>π</a:t>
            </a:r>
            <a:r>
              <a:rPr lang="en-GB" altLang="en-US" sz="2400" dirty="0" smtClean="0">
                <a:cs typeface="Arial" charset="0"/>
              </a:rPr>
              <a:t>) / 60] rad </a:t>
            </a:r>
            <a:r>
              <a:rPr lang="en-GB" altLang="en-US" sz="2400" dirty="0" smtClean="0"/>
              <a:t>s</a:t>
            </a:r>
            <a:r>
              <a:rPr lang="en-GB" altLang="en-US" sz="2400" baseline="30000" dirty="0" smtClean="0"/>
              <a:t>-1</a:t>
            </a:r>
            <a:endParaRPr lang="el-GR" altLang="en-US" sz="2400" dirty="0" smtClean="0"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dirty="0" smtClean="0">
                <a:solidFill>
                  <a:schemeClr val="accent2"/>
                </a:solidFill>
              </a:rPr>
              <a:t>angular speed = 754 </a:t>
            </a:r>
            <a:r>
              <a:rPr lang="en-GB" altLang="en-US" sz="2400" b="1" dirty="0" smtClean="0">
                <a:solidFill>
                  <a:schemeClr val="accent2"/>
                </a:solidFill>
                <a:cs typeface="Arial" charset="0"/>
              </a:rPr>
              <a:t>rad </a:t>
            </a:r>
            <a:r>
              <a:rPr lang="en-GB" altLang="en-US" sz="2400" b="1" dirty="0" smtClean="0">
                <a:solidFill>
                  <a:schemeClr val="accent2"/>
                </a:solidFill>
              </a:rPr>
              <a:t>s</a:t>
            </a:r>
            <a:r>
              <a:rPr lang="en-GB" altLang="en-US" sz="2400" b="1" baseline="30000" dirty="0" smtClean="0">
                <a:solidFill>
                  <a:schemeClr val="accent2"/>
                </a:solidFill>
              </a:rPr>
              <a:t>-1</a:t>
            </a:r>
            <a:endParaRPr lang="en-GB" altLang="en-US" sz="2400" b="1" dirty="0" smtClean="0">
              <a:solidFill>
                <a:schemeClr val="accent2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2400" dirty="0" smtClean="0"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dirty="0" smtClean="0">
                <a:cs typeface="Arial" charset="0"/>
              </a:rPr>
              <a:t>(b)</a:t>
            </a:r>
            <a:r>
              <a:rPr lang="en-GB" altLang="en-US" sz="2400" b="1" i="1" dirty="0" smtClean="0">
                <a:solidFill>
                  <a:srgbClr val="FF3300"/>
                </a:solidFill>
                <a:cs typeface="Arial" charset="0"/>
              </a:rPr>
              <a:t> v = r </a:t>
            </a:r>
            <a:r>
              <a:rPr lang="el-GR" altLang="en-US" sz="2400" b="1" i="1" dirty="0" smtClean="0">
                <a:solidFill>
                  <a:srgbClr val="FF3300"/>
                </a:solidFill>
                <a:cs typeface="Arial" charset="0"/>
              </a:rPr>
              <a:t>ω</a:t>
            </a:r>
            <a:r>
              <a:rPr lang="en-GB" altLang="en-US" sz="2400" dirty="0" smtClean="0"/>
              <a:t>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dirty="0" smtClean="0"/>
              <a:t>= 0.0500 m x 754 </a:t>
            </a:r>
            <a:r>
              <a:rPr lang="en-GB" altLang="en-US" sz="2400" dirty="0" smtClean="0">
                <a:cs typeface="Arial" charset="0"/>
              </a:rPr>
              <a:t>rad </a:t>
            </a:r>
            <a:r>
              <a:rPr lang="en-GB" altLang="en-US" sz="2400" dirty="0" smtClean="0"/>
              <a:t>s</a:t>
            </a:r>
            <a:r>
              <a:rPr lang="en-GB" altLang="en-US" sz="2400" baseline="30000" dirty="0" smtClean="0"/>
              <a:t>-1</a:t>
            </a:r>
            <a:endParaRPr lang="en-GB" altLang="en-US" sz="2400" dirty="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dirty="0" smtClean="0">
                <a:solidFill>
                  <a:schemeClr val="accent2"/>
                </a:solidFill>
              </a:rPr>
              <a:t>linear speed = 37.7 ms</a:t>
            </a:r>
            <a:r>
              <a:rPr lang="en-GB" altLang="en-US" sz="2400" b="1" baseline="30000" dirty="0" smtClean="0">
                <a:solidFill>
                  <a:schemeClr val="accent2"/>
                </a:solidFill>
              </a:rPr>
              <a:t>-1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b="1" i="1" dirty="0" smtClean="0">
                <a:solidFill>
                  <a:srgbClr val="FF3300"/>
                </a:solidFill>
                <a:cs typeface="Arial" charset="0"/>
              </a:rPr>
              <a:t>			</a:t>
            </a:r>
          </a:p>
        </p:txBody>
      </p:sp>
      <p:sp>
        <p:nvSpPr>
          <p:cNvPr id="4" name="Rectangle 3"/>
          <p:cNvSpPr/>
          <p:nvPr/>
        </p:nvSpPr>
        <p:spPr>
          <a:xfrm>
            <a:off x="323528" y="836712"/>
            <a:ext cx="8640960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2400" dirty="0"/>
              <a:t>A hard disc drive, radius 50.0 mm, spins at 7200 </a:t>
            </a:r>
            <a:r>
              <a:rPr lang="en-GB" sz="2400" dirty="0" err="1"/>
              <a:t>r.p.m</a:t>
            </a:r>
            <a:r>
              <a:rPr lang="en-GB" sz="2400" dirty="0"/>
              <a:t>. Calculate (a) its angular speed in rad s-1; (b) its outer edge linear speed.</a:t>
            </a:r>
          </a:p>
        </p:txBody>
      </p:sp>
    </p:spTree>
    <p:extLst>
      <p:ext uri="{BB962C8B-B14F-4D97-AF65-F5344CB8AC3E}">
        <p14:creationId xmlns:p14="http://schemas.microsoft.com/office/powerpoint/2010/main" val="813012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388" y="3068960"/>
            <a:ext cx="4536628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8775" indent="-35877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 smtClean="0">
                <a:solidFill>
                  <a:prstClr val="black"/>
                </a:solidFill>
                <a:latin typeface="+mj-lt"/>
                <a:cs typeface="Arial" charset="0"/>
              </a:rPr>
              <a:t>Using </a:t>
            </a:r>
            <a:r>
              <a:rPr lang="en-GB" dirty="0">
                <a:solidFill>
                  <a:prstClr val="black"/>
                </a:solidFill>
                <a:latin typeface="+mj-lt"/>
                <a:cs typeface="Arial" charset="0"/>
              </a:rPr>
              <a:t>standard notation:</a:t>
            </a:r>
          </a:p>
          <a:p>
            <a:pPr marL="358775" indent="-35877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>
                <a:solidFill>
                  <a:prstClr val="black"/>
                </a:solidFill>
                <a:latin typeface="+mj-lt"/>
                <a:cs typeface="Arial" charset="0"/>
              </a:rPr>
              <a:t>v = 12ms</a:t>
            </a:r>
            <a:r>
              <a:rPr lang="en-GB" baseline="30000" dirty="0">
                <a:solidFill>
                  <a:prstClr val="black"/>
                </a:solidFill>
                <a:latin typeface="+mj-lt"/>
                <a:cs typeface="Arial" charset="0"/>
              </a:rPr>
              <a:t>-1</a:t>
            </a:r>
          </a:p>
          <a:p>
            <a:pPr marL="358775" indent="-35877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>
                <a:solidFill>
                  <a:prstClr val="black"/>
                </a:solidFill>
                <a:latin typeface="+mj-lt"/>
                <a:cs typeface="Arial" charset="0"/>
              </a:rPr>
              <a:t>r = </a:t>
            </a:r>
            <a:r>
              <a:rPr lang="en-GB" dirty="0" smtClean="0">
                <a:solidFill>
                  <a:prstClr val="black"/>
                </a:solidFill>
                <a:latin typeface="+mj-lt"/>
                <a:cs typeface="Arial" charset="0"/>
              </a:rPr>
              <a:t>0.4m</a:t>
            </a:r>
          </a:p>
          <a:p>
            <a:pPr marL="358775" indent="-358775" fontAlgn="base">
              <a:spcBef>
                <a:spcPct val="0"/>
              </a:spcBef>
              <a:spcAft>
                <a:spcPct val="0"/>
              </a:spcAft>
              <a:defRPr/>
            </a:pPr>
            <a:endParaRPr lang="en-GB" dirty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358775" indent="-35877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b="1" dirty="0" smtClean="0">
                <a:solidFill>
                  <a:prstClr val="black"/>
                </a:solidFill>
                <a:latin typeface="+mj-lt"/>
                <a:cs typeface="Arial" charset="0"/>
              </a:rPr>
              <a:t>a) </a:t>
            </a:r>
            <a:r>
              <a:rPr lang="en-GB" dirty="0" smtClean="0">
                <a:solidFill>
                  <a:prstClr val="black"/>
                </a:solidFill>
                <a:latin typeface="+mj-lt"/>
                <a:cs typeface="Arial" charset="0"/>
              </a:rPr>
              <a:t>circumference </a:t>
            </a:r>
            <a:r>
              <a:rPr lang="en-GB" dirty="0">
                <a:solidFill>
                  <a:prstClr val="black"/>
                </a:solidFill>
                <a:latin typeface="+mj-lt"/>
                <a:cs typeface="Arial" charset="0"/>
              </a:rPr>
              <a:t>= 2 x </a:t>
            </a:r>
            <a:r>
              <a:rPr lang="en-GB" dirty="0">
                <a:solidFill>
                  <a:prstClr val="black"/>
                </a:solidFill>
                <a:latin typeface="+mj-lt"/>
                <a:cs typeface="Arial" charset="0"/>
                <a:sym typeface="Symbol"/>
              </a:rPr>
              <a:t> x 0.4</a:t>
            </a:r>
          </a:p>
          <a:p>
            <a:pPr marL="358775" indent="-35877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>
                <a:solidFill>
                  <a:prstClr val="black"/>
                </a:solidFill>
                <a:latin typeface="+mj-lt"/>
                <a:cs typeface="Arial" charset="0"/>
                <a:sym typeface="Symbol"/>
              </a:rPr>
              <a:t>			 = 2.5m</a:t>
            </a:r>
          </a:p>
          <a:p>
            <a:pPr marL="358775" indent="-35877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>
                <a:solidFill>
                  <a:prstClr val="black"/>
                </a:solidFill>
                <a:latin typeface="+mj-lt"/>
                <a:cs typeface="Arial" charset="0"/>
                <a:sym typeface="Symbol"/>
              </a:rPr>
              <a:t>	T = circumference / speed  = 2.5 / 12</a:t>
            </a:r>
          </a:p>
          <a:p>
            <a:pPr marL="358775" indent="-35877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>
                <a:solidFill>
                  <a:prstClr val="black"/>
                </a:solidFill>
                <a:latin typeface="+mj-lt"/>
                <a:cs typeface="Arial" charset="0"/>
                <a:sym typeface="Symbol"/>
              </a:rPr>
              <a:t>	   = 0.21s</a:t>
            </a:r>
          </a:p>
          <a:p>
            <a:pPr marL="358775" indent="-35877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>
                <a:solidFill>
                  <a:prstClr val="black"/>
                </a:solidFill>
                <a:latin typeface="+mj-lt"/>
                <a:cs typeface="Arial" charset="0"/>
                <a:sym typeface="Symbol"/>
              </a:rPr>
              <a:t>	f = 1 / T = 1 / 0.21</a:t>
            </a:r>
          </a:p>
          <a:p>
            <a:pPr marL="358775" indent="-35877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>
                <a:solidFill>
                  <a:prstClr val="black"/>
                </a:solidFill>
                <a:latin typeface="+mj-lt"/>
                <a:cs typeface="Arial" charset="0"/>
                <a:sym typeface="Symbol"/>
              </a:rPr>
              <a:t>	</a:t>
            </a:r>
            <a:r>
              <a:rPr lang="en-GB" i="1" dirty="0">
                <a:solidFill>
                  <a:prstClr val="black"/>
                </a:solidFill>
                <a:latin typeface="+mj-lt"/>
                <a:cs typeface="Arial" charset="0"/>
                <a:sym typeface="Symbol"/>
              </a:rPr>
              <a:t>  = </a:t>
            </a:r>
            <a:r>
              <a:rPr lang="en-GB" i="1" dirty="0" smtClean="0">
                <a:solidFill>
                  <a:prstClr val="black"/>
                </a:solidFill>
                <a:latin typeface="+mj-lt"/>
                <a:cs typeface="Arial" charset="0"/>
                <a:sym typeface="Symbol"/>
              </a:rPr>
              <a:t>4.8Hz</a:t>
            </a:r>
            <a:endParaRPr lang="en-GB" i="1" dirty="0">
              <a:solidFill>
                <a:prstClr val="black"/>
              </a:solidFill>
              <a:latin typeface="+mj-lt"/>
              <a:cs typeface="Arial" charset="0"/>
              <a:sym typeface="Symbo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4096" y="843677"/>
            <a:ext cx="8790392" cy="175432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>
                <a:solidFill>
                  <a:schemeClr val="bg1"/>
                </a:solidFill>
                <a:latin typeface="+mj-lt"/>
                <a:cs typeface="Arial" charset="0"/>
              </a:rPr>
              <a:t>A cyclist travels at a speed of 12 ms</a:t>
            </a:r>
            <a:r>
              <a:rPr lang="en-GB" baseline="30000" dirty="0">
                <a:solidFill>
                  <a:schemeClr val="bg1"/>
                </a:solidFill>
                <a:latin typeface="+mj-lt"/>
                <a:cs typeface="Arial" charset="0"/>
              </a:rPr>
              <a:t>-1</a:t>
            </a:r>
            <a:r>
              <a:rPr lang="en-GB" dirty="0">
                <a:solidFill>
                  <a:schemeClr val="bg1"/>
                </a:solidFill>
                <a:latin typeface="+mj-lt"/>
                <a:cs typeface="Arial" charset="0"/>
              </a:rPr>
              <a:t> on a bike which has wheels of radius 40cm.  Calculate:</a:t>
            </a:r>
          </a:p>
          <a:p>
            <a:pPr marL="358775" indent="-35877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>
                <a:solidFill>
                  <a:schemeClr val="bg1"/>
                </a:solidFill>
                <a:latin typeface="+mj-lt"/>
                <a:cs typeface="Arial" charset="0"/>
              </a:rPr>
              <a:t>a	the frequency of rotation of each wheel;</a:t>
            </a:r>
          </a:p>
          <a:p>
            <a:pPr marL="358775" indent="-35877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>
                <a:solidFill>
                  <a:schemeClr val="bg1"/>
                </a:solidFill>
                <a:latin typeface="+mj-lt"/>
                <a:cs typeface="Arial" charset="0"/>
              </a:rPr>
              <a:t>b	the angular speed of each wheel;</a:t>
            </a:r>
          </a:p>
          <a:p>
            <a:pPr marL="358775" indent="-35877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>
                <a:solidFill>
                  <a:schemeClr val="bg1"/>
                </a:solidFill>
                <a:latin typeface="+mj-lt"/>
                <a:cs typeface="Arial" charset="0"/>
              </a:rPr>
              <a:t>c	the angle the wheel turn through in 0.10s in:</a:t>
            </a:r>
          </a:p>
          <a:p>
            <a:pPr marL="358775" indent="-35877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>
                <a:solidFill>
                  <a:schemeClr val="bg1"/>
                </a:solidFill>
                <a:latin typeface="+mj-lt"/>
                <a:cs typeface="Arial" charset="0"/>
              </a:rPr>
              <a:t>	</a:t>
            </a:r>
            <a:r>
              <a:rPr lang="en-GB" dirty="0" err="1">
                <a:solidFill>
                  <a:schemeClr val="bg1"/>
                </a:solidFill>
                <a:latin typeface="+mj-lt"/>
                <a:cs typeface="Arial" charset="0"/>
              </a:rPr>
              <a:t>i</a:t>
            </a:r>
            <a:r>
              <a:rPr lang="en-GB" dirty="0">
                <a:solidFill>
                  <a:schemeClr val="bg1"/>
                </a:solidFill>
                <a:latin typeface="+mj-lt"/>
                <a:cs typeface="Arial" charset="0"/>
              </a:rPr>
              <a:t>	radians		ii	degrees</a:t>
            </a:r>
          </a:p>
        </p:txBody>
      </p:sp>
      <p:sp>
        <p:nvSpPr>
          <p:cNvPr id="6" name="Rectangle 5"/>
          <p:cNvSpPr/>
          <p:nvPr/>
        </p:nvSpPr>
        <p:spPr>
          <a:xfrm>
            <a:off x="4832323" y="3124378"/>
            <a:ext cx="39604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indent="-35877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b="1" dirty="0" smtClean="0">
                <a:solidFill>
                  <a:prstClr val="black"/>
                </a:solidFill>
                <a:cs typeface="Arial" charset="0"/>
                <a:sym typeface="Symbol"/>
              </a:rPr>
              <a:t>b)</a:t>
            </a:r>
            <a:r>
              <a:rPr lang="en-GB" dirty="0">
                <a:solidFill>
                  <a:prstClr val="black"/>
                </a:solidFill>
                <a:cs typeface="Arial" charset="0"/>
                <a:sym typeface="Symbol"/>
              </a:rPr>
              <a:t>	 = 2f</a:t>
            </a:r>
          </a:p>
          <a:p>
            <a:pPr marL="358775" indent="-35877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>
                <a:solidFill>
                  <a:prstClr val="black"/>
                </a:solidFill>
                <a:cs typeface="Arial" charset="0"/>
                <a:sym typeface="Symbol"/>
              </a:rPr>
              <a:t>	    = </a:t>
            </a:r>
            <a:r>
              <a:rPr lang="en-GB" dirty="0" smtClean="0">
                <a:solidFill>
                  <a:prstClr val="black"/>
                </a:solidFill>
                <a:cs typeface="Arial" charset="0"/>
                <a:sym typeface="Symbol"/>
              </a:rPr>
              <a:t>30rads</a:t>
            </a:r>
            <a:r>
              <a:rPr lang="en-GB" baseline="30000" dirty="0" smtClean="0">
                <a:solidFill>
                  <a:prstClr val="black"/>
                </a:solidFill>
                <a:cs typeface="Arial" charset="0"/>
                <a:sym typeface="Symbol"/>
              </a:rPr>
              <a:t>-1</a:t>
            </a:r>
          </a:p>
          <a:p>
            <a:pPr marL="358775" indent="-358775" fontAlgn="base">
              <a:spcBef>
                <a:spcPct val="0"/>
              </a:spcBef>
              <a:spcAft>
                <a:spcPct val="0"/>
              </a:spcAft>
              <a:defRPr/>
            </a:pPr>
            <a:endParaRPr lang="en-GB" baseline="30000" dirty="0">
              <a:solidFill>
                <a:prstClr val="black"/>
              </a:solidFill>
              <a:cs typeface="Arial" charset="0"/>
              <a:sym typeface="Symbol"/>
            </a:endParaRPr>
          </a:p>
          <a:p>
            <a:pPr marL="358775" indent="-358775" fontAlgn="base">
              <a:spcBef>
                <a:spcPct val="0"/>
              </a:spcBef>
              <a:spcAft>
                <a:spcPct val="0"/>
              </a:spcAft>
              <a:defRPr/>
            </a:pPr>
            <a:endParaRPr lang="en-GB" baseline="30000" dirty="0" smtClean="0">
              <a:solidFill>
                <a:prstClr val="black"/>
              </a:solidFill>
              <a:cs typeface="Arial" charset="0"/>
              <a:sym typeface="Symbol"/>
            </a:endParaRPr>
          </a:p>
          <a:p>
            <a:pPr marL="358775" indent="-358775" fontAlgn="base">
              <a:spcBef>
                <a:spcPct val="0"/>
              </a:spcBef>
              <a:spcAft>
                <a:spcPct val="0"/>
              </a:spcAft>
              <a:defRPr/>
            </a:pPr>
            <a:endParaRPr lang="en-GB" baseline="30000" dirty="0">
              <a:solidFill>
                <a:prstClr val="black"/>
              </a:solidFill>
              <a:cs typeface="Arial" charset="0"/>
              <a:sym typeface="Symbol"/>
            </a:endParaRPr>
          </a:p>
          <a:p>
            <a:pPr marL="358775" indent="-358775" fontAlgn="base">
              <a:spcBef>
                <a:spcPct val="0"/>
              </a:spcBef>
              <a:spcAft>
                <a:spcPct val="0"/>
              </a:spcAft>
              <a:defRPr/>
            </a:pPr>
            <a:endParaRPr lang="en-GB" baseline="30000" dirty="0" smtClean="0">
              <a:solidFill>
                <a:prstClr val="black"/>
              </a:solidFill>
              <a:cs typeface="Arial" charset="0"/>
              <a:sym typeface="Symbol"/>
            </a:endParaRPr>
          </a:p>
          <a:p>
            <a:pPr marL="358775" indent="-358775" fontAlgn="base">
              <a:spcBef>
                <a:spcPct val="0"/>
              </a:spcBef>
              <a:spcAft>
                <a:spcPct val="0"/>
              </a:spcAft>
              <a:defRPr/>
            </a:pPr>
            <a:endParaRPr lang="en-GB" baseline="30000" dirty="0">
              <a:solidFill>
                <a:prstClr val="black"/>
              </a:solidFill>
              <a:cs typeface="Arial" charset="0"/>
              <a:sym typeface="Symbol"/>
            </a:endParaRPr>
          </a:p>
          <a:p>
            <a:pPr marL="358775" indent="-35877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b="1" dirty="0" smtClean="0">
                <a:solidFill>
                  <a:prstClr val="black"/>
                </a:solidFill>
                <a:cs typeface="Arial" charset="0"/>
                <a:sym typeface="Symbol"/>
              </a:rPr>
              <a:t>c)</a:t>
            </a:r>
            <a:r>
              <a:rPr lang="en-GB" dirty="0">
                <a:solidFill>
                  <a:prstClr val="black"/>
                </a:solidFill>
                <a:cs typeface="Arial" charset="0"/>
                <a:sym typeface="Symbol"/>
              </a:rPr>
              <a:t>	</a:t>
            </a:r>
            <a:r>
              <a:rPr lang="en-GB" dirty="0" err="1">
                <a:solidFill>
                  <a:prstClr val="black"/>
                </a:solidFill>
                <a:cs typeface="Arial" charset="0"/>
                <a:sym typeface="Symbol"/>
              </a:rPr>
              <a:t>i</a:t>
            </a:r>
            <a:r>
              <a:rPr lang="en-GB" dirty="0">
                <a:solidFill>
                  <a:prstClr val="black"/>
                </a:solidFill>
                <a:cs typeface="Arial" charset="0"/>
                <a:sym typeface="Symbol"/>
              </a:rPr>
              <a:t>	 = t   	= 30 x 0.1</a:t>
            </a:r>
          </a:p>
          <a:p>
            <a:pPr marL="358775" indent="-35877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>
                <a:solidFill>
                  <a:prstClr val="black"/>
                </a:solidFill>
                <a:cs typeface="Arial" charset="0"/>
                <a:sym typeface="Symbol"/>
              </a:rPr>
              <a:t>			3.0rad</a:t>
            </a:r>
          </a:p>
          <a:p>
            <a:pPr marL="358775" indent="-35877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>
                <a:solidFill>
                  <a:prstClr val="black"/>
                </a:solidFill>
                <a:cs typeface="Arial" charset="0"/>
                <a:sym typeface="Symbol"/>
              </a:rPr>
              <a:t>	</a:t>
            </a:r>
            <a:r>
              <a:rPr lang="en-GB" dirty="0" smtClean="0">
                <a:solidFill>
                  <a:prstClr val="black"/>
                </a:solidFill>
                <a:cs typeface="Arial" charset="0"/>
                <a:sym typeface="Symbol"/>
              </a:rPr>
              <a:t>ii</a:t>
            </a:r>
            <a:r>
              <a:rPr lang="en-GB" dirty="0">
                <a:solidFill>
                  <a:prstClr val="black"/>
                </a:solidFill>
                <a:cs typeface="Arial" charset="0"/>
                <a:sym typeface="Symbol"/>
              </a:rPr>
              <a:t>	 = 3.0 x 360 / 2</a:t>
            </a:r>
          </a:p>
          <a:p>
            <a:pPr marL="358775" indent="-35877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>
                <a:solidFill>
                  <a:prstClr val="black"/>
                </a:solidFill>
                <a:cs typeface="Arial" charset="0"/>
                <a:sym typeface="Symbol"/>
              </a:rPr>
              <a:t>		   = 172</a:t>
            </a:r>
            <a:r>
              <a:rPr lang="en-GB" baseline="30000" dirty="0">
                <a:solidFill>
                  <a:prstClr val="black"/>
                </a:solidFill>
                <a:cs typeface="Arial" charset="0"/>
                <a:sym typeface="Symbol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664067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71" t="37746" r="15404" b="18765"/>
          <a:stretch/>
        </p:blipFill>
        <p:spPr bwMode="auto">
          <a:xfrm>
            <a:off x="239485" y="980728"/>
            <a:ext cx="7793306" cy="41764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Oval 1"/>
          <p:cNvSpPr/>
          <p:nvPr/>
        </p:nvSpPr>
        <p:spPr>
          <a:xfrm>
            <a:off x="239485" y="4077072"/>
            <a:ext cx="444083" cy="2880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68" t="37252" r="14861" b="39172"/>
          <a:stretch/>
        </p:blipFill>
        <p:spPr bwMode="auto">
          <a:xfrm>
            <a:off x="1547664" y="3861048"/>
            <a:ext cx="7258186" cy="20882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Oval 4"/>
          <p:cNvSpPr/>
          <p:nvPr/>
        </p:nvSpPr>
        <p:spPr>
          <a:xfrm>
            <a:off x="1547664" y="5085184"/>
            <a:ext cx="444083" cy="2880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447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02600" y="1730464"/>
            <a:ext cx="8218488" cy="48668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120000"/>
              </a:lnSpc>
              <a:buFontTx/>
              <a:buAutoNum type="arabicPeriod"/>
            </a:pPr>
            <a:r>
              <a:rPr lang="en-GB" altLang="en-US" dirty="0" smtClean="0"/>
              <a:t>Define </a:t>
            </a:r>
            <a:r>
              <a:rPr lang="en-GB" altLang="en-US" dirty="0"/>
              <a:t>the ‘radian’. Convert to radians: (a) 360</a:t>
            </a:r>
            <a:r>
              <a:rPr lang="en-US" altLang="en-US" dirty="0">
                <a:cs typeface="Arial" charset="0"/>
              </a:rPr>
              <a:t>°; </a:t>
            </a:r>
            <a:r>
              <a:rPr lang="en-GB" altLang="en-US" dirty="0"/>
              <a:t>(b) 180</a:t>
            </a:r>
            <a:r>
              <a:rPr lang="en-US" altLang="en-US" dirty="0">
                <a:cs typeface="Arial" charset="0"/>
              </a:rPr>
              <a:t>°; </a:t>
            </a:r>
            <a:r>
              <a:rPr lang="en-GB" altLang="en-US" dirty="0"/>
              <a:t>(c) 90</a:t>
            </a:r>
            <a:r>
              <a:rPr lang="en-US" altLang="en-US" dirty="0">
                <a:cs typeface="Arial" charset="0"/>
              </a:rPr>
              <a:t>°; </a:t>
            </a:r>
            <a:r>
              <a:rPr lang="en-GB" altLang="en-US" dirty="0"/>
              <a:t>(d) 45</a:t>
            </a:r>
            <a:r>
              <a:rPr lang="en-US" altLang="en-US" dirty="0">
                <a:cs typeface="Arial" charset="0"/>
              </a:rPr>
              <a:t>°. </a:t>
            </a:r>
            <a:r>
              <a:rPr lang="en-GB" altLang="en-US" dirty="0"/>
              <a:t>Convert to degrees: (a) 1 rad;</a:t>
            </a:r>
            <a:r>
              <a:rPr lang="en-US" altLang="en-US" dirty="0">
                <a:cs typeface="Arial" charset="0"/>
              </a:rPr>
              <a:t> </a:t>
            </a:r>
            <a:r>
              <a:rPr lang="en-GB" altLang="en-US" dirty="0"/>
              <a:t>(b) 2 rad; (c) </a:t>
            </a:r>
            <a:r>
              <a:rPr lang="el-GR" altLang="en-US" dirty="0">
                <a:cs typeface="Arial" charset="0"/>
              </a:rPr>
              <a:t>π</a:t>
            </a:r>
            <a:r>
              <a:rPr lang="en-GB" altLang="en-US" dirty="0">
                <a:cs typeface="Arial" charset="0"/>
              </a:rPr>
              <a:t> rad; </a:t>
            </a:r>
            <a:r>
              <a:rPr lang="en-GB" altLang="en-US" dirty="0"/>
              <a:t>(d) 2</a:t>
            </a:r>
            <a:r>
              <a:rPr lang="el-GR" altLang="en-US" dirty="0">
                <a:cs typeface="Arial" charset="0"/>
              </a:rPr>
              <a:t>π</a:t>
            </a:r>
            <a:r>
              <a:rPr lang="en-GB" altLang="en-US" dirty="0">
                <a:cs typeface="Arial" charset="0"/>
              </a:rPr>
              <a:t> rad; </a:t>
            </a:r>
            <a:r>
              <a:rPr lang="en-GB" altLang="en-US" dirty="0"/>
              <a:t>(e) </a:t>
            </a:r>
            <a:r>
              <a:rPr lang="el-GR" altLang="en-US" dirty="0">
                <a:cs typeface="Arial" charset="0"/>
              </a:rPr>
              <a:t>π</a:t>
            </a:r>
            <a:r>
              <a:rPr lang="en-GB" altLang="en-US" dirty="0">
                <a:cs typeface="Arial" charset="0"/>
              </a:rPr>
              <a:t>/2 rad.</a:t>
            </a:r>
          </a:p>
          <a:p>
            <a:pPr marL="609600" indent="-609600">
              <a:lnSpc>
                <a:spcPct val="120000"/>
              </a:lnSpc>
              <a:buFontTx/>
              <a:buAutoNum type="arabicPeriod"/>
            </a:pPr>
            <a:r>
              <a:rPr lang="en-GB" altLang="en-US" dirty="0"/>
              <a:t>Explain what is meant by angular displacement and speed.</a:t>
            </a:r>
          </a:p>
          <a:p>
            <a:pPr marL="609600" indent="-609600">
              <a:lnSpc>
                <a:spcPct val="120000"/>
              </a:lnSpc>
              <a:buFontTx/>
              <a:buAutoNum type="arabicPeriod"/>
            </a:pPr>
            <a:r>
              <a:rPr lang="en-GB" altLang="en-US" dirty="0"/>
              <a:t>State the equations relating angular speed to (a) linear speed; (b) frequency and (c) period.</a:t>
            </a:r>
          </a:p>
          <a:p>
            <a:pPr marL="609600" indent="-609600">
              <a:lnSpc>
                <a:spcPct val="120000"/>
              </a:lnSpc>
              <a:buFontTx/>
              <a:buAutoNum type="arabicPeriod"/>
            </a:pPr>
            <a:r>
              <a:rPr lang="en-GB" altLang="en-US" dirty="0"/>
              <a:t>Calculate the angular speed and rotational frequency for an object travelling at 5.0ms</a:t>
            </a:r>
            <a:r>
              <a:rPr lang="en-GB" altLang="en-US" baseline="30000" dirty="0"/>
              <a:t>-1</a:t>
            </a:r>
            <a:r>
              <a:rPr lang="en-GB" altLang="en-US" dirty="0"/>
              <a:t> around a circle of radius 6 cm.</a:t>
            </a:r>
            <a:endParaRPr lang="en-US" altLang="en-US" dirty="0"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09546" y="838453"/>
            <a:ext cx="7578878" cy="646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GB" altLang="en-US" sz="3600" dirty="0"/>
              <a:t>Complete </a:t>
            </a:r>
            <a:r>
              <a:rPr lang="en-GB" altLang="en-US" sz="3600" dirty="0" smtClean="0"/>
              <a:t>Work Sheet</a:t>
            </a:r>
            <a:endParaRPr lang="en-GB" altLang="en-US" sz="3600" dirty="0"/>
          </a:p>
        </p:txBody>
      </p:sp>
      <p:pic>
        <p:nvPicPr>
          <p:cNvPr id="4" name="Picture 2" descr="http://t2.gstatic.com/images?q=tbn:ANd9GcR9R6w7omaxVygSsMfOKuT3dqJU0952T8CdhNzfhAWzks5SJPbXD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37" y="2013759"/>
            <a:ext cx="493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4" y="3453457"/>
            <a:ext cx="499786" cy="499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4" y="4475621"/>
            <a:ext cx="491579" cy="502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436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51618"/>
            <a:ext cx="7886700" cy="1325563"/>
          </a:xfrm>
        </p:spPr>
        <p:txBody>
          <a:bodyPr/>
          <a:lstStyle/>
          <a:p>
            <a:pPr algn="ctr"/>
            <a:r>
              <a:rPr lang="en-GB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Homework for Next lesson</a:t>
            </a:r>
            <a:endParaRPr lang="en-GB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7982"/>
            <a:ext cx="7886700" cy="4351338"/>
          </a:xfrm>
        </p:spPr>
        <p:txBody>
          <a:bodyPr>
            <a:normAutofit/>
          </a:bodyPr>
          <a:lstStyle/>
          <a:p>
            <a:r>
              <a:rPr lang="en-GB" sz="3600" dirty="0" smtClean="0"/>
              <a:t>Read through Page 274 and 275 make notes</a:t>
            </a:r>
          </a:p>
          <a:p>
            <a:r>
              <a:rPr lang="en-GB" sz="3600" dirty="0" smtClean="0"/>
              <a:t>Answer questions on page 275</a:t>
            </a:r>
          </a:p>
          <a:p>
            <a:r>
              <a:rPr lang="en-GB" sz="3600" dirty="0" err="1" smtClean="0"/>
              <a:t>Preread</a:t>
            </a:r>
            <a:r>
              <a:rPr lang="en-GB" sz="3600" dirty="0" smtClean="0"/>
              <a:t> 276 to 277</a:t>
            </a:r>
            <a:endParaRPr lang="en-GB" sz="3600" dirty="0" smtClean="0"/>
          </a:p>
        </p:txBody>
      </p:sp>
    </p:spTree>
    <p:extLst>
      <p:ext uri="{BB962C8B-B14F-4D97-AF65-F5344CB8AC3E}">
        <p14:creationId xmlns:p14="http://schemas.microsoft.com/office/powerpoint/2010/main" val="37953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817913"/>
            <a:ext cx="4642669" cy="43204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GB" altLang="en-US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Uniform Circular Motion</a:t>
            </a:r>
            <a:endParaRPr lang="el-GR" altLang="en-US" sz="2800" b="1" i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9332" y="2524467"/>
            <a:ext cx="5040312" cy="3785811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000" dirty="0" smtClean="0"/>
              <a:t>The circumference of this circle is </a:t>
            </a:r>
            <a:r>
              <a:rPr lang="en-GB" altLang="en-US" sz="2000" i="1" dirty="0" smtClean="0">
                <a:solidFill>
                  <a:srgbClr val="FF3300"/>
                </a:solidFill>
              </a:rPr>
              <a:t>2</a:t>
            </a:r>
            <a:r>
              <a:rPr lang="el-GR" altLang="en-US" sz="2000" i="1" dirty="0" smtClean="0">
                <a:solidFill>
                  <a:srgbClr val="FF3300"/>
                </a:solidFill>
                <a:cs typeface="Arial" charset="0"/>
              </a:rPr>
              <a:t>π</a:t>
            </a:r>
            <a:r>
              <a:rPr lang="en-GB" altLang="en-US" sz="2000" i="1" dirty="0" smtClean="0">
                <a:solidFill>
                  <a:srgbClr val="FF3300"/>
                </a:solidFill>
                <a:cs typeface="Arial" charset="0"/>
              </a:rPr>
              <a:t> </a:t>
            </a:r>
            <a:r>
              <a:rPr lang="en-GB" altLang="en-US" sz="2000" dirty="0" smtClean="0">
                <a:solidFill>
                  <a:srgbClr val="FF3300"/>
                </a:solidFill>
                <a:cs typeface="Arial" charset="0"/>
              </a:rPr>
              <a:t>r</a:t>
            </a:r>
            <a:r>
              <a:rPr lang="en-GB" altLang="en-US" sz="2000" dirty="0" smtClean="0">
                <a:cs typeface="Arial" charset="0"/>
              </a:rPr>
              <a:t>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000" dirty="0" smtClean="0">
                <a:cs typeface="Arial" charset="0"/>
              </a:rPr>
              <a:t>The time taken to complete one circle, the period, is </a:t>
            </a:r>
            <a:r>
              <a:rPr lang="en-GB" altLang="en-US" sz="2000" i="1" dirty="0" smtClean="0">
                <a:solidFill>
                  <a:srgbClr val="FF3300"/>
                </a:solidFill>
                <a:cs typeface="Arial" charset="0"/>
              </a:rPr>
              <a:t>T</a:t>
            </a:r>
            <a:r>
              <a:rPr lang="en-GB" altLang="en-US" sz="2000" dirty="0" smtClean="0">
                <a:cs typeface="Arial" charset="0"/>
              </a:rPr>
              <a:t>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2000" dirty="0" smtClean="0"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000" dirty="0" smtClean="0">
                <a:cs typeface="Arial" charset="0"/>
              </a:rPr>
              <a:t>Therefore: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i="1" dirty="0" smtClean="0">
                <a:solidFill>
                  <a:schemeClr val="accent2"/>
                </a:solidFill>
                <a:cs typeface="Arial" charset="0"/>
              </a:rPr>
              <a:t>	v = </a:t>
            </a:r>
            <a:r>
              <a:rPr lang="en-GB" altLang="en-US" sz="2400" i="1" dirty="0" smtClean="0">
                <a:solidFill>
                  <a:schemeClr val="accent2"/>
                </a:solidFill>
              </a:rPr>
              <a:t>2</a:t>
            </a:r>
            <a:r>
              <a:rPr lang="el-GR" altLang="en-US" sz="2400" i="1" dirty="0" smtClean="0">
                <a:solidFill>
                  <a:schemeClr val="accent2"/>
                </a:solidFill>
                <a:cs typeface="Arial" charset="0"/>
              </a:rPr>
              <a:t>π</a:t>
            </a:r>
            <a:r>
              <a:rPr lang="en-GB" altLang="en-US" sz="2400" i="1" dirty="0" smtClean="0">
                <a:solidFill>
                  <a:schemeClr val="accent2"/>
                </a:solidFill>
                <a:cs typeface="Arial" charset="0"/>
              </a:rPr>
              <a:t> r / T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2400" dirty="0" smtClean="0">
              <a:solidFill>
                <a:schemeClr val="accent2"/>
              </a:solidFill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000" dirty="0" smtClean="0">
                <a:cs typeface="Arial" charset="0"/>
              </a:rPr>
              <a:t>But frequency, </a:t>
            </a:r>
            <a:r>
              <a:rPr lang="en-GB" altLang="en-US" sz="2000" i="1" dirty="0" smtClean="0">
                <a:solidFill>
                  <a:srgbClr val="FF3300"/>
                </a:solidFill>
                <a:cs typeface="Arial" charset="0"/>
              </a:rPr>
              <a:t>f = 1 / T</a:t>
            </a:r>
            <a:r>
              <a:rPr lang="en-GB" altLang="en-US" sz="2000" dirty="0" smtClean="0">
                <a:cs typeface="Arial" charset="0"/>
              </a:rPr>
              <a:t> and so also: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i="1" dirty="0" smtClean="0">
                <a:solidFill>
                  <a:schemeClr val="accent2"/>
                </a:solidFill>
                <a:cs typeface="Arial" charset="0"/>
              </a:rPr>
              <a:t>	v = </a:t>
            </a:r>
            <a:r>
              <a:rPr lang="en-GB" altLang="en-US" sz="2400" i="1" dirty="0" smtClean="0">
                <a:solidFill>
                  <a:schemeClr val="accent2"/>
                </a:solidFill>
              </a:rPr>
              <a:t>2</a:t>
            </a:r>
            <a:r>
              <a:rPr lang="el-GR" altLang="en-US" sz="2400" i="1" dirty="0" smtClean="0">
                <a:solidFill>
                  <a:schemeClr val="accent2"/>
                </a:solidFill>
                <a:cs typeface="Arial" charset="0"/>
              </a:rPr>
              <a:t>π</a:t>
            </a:r>
            <a:r>
              <a:rPr lang="en-GB" altLang="en-US" sz="2400" i="1" dirty="0" smtClean="0">
                <a:solidFill>
                  <a:schemeClr val="accent2"/>
                </a:solidFill>
                <a:cs typeface="Arial" charset="0"/>
              </a:rPr>
              <a:t> r f</a:t>
            </a:r>
          </a:p>
        </p:txBody>
      </p:sp>
      <p:sp>
        <p:nvSpPr>
          <p:cNvPr id="124932" name="Oval 4"/>
          <p:cNvSpPr>
            <a:spLocks noChangeArrowheads="1"/>
          </p:cNvSpPr>
          <p:nvPr/>
        </p:nvSpPr>
        <p:spPr bwMode="auto">
          <a:xfrm>
            <a:off x="5710238" y="1301039"/>
            <a:ext cx="3024188" cy="302418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4934" name="Oval 6"/>
          <p:cNvSpPr>
            <a:spLocks noChangeArrowheads="1"/>
          </p:cNvSpPr>
          <p:nvPr/>
        </p:nvSpPr>
        <p:spPr bwMode="auto">
          <a:xfrm>
            <a:off x="7150101" y="2742489"/>
            <a:ext cx="144462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124945" name="Group 17"/>
          <p:cNvGrpSpPr>
            <a:grpSpLocks/>
          </p:cNvGrpSpPr>
          <p:nvPr/>
        </p:nvGrpSpPr>
        <p:grpSpPr bwMode="auto">
          <a:xfrm>
            <a:off x="6286501" y="869239"/>
            <a:ext cx="1438275" cy="1944688"/>
            <a:chOff x="3969" y="1026"/>
            <a:chExt cx="906" cy="1225"/>
          </a:xfrm>
        </p:grpSpPr>
        <p:sp>
          <p:nvSpPr>
            <p:cNvPr id="124933" name="Line 5"/>
            <p:cNvSpPr>
              <a:spLocks noChangeShapeType="1"/>
            </p:cNvSpPr>
            <p:nvPr/>
          </p:nvSpPr>
          <p:spPr bwMode="auto">
            <a:xfrm>
              <a:off x="4558" y="1298"/>
              <a:ext cx="0" cy="9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935" name="Oval 7"/>
            <p:cNvSpPr>
              <a:spLocks noChangeArrowheads="1"/>
            </p:cNvSpPr>
            <p:nvPr/>
          </p:nvSpPr>
          <p:spPr bwMode="auto">
            <a:xfrm>
              <a:off x="4468" y="1207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4937" name="Line 9"/>
            <p:cNvSpPr>
              <a:spLocks noChangeShapeType="1"/>
            </p:cNvSpPr>
            <p:nvPr/>
          </p:nvSpPr>
          <p:spPr bwMode="auto">
            <a:xfrm flipH="1">
              <a:off x="3969" y="1298"/>
              <a:ext cx="499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941" name="Text Box 13"/>
            <p:cNvSpPr txBox="1">
              <a:spLocks noChangeArrowheads="1"/>
            </p:cNvSpPr>
            <p:nvPr/>
          </p:nvSpPr>
          <p:spPr bwMode="auto">
            <a:xfrm>
              <a:off x="4150" y="1026"/>
              <a:ext cx="31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i="1">
                  <a:solidFill>
                    <a:srgbClr val="FF3300"/>
                  </a:solidFill>
                  <a:cs typeface="Arial" charset="0"/>
                </a:rPr>
                <a:t>v</a:t>
              </a:r>
              <a:endParaRPr lang="el-GR" altLang="en-US" sz="2000" i="1">
                <a:solidFill>
                  <a:srgbClr val="FF3300"/>
                </a:solidFill>
                <a:cs typeface="Arial" charset="0"/>
              </a:endParaRPr>
            </a:p>
          </p:txBody>
        </p:sp>
        <p:sp>
          <p:nvSpPr>
            <p:cNvPr id="124944" name="Text Box 16"/>
            <p:cNvSpPr txBox="1">
              <a:spLocks noChangeArrowheads="1"/>
            </p:cNvSpPr>
            <p:nvPr/>
          </p:nvSpPr>
          <p:spPr bwMode="auto">
            <a:xfrm>
              <a:off x="4558" y="1661"/>
              <a:ext cx="31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i="1">
                  <a:solidFill>
                    <a:srgbClr val="FF3300"/>
                  </a:solidFill>
                  <a:cs typeface="Arial" charset="0"/>
                </a:rPr>
                <a:t>r</a:t>
              </a:r>
              <a:endParaRPr lang="el-GR" altLang="en-US" sz="2000" i="1">
                <a:solidFill>
                  <a:srgbClr val="FF3300"/>
                </a:solidFill>
                <a:cs typeface="Arial" charset="0"/>
              </a:endParaRPr>
            </a:p>
          </p:txBody>
        </p:sp>
      </p:grpSp>
      <p:grpSp>
        <p:nvGrpSpPr>
          <p:cNvPr id="124946" name="Group 18"/>
          <p:cNvGrpSpPr>
            <a:grpSpLocks/>
          </p:cNvGrpSpPr>
          <p:nvPr/>
        </p:nvGrpSpPr>
        <p:grpSpPr bwMode="auto">
          <a:xfrm rot="16200000">
            <a:off x="5531644" y="2055896"/>
            <a:ext cx="1438275" cy="1944688"/>
            <a:chOff x="3969" y="1026"/>
            <a:chExt cx="906" cy="1225"/>
          </a:xfrm>
        </p:grpSpPr>
        <p:sp>
          <p:nvSpPr>
            <p:cNvPr id="124947" name="Line 19"/>
            <p:cNvSpPr>
              <a:spLocks noChangeShapeType="1"/>
            </p:cNvSpPr>
            <p:nvPr/>
          </p:nvSpPr>
          <p:spPr bwMode="auto">
            <a:xfrm>
              <a:off x="4558" y="1298"/>
              <a:ext cx="0" cy="9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948" name="Oval 20"/>
            <p:cNvSpPr>
              <a:spLocks noChangeArrowheads="1"/>
            </p:cNvSpPr>
            <p:nvPr/>
          </p:nvSpPr>
          <p:spPr bwMode="auto">
            <a:xfrm>
              <a:off x="4468" y="1207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4949" name="Line 21"/>
            <p:cNvSpPr>
              <a:spLocks noChangeShapeType="1"/>
            </p:cNvSpPr>
            <p:nvPr/>
          </p:nvSpPr>
          <p:spPr bwMode="auto">
            <a:xfrm flipH="1">
              <a:off x="3969" y="1298"/>
              <a:ext cx="499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950" name="Text Box 22"/>
            <p:cNvSpPr txBox="1">
              <a:spLocks noChangeArrowheads="1"/>
            </p:cNvSpPr>
            <p:nvPr/>
          </p:nvSpPr>
          <p:spPr bwMode="auto">
            <a:xfrm>
              <a:off x="4150" y="1026"/>
              <a:ext cx="31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i="1">
                  <a:solidFill>
                    <a:srgbClr val="FF3300"/>
                  </a:solidFill>
                  <a:cs typeface="Arial" charset="0"/>
                </a:rPr>
                <a:t>v</a:t>
              </a:r>
              <a:endParaRPr lang="el-GR" altLang="en-US" sz="2000" i="1">
                <a:solidFill>
                  <a:srgbClr val="FF3300"/>
                </a:solidFill>
                <a:cs typeface="Arial" charset="0"/>
              </a:endParaRPr>
            </a:p>
          </p:txBody>
        </p:sp>
        <p:sp>
          <p:nvSpPr>
            <p:cNvPr id="124951" name="Text Box 23"/>
            <p:cNvSpPr txBox="1">
              <a:spLocks noChangeArrowheads="1"/>
            </p:cNvSpPr>
            <p:nvPr/>
          </p:nvSpPr>
          <p:spPr bwMode="auto">
            <a:xfrm>
              <a:off x="4558" y="1661"/>
              <a:ext cx="31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i="1">
                  <a:solidFill>
                    <a:srgbClr val="FF3300"/>
                  </a:solidFill>
                  <a:cs typeface="Arial" charset="0"/>
                </a:rPr>
                <a:t>r</a:t>
              </a:r>
              <a:endParaRPr lang="el-GR" altLang="en-US" sz="2000" i="1">
                <a:solidFill>
                  <a:srgbClr val="FF3300"/>
                </a:solidFill>
                <a:cs typeface="Arial" charset="0"/>
              </a:endParaRPr>
            </a:p>
          </p:txBody>
        </p:sp>
      </p:grpSp>
      <p:grpSp>
        <p:nvGrpSpPr>
          <p:cNvPr id="124952" name="Group 24"/>
          <p:cNvGrpSpPr>
            <a:grpSpLocks/>
          </p:cNvGrpSpPr>
          <p:nvPr/>
        </p:nvGrpSpPr>
        <p:grpSpPr bwMode="auto">
          <a:xfrm rot="5400000">
            <a:off x="7476332" y="1624096"/>
            <a:ext cx="1438275" cy="1944687"/>
            <a:chOff x="3969" y="1026"/>
            <a:chExt cx="906" cy="1225"/>
          </a:xfrm>
        </p:grpSpPr>
        <p:sp>
          <p:nvSpPr>
            <p:cNvPr id="124953" name="Line 25"/>
            <p:cNvSpPr>
              <a:spLocks noChangeShapeType="1"/>
            </p:cNvSpPr>
            <p:nvPr/>
          </p:nvSpPr>
          <p:spPr bwMode="auto">
            <a:xfrm>
              <a:off x="4558" y="1298"/>
              <a:ext cx="0" cy="9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954" name="Oval 26"/>
            <p:cNvSpPr>
              <a:spLocks noChangeArrowheads="1"/>
            </p:cNvSpPr>
            <p:nvPr/>
          </p:nvSpPr>
          <p:spPr bwMode="auto">
            <a:xfrm>
              <a:off x="4468" y="1207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4955" name="Line 27"/>
            <p:cNvSpPr>
              <a:spLocks noChangeShapeType="1"/>
            </p:cNvSpPr>
            <p:nvPr/>
          </p:nvSpPr>
          <p:spPr bwMode="auto">
            <a:xfrm flipH="1">
              <a:off x="3969" y="1298"/>
              <a:ext cx="499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956" name="Text Box 28"/>
            <p:cNvSpPr txBox="1">
              <a:spLocks noChangeArrowheads="1"/>
            </p:cNvSpPr>
            <p:nvPr/>
          </p:nvSpPr>
          <p:spPr bwMode="auto">
            <a:xfrm>
              <a:off x="4150" y="1026"/>
              <a:ext cx="31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i="1">
                  <a:solidFill>
                    <a:srgbClr val="FF3300"/>
                  </a:solidFill>
                  <a:cs typeface="Arial" charset="0"/>
                </a:rPr>
                <a:t>v</a:t>
              </a:r>
              <a:endParaRPr lang="el-GR" altLang="en-US" sz="2000" i="1">
                <a:solidFill>
                  <a:srgbClr val="FF3300"/>
                </a:solidFill>
                <a:cs typeface="Arial" charset="0"/>
              </a:endParaRPr>
            </a:p>
          </p:txBody>
        </p:sp>
        <p:sp>
          <p:nvSpPr>
            <p:cNvPr id="124957" name="Text Box 29"/>
            <p:cNvSpPr txBox="1">
              <a:spLocks noChangeArrowheads="1"/>
            </p:cNvSpPr>
            <p:nvPr/>
          </p:nvSpPr>
          <p:spPr bwMode="auto">
            <a:xfrm>
              <a:off x="4558" y="1661"/>
              <a:ext cx="31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i="1">
                  <a:solidFill>
                    <a:srgbClr val="FF3300"/>
                  </a:solidFill>
                  <a:cs typeface="Arial" charset="0"/>
                </a:rPr>
                <a:t>r</a:t>
              </a:r>
              <a:endParaRPr lang="el-GR" altLang="en-US" sz="2000" i="1">
                <a:solidFill>
                  <a:srgbClr val="FF3300"/>
                </a:solidFill>
                <a:cs typeface="Arial" charset="0"/>
              </a:endParaRPr>
            </a:p>
          </p:txBody>
        </p:sp>
      </p:grpSp>
      <p:grpSp>
        <p:nvGrpSpPr>
          <p:cNvPr id="124958" name="Group 30"/>
          <p:cNvGrpSpPr>
            <a:grpSpLocks/>
          </p:cNvGrpSpPr>
          <p:nvPr/>
        </p:nvGrpSpPr>
        <p:grpSpPr bwMode="auto">
          <a:xfrm rot="10800000">
            <a:off x="6718301" y="2813927"/>
            <a:ext cx="1438275" cy="1944687"/>
            <a:chOff x="3969" y="1026"/>
            <a:chExt cx="906" cy="1225"/>
          </a:xfrm>
        </p:grpSpPr>
        <p:sp>
          <p:nvSpPr>
            <p:cNvPr id="124959" name="Line 31"/>
            <p:cNvSpPr>
              <a:spLocks noChangeShapeType="1"/>
            </p:cNvSpPr>
            <p:nvPr/>
          </p:nvSpPr>
          <p:spPr bwMode="auto">
            <a:xfrm>
              <a:off x="4558" y="1298"/>
              <a:ext cx="0" cy="9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960" name="Oval 32"/>
            <p:cNvSpPr>
              <a:spLocks noChangeArrowheads="1"/>
            </p:cNvSpPr>
            <p:nvPr/>
          </p:nvSpPr>
          <p:spPr bwMode="auto">
            <a:xfrm>
              <a:off x="4468" y="1207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4961" name="Line 33"/>
            <p:cNvSpPr>
              <a:spLocks noChangeShapeType="1"/>
            </p:cNvSpPr>
            <p:nvPr/>
          </p:nvSpPr>
          <p:spPr bwMode="auto">
            <a:xfrm flipH="1">
              <a:off x="3969" y="1298"/>
              <a:ext cx="499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962" name="Text Box 34"/>
            <p:cNvSpPr txBox="1">
              <a:spLocks noChangeArrowheads="1"/>
            </p:cNvSpPr>
            <p:nvPr/>
          </p:nvSpPr>
          <p:spPr bwMode="auto">
            <a:xfrm>
              <a:off x="4150" y="1026"/>
              <a:ext cx="31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i="1">
                  <a:solidFill>
                    <a:srgbClr val="FF3300"/>
                  </a:solidFill>
                  <a:cs typeface="Arial" charset="0"/>
                </a:rPr>
                <a:t>v</a:t>
              </a:r>
              <a:endParaRPr lang="el-GR" altLang="en-US" sz="2000" i="1">
                <a:solidFill>
                  <a:srgbClr val="FF3300"/>
                </a:solidFill>
                <a:cs typeface="Arial" charset="0"/>
              </a:endParaRPr>
            </a:p>
          </p:txBody>
        </p:sp>
        <p:sp>
          <p:nvSpPr>
            <p:cNvPr id="124963" name="Text Box 35"/>
            <p:cNvSpPr txBox="1">
              <a:spLocks noChangeArrowheads="1"/>
            </p:cNvSpPr>
            <p:nvPr/>
          </p:nvSpPr>
          <p:spPr bwMode="auto">
            <a:xfrm>
              <a:off x="4558" y="1661"/>
              <a:ext cx="31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i="1">
                  <a:solidFill>
                    <a:srgbClr val="FF3300"/>
                  </a:solidFill>
                  <a:cs typeface="Arial" charset="0"/>
                </a:rPr>
                <a:t>r</a:t>
              </a:r>
              <a:endParaRPr lang="el-GR" altLang="en-US" sz="2000" i="1">
                <a:solidFill>
                  <a:srgbClr val="FF3300"/>
                </a:solidFill>
                <a:cs typeface="Arial" charset="0"/>
              </a:endParaRPr>
            </a:p>
          </p:txBody>
        </p:sp>
      </p:grpSp>
      <p:grpSp>
        <p:nvGrpSpPr>
          <p:cNvPr id="124965" name="Group 37"/>
          <p:cNvGrpSpPr>
            <a:grpSpLocks/>
          </p:cNvGrpSpPr>
          <p:nvPr/>
        </p:nvGrpSpPr>
        <p:grpSpPr bwMode="auto">
          <a:xfrm rot="2902208">
            <a:off x="7042944" y="1047833"/>
            <a:ext cx="1438275" cy="1944688"/>
            <a:chOff x="3969" y="1026"/>
            <a:chExt cx="906" cy="1225"/>
          </a:xfrm>
        </p:grpSpPr>
        <p:sp>
          <p:nvSpPr>
            <p:cNvPr id="124966" name="Line 38"/>
            <p:cNvSpPr>
              <a:spLocks noChangeShapeType="1"/>
            </p:cNvSpPr>
            <p:nvPr/>
          </p:nvSpPr>
          <p:spPr bwMode="auto">
            <a:xfrm>
              <a:off x="4558" y="1298"/>
              <a:ext cx="0" cy="9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967" name="Oval 39"/>
            <p:cNvSpPr>
              <a:spLocks noChangeArrowheads="1"/>
            </p:cNvSpPr>
            <p:nvPr/>
          </p:nvSpPr>
          <p:spPr bwMode="auto">
            <a:xfrm>
              <a:off x="4468" y="1207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4968" name="Line 40"/>
            <p:cNvSpPr>
              <a:spLocks noChangeShapeType="1"/>
            </p:cNvSpPr>
            <p:nvPr/>
          </p:nvSpPr>
          <p:spPr bwMode="auto">
            <a:xfrm flipH="1">
              <a:off x="3969" y="1298"/>
              <a:ext cx="499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969" name="Text Box 41"/>
            <p:cNvSpPr txBox="1">
              <a:spLocks noChangeArrowheads="1"/>
            </p:cNvSpPr>
            <p:nvPr/>
          </p:nvSpPr>
          <p:spPr bwMode="auto">
            <a:xfrm>
              <a:off x="4150" y="1026"/>
              <a:ext cx="31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i="1">
                  <a:solidFill>
                    <a:srgbClr val="FF3300"/>
                  </a:solidFill>
                  <a:cs typeface="Arial" charset="0"/>
                </a:rPr>
                <a:t>v</a:t>
              </a:r>
              <a:endParaRPr lang="el-GR" altLang="en-US" sz="2000" i="1">
                <a:solidFill>
                  <a:srgbClr val="FF3300"/>
                </a:solidFill>
                <a:cs typeface="Arial" charset="0"/>
              </a:endParaRPr>
            </a:p>
          </p:txBody>
        </p:sp>
        <p:sp>
          <p:nvSpPr>
            <p:cNvPr id="124970" name="Text Box 42"/>
            <p:cNvSpPr txBox="1">
              <a:spLocks noChangeArrowheads="1"/>
            </p:cNvSpPr>
            <p:nvPr/>
          </p:nvSpPr>
          <p:spPr bwMode="auto">
            <a:xfrm>
              <a:off x="4558" y="1661"/>
              <a:ext cx="31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i="1">
                  <a:solidFill>
                    <a:srgbClr val="FF3300"/>
                  </a:solidFill>
                  <a:cs typeface="Arial" charset="0"/>
                </a:rPr>
                <a:t>r</a:t>
              </a:r>
              <a:endParaRPr lang="el-GR" altLang="en-US" sz="2000" i="1">
                <a:solidFill>
                  <a:srgbClr val="FF3300"/>
                </a:solidFill>
                <a:cs typeface="Arial" charset="0"/>
              </a:endParaRPr>
            </a:p>
          </p:txBody>
        </p:sp>
      </p:grpSp>
      <p:grpSp>
        <p:nvGrpSpPr>
          <p:cNvPr id="124971" name="Group 43"/>
          <p:cNvGrpSpPr>
            <a:grpSpLocks/>
          </p:cNvGrpSpPr>
          <p:nvPr/>
        </p:nvGrpSpPr>
        <p:grpSpPr bwMode="auto">
          <a:xfrm rot="7977154">
            <a:off x="7331869" y="2344821"/>
            <a:ext cx="1438275" cy="1944688"/>
            <a:chOff x="3969" y="1026"/>
            <a:chExt cx="906" cy="1225"/>
          </a:xfrm>
        </p:grpSpPr>
        <p:sp>
          <p:nvSpPr>
            <p:cNvPr id="124972" name="Line 44"/>
            <p:cNvSpPr>
              <a:spLocks noChangeShapeType="1"/>
            </p:cNvSpPr>
            <p:nvPr/>
          </p:nvSpPr>
          <p:spPr bwMode="auto">
            <a:xfrm>
              <a:off x="4558" y="1298"/>
              <a:ext cx="0" cy="9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973" name="Oval 45"/>
            <p:cNvSpPr>
              <a:spLocks noChangeArrowheads="1"/>
            </p:cNvSpPr>
            <p:nvPr/>
          </p:nvSpPr>
          <p:spPr bwMode="auto">
            <a:xfrm>
              <a:off x="4468" y="1207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4974" name="Line 46"/>
            <p:cNvSpPr>
              <a:spLocks noChangeShapeType="1"/>
            </p:cNvSpPr>
            <p:nvPr/>
          </p:nvSpPr>
          <p:spPr bwMode="auto">
            <a:xfrm flipH="1">
              <a:off x="3969" y="1298"/>
              <a:ext cx="499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975" name="Text Box 47"/>
            <p:cNvSpPr txBox="1">
              <a:spLocks noChangeArrowheads="1"/>
            </p:cNvSpPr>
            <p:nvPr/>
          </p:nvSpPr>
          <p:spPr bwMode="auto">
            <a:xfrm>
              <a:off x="4150" y="1026"/>
              <a:ext cx="31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i="1">
                  <a:solidFill>
                    <a:srgbClr val="FF3300"/>
                  </a:solidFill>
                  <a:cs typeface="Arial" charset="0"/>
                </a:rPr>
                <a:t>v</a:t>
              </a:r>
              <a:endParaRPr lang="el-GR" altLang="en-US" sz="2000" i="1">
                <a:solidFill>
                  <a:srgbClr val="FF3300"/>
                </a:solidFill>
                <a:cs typeface="Arial" charset="0"/>
              </a:endParaRPr>
            </a:p>
          </p:txBody>
        </p:sp>
        <p:sp>
          <p:nvSpPr>
            <p:cNvPr id="124976" name="Text Box 48"/>
            <p:cNvSpPr txBox="1">
              <a:spLocks noChangeArrowheads="1"/>
            </p:cNvSpPr>
            <p:nvPr/>
          </p:nvSpPr>
          <p:spPr bwMode="auto">
            <a:xfrm>
              <a:off x="4558" y="1661"/>
              <a:ext cx="31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i="1">
                  <a:solidFill>
                    <a:srgbClr val="FF3300"/>
                  </a:solidFill>
                  <a:cs typeface="Arial" charset="0"/>
                </a:rPr>
                <a:t>r</a:t>
              </a:r>
              <a:endParaRPr lang="el-GR" altLang="en-US" sz="2000" i="1">
                <a:solidFill>
                  <a:srgbClr val="FF3300"/>
                </a:solidFill>
                <a:cs typeface="Arial" charset="0"/>
              </a:endParaRPr>
            </a:p>
          </p:txBody>
        </p:sp>
      </p:grpSp>
      <p:grpSp>
        <p:nvGrpSpPr>
          <p:cNvPr id="124977" name="Group 49"/>
          <p:cNvGrpSpPr>
            <a:grpSpLocks/>
          </p:cNvGrpSpPr>
          <p:nvPr/>
        </p:nvGrpSpPr>
        <p:grpSpPr bwMode="auto">
          <a:xfrm rot="13866721">
            <a:off x="5892007" y="2632158"/>
            <a:ext cx="1438275" cy="1944687"/>
            <a:chOff x="3969" y="1026"/>
            <a:chExt cx="906" cy="1225"/>
          </a:xfrm>
        </p:grpSpPr>
        <p:sp>
          <p:nvSpPr>
            <p:cNvPr id="124978" name="Line 50"/>
            <p:cNvSpPr>
              <a:spLocks noChangeShapeType="1"/>
            </p:cNvSpPr>
            <p:nvPr/>
          </p:nvSpPr>
          <p:spPr bwMode="auto">
            <a:xfrm>
              <a:off x="4558" y="1298"/>
              <a:ext cx="0" cy="9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979" name="Oval 51"/>
            <p:cNvSpPr>
              <a:spLocks noChangeArrowheads="1"/>
            </p:cNvSpPr>
            <p:nvPr/>
          </p:nvSpPr>
          <p:spPr bwMode="auto">
            <a:xfrm>
              <a:off x="4468" y="1207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4980" name="Line 52"/>
            <p:cNvSpPr>
              <a:spLocks noChangeShapeType="1"/>
            </p:cNvSpPr>
            <p:nvPr/>
          </p:nvSpPr>
          <p:spPr bwMode="auto">
            <a:xfrm flipH="1">
              <a:off x="3969" y="1298"/>
              <a:ext cx="499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981" name="Text Box 53"/>
            <p:cNvSpPr txBox="1">
              <a:spLocks noChangeArrowheads="1"/>
            </p:cNvSpPr>
            <p:nvPr/>
          </p:nvSpPr>
          <p:spPr bwMode="auto">
            <a:xfrm>
              <a:off x="4150" y="1026"/>
              <a:ext cx="31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i="1">
                  <a:solidFill>
                    <a:srgbClr val="FF3300"/>
                  </a:solidFill>
                  <a:cs typeface="Arial" charset="0"/>
                </a:rPr>
                <a:t>v</a:t>
              </a:r>
              <a:endParaRPr lang="el-GR" altLang="en-US" sz="2000" i="1">
                <a:solidFill>
                  <a:srgbClr val="FF3300"/>
                </a:solidFill>
                <a:cs typeface="Arial" charset="0"/>
              </a:endParaRPr>
            </a:p>
          </p:txBody>
        </p:sp>
        <p:sp>
          <p:nvSpPr>
            <p:cNvPr id="124982" name="Text Box 54"/>
            <p:cNvSpPr txBox="1">
              <a:spLocks noChangeArrowheads="1"/>
            </p:cNvSpPr>
            <p:nvPr/>
          </p:nvSpPr>
          <p:spPr bwMode="auto">
            <a:xfrm>
              <a:off x="4558" y="1661"/>
              <a:ext cx="31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i="1">
                  <a:solidFill>
                    <a:srgbClr val="FF3300"/>
                  </a:solidFill>
                  <a:cs typeface="Arial" charset="0"/>
                </a:rPr>
                <a:t>r</a:t>
              </a:r>
              <a:endParaRPr lang="el-GR" altLang="en-US" sz="2000" i="1">
                <a:solidFill>
                  <a:srgbClr val="FF3300"/>
                </a:solidFill>
                <a:cs typeface="Arial" charset="0"/>
              </a:endParaRPr>
            </a:p>
          </p:txBody>
        </p:sp>
      </p:grpSp>
      <p:grpSp>
        <p:nvGrpSpPr>
          <p:cNvPr id="124983" name="Group 55"/>
          <p:cNvGrpSpPr>
            <a:grpSpLocks/>
          </p:cNvGrpSpPr>
          <p:nvPr/>
        </p:nvGrpSpPr>
        <p:grpSpPr bwMode="auto">
          <a:xfrm rot="-3061163">
            <a:off x="5603082" y="1408196"/>
            <a:ext cx="1438275" cy="1944687"/>
            <a:chOff x="3969" y="1026"/>
            <a:chExt cx="906" cy="1225"/>
          </a:xfrm>
        </p:grpSpPr>
        <p:sp>
          <p:nvSpPr>
            <p:cNvPr id="124984" name="Line 56"/>
            <p:cNvSpPr>
              <a:spLocks noChangeShapeType="1"/>
            </p:cNvSpPr>
            <p:nvPr/>
          </p:nvSpPr>
          <p:spPr bwMode="auto">
            <a:xfrm>
              <a:off x="4558" y="1298"/>
              <a:ext cx="0" cy="9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985" name="Oval 57"/>
            <p:cNvSpPr>
              <a:spLocks noChangeArrowheads="1"/>
            </p:cNvSpPr>
            <p:nvPr/>
          </p:nvSpPr>
          <p:spPr bwMode="auto">
            <a:xfrm>
              <a:off x="4468" y="1207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4986" name="Line 58"/>
            <p:cNvSpPr>
              <a:spLocks noChangeShapeType="1"/>
            </p:cNvSpPr>
            <p:nvPr/>
          </p:nvSpPr>
          <p:spPr bwMode="auto">
            <a:xfrm flipH="1">
              <a:off x="3969" y="1298"/>
              <a:ext cx="499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4987" name="Text Box 59"/>
            <p:cNvSpPr txBox="1">
              <a:spLocks noChangeArrowheads="1"/>
            </p:cNvSpPr>
            <p:nvPr/>
          </p:nvSpPr>
          <p:spPr bwMode="auto">
            <a:xfrm>
              <a:off x="4150" y="1026"/>
              <a:ext cx="31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i="1">
                  <a:solidFill>
                    <a:srgbClr val="FF3300"/>
                  </a:solidFill>
                  <a:cs typeface="Arial" charset="0"/>
                </a:rPr>
                <a:t>v</a:t>
              </a:r>
              <a:endParaRPr lang="el-GR" altLang="en-US" sz="2000" i="1">
                <a:solidFill>
                  <a:srgbClr val="FF3300"/>
                </a:solidFill>
                <a:cs typeface="Arial" charset="0"/>
              </a:endParaRPr>
            </a:p>
          </p:txBody>
        </p:sp>
        <p:sp>
          <p:nvSpPr>
            <p:cNvPr id="124988" name="Text Box 60"/>
            <p:cNvSpPr txBox="1">
              <a:spLocks noChangeArrowheads="1"/>
            </p:cNvSpPr>
            <p:nvPr/>
          </p:nvSpPr>
          <p:spPr bwMode="auto">
            <a:xfrm>
              <a:off x="4558" y="1661"/>
              <a:ext cx="31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000" i="1">
                  <a:solidFill>
                    <a:srgbClr val="FF3300"/>
                  </a:solidFill>
                  <a:cs typeface="Arial" charset="0"/>
                </a:rPr>
                <a:t>r</a:t>
              </a:r>
              <a:endParaRPr lang="el-GR" altLang="en-US" sz="2000" i="1">
                <a:solidFill>
                  <a:srgbClr val="FF3300"/>
                </a:solidFill>
                <a:cs typeface="Arial" charset="0"/>
              </a:endParaRPr>
            </a:p>
          </p:txBody>
        </p:sp>
      </p:grpSp>
      <p:sp>
        <p:nvSpPr>
          <p:cNvPr id="124989" name="Text Box 61"/>
          <p:cNvSpPr txBox="1">
            <a:spLocks noChangeArrowheads="1"/>
          </p:cNvSpPr>
          <p:nvPr/>
        </p:nvSpPr>
        <p:spPr bwMode="auto">
          <a:xfrm>
            <a:off x="5449644" y="4763533"/>
            <a:ext cx="3455988" cy="1190625"/>
          </a:xfrm>
          <a:prstGeom prst="rect">
            <a:avLst/>
          </a:prstGeom>
          <a:ln/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dirty="0"/>
              <a:t>Note: The arrows represent the </a:t>
            </a:r>
            <a:r>
              <a:rPr lang="en-GB" altLang="en-US" dirty="0">
                <a:solidFill>
                  <a:srgbClr val="FF0000"/>
                </a:solidFill>
              </a:rPr>
              <a:t>velocity </a:t>
            </a:r>
            <a:r>
              <a:rPr lang="en-GB" altLang="en-US" dirty="0"/>
              <a:t>of the object. As the </a:t>
            </a:r>
            <a:r>
              <a:rPr lang="en-GB" altLang="en-US" dirty="0">
                <a:solidFill>
                  <a:srgbClr val="FF0000"/>
                </a:solidFill>
              </a:rPr>
              <a:t>direction </a:t>
            </a:r>
            <a:r>
              <a:rPr lang="en-GB" altLang="en-US" dirty="0"/>
              <a:t>is continually changing, so is the velocity.</a:t>
            </a:r>
          </a:p>
        </p:txBody>
      </p:sp>
      <p:sp>
        <p:nvSpPr>
          <p:cNvPr id="2" name="Rectangle 1"/>
          <p:cNvSpPr/>
          <p:nvPr/>
        </p:nvSpPr>
        <p:spPr>
          <a:xfrm>
            <a:off x="467544" y="1347772"/>
            <a:ext cx="4572000" cy="100642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GB" altLang="en-US" sz="2200" dirty="0"/>
              <a:t>Consider an object moving around a circular path of radius, </a:t>
            </a:r>
            <a:r>
              <a:rPr lang="en-GB" altLang="en-US" sz="2200" i="1" dirty="0">
                <a:solidFill>
                  <a:srgbClr val="FF3300"/>
                </a:solidFill>
              </a:rPr>
              <a:t>r</a:t>
            </a:r>
            <a:r>
              <a:rPr lang="en-GB" altLang="en-US" sz="2200" dirty="0"/>
              <a:t>  with a constant linear speed , </a:t>
            </a:r>
            <a:r>
              <a:rPr lang="en-GB" altLang="en-US" sz="2200" i="1" dirty="0">
                <a:solidFill>
                  <a:srgbClr val="FF3300"/>
                </a:solidFill>
              </a:rPr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3780885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4" grpId="0" animBg="1"/>
      <p:bldP spid="12498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332038"/>
            <a:ext cx="8229600" cy="4525962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dirty="0" smtClean="0">
                <a:cs typeface="Arial" charset="0"/>
              </a:rPr>
              <a:t>(a)</a:t>
            </a:r>
            <a:r>
              <a:rPr lang="en-GB" altLang="en-US" sz="2400" b="1" i="1" dirty="0" smtClean="0">
                <a:solidFill>
                  <a:srgbClr val="FF3300"/>
                </a:solidFill>
                <a:cs typeface="Arial" charset="0"/>
              </a:rPr>
              <a:t> T = 1 / f</a:t>
            </a:r>
            <a:r>
              <a:rPr lang="en-GB" altLang="en-US" sz="2400" b="1" dirty="0" smtClean="0">
                <a:cs typeface="Arial" charset="0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dirty="0" smtClean="0"/>
              <a:t>= 1 / 20 Hz</a:t>
            </a:r>
            <a:endParaRPr lang="el-GR" altLang="en-US" sz="2400" dirty="0" smtClean="0"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b="1" dirty="0" smtClean="0">
                <a:solidFill>
                  <a:schemeClr val="accent2"/>
                </a:solidFill>
              </a:rPr>
              <a:t>period of rotation = 0.050</a:t>
            </a:r>
            <a:r>
              <a:rPr lang="en-GB" altLang="en-US" sz="2400" b="1" dirty="0" smtClean="0">
                <a:solidFill>
                  <a:schemeClr val="accent2"/>
                </a:solidFill>
                <a:cs typeface="Arial" charset="0"/>
              </a:rPr>
              <a:t> </a:t>
            </a:r>
            <a:r>
              <a:rPr lang="en-GB" altLang="en-US" sz="2400" b="1" dirty="0" smtClean="0">
                <a:solidFill>
                  <a:schemeClr val="accent2"/>
                </a:solidFill>
              </a:rPr>
              <a:t>s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400" dirty="0" smtClean="0"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dirty="0" smtClean="0">
                <a:cs typeface="Arial" charset="0"/>
              </a:rPr>
              <a:t>(b)</a:t>
            </a:r>
            <a:r>
              <a:rPr lang="en-GB" altLang="en-US" sz="2400" b="1" i="1" dirty="0" smtClean="0">
                <a:solidFill>
                  <a:srgbClr val="FF3300"/>
                </a:solidFill>
                <a:cs typeface="Arial" charset="0"/>
              </a:rPr>
              <a:t> </a:t>
            </a:r>
            <a:r>
              <a:rPr lang="en-GB" altLang="en-US" sz="2800" b="1" i="1" dirty="0" smtClean="0">
                <a:solidFill>
                  <a:srgbClr val="FF3300"/>
                </a:solidFill>
                <a:cs typeface="Arial" charset="0"/>
              </a:rPr>
              <a:t>v = </a:t>
            </a:r>
            <a:r>
              <a:rPr lang="en-GB" altLang="en-US" sz="2800" b="1" i="1" dirty="0" smtClean="0">
                <a:solidFill>
                  <a:srgbClr val="FF3300"/>
                </a:solidFill>
              </a:rPr>
              <a:t>2</a:t>
            </a:r>
            <a:r>
              <a:rPr lang="el-GR" altLang="en-US" sz="2800" b="1" i="1" dirty="0" smtClean="0">
                <a:solidFill>
                  <a:srgbClr val="FF3300"/>
                </a:solidFill>
                <a:cs typeface="Arial" charset="0"/>
              </a:rPr>
              <a:t>π</a:t>
            </a:r>
            <a:r>
              <a:rPr lang="en-GB" altLang="en-US" sz="2800" b="1" i="1" dirty="0" smtClean="0">
                <a:solidFill>
                  <a:srgbClr val="FF3300"/>
                </a:solidFill>
                <a:cs typeface="Arial" charset="0"/>
              </a:rPr>
              <a:t> r f</a:t>
            </a:r>
            <a:endParaRPr lang="en-GB" altLang="en-US" sz="2400" dirty="0" smtClean="0">
              <a:solidFill>
                <a:srgbClr val="FF3300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dirty="0" smtClean="0"/>
              <a:t>= 2 </a:t>
            </a:r>
            <a:r>
              <a:rPr lang="el-GR" altLang="en-US" sz="2400" dirty="0" smtClean="0">
                <a:cs typeface="Arial" charset="0"/>
              </a:rPr>
              <a:t>π</a:t>
            </a:r>
            <a:r>
              <a:rPr lang="en-GB" altLang="en-US" sz="2400" dirty="0" smtClean="0">
                <a:cs typeface="Arial" charset="0"/>
              </a:rPr>
              <a:t> x </a:t>
            </a:r>
            <a:r>
              <a:rPr lang="en-GB" altLang="en-US" sz="2400" dirty="0" smtClean="0"/>
              <a:t>0.40 m x 20 Hz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b="1" dirty="0" smtClean="0">
                <a:solidFill>
                  <a:schemeClr val="accent2"/>
                </a:solidFill>
              </a:rPr>
              <a:t>linear speed = 50 ms</a:t>
            </a:r>
            <a:r>
              <a:rPr lang="en-GB" altLang="en-US" sz="2400" b="1" baseline="30000" dirty="0" smtClean="0">
                <a:solidFill>
                  <a:schemeClr val="accent2"/>
                </a:solidFill>
              </a:rPr>
              <a:t>-1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b="1" i="1" dirty="0" smtClean="0">
                <a:solidFill>
                  <a:srgbClr val="FF3300"/>
                </a:solidFill>
                <a:cs typeface="Arial" charset="0"/>
              </a:rPr>
              <a:t>			</a:t>
            </a:r>
          </a:p>
        </p:txBody>
      </p:sp>
      <p:sp>
        <p:nvSpPr>
          <p:cNvPr id="3" name="Rectangle 2"/>
          <p:cNvSpPr/>
          <p:nvPr/>
        </p:nvSpPr>
        <p:spPr>
          <a:xfrm>
            <a:off x="179512" y="836712"/>
            <a:ext cx="8712968" cy="98212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GB" altLang="en-US" sz="2400" dirty="0"/>
              <a:t>The tyre of a car, radius 40cm, rotates with a frequency of 20 Hz. Calculate (a) the period of rotation and (b) the linear speed at the tyres edge.</a:t>
            </a:r>
          </a:p>
        </p:txBody>
      </p:sp>
    </p:spTree>
    <p:extLst>
      <p:ext uri="{BB962C8B-B14F-4D97-AF65-F5344CB8AC3E}">
        <p14:creationId xmlns:p14="http://schemas.microsoft.com/office/powerpoint/2010/main" val="387140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548680"/>
            <a:ext cx="7886700" cy="1325563"/>
          </a:xfrm>
        </p:spPr>
        <p:txBody>
          <a:bodyPr/>
          <a:lstStyle/>
          <a:p>
            <a:pPr eaLnBrk="1" hangingPunct="1"/>
            <a:r>
              <a:rPr lang="en-GB" alt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Angular displacement, </a:t>
            </a:r>
            <a:r>
              <a:rPr lang="el-GR" altLang="en-US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Arial" charset="0"/>
              </a:rPr>
              <a:t>θ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7544" y="3072805"/>
            <a:ext cx="4978400" cy="406082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en-GB" altLang="en-US" sz="2400" b="1" dirty="0" smtClean="0">
              <a:cs typeface="Arial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sz="2400" dirty="0" smtClean="0">
                <a:cs typeface="Arial" charset="0"/>
              </a:rPr>
              <a:t>An object completing a complete circle will therefore undergo an angular displacement of 360</a:t>
            </a:r>
            <a:r>
              <a:rPr lang="en-US" altLang="en-US" sz="2400" dirty="0" smtClean="0">
                <a:cs typeface="Arial" charset="0"/>
              </a:rPr>
              <a:t>°</a:t>
            </a:r>
            <a:r>
              <a:rPr lang="en-GB" altLang="en-US" sz="2400" dirty="0" smtClean="0">
                <a:cs typeface="Arial" charset="0"/>
              </a:rPr>
              <a:t>.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 dirty="0" smtClean="0">
                <a:cs typeface="Arial" charset="0"/>
              </a:rPr>
              <a:t>½ circle = </a:t>
            </a:r>
            <a:r>
              <a:rPr lang="en-GB" altLang="en-US" sz="2400" dirty="0" smtClean="0">
                <a:cs typeface="Arial" charset="0"/>
              </a:rPr>
              <a:t>180</a:t>
            </a:r>
            <a:r>
              <a:rPr lang="en-US" altLang="en-US" sz="2400" dirty="0" smtClean="0">
                <a:cs typeface="Arial" charset="0"/>
              </a:rPr>
              <a:t>°</a:t>
            </a:r>
            <a:r>
              <a:rPr lang="en-GB" altLang="en-US" sz="2400" dirty="0" smtClean="0">
                <a:cs typeface="Arial" charset="0"/>
              </a:rPr>
              <a:t>.</a:t>
            </a:r>
            <a:endParaRPr lang="en-US" altLang="en-US" sz="2400" dirty="0" smtClean="0">
              <a:cs typeface="Arial" charset="0"/>
            </a:endParaRPr>
          </a:p>
          <a:p>
            <a:pPr marL="0" indent="0" eaLnBrk="1" hangingPunct="1">
              <a:buFontTx/>
              <a:buNone/>
            </a:pPr>
            <a:r>
              <a:rPr lang="en-US" altLang="en-US" sz="2400" dirty="0" smtClean="0">
                <a:cs typeface="Arial" charset="0"/>
              </a:rPr>
              <a:t>¼ circle = </a:t>
            </a:r>
            <a:r>
              <a:rPr lang="en-GB" altLang="en-US" sz="2400" dirty="0" smtClean="0">
                <a:cs typeface="Arial" charset="0"/>
              </a:rPr>
              <a:t>90</a:t>
            </a:r>
            <a:r>
              <a:rPr lang="en-US" altLang="en-US" sz="2400" dirty="0" smtClean="0">
                <a:cs typeface="Arial" charset="0"/>
              </a:rPr>
              <a:t>°</a:t>
            </a:r>
            <a:r>
              <a:rPr lang="en-GB" altLang="en-US" sz="2400" dirty="0" smtClean="0">
                <a:cs typeface="Arial" charset="0"/>
              </a:rPr>
              <a:t>.</a:t>
            </a:r>
            <a:endParaRPr lang="en-US" altLang="en-US" sz="2400" dirty="0" smtClean="0">
              <a:cs typeface="Arial" charset="0"/>
            </a:endParaRPr>
          </a:p>
        </p:txBody>
      </p:sp>
      <p:sp>
        <p:nvSpPr>
          <p:cNvPr id="4102" name="Oval 6"/>
          <p:cNvSpPr>
            <a:spLocks noChangeArrowheads="1"/>
          </p:cNvSpPr>
          <p:nvPr/>
        </p:nvSpPr>
        <p:spPr bwMode="auto">
          <a:xfrm>
            <a:off x="5724525" y="2244129"/>
            <a:ext cx="3024188" cy="302418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7235825" y="2244129"/>
            <a:ext cx="0" cy="15128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09" name="Oval 13"/>
          <p:cNvSpPr>
            <a:spLocks noChangeArrowheads="1"/>
          </p:cNvSpPr>
          <p:nvPr/>
        </p:nvSpPr>
        <p:spPr bwMode="auto">
          <a:xfrm>
            <a:off x="7164388" y="3683992"/>
            <a:ext cx="144462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10" name="Oval 14"/>
          <p:cNvSpPr>
            <a:spLocks noChangeArrowheads="1"/>
          </p:cNvSpPr>
          <p:nvPr/>
        </p:nvSpPr>
        <p:spPr bwMode="auto">
          <a:xfrm>
            <a:off x="7092950" y="2099667"/>
            <a:ext cx="287338" cy="28892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4112" name="Group 16"/>
          <p:cNvGrpSpPr>
            <a:grpSpLocks/>
          </p:cNvGrpSpPr>
          <p:nvPr/>
        </p:nvGrpSpPr>
        <p:grpSpPr bwMode="auto">
          <a:xfrm>
            <a:off x="5724525" y="2388592"/>
            <a:ext cx="1511300" cy="1368425"/>
            <a:chOff x="3606" y="1389"/>
            <a:chExt cx="952" cy="862"/>
          </a:xfrm>
        </p:grpSpPr>
        <p:sp>
          <p:nvSpPr>
            <p:cNvPr id="4103" name="Line 7"/>
            <p:cNvSpPr>
              <a:spLocks noChangeShapeType="1"/>
            </p:cNvSpPr>
            <p:nvPr/>
          </p:nvSpPr>
          <p:spPr bwMode="auto">
            <a:xfrm flipH="1">
              <a:off x="3923" y="1389"/>
              <a:ext cx="227" cy="13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05" name="Line 9"/>
            <p:cNvSpPr>
              <a:spLocks noChangeShapeType="1"/>
            </p:cNvSpPr>
            <p:nvPr/>
          </p:nvSpPr>
          <p:spPr bwMode="auto">
            <a:xfrm flipH="1" flipV="1">
              <a:off x="3696" y="1797"/>
              <a:ext cx="862" cy="45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auto">
            <a:xfrm>
              <a:off x="4105" y="1706"/>
              <a:ext cx="453" cy="273"/>
            </a:xfrm>
            <a:custGeom>
              <a:avLst/>
              <a:gdLst>
                <a:gd name="T0" fmla="*/ 453 w 453"/>
                <a:gd name="T1" fmla="*/ 0 h 273"/>
                <a:gd name="T2" fmla="*/ 181 w 453"/>
                <a:gd name="T3" fmla="*/ 91 h 273"/>
                <a:gd name="T4" fmla="*/ 0 w 453"/>
                <a:gd name="T5" fmla="*/ 273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3" h="273">
                  <a:moveTo>
                    <a:pt x="453" y="0"/>
                  </a:moveTo>
                  <a:cubicBezTo>
                    <a:pt x="355" y="22"/>
                    <a:pt x="257" y="45"/>
                    <a:pt x="181" y="91"/>
                  </a:cubicBezTo>
                  <a:cubicBezTo>
                    <a:pt x="105" y="137"/>
                    <a:pt x="30" y="243"/>
                    <a:pt x="0" y="27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07" name="Line 11"/>
            <p:cNvSpPr>
              <a:spLocks noChangeShapeType="1"/>
            </p:cNvSpPr>
            <p:nvPr/>
          </p:nvSpPr>
          <p:spPr bwMode="auto">
            <a:xfrm flipH="1">
              <a:off x="4105" y="1888"/>
              <a:ext cx="90" cy="9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08" name="Text Box 12"/>
            <p:cNvSpPr txBox="1">
              <a:spLocks noChangeArrowheads="1"/>
            </p:cNvSpPr>
            <p:nvPr/>
          </p:nvSpPr>
          <p:spPr bwMode="auto">
            <a:xfrm>
              <a:off x="4150" y="1570"/>
              <a:ext cx="31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altLang="en-US" sz="2000" b="1" i="1">
                  <a:solidFill>
                    <a:srgbClr val="FF3300"/>
                  </a:solidFill>
                  <a:cs typeface="Arial" charset="0"/>
                </a:rPr>
                <a:t>θ</a:t>
              </a:r>
            </a:p>
          </p:txBody>
        </p:sp>
        <p:sp>
          <p:nvSpPr>
            <p:cNvPr id="4111" name="Oval 15"/>
            <p:cNvSpPr>
              <a:spLocks noChangeArrowheads="1"/>
            </p:cNvSpPr>
            <p:nvPr/>
          </p:nvSpPr>
          <p:spPr bwMode="auto">
            <a:xfrm>
              <a:off x="3606" y="1706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" name="Rectangle 1"/>
          <p:cNvSpPr/>
          <p:nvPr/>
        </p:nvSpPr>
        <p:spPr>
          <a:xfrm>
            <a:off x="432048" y="1787332"/>
            <a:ext cx="4572000" cy="156966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n-GB" altLang="en-US" sz="2400" b="1" dirty="0"/>
              <a:t>Angular displacement, </a:t>
            </a:r>
            <a:r>
              <a:rPr lang="el-GR" altLang="en-US" sz="2400" b="1" i="1" dirty="0">
                <a:solidFill>
                  <a:srgbClr val="FF3300"/>
                </a:solidFill>
                <a:cs typeface="Arial" charset="0"/>
              </a:rPr>
              <a:t>θ</a:t>
            </a:r>
            <a:r>
              <a:rPr lang="en-GB" altLang="en-US" sz="2400" b="1" dirty="0">
                <a:cs typeface="Arial" charset="0"/>
              </a:rPr>
              <a:t> is equal to the angle swept out at the centre of the circular path.</a:t>
            </a:r>
          </a:p>
        </p:txBody>
      </p:sp>
    </p:spTree>
    <p:extLst>
      <p:ext uri="{BB962C8B-B14F-4D97-AF65-F5344CB8AC3E}">
        <p14:creationId xmlns:p14="http://schemas.microsoft.com/office/powerpoint/2010/main" val="2979670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77900"/>
            <a:ext cx="8229600" cy="706437"/>
          </a:xfrm>
        </p:spPr>
        <p:txBody>
          <a:bodyPr/>
          <a:lstStyle/>
          <a:p>
            <a:pPr eaLnBrk="1" hangingPunct="1"/>
            <a:r>
              <a:rPr lang="en-GB" altLang="en-US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Angles in radians</a:t>
            </a:r>
            <a:endParaRPr lang="el-GR" altLang="en-US" sz="4000" b="1" i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556792"/>
            <a:ext cx="5184775" cy="4537075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b="1" dirty="0" smtClean="0"/>
              <a:t>The radian (rad) is defined as the angle swept out at the centre of a circle when the arc length, 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s</a:t>
            </a:r>
            <a:r>
              <a:rPr lang="en-GB" altLang="en-US" sz="2000" b="1" dirty="0" smtClean="0"/>
              <a:t> is equal to the radius, </a:t>
            </a:r>
            <a:r>
              <a:rPr lang="en-GB" altLang="en-US" sz="2000" b="1" i="1" dirty="0" smtClean="0">
                <a:solidFill>
                  <a:srgbClr val="FF3300"/>
                </a:solidFill>
              </a:rPr>
              <a:t>r</a:t>
            </a:r>
            <a:r>
              <a:rPr lang="en-GB" altLang="en-US" sz="2000" b="1" dirty="0" smtClean="0"/>
              <a:t> of the circle.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b="1" dirty="0" smtClean="0"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dirty="0" smtClean="0">
                <a:cs typeface="Arial" charset="0"/>
              </a:rPr>
              <a:t>	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b="1" dirty="0" smtClean="0"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dirty="0" smtClean="0">
                <a:cs typeface="Arial" charset="0"/>
              </a:rPr>
              <a:t>The circumference of a circle = </a:t>
            </a:r>
            <a:r>
              <a:rPr lang="en-GB" altLang="en-US" sz="2000" b="1" i="1" dirty="0" smtClean="0">
                <a:solidFill>
                  <a:srgbClr val="FF3300"/>
                </a:solidFill>
                <a:cs typeface="Arial" charset="0"/>
              </a:rPr>
              <a:t>2</a:t>
            </a:r>
            <a:r>
              <a:rPr lang="el-GR" altLang="en-US" sz="2000" b="1" i="1" dirty="0" smtClean="0">
                <a:solidFill>
                  <a:srgbClr val="FF3300"/>
                </a:solidFill>
                <a:cs typeface="Arial" charset="0"/>
              </a:rPr>
              <a:t>π</a:t>
            </a:r>
            <a:r>
              <a:rPr lang="en-GB" altLang="en-US" sz="2000" b="1" i="1" dirty="0" smtClean="0">
                <a:solidFill>
                  <a:srgbClr val="FF3300"/>
                </a:solidFill>
                <a:cs typeface="Arial" charset="0"/>
              </a:rPr>
              <a:t>r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b="1" i="1" dirty="0" smtClean="0">
              <a:solidFill>
                <a:srgbClr val="FF3300"/>
              </a:solidFill>
              <a:cs typeface="Arial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dirty="0" smtClean="0">
                <a:cs typeface="Arial" charset="0"/>
              </a:rPr>
              <a:t>Therefore </a:t>
            </a:r>
            <a:r>
              <a:rPr lang="en-GB" altLang="en-US" sz="2000" b="1" dirty="0" smtClean="0">
                <a:solidFill>
                  <a:schemeClr val="accent2"/>
                </a:solidFill>
                <a:cs typeface="Arial" charset="0"/>
              </a:rPr>
              <a:t>1 radian = 360</a:t>
            </a:r>
            <a:r>
              <a:rPr lang="en-US" altLang="en-US" sz="2000" b="1" dirty="0" smtClean="0">
                <a:solidFill>
                  <a:schemeClr val="accent2"/>
                </a:solidFill>
                <a:cs typeface="Arial" charset="0"/>
              </a:rPr>
              <a:t>° / </a:t>
            </a:r>
            <a:r>
              <a:rPr lang="en-GB" altLang="en-US" sz="2000" b="1" dirty="0" smtClean="0">
                <a:solidFill>
                  <a:schemeClr val="accent2"/>
                </a:solidFill>
                <a:cs typeface="Arial" charset="0"/>
              </a:rPr>
              <a:t>2</a:t>
            </a:r>
            <a:r>
              <a:rPr lang="el-GR" altLang="en-US" sz="2000" b="1" dirty="0" smtClean="0">
                <a:solidFill>
                  <a:schemeClr val="accent2"/>
                </a:solidFill>
                <a:cs typeface="Arial" charset="0"/>
              </a:rPr>
              <a:t>π</a:t>
            </a:r>
            <a:r>
              <a:rPr lang="en-GB" altLang="en-US" sz="2000" b="1" dirty="0" smtClean="0">
                <a:solidFill>
                  <a:schemeClr val="accent2"/>
                </a:solidFill>
                <a:cs typeface="Arial" charset="0"/>
              </a:rPr>
              <a:t> </a:t>
            </a:r>
            <a:r>
              <a:rPr lang="en-US" altLang="en-US" sz="2000" b="1" dirty="0" smtClean="0">
                <a:solidFill>
                  <a:schemeClr val="accent2"/>
                </a:solidFill>
                <a:cs typeface="Arial" charset="0"/>
              </a:rPr>
              <a:t>= 57.3°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US" altLang="en-US" sz="2000" b="1" dirty="0" smtClean="0">
              <a:solidFill>
                <a:schemeClr val="accent2"/>
              </a:solidFill>
              <a:cs typeface="Arial" charset="0"/>
            </a:endParaRPr>
          </a:p>
        </p:txBody>
      </p:sp>
      <p:grpSp>
        <p:nvGrpSpPr>
          <p:cNvPr id="111635" name="Group 19"/>
          <p:cNvGrpSpPr>
            <a:grpSpLocks/>
          </p:cNvGrpSpPr>
          <p:nvPr/>
        </p:nvGrpSpPr>
        <p:grpSpPr bwMode="auto">
          <a:xfrm>
            <a:off x="5508625" y="1765325"/>
            <a:ext cx="3240088" cy="3384550"/>
            <a:chOff x="3470" y="1071"/>
            <a:chExt cx="2041" cy="2132"/>
          </a:xfrm>
        </p:grpSpPr>
        <p:sp>
          <p:nvSpPr>
            <p:cNvPr id="111620" name="Oval 4"/>
            <p:cNvSpPr>
              <a:spLocks noChangeArrowheads="1"/>
            </p:cNvSpPr>
            <p:nvPr/>
          </p:nvSpPr>
          <p:spPr bwMode="auto">
            <a:xfrm>
              <a:off x="3606" y="1298"/>
              <a:ext cx="1905" cy="190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1621" name="Line 5"/>
            <p:cNvSpPr>
              <a:spLocks noChangeShapeType="1"/>
            </p:cNvSpPr>
            <p:nvPr/>
          </p:nvSpPr>
          <p:spPr bwMode="auto">
            <a:xfrm>
              <a:off x="4558" y="1298"/>
              <a:ext cx="0" cy="9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1622" name="Oval 6"/>
            <p:cNvSpPr>
              <a:spLocks noChangeArrowheads="1"/>
            </p:cNvSpPr>
            <p:nvPr/>
          </p:nvSpPr>
          <p:spPr bwMode="auto">
            <a:xfrm>
              <a:off x="4513" y="2205"/>
              <a:ext cx="91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1623" name="Oval 7"/>
            <p:cNvSpPr>
              <a:spLocks noChangeArrowheads="1"/>
            </p:cNvSpPr>
            <p:nvPr/>
          </p:nvSpPr>
          <p:spPr bwMode="auto">
            <a:xfrm>
              <a:off x="4468" y="1207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1625" name="Line 9"/>
            <p:cNvSpPr>
              <a:spLocks noChangeShapeType="1"/>
            </p:cNvSpPr>
            <p:nvPr/>
          </p:nvSpPr>
          <p:spPr bwMode="auto">
            <a:xfrm flipH="1">
              <a:off x="3923" y="1389"/>
              <a:ext cx="227" cy="13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1626" name="Line 10"/>
            <p:cNvSpPr>
              <a:spLocks noChangeShapeType="1"/>
            </p:cNvSpPr>
            <p:nvPr/>
          </p:nvSpPr>
          <p:spPr bwMode="auto">
            <a:xfrm flipH="1" flipV="1">
              <a:off x="3696" y="1797"/>
              <a:ext cx="862" cy="45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1627" name="Freeform 11"/>
            <p:cNvSpPr>
              <a:spLocks/>
            </p:cNvSpPr>
            <p:nvPr/>
          </p:nvSpPr>
          <p:spPr bwMode="auto">
            <a:xfrm>
              <a:off x="4105" y="1706"/>
              <a:ext cx="453" cy="273"/>
            </a:xfrm>
            <a:custGeom>
              <a:avLst/>
              <a:gdLst>
                <a:gd name="T0" fmla="*/ 453 w 453"/>
                <a:gd name="T1" fmla="*/ 0 h 273"/>
                <a:gd name="T2" fmla="*/ 181 w 453"/>
                <a:gd name="T3" fmla="*/ 91 h 273"/>
                <a:gd name="T4" fmla="*/ 0 w 453"/>
                <a:gd name="T5" fmla="*/ 273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3" h="273">
                  <a:moveTo>
                    <a:pt x="453" y="0"/>
                  </a:moveTo>
                  <a:cubicBezTo>
                    <a:pt x="355" y="22"/>
                    <a:pt x="257" y="45"/>
                    <a:pt x="181" y="91"/>
                  </a:cubicBezTo>
                  <a:cubicBezTo>
                    <a:pt x="105" y="137"/>
                    <a:pt x="30" y="243"/>
                    <a:pt x="0" y="27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1628" name="Line 12"/>
            <p:cNvSpPr>
              <a:spLocks noChangeShapeType="1"/>
            </p:cNvSpPr>
            <p:nvPr/>
          </p:nvSpPr>
          <p:spPr bwMode="auto">
            <a:xfrm flipH="1">
              <a:off x="4105" y="1888"/>
              <a:ext cx="90" cy="9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1629" name="Text Box 13"/>
            <p:cNvSpPr txBox="1">
              <a:spLocks noChangeArrowheads="1"/>
            </p:cNvSpPr>
            <p:nvPr/>
          </p:nvSpPr>
          <p:spPr bwMode="auto">
            <a:xfrm>
              <a:off x="4150" y="1570"/>
              <a:ext cx="31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altLang="en-US" sz="2000" b="1" i="1">
                  <a:solidFill>
                    <a:srgbClr val="FF3300"/>
                  </a:solidFill>
                  <a:cs typeface="Arial" charset="0"/>
                </a:rPr>
                <a:t>θ</a:t>
              </a:r>
            </a:p>
          </p:txBody>
        </p:sp>
        <p:sp>
          <p:nvSpPr>
            <p:cNvPr id="111630" name="Oval 14"/>
            <p:cNvSpPr>
              <a:spLocks noChangeArrowheads="1"/>
            </p:cNvSpPr>
            <p:nvPr/>
          </p:nvSpPr>
          <p:spPr bwMode="auto">
            <a:xfrm>
              <a:off x="3606" y="1706"/>
              <a:ext cx="181" cy="182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1632" name="Text Box 16"/>
            <p:cNvSpPr txBox="1">
              <a:spLocks noChangeArrowheads="1"/>
            </p:cNvSpPr>
            <p:nvPr/>
          </p:nvSpPr>
          <p:spPr bwMode="auto">
            <a:xfrm>
              <a:off x="3969" y="2024"/>
              <a:ext cx="31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400" b="1" i="1">
                  <a:solidFill>
                    <a:srgbClr val="FF3300"/>
                  </a:solidFill>
                </a:rPr>
                <a:t>r</a:t>
              </a:r>
            </a:p>
          </p:txBody>
        </p:sp>
        <p:sp>
          <p:nvSpPr>
            <p:cNvPr id="111633" name="Text Box 17"/>
            <p:cNvSpPr txBox="1">
              <a:spLocks noChangeArrowheads="1"/>
            </p:cNvSpPr>
            <p:nvPr/>
          </p:nvSpPr>
          <p:spPr bwMode="auto">
            <a:xfrm>
              <a:off x="4558" y="1661"/>
              <a:ext cx="31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400" b="1" i="1">
                  <a:solidFill>
                    <a:srgbClr val="FF3300"/>
                  </a:solidFill>
                </a:rPr>
                <a:t>r</a:t>
              </a:r>
            </a:p>
          </p:txBody>
        </p:sp>
        <p:sp>
          <p:nvSpPr>
            <p:cNvPr id="111634" name="Freeform 18"/>
            <p:cNvSpPr>
              <a:spLocks/>
            </p:cNvSpPr>
            <p:nvPr/>
          </p:nvSpPr>
          <p:spPr bwMode="auto">
            <a:xfrm>
              <a:off x="3470" y="1071"/>
              <a:ext cx="998" cy="590"/>
            </a:xfrm>
            <a:custGeom>
              <a:avLst/>
              <a:gdLst>
                <a:gd name="T0" fmla="*/ 0 w 998"/>
                <a:gd name="T1" fmla="*/ 590 h 590"/>
                <a:gd name="T2" fmla="*/ 408 w 998"/>
                <a:gd name="T3" fmla="*/ 182 h 590"/>
                <a:gd name="T4" fmla="*/ 998 w 998"/>
                <a:gd name="T5" fmla="*/ 0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98" h="590">
                  <a:moveTo>
                    <a:pt x="0" y="590"/>
                  </a:moveTo>
                  <a:cubicBezTo>
                    <a:pt x="121" y="435"/>
                    <a:pt x="242" y="280"/>
                    <a:pt x="408" y="182"/>
                  </a:cubicBezTo>
                  <a:cubicBezTo>
                    <a:pt x="574" y="84"/>
                    <a:pt x="786" y="42"/>
                    <a:pt x="998" y="0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1631" name="Text Box 15"/>
            <p:cNvSpPr txBox="1">
              <a:spLocks noChangeArrowheads="1"/>
            </p:cNvSpPr>
            <p:nvPr/>
          </p:nvSpPr>
          <p:spPr bwMode="auto">
            <a:xfrm>
              <a:off x="3787" y="1071"/>
              <a:ext cx="318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2400" b="1" i="1">
                  <a:solidFill>
                    <a:srgbClr val="FF3300"/>
                  </a:solidFill>
                </a:rPr>
                <a:t>s</a:t>
              </a:r>
            </a:p>
          </p:txBody>
        </p:sp>
      </p:grpSp>
      <p:sp>
        <p:nvSpPr>
          <p:cNvPr id="111636" name="Text Box 20"/>
          <p:cNvSpPr txBox="1">
            <a:spLocks noChangeArrowheads="1"/>
          </p:cNvSpPr>
          <p:nvPr/>
        </p:nvSpPr>
        <p:spPr bwMode="auto">
          <a:xfrm>
            <a:off x="6084167" y="5361012"/>
            <a:ext cx="2479873" cy="457200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dirty="0"/>
              <a:t>Also:  </a:t>
            </a:r>
            <a:r>
              <a:rPr lang="en-GB" altLang="en-US" sz="2400" b="1" i="1" dirty="0">
                <a:solidFill>
                  <a:srgbClr val="FF3300"/>
                </a:solidFill>
              </a:rPr>
              <a:t>s = r </a:t>
            </a:r>
            <a:r>
              <a:rPr lang="el-GR" altLang="en-US" sz="2400" b="1" i="1" dirty="0">
                <a:solidFill>
                  <a:srgbClr val="FF3300"/>
                </a:solidFill>
                <a:cs typeface="Arial" charset="0"/>
              </a:rPr>
              <a:t>θ</a:t>
            </a:r>
          </a:p>
        </p:txBody>
      </p:sp>
      <p:sp>
        <p:nvSpPr>
          <p:cNvPr id="2" name="Rectangle 1"/>
          <p:cNvSpPr/>
          <p:nvPr/>
        </p:nvSpPr>
        <p:spPr>
          <a:xfrm>
            <a:off x="1115616" y="2793297"/>
            <a:ext cx="3168353" cy="5380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GB" altLang="en-US" b="1" dirty="0">
                <a:cs typeface="Arial" charset="0"/>
              </a:rPr>
              <a:t>If </a:t>
            </a:r>
            <a:r>
              <a:rPr lang="en-GB" altLang="en-US" b="1" i="1" dirty="0">
                <a:solidFill>
                  <a:srgbClr val="FF3300"/>
                </a:solidFill>
                <a:cs typeface="Arial" charset="0"/>
              </a:rPr>
              <a:t>s</a:t>
            </a:r>
            <a:r>
              <a:rPr lang="en-GB" altLang="en-US" b="1" dirty="0">
                <a:cs typeface="Arial" charset="0"/>
              </a:rPr>
              <a:t> = </a:t>
            </a:r>
            <a:r>
              <a:rPr lang="en-GB" altLang="en-US" b="1" i="1" dirty="0" smtClean="0">
                <a:solidFill>
                  <a:srgbClr val="FF3300"/>
                </a:solidFill>
                <a:cs typeface="Arial" charset="0"/>
              </a:rPr>
              <a:t>r</a:t>
            </a:r>
          </a:p>
          <a:p>
            <a:pPr algn="ctr">
              <a:lnSpc>
                <a:spcPct val="80000"/>
              </a:lnSpc>
            </a:pPr>
            <a:r>
              <a:rPr lang="en-GB" altLang="en-US" b="1" dirty="0" smtClean="0">
                <a:cs typeface="Arial" charset="0"/>
              </a:rPr>
              <a:t>then </a:t>
            </a:r>
            <a:r>
              <a:rPr lang="el-GR" altLang="en-US" b="1" i="1" dirty="0">
                <a:solidFill>
                  <a:srgbClr val="FF3300"/>
                </a:solidFill>
                <a:cs typeface="Arial" charset="0"/>
              </a:rPr>
              <a:t>θ</a:t>
            </a:r>
            <a:r>
              <a:rPr lang="en-GB" altLang="en-US" b="1" dirty="0">
                <a:cs typeface="Arial" charset="0"/>
              </a:rPr>
              <a:t> = 1 radian</a:t>
            </a:r>
          </a:p>
        </p:txBody>
      </p:sp>
      <p:sp>
        <p:nvSpPr>
          <p:cNvPr id="3" name="Rectangle 2"/>
          <p:cNvSpPr/>
          <p:nvPr/>
        </p:nvSpPr>
        <p:spPr>
          <a:xfrm>
            <a:off x="413792" y="5328847"/>
            <a:ext cx="4572000" cy="9787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en-US" i="1" dirty="0">
                <a:cs typeface="Arial" charset="0"/>
              </a:rPr>
              <a:t>And so:</a:t>
            </a:r>
          </a:p>
          <a:p>
            <a:pPr>
              <a:lnSpc>
                <a:spcPct val="80000"/>
              </a:lnSpc>
            </a:pPr>
            <a:r>
              <a:rPr lang="en-US" altLang="en-US" dirty="0">
                <a:cs typeface="Arial" charset="0"/>
              </a:rPr>
              <a:t>	</a:t>
            </a:r>
            <a:r>
              <a:rPr lang="en-US" altLang="en-US" b="1" dirty="0">
                <a:solidFill>
                  <a:srgbClr val="FF3300"/>
                </a:solidFill>
                <a:cs typeface="Arial" charset="0"/>
              </a:rPr>
              <a:t>360° = </a:t>
            </a:r>
            <a:r>
              <a:rPr lang="en-GB" altLang="en-US" b="1" dirty="0">
                <a:solidFill>
                  <a:srgbClr val="FF3300"/>
                </a:solidFill>
                <a:cs typeface="Arial" charset="0"/>
              </a:rPr>
              <a:t>2</a:t>
            </a:r>
            <a:r>
              <a:rPr lang="el-GR" altLang="en-US" b="1" dirty="0">
                <a:solidFill>
                  <a:srgbClr val="FF3300"/>
                </a:solidFill>
                <a:cs typeface="Arial" charset="0"/>
              </a:rPr>
              <a:t>π</a:t>
            </a:r>
            <a:r>
              <a:rPr lang="en-GB" altLang="en-US" b="1" dirty="0">
                <a:solidFill>
                  <a:srgbClr val="FF3300"/>
                </a:solidFill>
                <a:cs typeface="Arial" charset="0"/>
              </a:rPr>
              <a:t> radian</a:t>
            </a:r>
            <a:r>
              <a:rPr lang="en-GB" altLang="en-US" dirty="0">
                <a:cs typeface="Arial" charset="0"/>
              </a:rPr>
              <a:t>  (6.28 rad)</a:t>
            </a:r>
          </a:p>
          <a:p>
            <a:pPr>
              <a:lnSpc>
                <a:spcPct val="80000"/>
              </a:lnSpc>
            </a:pPr>
            <a:r>
              <a:rPr lang="en-US" altLang="en-US" dirty="0">
                <a:cs typeface="Arial" charset="0"/>
              </a:rPr>
              <a:t>	</a:t>
            </a:r>
            <a:r>
              <a:rPr lang="en-US" altLang="en-US" b="1" dirty="0">
                <a:solidFill>
                  <a:srgbClr val="FF3300"/>
                </a:solidFill>
                <a:cs typeface="Arial" charset="0"/>
              </a:rPr>
              <a:t>180° = </a:t>
            </a:r>
            <a:r>
              <a:rPr lang="el-GR" altLang="en-US" b="1" dirty="0">
                <a:solidFill>
                  <a:srgbClr val="FF3300"/>
                </a:solidFill>
                <a:cs typeface="Arial" charset="0"/>
              </a:rPr>
              <a:t>π</a:t>
            </a:r>
            <a:r>
              <a:rPr lang="en-GB" altLang="en-US" b="1" dirty="0">
                <a:solidFill>
                  <a:srgbClr val="FF3300"/>
                </a:solidFill>
                <a:cs typeface="Arial" charset="0"/>
              </a:rPr>
              <a:t> radian</a:t>
            </a:r>
            <a:r>
              <a:rPr lang="en-GB" altLang="en-US" dirty="0">
                <a:cs typeface="Arial" charset="0"/>
              </a:rPr>
              <a:t>     (3.14 rad)</a:t>
            </a:r>
            <a:endParaRPr lang="en-US" altLang="en-US" dirty="0"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altLang="en-US" dirty="0">
                <a:cs typeface="Arial" charset="0"/>
              </a:rPr>
              <a:t>	</a:t>
            </a:r>
            <a:r>
              <a:rPr lang="en-US" altLang="en-US" b="1" dirty="0">
                <a:solidFill>
                  <a:srgbClr val="FF3300"/>
                </a:solidFill>
                <a:cs typeface="Arial" charset="0"/>
              </a:rPr>
              <a:t>90° = </a:t>
            </a:r>
            <a:r>
              <a:rPr lang="el-GR" altLang="en-US" b="1" dirty="0">
                <a:solidFill>
                  <a:srgbClr val="FF3300"/>
                </a:solidFill>
                <a:cs typeface="Arial" charset="0"/>
              </a:rPr>
              <a:t>π</a:t>
            </a:r>
            <a:r>
              <a:rPr lang="en-GB" altLang="en-US" b="1" dirty="0">
                <a:solidFill>
                  <a:srgbClr val="FF3300"/>
                </a:solidFill>
                <a:cs typeface="Arial" charset="0"/>
              </a:rPr>
              <a:t> / 2 radian</a:t>
            </a:r>
            <a:r>
              <a:rPr lang="en-GB" altLang="en-US" dirty="0">
                <a:cs typeface="Arial" charset="0"/>
              </a:rPr>
              <a:t>  (1.57 rad)</a:t>
            </a:r>
          </a:p>
        </p:txBody>
      </p:sp>
    </p:spTree>
    <p:extLst>
      <p:ext uri="{BB962C8B-B14F-4D97-AF65-F5344CB8AC3E}">
        <p14:creationId xmlns:p14="http://schemas.microsoft.com/office/powerpoint/2010/main" val="1938832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28650" y="663030"/>
            <a:ext cx="7886700" cy="1325563"/>
          </a:xfrm>
        </p:spPr>
        <p:txBody>
          <a:bodyPr/>
          <a:lstStyle/>
          <a:p>
            <a:pPr eaLnBrk="1" hangingPunct="1"/>
            <a:r>
              <a:rPr lang="en-GB" altLang="en-US" b="1" smtClean="0"/>
              <a:t>Angular speed (</a:t>
            </a:r>
            <a:r>
              <a:rPr lang="el-GR" altLang="en-US" b="1" i="1" smtClean="0">
                <a:solidFill>
                  <a:srgbClr val="FF3300"/>
                </a:solidFill>
                <a:cs typeface="Arial" charset="0"/>
              </a:rPr>
              <a:t>ω</a:t>
            </a:r>
            <a:r>
              <a:rPr lang="en-GB" altLang="en-US" b="1" smtClean="0">
                <a:cs typeface="Arial" charset="0"/>
              </a:rPr>
              <a:t>)</a:t>
            </a:r>
            <a:endParaRPr lang="el-GR" altLang="en-US" b="1" i="1" smtClean="0">
              <a:solidFill>
                <a:srgbClr val="FF3300"/>
              </a:solidFill>
              <a:cs typeface="Arial" charset="0"/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1772816"/>
            <a:ext cx="8229600" cy="45259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400" b="1" dirty="0" smtClean="0"/>
              <a:t>	</a:t>
            </a:r>
            <a:r>
              <a:rPr lang="en-GB" altLang="en-US" sz="2400" b="1" dirty="0" smtClean="0">
                <a:solidFill>
                  <a:srgbClr val="FF3300"/>
                </a:solidFill>
              </a:rPr>
              <a:t>angular speed  =  angular displacement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b="1" dirty="0" smtClean="0">
                <a:solidFill>
                  <a:srgbClr val="FF3300"/>
                </a:solidFill>
              </a:rPr>
              <a:t>					  time</a:t>
            </a:r>
          </a:p>
          <a:p>
            <a:pPr marL="0" indent="0" eaLnBrk="1" hangingPunct="1">
              <a:buFontTx/>
              <a:buNone/>
            </a:pPr>
            <a:endParaRPr lang="en-GB" altLang="en-US" sz="2400" b="1" dirty="0" smtClean="0">
              <a:solidFill>
                <a:srgbClr val="FF3300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GB" altLang="en-US" sz="2400" b="1" dirty="0" smtClean="0">
                <a:solidFill>
                  <a:srgbClr val="FF3300"/>
                </a:solidFill>
              </a:rPr>
              <a:t>			</a:t>
            </a:r>
            <a:r>
              <a:rPr lang="el-GR" altLang="en-US" sz="2400" b="1" i="1" dirty="0" smtClean="0">
                <a:solidFill>
                  <a:srgbClr val="FF3300"/>
                </a:solidFill>
                <a:cs typeface="Arial" charset="0"/>
              </a:rPr>
              <a:t>ω</a:t>
            </a:r>
            <a:r>
              <a:rPr lang="en-GB" altLang="en-US" sz="2400" b="1" i="1" dirty="0" smtClean="0">
                <a:solidFill>
                  <a:srgbClr val="FF3300"/>
                </a:solidFill>
                <a:cs typeface="Arial" charset="0"/>
              </a:rPr>
              <a:t>  =  </a:t>
            </a:r>
            <a:r>
              <a:rPr lang="el-GR" altLang="en-US" sz="2400" b="1" i="1" dirty="0" smtClean="0">
                <a:solidFill>
                  <a:srgbClr val="FF3300"/>
                </a:solidFill>
                <a:cs typeface="Arial" charset="0"/>
              </a:rPr>
              <a:t>Δθ</a:t>
            </a:r>
            <a:r>
              <a:rPr lang="en-GB" altLang="en-US" sz="2400" b="1" i="1" dirty="0" smtClean="0">
                <a:solidFill>
                  <a:srgbClr val="FF3300"/>
                </a:solidFill>
                <a:cs typeface="Arial" charset="0"/>
              </a:rPr>
              <a:t>  /  </a:t>
            </a:r>
            <a:r>
              <a:rPr lang="el-GR" altLang="en-US" sz="2400" b="1" i="1" dirty="0" smtClean="0">
                <a:solidFill>
                  <a:srgbClr val="FF3300"/>
                </a:solidFill>
                <a:cs typeface="Arial" charset="0"/>
              </a:rPr>
              <a:t>Δ</a:t>
            </a:r>
            <a:r>
              <a:rPr lang="en-GB" altLang="en-US" sz="2400" b="1" i="1" dirty="0" smtClean="0">
                <a:solidFill>
                  <a:srgbClr val="FF3300"/>
                </a:solidFill>
                <a:cs typeface="Arial" charset="0"/>
              </a:rPr>
              <a:t>t</a:t>
            </a:r>
            <a:endParaRPr lang="el-GR" altLang="en-US" sz="2400" b="1" i="1" dirty="0" smtClean="0">
              <a:solidFill>
                <a:srgbClr val="FF3300"/>
              </a:solidFill>
              <a:cs typeface="Arial" charset="0"/>
            </a:endParaRPr>
          </a:p>
          <a:p>
            <a:pPr marL="0" indent="0" eaLnBrk="1" hangingPunct="1">
              <a:buFontTx/>
              <a:buNone/>
            </a:pPr>
            <a:endParaRPr lang="en-GB" altLang="en-US" sz="2400" b="1" i="1" dirty="0" smtClean="0">
              <a:solidFill>
                <a:srgbClr val="FF3300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GB" altLang="en-US" sz="2400" i="1" dirty="0" smtClean="0"/>
              <a:t>units: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dirty="0" smtClean="0"/>
              <a:t>angular displacement (</a:t>
            </a:r>
            <a:r>
              <a:rPr lang="el-GR" altLang="en-US" sz="2400" i="1" dirty="0" smtClean="0">
                <a:cs typeface="Arial" charset="0"/>
              </a:rPr>
              <a:t>θ</a:t>
            </a:r>
            <a:r>
              <a:rPr lang="en-GB" altLang="en-US" sz="2400" i="1" dirty="0" smtClean="0">
                <a:cs typeface="Arial" charset="0"/>
              </a:rPr>
              <a:t> </a:t>
            </a:r>
            <a:r>
              <a:rPr lang="en-GB" altLang="en-US" sz="2400" dirty="0" smtClean="0">
                <a:cs typeface="Arial" charset="0"/>
              </a:rPr>
              <a:t>)</a:t>
            </a:r>
            <a:r>
              <a:rPr lang="en-GB" altLang="en-US" sz="2400" dirty="0" smtClean="0"/>
              <a:t> in</a:t>
            </a:r>
            <a:r>
              <a:rPr lang="en-GB" altLang="en-US" sz="2400" dirty="0" smtClean="0">
                <a:solidFill>
                  <a:srgbClr val="FF3300"/>
                </a:solidFill>
              </a:rPr>
              <a:t> </a:t>
            </a:r>
            <a:r>
              <a:rPr lang="en-GB" altLang="en-US" sz="2400" b="1" dirty="0" smtClean="0">
                <a:solidFill>
                  <a:schemeClr val="accent2"/>
                </a:solidFill>
              </a:rPr>
              <a:t>radians (rad)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dirty="0" smtClean="0"/>
              <a:t>time (</a:t>
            </a:r>
            <a:r>
              <a:rPr lang="en-GB" altLang="en-US" sz="2400" i="1" dirty="0" smtClean="0">
                <a:cs typeface="Arial" charset="0"/>
              </a:rPr>
              <a:t>t </a:t>
            </a:r>
            <a:r>
              <a:rPr lang="en-GB" altLang="en-US" sz="2400" dirty="0" smtClean="0">
                <a:cs typeface="Arial" charset="0"/>
              </a:rPr>
              <a:t>)</a:t>
            </a:r>
            <a:r>
              <a:rPr lang="en-GB" altLang="en-US" sz="2400" dirty="0" smtClean="0"/>
              <a:t> in</a:t>
            </a:r>
            <a:r>
              <a:rPr lang="en-GB" altLang="en-US" sz="2400" dirty="0" smtClean="0">
                <a:solidFill>
                  <a:srgbClr val="FF3300"/>
                </a:solidFill>
              </a:rPr>
              <a:t> </a:t>
            </a:r>
            <a:r>
              <a:rPr lang="en-GB" altLang="en-US" sz="2400" b="1" dirty="0" smtClean="0">
                <a:solidFill>
                  <a:schemeClr val="accent2"/>
                </a:solidFill>
              </a:rPr>
              <a:t>seconds (s)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dirty="0" smtClean="0"/>
              <a:t>angular speed (</a:t>
            </a:r>
            <a:r>
              <a:rPr lang="el-GR" altLang="en-US" sz="2400" i="1" dirty="0" smtClean="0">
                <a:cs typeface="Arial" charset="0"/>
              </a:rPr>
              <a:t>ω</a:t>
            </a:r>
            <a:r>
              <a:rPr lang="en-GB" altLang="en-US" sz="2400" dirty="0" smtClean="0">
                <a:cs typeface="Arial" charset="0"/>
              </a:rPr>
              <a:t>)</a:t>
            </a:r>
            <a:r>
              <a:rPr lang="en-GB" altLang="en-US" sz="2400" dirty="0" smtClean="0"/>
              <a:t> in</a:t>
            </a:r>
            <a:r>
              <a:rPr lang="en-GB" altLang="en-US" sz="2400" dirty="0" smtClean="0">
                <a:solidFill>
                  <a:srgbClr val="FF3300"/>
                </a:solidFill>
              </a:rPr>
              <a:t> </a:t>
            </a:r>
            <a:r>
              <a:rPr lang="en-GB" altLang="en-US" sz="2400" b="1" dirty="0" smtClean="0">
                <a:solidFill>
                  <a:schemeClr val="accent2"/>
                </a:solidFill>
              </a:rPr>
              <a:t>radians per second (rad s</a:t>
            </a:r>
            <a:r>
              <a:rPr lang="en-GB" altLang="en-US" sz="2400" b="1" baseline="30000" dirty="0" smtClean="0">
                <a:solidFill>
                  <a:schemeClr val="accent2"/>
                </a:solidFill>
              </a:rPr>
              <a:t>-1</a:t>
            </a:r>
            <a:r>
              <a:rPr lang="en-GB" altLang="en-US" sz="2400" b="1" dirty="0" smtClean="0">
                <a:solidFill>
                  <a:schemeClr val="accent2"/>
                </a:solidFill>
              </a:rPr>
              <a:t>)</a:t>
            </a:r>
            <a:endParaRPr lang="en-GB" altLang="en-US" sz="2400" b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Tx/>
              <a:buNone/>
            </a:pPr>
            <a:endParaRPr lang="en-GB" altLang="en-US" sz="2400" b="1" dirty="0" smtClean="0">
              <a:solidFill>
                <a:schemeClr val="accent2"/>
              </a:solidFill>
            </a:endParaRPr>
          </a:p>
        </p:txBody>
      </p:sp>
      <p:sp>
        <p:nvSpPr>
          <p:cNvPr id="102404" name="Line 4"/>
          <p:cNvSpPr>
            <a:spLocks noChangeShapeType="1"/>
          </p:cNvSpPr>
          <p:nvPr/>
        </p:nvSpPr>
        <p:spPr bwMode="auto">
          <a:xfrm>
            <a:off x="4139083" y="2204864"/>
            <a:ext cx="309721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3132138" y="2934742"/>
            <a:ext cx="3168054" cy="5762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39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1124744"/>
            <a:ext cx="8280400" cy="54006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400" dirty="0" smtClean="0"/>
              <a:t>Angular speed can also be measured in revolutions per second (rev s</a:t>
            </a:r>
            <a:r>
              <a:rPr lang="en-GB" altLang="en-US" sz="2400" baseline="30000" dirty="0" smtClean="0"/>
              <a:t>-1</a:t>
            </a:r>
            <a:r>
              <a:rPr lang="en-GB" altLang="en-US" sz="2400" dirty="0" smtClean="0"/>
              <a:t>) or revolutions per minute (</a:t>
            </a:r>
            <a:r>
              <a:rPr lang="en-GB" altLang="en-US" sz="2400" dirty="0" err="1" smtClean="0"/>
              <a:t>r.p.m</a:t>
            </a:r>
            <a:r>
              <a:rPr lang="en-GB" altLang="en-US" sz="2400" dirty="0" smtClean="0"/>
              <a:t>.)</a:t>
            </a:r>
          </a:p>
          <a:p>
            <a:pPr marL="0" indent="0" eaLnBrk="1" hangingPunct="1">
              <a:buFontTx/>
              <a:buNone/>
            </a:pPr>
            <a:endParaRPr lang="en-GB" altLang="en-US" sz="2400" dirty="0" smtClean="0"/>
          </a:p>
          <a:p>
            <a:pPr marL="0" indent="0" eaLnBrk="1" hangingPunct="1">
              <a:buFontTx/>
              <a:buNone/>
            </a:pPr>
            <a:r>
              <a:rPr lang="en-GB" altLang="en-US" sz="2400" dirty="0" smtClean="0"/>
              <a:t>Calculate the angular speed in rad s</a:t>
            </a:r>
            <a:r>
              <a:rPr lang="en-GB" altLang="en-US" sz="2400" baseline="30000" dirty="0" smtClean="0"/>
              <a:t>-1</a:t>
            </a:r>
            <a:r>
              <a:rPr lang="en-GB" altLang="en-US" sz="2400" dirty="0" smtClean="0"/>
              <a:t> of an old vinyl record player set at 78 </a:t>
            </a:r>
            <a:r>
              <a:rPr lang="en-GB" altLang="en-US" sz="2400" dirty="0" err="1" smtClean="0"/>
              <a:t>r.p.m</a:t>
            </a:r>
            <a:r>
              <a:rPr lang="en-GB" altLang="en-US" sz="2400" dirty="0" smtClean="0"/>
              <a:t>. </a:t>
            </a:r>
          </a:p>
          <a:p>
            <a:pPr marL="0" indent="0" eaLnBrk="1" hangingPunct="1">
              <a:buFontTx/>
              <a:buNone/>
            </a:pPr>
            <a:endParaRPr lang="en-GB" altLang="en-US" sz="2400" dirty="0"/>
          </a:p>
          <a:p>
            <a:pPr marL="0" indent="0" eaLnBrk="1" hangingPunct="1">
              <a:buFontTx/>
              <a:buNone/>
            </a:pPr>
            <a:r>
              <a:rPr lang="en-GB" altLang="en-US" sz="2400" dirty="0" smtClean="0"/>
              <a:t>	= 78 / 60 revolutions per second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dirty="0" smtClean="0"/>
              <a:t>	= 1.3 rev s</a:t>
            </a:r>
            <a:r>
              <a:rPr lang="en-GB" altLang="en-US" sz="2400" baseline="30000" dirty="0" smtClean="0"/>
              <a:t>-1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dirty="0" smtClean="0"/>
              <a:t>	= 1.3 x 2</a:t>
            </a:r>
            <a:r>
              <a:rPr lang="el-GR" altLang="en-US" sz="2400" dirty="0" smtClean="0">
                <a:cs typeface="Arial" charset="0"/>
              </a:rPr>
              <a:t>π</a:t>
            </a:r>
            <a:r>
              <a:rPr lang="en-GB" altLang="en-US" sz="2400" dirty="0" smtClean="0">
                <a:cs typeface="Arial" charset="0"/>
              </a:rPr>
              <a:t> rad s</a:t>
            </a:r>
            <a:r>
              <a:rPr lang="en-GB" altLang="en-US" sz="2400" baseline="30000" dirty="0" smtClean="0">
                <a:cs typeface="Arial" charset="0"/>
              </a:rPr>
              <a:t>-1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b="1" dirty="0" smtClean="0">
                <a:solidFill>
                  <a:srgbClr val="FF3300"/>
                </a:solidFill>
                <a:cs typeface="Arial" charset="0"/>
              </a:rPr>
              <a:t>	78 </a:t>
            </a:r>
            <a:r>
              <a:rPr lang="en-GB" altLang="en-US" sz="2400" b="1" dirty="0" err="1" smtClean="0">
                <a:solidFill>
                  <a:srgbClr val="FF3300"/>
                </a:solidFill>
                <a:cs typeface="Arial" charset="0"/>
              </a:rPr>
              <a:t>r.p.m</a:t>
            </a:r>
            <a:r>
              <a:rPr lang="en-GB" altLang="en-US" sz="2400" b="1" dirty="0" smtClean="0">
                <a:solidFill>
                  <a:srgbClr val="FF3300"/>
                </a:solidFill>
                <a:cs typeface="Arial" charset="0"/>
              </a:rPr>
              <a:t>. = 8.2 rad s</a:t>
            </a:r>
            <a:r>
              <a:rPr lang="en-GB" altLang="en-US" sz="2400" b="1" baseline="30000" dirty="0" smtClean="0">
                <a:solidFill>
                  <a:srgbClr val="FF3300"/>
                </a:solidFill>
                <a:cs typeface="Arial" charset="0"/>
              </a:rPr>
              <a:t>-1</a:t>
            </a:r>
            <a:endParaRPr lang="en-GB" altLang="en-US" sz="2400" b="1" baseline="30000" dirty="0" smtClean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549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932582"/>
            <a:ext cx="8147050" cy="777875"/>
          </a:xfrm>
        </p:spPr>
        <p:txBody>
          <a:bodyPr/>
          <a:lstStyle/>
          <a:p>
            <a:pPr eaLnBrk="1" hangingPunct="1"/>
            <a:r>
              <a:rPr lang="en-GB" altLang="en-US" b="1" smtClean="0"/>
              <a:t>Angular frequency (</a:t>
            </a:r>
            <a:r>
              <a:rPr lang="el-GR" altLang="en-US" b="1" i="1" smtClean="0">
                <a:solidFill>
                  <a:srgbClr val="FF3300"/>
                </a:solidFill>
                <a:cs typeface="Arial" charset="0"/>
              </a:rPr>
              <a:t>ω</a:t>
            </a:r>
            <a:r>
              <a:rPr lang="en-GB" altLang="en-US" b="1" smtClean="0">
                <a:cs typeface="Arial" charset="0"/>
              </a:rPr>
              <a:t>)</a:t>
            </a:r>
            <a:endParaRPr lang="el-GR" altLang="en-US" b="1" i="1" smtClean="0">
              <a:solidFill>
                <a:srgbClr val="FF3300"/>
              </a:solidFill>
              <a:cs typeface="Arial" charset="0"/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999382"/>
            <a:ext cx="8229600" cy="4525962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dirty="0" smtClean="0">
                <a:solidFill>
                  <a:schemeClr val="accent2"/>
                </a:solidFill>
              </a:rPr>
              <a:t>Angular frequency is the same as angular speed.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2400" dirty="0" smtClean="0">
              <a:solidFill>
                <a:schemeClr val="accent2"/>
              </a:solidFill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dirty="0" smtClean="0"/>
              <a:t>For an object taking time, </a:t>
            </a:r>
            <a:r>
              <a:rPr lang="en-GB" altLang="en-US" sz="2400" b="1" i="1" dirty="0" smtClean="0">
                <a:solidFill>
                  <a:srgbClr val="FF3300"/>
                </a:solidFill>
              </a:rPr>
              <a:t>T</a:t>
            </a:r>
            <a:r>
              <a:rPr lang="en-GB" altLang="en-US" sz="2400" dirty="0" smtClean="0"/>
              <a:t> to complete one circle of angular displacement </a:t>
            </a:r>
            <a:r>
              <a:rPr lang="en-GB" altLang="en-US" sz="2400" b="1" i="1" dirty="0" smtClean="0">
                <a:solidFill>
                  <a:srgbClr val="FF3300"/>
                </a:solidFill>
              </a:rPr>
              <a:t>2</a:t>
            </a:r>
            <a:r>
              <a:rPr lang="el-GR" altLang="en-US" sz="2400" b="1" i="1" dirty="0" smtClean="0">
                <a:solidFill>
                  <a:srgbClr val="FF3300"/>
                </a:solidFill>
                <a:cs typeface="Arial" charset="0"/>
              </a:rPr>
              <a:t>π</a:t>
            </a:r>
            <a:r>
              <a:rPr lang="en-GB" altLang="en-US" sz="2400" dirty="0" smtClean="0">
                <a:cs typeface="Arial" charset="0"/>
              </a:rPr>
              <a:t>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1000" i="1" dirty="0" smtClean="0">
              <a:solidFill>
                <a:srgbClr val="FF3300"/>
              </a:solidFill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i="1" dirty="0" smtClean="0">
                <a:solidFill>
                  <a:schemeClr val="accent2"/>
                </a:solidFill>
                <a:cs typeface="Arial" charset="0"/>
              </a:rPr>
              <a:t>			</a:t>
            </a:r>
            <a:r>
              <a:rPr lang="el-GR" altLang="en-US" sz="2800" b="1" i="1" dirty="0" smtClean="0">
                <a:solidFill>
                  <a:schemeClr val="accent2"/>
                </a:solidFill>
                <a:cs typeface="Arial" charset="0"/>
              </a:rPr>
              <a:t>ω</a:t>
            </a:r>
            <a:r>
              <a:rPr lang="en-GB" altLang="en-US" sz="2800" b="1" i="1" dirty="0" smtClean="0">
                <a:solidFill>
                  <a:schemeClr val="accent2"/>
                </a:solidFill>
                <a:cs typeface="Arial" charset="0"/>
              </a:rPr>
              <a:t> = </a:t>
            </a:r>
            <a:r>
              <a:rPr lang="en-GB" altLang="en-US" sz="2800" b="1" i="1" dirty="0" smtClean="0">
                <a:solidFill>
                  <a:schemeClr val="accent2"/>
                </a:solidFill>
              </a:rPr>
              <a:t>2</a:t>
            </a:r>
            <a:r>
              <a:rPr lang="el-GR" altLang="en-US" sz="2800" b="1" i="1" dirty="0" smtClean="0">
                <a:solidFill>
                  <a:schemeClr val="accent2"/>
                </a:solidFill>
                <a:cs typeface="Arial" charset="0"/>
              </a:rPr>
              <a:t>π</a:t>
            </a:r>
            <a:r>
              <a:rPr lang="en-GB" altLang="en-US" sz="2800" b="1" i="1" dirty="0" smtClean="0">
                <a:solidFill>
                  <a:schemeClr val="accent2"/>
                </a:solidFill>
                <a:cs typeface="Arial" charset="0"/>
              </a:rPr>
              <a:t> / T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dirty="0" smtClean="0">
                <a:cs typeface="Arial" charset="0"/>
              </a:rPr>
              <a:t>	</a:t>
            </a:r>
            <a:endParaRPr lang="en-GB" altLang="en-US" sz="2400" dirty="0"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dirty="0" smtClean="0">
                <a:cs typeface="Arial" charset="0"/>
              </a:rPr>
              <a:t>but </a:t>
            </a:r>
            <a:r>
              <a:rPr lang="en-GB" altLang="en-US" sz="2400" b="1" i="1" dirty="0" smtClean="0">
                <a:solidFill>
                  <a:srgbClr val="FF3300"/>
                </a:solidFill>
                <a:cs typeface="Arial" charset="0"/>
              </a:rPr>
              <a:t>T = 1 / f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dirty="0" smtClean="0">
                <a:cs typeface="Arial" charset="0"/>
              </a:rPr>
              <a:t>	therefore:</a:t>
            </a:r>
            <a:r>
              <a:rPr lang="en-GB" altLang="en-US" sz="2400" b="1" dirty="0" smtClean="0">
                <a:cs typeface="Arial" charset="0"/>
              </a:rPr>
              <a:t>  </a:t>
            </a:r>
            <a:r>
              <a:rPr lang="el-GR" altLang="en-US" sz="2800" b="1" i="1" dirty="0" smtClean="0">
                <a:solidFill>
                  <a:schemeClr val="accent2"/>
                </a:solidFill>
                <a:cs typeface="Arial" charset="0"/>
              </a:rPr>
              <a:t>ω</a:t>
            </a:r>
            <a:r>
              <a:rPr lang="en-GB" altLang="en-US" sz="2800" b="1" i="1" dirty="0" smtClean="0">
                <a:solidFill>
                  <a:schemeClr val="accent2"/>
                </a:solidFill>
                <a:cs typeface="Arial" charset="0"/>
              </a:rPr>
              <a:t> = </a:t>
            </a:r>
            <a:r>
              <a:rPr lang="en-GB" altLang="en-US" sz="2800" b="1" i="1" dirty="0" smtClean="0">
                <a:solidFill>
                  <a:schemeClr val="accent2"/>
                </a:solidFill>
              </a:rPr>
              <a:t>2</a:t>
            </a:r>
            <a:r>
              <a:rPr lang="el-GR" altLang="en-US" sz="2800" b="1" i="1" dirty="0" smtClean="0">
                <a:solidFill>
                  <a:schemeClr val="accent2"/>
                </a:solidFill>
                <a:cs typeface="Arial" charset="0"/>
              </a:rPr>
              <a:t>π</a:t>
            </a:r>
            <a:r>
              <a:rPr lang="en-GB" altLang="en-US" sz="2800" b="1" i="1" dirty="0" smtClean="0">
                <a:solidFill>
                  <a:schemeClr val="accent2"/>
                </a:solidFill>
                <a:cs typeface="Arial" charset="0"/>
              </a:rPr>
              <a:t> f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2800" b="1" dirty="0" smtClean="0"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dirty="0" smtClean="0">
                <a:cs typeface="Arial" charset="0"/>
              </a:rPr>
              <a:t>that is:</a:t>
            </a:r>
            <a:r>
              <a:rPr lang="en-GB" altLang="en-US" sz="2400" b="1" dirty="0" smtClean="0">
                <a:cs typeface="Arial" charset="0"/>
              </a:rPr>
              <a:t> </a:t>
            </a:r>
            <a:r>
              <a:rPr lang="en-GB" altLang="en-US" sz="2400" b="1" dirty="0" smtClean="0">
                <a:solidFill>
                  <a:schemeClr val="accent2"/>
                </a:solidFill>
                <a:cs typeface="Arial" charset="0"/>
              </a:rPr>
              <a:t>angular frequency = </a:t>
            </a:r>
            <a:r>
              <a:rPr lang="en-GB" altLang="en-US" sz="2400" b="1" dirty="0" smtClean="0">
                <a:solidFill>
                  <a:schemeClr val="accent2"/>
                </a:solidFill>
              </a:rPr>
              <a:t>2</a:t>
            </a:r>
            <a:r>
              <a:rPr lang="el-GR" altLang="en-US" sz="2400" b="1" dirty="0" smtClean="0">
                <a:solidFill>
                  <a:schemeClr val="accent2"/>
                </a:solidFill>
                <a:cs typeface="Arial" charset="0"/>
              </a:rPr>
              <a:t>π</a:t>
            </a:r>
            <a:r>
              <a:rPr lang="en-GB" altLang="en-US" sz="2400" b="1" dirty="0" smtClean="0">
                <a:solidFill>
                  <a:schemeClr val="accent2"/>
                </a:solidFill>
                <a:cs typeface="Arial" charset="0"/>
              </a:rPr>
              <a:t> x frequency</a:t>
            </a:r>
          </a:p>
        </p:txBody>
      </p:sp>
      <p:sp>
        <p:nvSpPr>
          <p:cNvPr id="129031" name="Rectangle 7"/>
          <p:cNvSpPr>
            <a:spLocks noChangeArrowheads="1"/>
          </p:cNvSpPr>
          <p:nvPr/>
        </p:nvSpPr>
        <p:spPr bwMode="auto">
          <a:xfrm>
            <a:off x="3203575" y="3717032"/>
            <a:ext cx="2304529" cy="50405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9032" name="Rectangle 8"/>
          <p:cNvSpPr>
            <a:spLocks noChangeArrowheads="1"/>
          </p:cNvSpPr>
          <p:nvPr/>
        </p:nvSpPr>
        <p:spPr bwMode="auto">
          <a:xfrm>
            <a:off x="3203575" y="5048857"/>
            <a:ext cx="1728788" cy="504701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18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764704"/>
            <a:ext cx="8597311" cy="777875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eaLnBrk="1" hangingPunct="1"/>
            <a:r>
              <a:rPr lang="en-GB" altLang="en-US" sz="3200" b="1" dirty="0" smtClean="0"/>
              <a:t>Relationship between angular and linear speed</a:t>
            </a:r>
            <a:r>
              <a:rPr lang="en-GB" altLang="en-US" sz="4000" b="1" dirty="0" smtClean="0"/>
              <a:t> </a:t>
            </a:r>
            <a:endParaRPr lang="el-GR" altLang="en-US" sz="4000" b="1" i="1" dirty="0" smtClean="0">
              <a:solidFill>
                <a:srgbClr val="FF3300"/>
              </a:solidFill>
              <a:cs typeface="Arial" charset="0"/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7544" y="1628800"/>
            <a:ext cx="8208143" cy="4176712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dirty="0" smtClean="0"/>
              <a:t>For an object taking time period, </a:t>
            </a:r>
            <a:r>
              <a:rPr lang="en-GB" altLang="en-US" sz="2400" b="1" i="1" dirty="0" smtClean="0">
                <a:solidFill>
                  <a:srgbClr val="FF3300"/>
                </a:solidFill>
              </a:rPr>
              <a:t>T</a:t>
            </a:r>
            <a:r>
              <a:rPr lang="en-GB" altLang="en-US" sz="2400" dirty="0" smtClean="0"/>
              <a:t> to complete a circle radius </a:t>
            </a:r>
            <a:r>
              <a:rPr lang="en-GB" altLang="en-US" sz="2400" b="1" dirty="0" smtClean="0">
                <a:solidFill>
                  <a:srgbClr val="FF3300"/>
                </a:solidFill>
              </a:rPr>
              <a:t>r</a:t>
            </a:r>
            <a:r>
              <a:rPr lang="en-GB" altLang="en-US" sz="2400" dirty="0" smtClean="0"/>
              <a:t>:</a:t>
            </a:r>
            <a:endParaRPr lang="en-GB" altLang="en-US" sz="2400" b="1" i="1" dirty="0" smtClean="0">
              <a:solidFill>
                <a:srgbClr val="FF3300"/>
              </a:solidFill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l-GR" altLang="en-US" sz="2400" b="1" i="1" dirty="0" smtClean="0">
                <a:solidFill>
                  <a:srgbClr val="FF3300"/>
                </a:solidFill>
                <a:cs typeface="Arial" charset="0"/>
              </a:rPr>
              <a:t>ω</a:t>
            </a:r>
            <a:r>
              <a:rPr lang="en-GB" altLang="en-US" sz="2400" b="1" i="1" dirty="0" smtClean="0">
                <a:solidFill>
                  <a:srgbClr val="FF3300"/>
                </a:solidFill>
                <a:cs typeface="Arial" charset="0"/>
              </a:rPr>
              <a:t> = </a:t>
            </a:r>
            <a:r>
              <a:rPr lang="en-GB" altLang="en-US" sz="2400" b="1" i="1" dirty="0" smtClean="0">
                <a:solidFill>
                  <a:srgbClr val="FF3300"/>
                </a:solidFill>
              </a:rPr>
              <a:t>2</a:t>
            </a:r>
            <a:r>
              <a:rPr lang="el-GR" altLang="en-US" sz="2400" b="1" i="1" dirty="0" smtClean="0">
                <a:solidFill>
                  <a:srgbClr val="FF3300"/>
                </a:solidFill>
                <a:cs typeface="Arial" charset="0"/>
              </a:rPr>
              <a:t>π</a:t>
            </a:r>
            <a:r>
              <a:rPr lang="en-GB" altLang="en-US" sz="2400" b="1" i="1" dirty="0" smtClean="0">
                <a:solidFill>
                  <a:srgbClr val="FF3300"/>
                </a:solidFill>
                <a:cs typeface="Arial" charset="0"/>
              </a:rPr>
              <a:t> / T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b="1" i="1" dirty="0" smtClean="0">
                <a:solidFill>
                  <a:srgbClr val="FF3300"/>
                </a:solidFill>
                <a:cs typeface="Arial" charset="0"/>
              </a:rPr>
              <a:t>			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287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1391</TotalTime>
  <Words>731</Words>
  <Application>Microsoft Office PowerPoint</Application>
  <PresentationFormat>On-screen Show (4:3)</PresentationFormat>
  <Paragraphs>161</Paragraphs>
  <Slides>14</Slides>
  <Notes>9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1_Office Theme</vt:lpstr>
      <vt:lpstr>PowerPoint Presentation</vt:lpstr>
      <vt:lpstr>Uniform Circular Motion</vt:lpstr>
      <vt:lpstr>PowerPoint Presentation</vt:lpstr>
      <vt:lpstr>Angular displacement, θ</vt:lpstr>
      <vt:lpstr>Angles in radians</vt:lpstr>
      <vt:lpstr>Angular speed (ω)</vt:lpstr>
      <vt:lpstr>PowerPoint Presentation</vt:lpstr>
      <vt:lpstr>Angular frequency (ω)</vt:lpstr>
      <vt:lpstr>Relationship between angular and linear speed </vt:lpstr>
      <vt:lpstr>PowerPoint Presentation</vt:lpstr>
      <vt:lpstr>PowerPoint Presentation</vt:lpstr>
      <vt:lpstr>PowerPoint Presentation</vt:lpstr>
      <vt:lpstr>PowerPoint Presentation</vt:lpstr>
      <vt:lpstr>Homework for Next lesson</vt:lpstr>
    </vt:vector>
  </TitlesOfParts>
  <Company>The City of London of Academy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Duddy</dc:creator>
  <cp:lastModifiedBy>Joshua Duddy</cp:lastModifiedBy>
  <cp:revision>13</cp:revision>
  <dcterms:created xsi:type="dcterms:W3CDTF">2016-05-16T12:59:08Z</dcterms:created>
  <dcterms:modified xsi:type="dcterms:W3CDTF">2016-06-21T15:28:49Z</dcterms:modified>
</cp:coreProperties>
</file>