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60" r:id="rId4"/>
    <p:sldId id="272" r:id="rId5"/>
    <p:sldId id="273" r:id="rId6"/>
    <p:sldId id="274" r:id="rId7"/>
    <p:sldId id="262" r:id="rId8"/>
    <p:sldId id="263" r:id="rId9"/>
    <p:sldId id="267" r:id="rId10"/>
    <p:sldId id="269" r:id="rId11"/>
    <p:sldId id="275" r:id="rId12"/>
    <p:sldId id="270" r:id="rId13"/>
    <p:sldId id="277" r:id="rId14"/>
    <p:sldId id="271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69" d="100"/>
          <a:sy n="69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4F0E-132C-4E01-A652-003F7AE76777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09CD-478B-405F-8766-693DB3C3A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C2E5A2-271A-4CB3-9B06-52E66C331EC0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6CE078-51BE-42B6-8F50-1660F428D6B2}" type="slidenum">
              <a:rPr lang="en-GB" altLang="en-US" sz="1200"/>
              <a:pPr algn="r" eaLnBrk="1" hangingPunct="1"/>
              <a:t>12</a:t>
            </a:fld>
            <a:endParaRPr lang="en-GB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E5DB5C-BBC6-4315-A188-0F9272DA1679}" type="slidenum">
              <a:rPr lang="en-GB" altLang="en-US" smtClean="0"/>
              <a:pPr eaLnBrk="1" hangingPunct="1"/>
              <a:t>14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B6B8B0-230B-48FE-AC6C-C40850B9EAB4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0817BF3-99E5-41DE-B79D-0FEEB9458142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F1B943A-8E40-491B-8809-6ED94C437818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1A8811-D82A-4D24-B4AE-7414E83594E0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EA15C1-AE9C-4DB5-90E2-7A735F417A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CB9F53E-BFC4-41D9-9699-59C1C873FE39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7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7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9D51-13F5-4392-A516-D162D7E67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2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3967-38BD-47CC-A9A1-32B21C2628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8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7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0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4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0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1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LO: To understand</a:t>
            </a:r>
            <a:r>
              <a:rPr lang="en-GB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Centripetal Force and Acceleration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Key Words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Force,</a:t>
            </a:r>
            <a:r>
              <a:rPr lang="en-GB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Acceleration, Mass, Velocity, Angular Velocity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key&amp;source=images&amp;cd=&amp;cad=rja&amp;uact=8&amp;docid=WOR_Wm9N0CiZ2M&amp;tbnid=oBLysk1dXahDVM:&amp;ved=0CAcQjRw&amp;url=http://pngimg.com/img/objects/key&amp;ei=vQk0VLe9MI31aOvUgtgM&amp;bvm=bv.76943099,d.d2s&amp;psig=AFQjCNEZvQaBmENsvLiL617iJv1UKbLqKA&amp;ust=141278290456232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C31813-D645-4F9D-BFD2-65F377D5AD62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 June 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5263769"/>
            <a:ext cx="78867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 smtClean="0"/>
              <a:t>Objective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36883"/>
              </p:ext>
            </p:extLst>
          </p:nvPr>
        </p:nvGraphicFramePr>
        <p:xfrm>
          <a:off x="0" y="764704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236"/>
                <a:gridCol w="4618182"/>
                <a:gridCol w="2484582"/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anose="030F0702030302020204" pitchFamily="66" charset="0"/>
                        </a:rPr>
                        <a:t>Centripetal Acceleration</a:t>
                      </a:r>
                      <a:endParaRPr lang="en-GB" sz="24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800" b="1" u="sng" smtClean="0">
                          <a:latin typeface="Comic Sans MS" panose="030F0702030302020204" pitchFamily="66" charset="0"/>
                        </a:rPr>
                        <a:t>22/06/2016</a:t>
                      </a:fld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061395"/>
              </p:ext>
            </p:extLst>
          </p:nvPr>
        </p:nvGraphicFramePr>
        <p:xfrm>
          <a:off x="296846" y="5045933"/>
          <a:ext cx="8785225" cy="16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57"/>
                <a:gridCol w="785216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State how Centripetal Acceleration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and Force are caused C/B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Calculate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values for Centripetal Acceleration and force B/A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itchFamily="66" charset="0"/>
                        </a:rPr>
                        <a:t>Suggest how centripetal force </a:t>
                      </a:r>
                      <a:endParaRPr lang="en-US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9695" y="1988840"/>
            <a:ext cx="8208912" cy="22467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Write down a simple statement of what Centripetal force is and how its caused. How confident are you with your answer?</a:t>
            </a:r>
          </a:p>
          <a:p>
            <a:endParaRPr lang="en-GB" sz="2800" dirty="0"/>
          </a:p>
          <a:p>
            <a:r>
              <a:rPr lang="en-GB" sz="2800" dirty="0" smtClean="0"/>
              <a:t>Share with your partner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92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850900"/>
          </a:xfrm>
        </p:spPr>
        <p:txBody>
          <a:bodyPr>
            <a:normAutofit/>
          </a:bodyPr>
          <a:lstStyle/>
          <a:p>
            <a:pPr algn="ctr"/>
            <a:r>
              <a:rPr lang="en-GB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Other examples of centripetal forces</a:t>
            </a:r>
          </a:p>
        </p:txBody>
      </p:sp>
      <p:pic>
        <p:nvPicPr>
          <p:cNvPr id="2050" name="Picture 2" descr="https://lifesaltar.files.wordpress.com/2012/06/large-planet-orbiting-a-small-s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3187791" cy="25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arstechnica.net/wp-content/uploads/2015/03/atom-light-64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43" y="1378726"/>
            <a:ext cx="4264135" cy="23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telegraph.co.uk/multimedia/archive/03364/F35sunsetdive_3364159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6758"/>
            <a:ext cx="2857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eyondtheredline.files.wordpress.com/2011/11/f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2" y="4560847"/>
            <a:ext cx="3249209" cy="21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arrettwade.com/media/catalog/product/cache/1/image/730x/0dc2d03fe217f8c83829496872af24a0/4/5/45B0101_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41" y="3074785"/>
            <a:ext cx="2292605" cy="22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0728"/>
            <a:ext cx="9144000" cy="6334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Using your equations, derive an equation for centripetal force</a:t>
            </a:r>
            <a:endParaRPr lang="en-GB" altLang="en-US" sz="32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916832"/>
            <a:ext cx="3600400" cy="20867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Newton’s first law:</a:t>
            </a:r>
          </a:p>
          <a:p>
            <a:pPr>
              <a:lnSpc>
                <a:spcPct val="120000"/>
              </a:lnSpc>
            </a:pPr>
            <a:r>
              <a:rPr lang="en-GB" dirty="0"/>
              <a:t>An object at rest stays at rest and an object in motion stays in motion with the same speed and in the same direction unless acted upon by a resultant force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250236"/>
            <a:ext cx="3600400" cy="24191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Newton’s second law:</a:t>
            </a:r>
          </a:p>
          <a:p>
            <a:pPr>
              <a:lnSpc>
                <a:spcPct val="120000"/>
              </a:lnSpc>
            </a:pPr>
            <a:r>
              <a:rPr lang="en-GB" dirty="0"/>
              <a:t>The acceleration of an object produced by a resultant force is directly proportional to the magnitude of the net force, in the same direction as the net 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7944" y="1916832"/>
            <a:ext cx="4896544" cy="4752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230"/>
            <a:ext cx="8229600" cy="633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Equations for centripetal force</a:t>
            </a:r>
            <a:endParaRPr lang="en-GB" altLang="en-US" sz="40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2376" name="Rectangle 40"/>
          <p:cNvSpPr>
            <a:spLocks noGrp="1" noChangeArrowheads="1"/>
          </p:cNvSpPr>
          <p:nvPr>
            <p:ph type="body" sz="half" idx="2"/>
          </p:nvPr>
        </p:nvSpPr>
        <p:spPr>
          <a:xfrm>
            <a:off x="1403648" y="1628800"/>
            <a:ext cx="6247482" cy="2664991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</a:rPr>
              <a:t>From Newton’s 2</a:t>
            </a:r>
            <a:r>
              <a:rPr lang="en-GB" altLang="en-US" baseline="30000" dirty="0" smtClean="0">
                <a:solidFill>
                  <a:schemeClr val="bg1"/>
                </a:solidFill>
              </a:rPr>
              <a:t>nd</a:t>
            </a:r>
            <a:r>
              <a:rPr lang="en-GB" altLang="en-US" dirty="0" smtClean="0">
                <a:solidFill>
                  <a:schemeClr val="bg1"/>
                </a:solidFill>
              </a:rPr>
              <a:t> law of motion:</a:t>
            </a:r>
          </a:p>
          <a:p>
            <a:pPr marL="0" indent="0">
              <a:buFontTx/>
              <a:buNone/>
            </a:pPr>
            <a:r>
              <a:rPr lang="en-GB" altLang="en-US" b="1" i="1" dirty="0" smtClean="0">
                <a:solidFill>
                  <a:schemeClr val="bg1"/>
                </a:solidFill>
                <a:cs typeface="Arial" charset="0"/>
              </a:rPr>
              <a:t>	</a:t>
            </a:r>
            <a:r>
              <a:rPr lang="el-GR" altLang="en-US" b="1" i="1" dirty="0" smtClean="0">
                <a:solidFill>
                  <a:schemeClr val="bg1"/>
                </a:solidFill>
                <a:cs typeface="Arial" charset="0"/>
              </a:rPr>
              <a:t>Σ</a:t>
            </a:r>
            <a:r>
              <a:rPr lang="en-GB" altLang="en-US" b="1" i="1" dirty="0" smtClean="0">
                <a:solidFill>
                  <a:schemeClr val="bg1"/>
                </a:solidFill>
                <a:cs typeface="Arial" charset="0"/>
              </a:rPr>
              <a:t>F = ma</a:t>
            </a:r>
          </a:p>
          <a:p>
            <a:pPr marL="0" indent="0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cs typeface="Arial" charset="0"/>
              </a:rPr>
              <a:t>If </a:t>
            </a:r>
            <a:r>
              <a:rPr lang="en-GB" altLang="en-US" b="1" i="1" dirty="0" smtClean="0">
                <a:solidFill>
                  <a:schemeClr val="bg1"/>
                </a:solidFill>
                <a:cs typeface="Arial" charset="0"/>
              </a:rPr>
              <a:t>a</a:t>
            </a:r>
            <a:r>
              <a:rPr lang="en-GB" altLang="en-US" dirty="0" smtClean="0">
                <a:solidFill>
                  <a:schemeClr val="bg1"/>
                </a:solidFill>
                <a:cs typeface="Arial" charset="0"/>
              </a:rPr>
              <a:t> = </a:t>
            </a:r>
            <a:r>
              <a:rPr lang="en-GB" altLang="en-US" b="1" dirty="0" smtClean="0">
                <a:solidFill>
                  <a:schemeClr val="bg1"/>
                </a:solidFill>
                <a:cs typeface="Arial" charset="0"/>
              </a:rPr>
              <a:t>centripetal acceleration</a:t>
            </a:r>
            <a:r>
              <a:rPr lang="en-GB" altLang="en-US" dirty="0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cs typeface="Arial" charset="0"/>
              </a:rPr>
              <a:t>then </a:t>
            </a:r>
            <a:r>
              <a:rPr lang="el-GR" altLang="en-US" b="1" i="1" dirty="0" smtClean="0">
                <a:solidFill>
                  <a:schemeClr val="bg1"/>
                </a:solidFill>
                <a:cs typeface="Arial" charset="0"/>
              </a:rPr>
              <a:t>Σ</a:t>
            </a:r>
            <a:r>
              <a:rPr lang="en-GB" altLang="en-US" b="1" i="1" dirty="0" smtClean="0">
                <a:solidFill>
                  <a:schemeClr val="bg1"/>
                </a:solidFill>
                <a:cs typeface="Arial" charset="0"/>
              </a:rPr>
              <a:t>F</a:t>
            </a:r>
            <a:r>
              <a:rPr lang="en-GB" altLang="en-US" dirty="0" smtClean="0">
                <a:solidFill>
                  <a:schemeClr val="bg1"/>
                </a:solidFill>
                <a:cs typeface="Arial" charset="0"/>
              </a:rPr>
              <a:t> = </a:t>
            </a:r>
            <a:r>
              <a:rPr lang="en-GB" altLang="en-US" b="1" dirty="0" smtClean="0">
                <a:solidFill>
                  <a:schemeClr val="bg1"/>
                </a:solidFill>
                <a:cs typeface="Arial" charset="0"/>
              </a:rPr>
              <a:t>centripetal force</a:t>
            </a:r>
            <a:endParaRPr lang="el-GR" altLang="en-US" b="1" dirty="0" smtClean="0">
              <a:solidFill>
                <a:schemeClr val="bg1"/>
              </a:solidFill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</a:rPr>
              <a:t>and so</a:t>
            </a:r>
            <a:r>
              <a:rPr lang="en-GB" altLang="en-US" dirty="0" smtClean="0">
                <a:solidFill>
                  <a:schemeClr val="bg1"/>
                </a:solidFill>
              </a:rPr>
              <a:t>:</a:t>
            </a:r>
            <a:endParaRPr lang="en-GB" altLang="en-US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4725144"/>
            <a:ext cx="310086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altLang="en-US" sz="2800" b="1" i="1" dirty="0">
                <a:solidFill>
                  <a:schemeClr val="accent2"/>
                </a:solidFill>
                <a:cs typeface="Arial" charset="0"/>
              </a:rPr>
              <a:t>Σ</a:t>
            </a:r>
            <a:r>
              <a:rPr lang="en-GB" altLang="en-US" sz="2800" b="1" i="1" dirty="0">
                <a:solidFill>
                  <a:schemeClr val="accent2"/>
                </a:solidFill>
                <a:cs typeface="Arial" charset="0"/>
              </a:rPr>
              <a:t>F = m </a:t>
            </a:r>
            <a:r>
              <a:rPr lang="en-GB" altLang="en-US" sz="2800" b="1" i="1" dirty="0">
                <a:solidFill>
                  <a:schemeClr val="accent2"/>
                </a:solidFill>
              </a:rPr>
              <a:t>v</a:t>
            </a:r>
            <a:r>
              <a:rPr lang="en-GB" altLang="en-US" sz="2800" b="1" i="1" baseline="30000" dirty="0">
                <a:solidFill>
                  <a:schemeClr val="accent2"/>
                </a:solidFill>
              </a:rPr>
              <a:t>2</a:t>
            </a:r>
            <a:r>
              <a:rPr lang="en-GB" altLang="en-US" sz="2800" b="1" i="1" dirty="0">
                <a:solidFill>
                  <a:schemeClr val="accent2"/>
                </a:solidFill>
              </a:rPr>
              <a:t> / r</a:t>
            </a:r>
          </a:p>
          <a:p>
            <a:pPr algn="ctr"/>
            <a:r>
              <a:rPr lang="el-GR" altLang="en-US" sz="2800" b="1" i="1" dirty="0" smtClean="0">
                <a:solidFill>
                  <a:schemeClr val="accent2"/>
                </a:solidFill>
                <a:cs typeface="Arial" charset="0"/>
              </a:rPr>
              <a:t>Σ</a:t>
            </a:r>
            <a:r>
              <a:rPr lang="en-GB" altLang="en-US" sz="2800" b="1" i="1" dirty="0">
                <a:solidFill>
                  <a:schemeClr val="accent2"/>
                </a:solidFill>
                <a:cs typeface="Arial" charset="0"/>
              </a:rPr>
              <a:t>F </a:t>
            </a:r>
            <a:r>
              <a:rPr lang="en-GB" altLang="en-US" sz="2800" b="1" i="1" dirty="0">
                <a:solidFill>
                  <a:schemeClr val="accent2"/>
                </a:solidFill>
              </a:rPr>
              <a:t>= m r </a:t>
            </a:r>
            <a:r>
              <a:rPr lang="el-GR" altLang="en-US" sz="2800" b="1" i="1" dirty="0">
                <a:solidFill>
                  <a:schemeClr val="accent2"/>
                </a:solidFill>
              </a:rPr>
              <a:t>ω</a:t>
            </a:r>
            <a:r>
              <a:rPr lang="en-GB" altLang="en-US" sz="2800" b="1" i="1" baseline="30000" dirty="0">
                <a:solidFill>
                  <a:schemeClr val="accent2"/>
                </a:solidFill>
              </a:rPr>
              <a:t>2</a:t>
            </a:r>
          </a:p>
          <a:p>
            <a:pPr algn="ctr"/>
            <a:r>
              <a:rPr lang="el-GR" altLang="en-US" sz="2800" b="1" i="1" dirty="0" smtClean="0">
                <a:solidFill>
                  <a:schemeClr val="accent2"/>
                </a:solidFill>
                <a:cs typeface="Arial" charset="0"/>
              </a:rPr>
              <a:t>Σ</a:t>
            </a:r>
            <a:r>
              <a:rPr lang="en-GB" altLang="en-US" sz="2800" b="1" i="1" dirty="0">
                <a:solidFill>
                  <a:schemeClr val="accent2"/>
                </a:solidFill>
                <a:cs typeface="Arial" charset="0"/>
              </a:rPr>
              <a:t>F </a:t>
            </a:r>
            <a:r>
              <a:rPr lang="en-GB" altLang="en-US" sz="2800" b="1" i="1" dirty="0">
                <a:solidFill>
                  <a:schemeClr val="accent2"/>
                </a:solidFill>
              </a:rPr>
              <a:t>= m v </a:t>
            </a:r>
            <a:r>
              <a:rPr lang="el-GR" altLang="en-US" sz="2800" b="1" i="1" dirty="0">
                <a:solidFill>
                  <a:schemeClr val="accent2"/>
                </a:solidFill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32131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2" t="33873" r="22247" b="10770"/>
          <a:stretch/>
        </p:blipFill>
        <p:spPr bwMode="auto">
          <a:xfrm>
            <a:off x="107503" y="836710"/>
            <a:ext cx="6962842" cy="5904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7" t="39679" r="17310" b="10132"/>
          <a:stretch/>
        </p:blipFill>
        <p:spPr bwMode="auto">
          <a:xfrm>
            <a:off x="3919211" y="3645024"/>
            <a:ext cx="5224789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995936" y="5733256"/>
            <a:ext cx="360040" cy="360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7503" y="5525617"/>
            <a:ext cx="360040" cy="360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88024" y="2420888"/>
            <a:ext cx="403244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When done complete the Exam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7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9749"/>
            <a:ext cx="7886700" cy="1325563"/>
          </a:xfrm>
        </p:spPr>
        <p:txBody>
          <a:bodyPr/>
          <a:lstStyle/>
          <a:p>
            <a:pPr eaLnBrk="1" hangingPunct="1"/>
            <a:endParaRPr lang="en-GB" altLang="en-US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91801"/>
            <a:ext cx="8136582" cy="52215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/>
              <a:t>Explain why motion along a circular path implies centripetal acceleration.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/>
              <a:t>State equations showing how centripetal acceleration is related to (a) speed and radius; (b) angular speed and radius.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/>
              <a:t>What is meant by ‘centripetal force’? Give three examples.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/>
              <a:t>State equations showing how centripetal force is related to (a) speed and radius; (b) angular speed and radius.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dirty="0" smtClean="0"/>
              <a:t>Calculate the centripetal force acting on a mass of 600g being whirled around a horizontal circle of radius 40cm at (a) a speed of 3.0ms</a:t>
            </a:r>
            <a:r>
              <a:rPr lang="en-GB" altLang="en-US" sz="2400" baseline="30000" dirty="0" smtClean="0"/>
              <a:t>-1</a:t>
            </a:r>
            <a:r>
              <a:rPr lang="en-GB" altLang="en-US" sz="2400" dirty="0" smtClean="0"/>
              <a:t> and (b) an angular speed of 4.0 rads</a:t>
            </a:r>
            <a:r>
              <a:rPr lang="en-GB" altLang="en-US" sz="2400" baseline="30000" dirty="0" smtClean="0"/>
              <a:t>-1</a:t>
            </a:r>
            <a:r>
              <a:rPr lang="en-GB" altLang="en-US" sz="2400" dirty="0" smtClean="0"/>
              <a:t>.</a:t>
            </a:r>
            <a:endParaRPr lang="en-GB" alt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400" i="1" dirty="0" smtClean="0"/>
              <a:t>Use the hand out to Derive </a:t>
            </a:r>
            <a:r>
              <a:rPr lang="en-GB" altLang="en-US" sz="2400" i="1" dirty="0" smtClean="0"/>
              <a:t>the equation a = v</a:t>
            </a:r>
            <a:r>
              <a:rPr lang="en-GB" altLang="en-US" sz="2400" i="1" baseline="30000" dirty="0" smtClean="0"/>
              <a:t>2 </a:t>
            </a:r>
            <a:r>
              <a:rPr lang="en-GB" altLang="en-US" sz="2400" i="1" dirty="0" smtClean="0"/>
              <a:t>/ r</a:t>
            </a:r>
            <a:r>
              <a:rPr lang="en-GB" altLang="en-US" sz="2400" i="1" dirty="0" smtClean="0"/>
              <a:t>.</a:t>
            </a:r>
            <a:endParaRPr lang="en-GB" altLang="en-US" sz="240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09546" y="793830"/>
            <a:ext cx="757887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altLang="en-US" sz="3600" dirty="0"/>
              <a:t>Complete </a:t>
            </a:r>
            <a:r>
              <a:rPr lang="en-GB" altLang="en-US" sz="3600" dirty="0" smtClean="0"/>
              <a:t>Work Sheet</a:t>
            </a:r>
            <a:endParaRPr lang="en-GB" altLang="en-US" sz="3600" dirty="0"/>
          </a:p>
        </p:txBody>
      </p:sp>
      <p:pic>
        <p:nvPicPr>
          <p:cNvPr id="5" name="Picture 2" descr="http://t2.gstatic.com/images?q=tbn:ANd9GcR9R6w7omaxVygSsMfOKuT3dqJU0952T8CdhNzfhAWzks5SJPbXD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" y="1969136"/>
            <a:ext cx="49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" y="4968553"/>
            <a:ext cx="499786" cy="49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" y="6120681"/>
            <a:ext cx="491579" cy="50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1618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Homework for Next lesson</a:t>
            </a: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7982"/>
            <a:ext cx="7886700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Read through Page </a:t>
            </a:r>
            <a:r>
              <a:rPr lang="en-GB" sz="3600" dirty="0" smtClean="0"/>
              <a:t>276 </a:t>
            </a:r>
            <a:r>
              <a:rPr lang="en-GB" sz="3600" dirty="0" smtClean="0"/>
              <a:t>and </a:t>
            </a:r>
            <a:r>
              <a:rPr lang="en-GB" sz="3600" dirty="0" smtClean="0"/>
              <a:t>277 </a:t>
            </a:r>
            <a:r>
              <a:rPr lang="en-GB" sz="3600" dirty="0" smtClean="0"/>
              <a:t>make notes</a:t>
            </a:r>
          </a:p>
          <a:p>
            <a:r>
              <a:rPr lang="en-GB" sz="3600" dirty="0" smtClean="0"/>
              <a:t>Answer questions on page </a:t>
            </a:r>
            <a:r>
              <a:rPr lang="en-GB" sz="3600" dirty="0" smtClean="0"/>
              <a:t>277</a:t>
            </a:r>
          </a:p>
          <a:p>
            <a:r>
              <a:rPr lang="en-GB" sz="3600" dirty="0" smtClean="0"/>
              <a:t>Answer Exam Questions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6322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8261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 smtClean="0"/>
              <a:t>Centripetal acceleration (</a:t>
            </a:r>
            <a:r>
              <a:rPr lang="en-GB" altLang="en-US" sz="4000" b="1" i="1" dirty="0" smtClean="0">
                <a:solidFill>
                  <a:srgbClr val="FF3300"/>
                </a:solidFill>
              </a:rPr>
              <a:t>a</a:t>
            </a:r>
            <a:r>
              <a:rPr lang="en-GB" altLang="en-US" sz="4000" b="1" dirty="0" smtClean="0"/>
              <a:t>)</a:t>
            </a:r>
            <a:endParaRPr lang="en-GB" altLang="en-US" sz="4000" b="1" i="1" dirty="0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86136"/>
            <a:ext cx="4916488" cy="29949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GB" altLang="en-US" sz="2000" dirty="0" smtClean="0"/>
              <a:t>An object moving along a circular path is continually changing in direction. This means that even if it is travelling at a constant speed, </a:t>
            </a:r>
            <a:r>
              <a:rPr lang="en-GB" altLang="en-US" sz="2000" b="1" i="1" dirty="0" smtClean="0">
                <a:solidFill>
                  <a:srgbClr val="FF3300"/>
                </a:solidFill>
              </a:rPr>
              <a:t>v</a:t>
            </a:r>
            <a:r>
              <a:rPr lang="en-GB" altLang="en-US" sz="2000" dirty="0" smtClean="0"/>
              <a:t> it is also continually changing its velocity. It is therefore undergoing an acceleration, </a:t>
            </a:r>
            <a:r>
              <a:rPr lang="en-GB" altLang="en-US" sz="2000" b="1" i="1" dirty="0" smtClean="0">
                <a:solidFill>
                  <a:srgbClr val="FF3300"/>
                </a:solidFill>
              </a:rPr>
              <a:t>a</a:t>
            </a:r>
            <a:r>
              <a:rPr lang="en-GB" altLang="en-US" sz="2000" b="1" i="1" dirty="0" smtClean="0"/>
              <a:t>.</a:t>
            </a:r>
            <a:r>
              <a:rPr lang="en-GB" altLang="en-US" sz="2000" dirty="0" smtClean="0"/>
              <a:t>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GB" altLang="en-US" sz="2000" dirty="0" smtClean="0"/>
              <a:t>This acceleration is directed towards the centre (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centripetal</a:t>
            </a:r>
            <a:r>
              <a:rPr lang="en-GB" altLang="en-US" sz="2000" dirty="0" smtClean="0"/>
              <a:t>) of the circular path and </a:t>
            </a:r>
            <a:r>
              <a:rPr lang="en-GB" altLang="en-US" sz="2000" dirty="0" smtClean="0">
                <a:cs typeface="Times New Roman" pitchFamily="18" charset="0"/>
              </a:rPr>
              <a:t>is given by:</a:t>
            </a:r>
          </a:p>
        </p:txBody>
      </p:sp>
      <p:grpSp>
        <p:nvGrpSpPr>
          <p:cNvPr id="104534" name="Group 86"/>
          <p:cNvGrpSpPr>
            <a:grpSpLocks/>
          </p:cNvGrpSpPr>
          <p:nvPr/>
        </p:nvGrpSpPr>
        <p:grpSpPr bwMode="auto">
          <a:xfrm>
            <a:off x="5686425" y="1946498"/>
            <a:ext cx="3024188" cy="3024188"/>
            <a:chOff x="3582" y="890"/>
            <a:chExt cx="1905" cy="1905"/>
          </a:xfrm>
        </p:grpSpPr>
        <p:sp>
          <p:nvSpPr>
            <p:cNvPr id="104457" name="Oval 9"/>
            <p:cNvSpPr>
              <a:spLocks noChangeArrowheads="1"/>
            </p:cNvSpPr>
            <p:nvPr/>
          </p:nvSpPr>
          <p:spPr bwMode="auto">
            <a:xfrm>
              <a:off x="3582" y="890"/>
              <a:ext cx="1905" cy="19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458" name="Oval 10"/>
            <p:cNvSpPr>
              <a:spLocks noChangeArrowheads="1"/>
            </p:cNvSpPr>
            <p:nvPr/>
          </p:nvSpPr>
          <p:spPr bwMode="auto">
            <a:xfrm>
              <a:off x="4489" y="179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4512" name="Group 64"/>
          <p:cNvGrpSpPr>
            <a:grpSpLocks/>
          </p:cNvGrpSpPr>
          <p:nvPr/>
        </p:nvGrpSpPr>
        <p:grpSpPr bwMode="auto">
          <a:xfrm>
            <a:off x="2280088" y="5271517"/>
            <a:ext cx="2363919" cy="1152525"/>
            <a:chOff x="1202" y="2886"/>
            <a:chExt cx="952" cy="726"/>
          </a:xfrm>
        </p:grpSpPr>
        <p:sp>
          <p:nvSpPr>
            <p:cNvPr id="104508" name="Text Box 60"/>
            <p:cNvSpPr txBox="1">
              <a:spLocks noChangeArrowheads="1"/>
            </p:cNvSpPr>
            <p:nvPr/>
          </p:nvSpPr>
          <p:spPr bwMode="auto">
            <a:xfrm>
              <a:off x="1292" y="2931"/>
              <a:ext cx="7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 b="1" i="1" dirty="0">
                  <a:solidFill>
                    <a:srgbClr val="FF3300"/>
                  </a:solidFill>
                </a:rPr>
                <a:t>a = </a:t>
              </a:r>
              <a:r>
                <a:rPr lang="en-GB" altLang="en-US" sz="2800" b="1" i="1" dirty="0" smtClean="0">
                  <a:solidFill>
                    <a:srgbClr val="FF3300"/>
                  </a:solidFill>
                </a:rPr>
                <a:t>  v</a:t>
              </a:r>
              <a:r>
                <a:rPr lang="en-GB" altLang="en-US" sz="2800" b="1" i="1" baseline="30000" dirty="0" smtClean="0">
                  <a:solidFill>
                    <a:srgbClr val="FF3300"/>
                  </a:solidFill>
                </a:rPr>
                <a:t>2</a:t>
              </a:r>
              <a:endParaRPr lang="en-GB" altLang="en-US" sz="2800" b="1" i="1" baseline="30000" dirty="0">
                <a:solidFill>
                  <a:srgbClr val="FF3300"/>
                </a:solidFill>
              </a:endParaRPr>
            </a:p>
          </p:txBody>
        </p:sp>
        <p:sp>
          <p:nvSpPr>
            <p:cNvPr id="104509" name="Text Box 61"/>
            <p:cNvSpPr txBox="1">
              <a:spLocks noChangeArrowheads="1"/>
            </p:cNvSpPr>
            <p:nvPr/>
          </p:nvSpPr>
          <p:spPr bwMode="auto">
            <a:xfrm>
              <a:off x="1701" y="3203"/>
              <a:ext cx="2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800" b="1" i="1">
                  <a:solidFill>
                    <a:srgbClr val="FF3300"/>
                  </a:solidFill>
                </a:rPr>
                <a:t>r</a:t>
              </a:r>
            </a:p>
          </p:txBody>
        </p:sp>
        <p:sp>
          <p:nvSpPr>
            <p:cNvPr id="104510" name="Line 62"/>
            <p:cNvSpPr>
              <a:spLocks noChangeShapeType="1"/>
            </p:cNvSpPr>
            <p:nvPr/>
          </p:nvSpPr>
          <p:spPr bwMode="auto">
            <a:xfrm>
              <a:off x="1655" y="3249"/>
              <a:ext cx="27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11" name="Rectangle 63"/>
            <p:cNvSpPr>
              <a:spLocks noChangeArrowheads="1"/>
            </p:cNvSpPr>
            <p:nvPr/>
          </p:nvSpPr>
          <p:spPr bwMode="auto">
            <a:xfrm>
              <a:off x="1202" y="2886"/>
              <a:ext cx="952" cy="7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4515" name="Group 67"/>
          <p:cNvGrpSpPr>
            <a:grpSpLocks/>
          </p:cNvGrpSpPr>
          <p:nvPr/>
        </p:nvGrpSpPr>
        <p:grpSpPr bwMode="auto">
          <a:xfrm>
            <a:off x="6272213" y="1524223"/>
            <a:ext cx="1438275" cy="1944688"/>
            <a:chOff x="3945" y="618"/>
            <a:chExt cx="906" cy="1225"/>
          </a:xfrm>
        </p:grpSpPr>
        <p:grpSp>
          <p:nvGrpSpPr>
            <p:cNvPr id="104459" name="Group 11"/>
            <p:cNvGrpSpPr>
              <a:grpSpLocks/>
            </p:cNvGrpSpPr>
            <p:nvPr/>
          </p:nvGrpSpPr>
          <p:grpSpPr bwMode="auto">
            <a:xfrm>
              <a:off x="3945" y="618"/>
              <a:ext cx="906" cy="1225"/>
              <a:chOff x="3969" y="1026"/>
              <a:chExt cx="906" cy="1225"/>
            </a:xfrm>
          </p:grpSpPr>
          <p:sp>
            <p:nvSpPr>
              <p:cNvPr id="104460" name="Line 12"/>
              <p:cNvSpPr>
                <a:spLocks noChangeShapeType="1"/>
              </p:cNvSpPr>
              <p:nvPr/>
            </p:nvSpPr>
            <p:spPr bwMode="auto">
              <a:xfrm>
                <a:off x="4558" y="1298"/>
                <a:ext cx="0" cy="9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61" name="Oval 13"/>
              <p:cNvSpPr>
                <a:spLocks noChangeArrowheads="1"/>
              </p:cNvSpPr>
              <p:nvPr/>
            </p:nvSpPr>
            <p:spPr bwMode="auto">
              <a:xfrm>
                <a:off x="4468" y="1207"/>
                <a:ext cx="181" cy="18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462" name="Line 14"/>
              <p:cNvSpPr>
                <a:spLocks noChangeShapeType="1"/>
              </p:cNvSpPr>
              <p:nvPr/>
            </p:nvSpPr>
            <p:spPr bwMode="auto">
              <a:xfrm flipH="1">
                <a:off x="3969" y="1298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63" name="Text Box 15"/>
              <p:cNvSpPr txBox="1">
                <a:spLocks noChangeArrowheads="1"/>
              </p:cNvSpPr>
              <p:nvPr/>
            </p:nvSpPr>
            <p:spPr bwMode="auto">
              <a:xfrm>
                <a:off x="4150" y="1026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b="1" i="1">
                    <a:solidFill>
                      <a:srgbClr val="FF3300"/>
                    </a:solidFill>
                    <a:cs typeface="Arial" charset="0"/>
                  </a:rPr>
                  <a:t>v</a:t>
                </a:r>
                <a:endParaRPr lang="el-GR" altLang="en-US" sz="2000" b="1" i="1">
                  <a:solidFill>
                    <a:srgbClr val="FF3300"/>
                  </a:solidFill>
                  <a:cs typeface="Arial" charset="0"/>
                </a:endParaRPr>
              </a:p>
            </p:txBody>
          </p:sp>
          <p:sp>
            <p:nvSpPr>
              <p:cNvPr id="104464" name="Text Box 16"/>
              <p:cNvSpPr txBox="1">
                <a:spLocks noChangeArrowheads="1"/>
              </p:cNvSpPr>
              <p:nvPr/>
            </p:nvSpPr>
            <p:spPr bwMode="auto">
              <a:xfrm>
                <a:off x="4558" y="1661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b="1" i="1">
                    <a:solidFill>
                      <a:srgbClr val="FF3300"/>
                    </a:solidFill>
                    <a:cs typeface="Arial" charset="0"/>
                  </a:rPr>
                  <a:t>r</a:t>
                </a:r>
                <a:endParaRPr lang="el-GR" altLang="en-US" sz="2000" b="1" i="1">
                  <a:solidFill>
                    <a:srgbClr val="FF3300"/>
                  </a:solidFill>
                  <a:cs typeface="Arial" charset="0"/>
                </a:endParaRPr>
              </a:p>
            </p:txBody>
          </p:sp>
        </p:grpSp>
        <p:sp>
          <p:nvSpPr>
            <p:cNvPr id="104513" name="Line 65"/>
            <p:cNvSpPr>
              <a:spLocks noChangeShapeType="1"/>
            </p:cNvSpPr>
            <p:nvPr/>
          </p:nvSpPr>
          <p:spPr bwMode="auto">
            <a:xfrm>
              <a:off x="4538" y="984"/>
              <a:ext cx="0" cy="317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14" name="Text Box 66"/>
            <p:cNvSpPr txBox="1">
              <a:spLocks noChangeArrowheads="1"/>
            </p:cNvSpPr>
            <p:nvPr/>
          </p:nvSpPr>
          <p:spPr bwMode="auto">
            <a:xfrm>
              <a:off x="4341" y="939"/>
              <a:ext cx="3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 i="1">
                  <a:solidFill>
                    <a:schemeClr val="accent2"/>
                  </a:solidFill>
                </a:rPr>
                <a:t>a</a:t>
              </a:r>
            </a:p>
          </p:txBody>
        </p:sp>
      </p:grpSp>
      <p:grpSp>
        <p:nvGrpSpPr>
          <p:cNvPr id="104516" name="Group 68"/>
          <p:cNvGrpSpPr>
            <a:grpSpLocks/>
          </p:cNvGrpSpPr>
          <p:nvPr/>
        </p:nvGrpSpPr>
        <p:grpSpPr bwMode="auto">
          <a:xfrm rot="-2569215">
            <a:off x="5659438" y="1911573"/>
            <a:ext cx="1438275" cy="1944688"/>
            <a:chOff x="3945" y="618"/>
            <a:chExt cx="906" cy="1225"/>
          </a:xfrm>
        </p:grpSpPr>
        <p:grpSp>
          <p:nvGrpSpPr>
            <p:cNvPr id="104517" name="Group 69"/>
            <p:cNvGrpSpPr>
              <a:grpSpLocks/>
            </p:cNvGrpSpPr>
            <p:nvPr/>
          </p:nvGrpSpPr>
          <p:grpSpPr bwMode="auto">
            <a:xfrm>
              <a:off x="3945" y="618"/>
              <a:ext cx="906" cy="1225"/>
              <a:chOff x="3969" y="1026"/>
              <a:chExt cx="906" cy="1225"/>
            </a:xfrm>
          </p:grpSpPr>
          <p:sp>
            <p:nvSpPr>
              <p:cNvPr id="104518" name="Line 70"/>
              <p:cNvSpPr>
                <a:spLocks noChangeShapeType="1"/>
              </p:cNvSpPr>
              <p:nvPr/>
            </p:nvSpPr>
            <p:spPr bwMode="auto">
              <a:xfrm>
                <a:off x="4558" y="1298"/>
                <a:ext cx="0" cy="9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19" name="Oval 71"/>
              <p:cNvSpPr>
                <a:spLocks noChangeArrowheads="1"/>
              </p:cNvSpPr>
              <p:nvPr/>
            </p:nvSpPr>
            <p:spPr bwMode="auto">
              <a:xfrm>
                <a:off x="4468" y="1207"/>
                <a:ext cx="181" cy="18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520" name="Line 72"/>
              <p:cNvSpPr>
                <a:spLocks noChangeShapeType="1"/>
              </p:cNvSpPr>
              <p:nvPr/>
            </p:nvSpPr>
            <p:spPr bwMode="auto">
              <a:xfrm flipH="1">
                <a:off x="3969" y="1298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21" name="Text Box 73"/>
              <p:cNvSpPr txBox="1">
                <a:spLocks noChangeArrowheads="1"/>
              </p:cNvSpPr>
              <p:nvPr/>
            </p:nvSpPr>
            <p:spPr bwMode="auto">
              <a:xfrm>
                <a:off x="4150" y="1026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b="1" i="1">
                    <a:solidFill>
                      <a:srgbClr val="FF3300"/>
                    </a:solidFill>
                    <a:cs typeface="Arial" charset="0"/>
                  </a:rPr>
                  <a:t>v</a:t>
                </a:r>
                <a:endParaRPr lang="el-GR" altLang="en-US" sz="2000" b="1" i="1">
                  <a:solidFill>
                    <a:srgbClr val="FF3300"/>
                  </a:solidFill>
                  <a:cs typeface="Arial" charset="0"/>
                </a:endParaRPr>
              </a:p>
            </p:txBody>
          </p:sp>
          <p:sp>
            <p:nvSpPr>
              <p:cNvPr id="104522" name="Text Box 74"/>
              <p:cNvSpPr txBox="1">
                <a:spLocks noChangeArrowheads="1"/>
              </p:cNvSpPr>
              <p:nvPr/>
            </p:nvSpPr>
            <p:spPr bwMode="auto">
              <a:xfrm>
                <a:off x="4558" y="1661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b="1" i="1">
                    <a:solidFill>
                      <a:srgbClr val="FF3300"/>
                    </a:solidFill>
                    <a:cs typeface="Arial" charset="0"/>
                  </a:rPr>
                  <a:t>r</a:t>
                </a:r>
                <a:endParaRPr lang="el-GR" altLang="en-US" sz="2000" b="1" i="1">
                  <a:solidFill>
                    <a:srgbClr val="FF3300"/>
                  </a:solidFill>
                  <a:cs typeface="Arial" charset="0"/>
                </a:endParaRPr>
              </a:p>
            </p:txBody>
          </p:sp>
        </p:grpSp>
        <p:sp>
          <p:nvSpPr>
            <p:cNvPr id="104523" name="Line 75"/>
            <p:cNvSpPr>
              <a:spLocks noChangeShapeType="1"/>
            </p:cNvSpPr>
            <p:nvPr/>
          </p:nvSpPr>
          <p:spPr bwMode="auto">
            <a:xfrm>
              <a:off x="4538" y="984"/>
              <a:ext cx="0" cy="317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24" name="Text Box 76"/>
            <p:cNvSpPr txBox="1">
              <a:spLocks noChangeArrowheads="1"/>
            </p:cNvSpPr>
            <p:nvPr/>
          </p:nvSpPr>
          <p:spPr bwMode="auto">
            <a:xfrm>
              <a:off x="4341" y="939"/>
              <a:ext cx="3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 i="1">
                  <a:solidFill>
                    <a:schemeClr val="accent2"/>
                  </a:solidFill>
                </a:rPr>
                <a:t>a</a:t>
              </a:r>
            </a:p>
          </p:txBody>
        </p:sp>
      </p:grpSp>
      <p:grpSp>
        <p:nvGrpSpPr>
          <p:cNvPr id="104525" name="Group 77"/>
          <p:cNvGrpSpPr>
            <a:grpSpLocks/>
          </p:cNvGrpSpPr>
          <p:nvPr/>
        </p:nvGrpSpPr>
        <p:grpSpPr bwMode="auto">
          <a:xfrm rot="16200000">
            <a:off x="5493544" y="2699767"/>
            <a:ext cx="1438275" cy="1944687"/>
            <a:chOff x="3945" y="618"/>
            <a:chExt cx="906" cy="1225"/>
          </a:xfrm>
        </p:grpSpPr>
        <p:grpSp>
          <p:nvGrpSpPr>
            <p:cNvPr id="104526" name="Group 78"/>
            <p:cNvGrpSpPr>
              <a:grpSpLocks/>
            </p:cNvGrpSpPr>
            <p:nvPr/>
          </p:nvGrpSpPr>
          <p:grpSpPr bwMode="auto">
            <a:xfrm>
              <a:off x="3945" y="618"/>
              <a:ext cx="906" cy="1225"/>
              <a:chOff x="3969" y="1026"/>
              <a:chExt cx="906" cy="1225"/>
            </a:xfrm>
          </p:grpSpPr>
          <p:sp>
            <p:nvSpPr>
              <p:cNvPr id="104527" name="Line 79"/>
              <p:cNvSpPr>
                <a:spLocks noChangeShapeType="1"/>
              </p:cNvSpPr>
              <p:nvPr/>
            </p:nvSpPr>
            <p:spPr bwMode="auto">
              <a:xfrm>
                <a:off x="4558" y="1298"/>
                <a:ext cx="0" cy="9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28" name="Oval 80"/>
              <p:cNvSpPr>
                <a:spLocks noChangeArrowheads="1"/>
              </p:cNvSpPr>
              <p:nvPr/>
            </p:nvSpPr>
            <p:spPr bwMode="auto">
              <a:xfrm>
                <a:off x="4468" y="1207"/>
                <a:ext cx="181" cy="18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529" name="Line 81"/>
              <p:cNvSpPr>
                <a:spLocks noChangeShapeType="1"/>
              </p:cNvSpPr>
              <p:nvPr/>
            </p:nvSpPr>
            <p:spPr bwMode="auto">
              <a:xfrm flipH="1">
                <a:off x="3969" y="1298"/>
                <a:ext cx="499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30" name="Text Box 82"/>
              <p:cNvSpPr txBox="1">
                <a:spLocks noChangeArrowheads="1"/>
              </p:cNvSpPr>
              <p:nvPr/>
            </p:nvSpPr>
            <p:spPr bwMode="auto">
              <a:xfrm>
                <a:off x="4150" y="1026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b="1" i="1">
                    <a:solidFill>
                      <a:srgbClr val="FF3300"/>
                    </a:solidFill>
                    <a:cs typeface="Arial" charset="0"/>
                  </a:rPr>
                  <a:t>v</a:t>
                </a:r>
                <a:endParaRPr lang="el-GR" altLang="en-US" sz="2000" b="1" i="1">
                  <a:solidFill>
                    <a:srgbClr val="FF3300"/>
                  </a:solidFill>
                  <a:cs typeface="Arial" charset="0"/>
                </a:endParaRPr>
              </a:p>
            </p:txBody>
          </p:sp>
          <p:sp>
            <p:nvSpPr>
              <p:cNvPr id="104531" name="Text Box 83"/>
              <p:cNvSpPr txBox="1">
                <a:spLocks noChangeArrowheads="1"/>
              </p:cNvSpPr>
              <p:nvPr/>
            </p:nvSpPr>
            <p:spPr bwMode="auto">
              <a:xfrm>
                <a:off x="4558" y="1661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 b="1" i="1">
                    <a:solidFill>
                      <a:srgbClr val="FF3300"/>
                    </a:solidFill>
                    <a:cs typeface="Arial" charset="0"/>
                  </a:rPr>
                  <a:t>r</a:t>
                </a:r>
                <a:endParaRPr lang="el-GR" altLang="en-US" sz="2000" b="1" i="1">
                  <a:solidFill>
                    <a:srgbClr val="FF3300"/>
                  </a:solidFill>
                  <a:cs typeface="Arial" charset="0"/>
                </a:endParaRPr>
              </a:p>
            </p:txBody>
          </p:sp>
        </p:grpSp>
        <p:sp>
          <p:nvSpPr>
            <p:cNvPr id="104532" name="Line 84"/>
            <p:cNvSpPr>
              <a:spLocks noChangeShapeType="1"/>
            </p:cNvSpPr>
            <p:nvPr/>
          </p:nvSpPr>
          <p:spPr bwMode="auto">
            <a:xfrm>
              <a:off x="4538" y="984"/>
              <a:ext cx="0" cy="317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33" name="Text Box 85"/>
            <p:cNvSpPr txBox="1">
              <a:spLocks noChangeArrowheads="1"/>
            </p:cNvSpPr>
            <p:nvPr/>
          </p:nvSpPr>
          <p:spPr bwMode="auto">
            <a:xfrm>
              <a:off x="4341" y="939"/>
              <a:ext cx="3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b="1" i="1">
                  <a:solidFill>
                    <a:schemeClr val="accent2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4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991195"/>
            <a:ext cx="8147050" cy="5318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3200" b="1" i="1" dirty="0" smtClean="0">
                <a:solidFill>
                  <a:srgbClr val="FF3300"/>
                </a:solidFill>
              </a:rPr>
              <a:t>v = r </a:t>
            </a:r>
            <a:r>
              <a:rPr lang="el-GR" altLang="en-US" sz="3200" b="1" i="1" dirty="0" smtClean="0">
                <a:solidFill>
                  <a:srgbClr val="FF3300"/>
                </a:solidFill>
                <a:cs typeface="Arial" charset="0"/>
              </a:rPr>
              <a:t>ω</a:t>
            </a:r>
            <a:r>
              <a:rPr lang="en-GB" altLang="en-US" sz="3200" b="1" i="1" dirty="0">
                <a:solidFill>
                  <a:srgbClr val="FF3300"/>
                </a:solidFill>
                <a:cs typeface="Arial" charset="0"/>
              </a:rPr>
              <a:t>	</a:t>
            </a:r>
            <a:r>
              <a:rPr lang="en-GB" altLang="en-US" sz="3200" b="1" i="1" dirty="0" smtClean="0">
                <a:solidFill>
                  <a:srgbClr val="FF3300"/>
                </a:solidFill>
                <a:cs typeface="Arial" charset="0"/>
              </a:rPr>
              <a:t>				</a:t>
            </a:r>
            <a:r>
              <a:rPr lang="en-GB" altLang="en-US" sz="3200" b="1" i="1" dirty="0" smtClean="0">
                <a:solidFill>
                  <a:srgbClr val="FF3300"/>
                </a:solidFill>
                <a:cs typeface="Arial" charset="0"/>
              </a:rPr>
              <a:t>a </a:t>
            </a:r>
            <a:r>
              <a:rPr lang="en-GB" altLang="en-US" sz="3200" b="1" i="1" dirty="0" smtClean="0">
                <a:solidFill>
                  <a:srgbClr val="FF3300"/>
                </a:solidFill>
                <a:cs typeface="Arial" charset="0"/>
              </a:rPr>
              <a:t>= v</a:t>
            </a:r>
            <a:r>
              <a:rPr lang="en-GB" altLang="en-US" sz="3200" b="1" i="1" baseline="30000" dirty="0" smtClean="0">
                <a:solidFill>
                  <a:srgbClr val="FF3300"/>
                </a:solidFill>
                <a:cs typeface="Arial" charset="0"/>
              </a:rPr>
              <a:t>2</a:t>
            </a:r>
            <a:r>
              <a:rPr lang="en-GB" altLang="en-US" sz="3200" b="1" i="1" dirty="0" smtClean="0">
                <a:solidFill>
                  <a:srgbClr val="FF3300"/>
                </a:solidFill>
                <a:cs typeface="Arial" charset="0"/>
              </a:rPr>
              <a:t> / </a:t>
            </a:r>
            <a:r>
              <a:rPr lang="en-GB" altLang="en-US" sz="3200" b="1" i="1" dirty="0" smtClean="0">
                <a:solidFill>
                  <a:srgbClr val="FF3300"/>
                </a:solidFill>
                <a:cs typeface="Arial" charset="0"/>
              </a:rPr>
              <a:t>r</a:t>
            </a:r>
            <a:endParaRPr lang="en-GB" altLang="en-US" sz="3200" b="1" i="1" dirty="0" smtClean="0">
              <a:solidFill>
                <a:srgbClr val="FF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 smtClean="0"/>
              <a:t>Proof of: </a:t>
            </a:r>
            <a:r>
              <a:rPr lang="en-GB" altLang="en-US" sz="4000" b="1" i="1" dirty="0" smtClean="0">
                <a:solidFill>
                  <a:srgbClr val="FF3300"/>
                </a:solidFill>
              </a:rPr>
              <a:t>a = v</a:t>
            </a:r>
            <a:r>
              <a:rPr lang="en-GB" altLang="en-US" sz="4000" b="1" i="1" baseline="30000" dirty="0" smtClean="0">
                <a:solidFill>
                  <a:srgbClr val="FF3300"/>
                </a:solidFill>
              </a:rPr>
              <a:t>2</a:t>
            </a:r>
            <a:r>
              <a:rPr lang="en-GB" altLang="en-US" sz="4000" b="1" i="1" dirty="0" smtClean="0">
                <a:solidFill>
                  <a:srgbClr val="FF3300"/>
                </a:solidFill>
              </a:rPr>
              <a:t> / r</a:t>
            </a:r>
            <a:endParaRPr lang="en-GB" altLang="en-US" sz="2800" b="1" i="1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92213"/>
            <a:ext cx="4751387" cy="49212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Consider an object moving at constant speed, </a:t>
            </a:r>
            <a:r>
              <a:rPr lang="en-GB" altLang="en-US" sz="2400" b="1" i="1" dirty="0" smtClean="0">
                <a:solidFill>
                  <a:srgbClr val="FF3300"/>
                </a:solidFill>
              </a:rPr>
              <a:t>v</a:t>
            </a:r>
            <a:r>
              <a:rPr lang="en-GB" altLang="en-US" sz="2400" dirty="0" smtClean="0"/>
              <a:t> from point </a:t>
            </a:r>
            <a:r>
              <a:rPr lang="en-GB" altLang="en-US" sz="2400" b="1" dirty="0" smtClean="0"/>
              <a:t>A</a:t>
            </a:r>
            <a:r>
              <a:rPr lang="en-GB" altLang="en-US" sz="2400" dirty="0" smtClean="0"/>
              <a:t> to point </a:t>
            </a:r>
            <a:r>
              <a:rPr lang="en-GB" altLang="en-US" sz="2400" b="1" dirty="0" smtClean="0"/>
              <a:t>B</a:t>
            </a:r>
            <a:r>
              <a:rPr lang="en-GB" altLang="en-US" sz="2400" dirty="0" smtClean="0"/>
              <a:t> along a circular path of radius </a:t>
            </a:r>
            <a:r>
              <a:rPr lang="en-GB" altLang="en-US" sz="2400" b="1" i="1" dirty="0" smtClean="0">
                <a:solidFill>
                  <a:srgbClr val="FF3300"/>
                </a:solidFill>
              </a:rPr>
              <a:t>r</a:t>
            </a:r>
            <a:r>
              <a:rPr lang="en-GB" altLang="en-US" sz="24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Over a short time period,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GB" altLang="en-US" sz="2400" dirty="0" smtClean="0">
                <a:cs typeface="Arial" charset="0"/>
              </a:rPr>
              <a:t> it covers arc length,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s</a:t>
            </a:r>
            <a:r>
              <a:rPr lang="en-GB" altLang="en-US" sz="2400" dirty="0" smtClean="0">
                <a:cs typeface="Arial" charset="0"/>
              </a:rPr>
              <a:t> and sweeps out angle,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δθ</a:t>
            </a:r>
            <a:r>
              <a:rPr lang="en-GB" altLang="en-US" sz="2400" dirty="0" smtClean="0">
                <a:cs typeface="Arial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dirty="0" smtClean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As </a:t>
            </a:r>
            <a:r>
              <a:rPr lang="en-GB" altLang="en-US" sz="2400" b="1" i="1" dirty="0" smtClean="0">
                <a:solidFill>
                  <a:srgbClr val="FF3300"/>
                </a:solidFill>
              </a:rPr>
              <a:t>v =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s /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GB" altLang="en-US" sz="2400" dirty="0" smtClean="0">
                <a:cs typeface="Arial" charset="0"/>
              </a:rPr>
              <a:t> then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s  = v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GB" altLang="en-US" sz="2400" dirty="0" smtClean="0">
                <a:cs typeface="Arial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dirty="0" smtClean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>
                <a:cs typeface="Arial" charset="0"/>
              </a:rPr>
              <a:t>The velocity of the object changes in direction by angle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δθ</a:t>
            </a:r>
            <a:r>
              <a:rPr lang="en-GB" altLang="en-US" sz="2400" dirty="0" smtClean="0">
                <a:cs typeface="Arial" charset="0"/>
              </a:rPr>
              <a:t> as it moves from A to B.</a:t>
            </a:r>
            <a:endParaRPr lang="en-GB" altLang="en-US" sz="2400" dirty="0" smtClean="0">
              <a:cs typeface="Times New Roman" pitchFamily="18" charset="0"/>
            </a:endParaRPr>
          </a:p>
        </p:txBody>
      </p:sp>
      <p:grpSp>
        <p:nvGrpSpPr>
          <p:cNvPr id="133226" name="Group 106"/>
          <p:cNvGrpSpPr>
            <a:grpSpLocks/>
          </p:cNvGrpSpPr>
          <p:nvPr/>
        </p:nvGrpSpPr>
        <p:grpSpPr bwMode="auto">
          <a:xfrm>
            <a:off x="5307013" y="2122437"/>
            <a:ext cx="3101975" cy="3513138"/>
            <a:chOff x="312" y="837"/>
            <a:chExt cx="1954" cy="2213"/>
          </a:xfrm>
        </p:grpSpPr>
        <p:sp>
          <p:nvSpPr>
            <p:cNvPr id="133222" name="Text Box 102"/>
            <p:cNvSpPr txBox="1">
              <a:spLocks noChangeArrowheads="1"/>
            </p:cNvSpPr>
            <p:nvPr/>
          </p:nvSpPr>
          <p:spPr bwMode="auto">
            <a:xfrm>
              <a:off x="1041" y="837"/>
              <a:ext cx="2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 i="1">
                  <a:solidFill>
                    <a:srgbClr val="FF3300"/>
                  </a:solidFill>
                </a:rPr>
                <a:t>v</a:t>
              </a:r>
              <a:r>
                <a:rPr lang="en-GB" altLang="en-US" b="1" i="1" baseline="-25000">
                  <a:solidFill>
                    <a:srgbClr val="FF3300"/>
                  </a:solidFill>
                </a:rPr>
                <a:t>A</a:t>
              </a:r>
            </a:p>
          </p:txBody>
        </p:sp>
        <p:grpSp>
          <p:nvGrpSpPr>
            <p:cNvPr id="133225" name="Group 105"/>
            <p:cNvGrpSpPr>
              <a:grpSpLocks/>
            </p:cNvGrpSpPr>
            <p:nvPr/>
          </p:nvGrpSpPr>
          <p:grpSpPr bwMode="auto">
            <a:xfrm>
              <a:off x="312" y="968"/>
              <a:ext cx="1954" cy="2082"/>
              <a:chOff x="312" y="968"/>
              <a:chExt cx="1954" cy="2082"/>
            </a:xfrm>
          </p:grpSpPr>
          <p:grpSp>
            <p:nvGrpSpPr>
              <p:cNvPr id="133179" name="Group 59"/>
              <p:cNvGrpSpPr>
                <a:grpSpLocks/>
              </p:cNvGrpSpPr>
              <p:nvPr/>
            </p:nvGrpSpPr>
            <p:grpSpPr bwMode="auto">
              <a:xfrm>
                <a:off x="312" y="1145"/>
                <a:ext cx="1905" cy="1905"/>
                <a:chOff x="3582" y="890"/>
                <a:chExt cx="1905" cy="1905"/>
              </a:xfrm>
            </p:grpSpPr>
            <p:sp>
              <p:nvSpPr>
                <p:cNvPr id="133180" name="Oval 60"/>
                <p:cNvSpPr>
                  <a:spLocks noChangeArrowheads="1"/>
                </p:cNvSpPr>
                <p:nvPr/>
              </p:nvSpPr>
              <p:spPr bwMode="auto">
                <a:xfrm>
                  <a:off x="3582" y="890"/>
                  <a:ext cx="1905" cy="190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181" name="Oval 61"/>
                <p:cNvSpPr>
                  <a:spLocks noChangeArrowheads="1"/>
                </p:cNvSpPr>
                <p:nvPr/>
              </p:nvSpPr>
              <p:spPr bwMode="auto">
                <a:xfrm>
                  <a:off x="4489" y="179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33209" name="Oval 89"/>
              <p:cNvSpPr>
                <a:spLocks noChangeArrowheads="1"/>
              </p:cNvSpPr>
              <p:nvPr/>
            </p:nvSpPr>
            <p:spPr bwMode="auto">
              <a:xfrm>
                <a:off x="798" y="1161"/>
                <a:ext cx="144" cy="13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10" name="Oval 90"/>
              <p:cNvSpPr>
                <a:spLocks noChangeArrowheads="1"/>
              </p:cNvSpPr>
              <p:nvPr/>
            </p:nvSpPr>
            <p:spPr bwMode="auto">
              <a:xfrm>
                <a:off x="1582" y="1159"/>
                <a:ext cx="144" cy="13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624" y="1005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b="1"/>
                  <a:t>A</a:t>
                </a:r>
              </a:p>
            </p:txBody>
          </p:sp>
          <p:sp>
            <p:nvSpPr>
              <p:cNvPr id="133212" name="Text Box 92"/>
              <p:cNvSpPr txBox="1">
                <a:spLocks noChangeArrowheads="1"/>
              </p:cNvSpPr>
              <p:nvPr/>
            </p:nvSpPr>
            <p:spPr bwMode="auto">
              <a:xfrm>
                <a:off x="1678" y="1005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b="1"/>
                  <a:t>B</a:t>
                </a:r>
              </a:p>
            </p:txBody>
          </p:sp>
          <p:sp>
            <p:nvSpPr>
              <p:cNvPr id="133213" name="Line 93"/>
              <p:cNvSpPr>
                <a:spLocks noChangeShapeType="1"/>
              </p:cNvSpPr>
              <p:nvPr/>
            </p:nvSpPr>
            <p:spPr bwMode="auto">
              <a:xfrm>
                <a:off x="1230" y="1143"/>
                <a:ext cx="108" cy="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1164" y="2139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133216" name="Line 96"/>
              <p:cNvSpPr>
                <a:spLocks noChangeShapeType="1"/>
              </p:cNvSpPr>
              <p:nvPr/>
            </p:nvSpPr>
            <p:spPr bwMode="auto">
              <a:xfrm>
                <a:off x="877" y="1229"/>
                <a:ext cx="395" cy="8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17" name="Line 97"/>
              <p:cNvSpPr>
                <a:spLocks noChangeShapeType="1"/>
              </p:cNvSpPr>
              <p:nvPr/>
            </p:nvSpPr>
            <p:spPr bwMode="auto">
              <a:xfrm flipH="1">
                <a:off x="1264" y="1229"/>
                <a:ext cx="387" cy="8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18" name="Freeform 98"/>
              <p:cNvSpPr>
                <a:spLocks/>
              </p:cNvSpPr>
              <p:nvPr/>
            </p:nvSpPr>
            <p:spPr bwMode="auto">
              <a:xfrm>
                <a:off x="1118" y="1728"/>
                <a:ext cx="301" cy="34"/>
              </a:xfrm>
              <a:custGeom>
                <a:avLst/>
                <a:gdLst>
                  <a:gd name="T0" fmla="*/ 0 w 301"/>
                  <a:gd name="T1" fmla="*/ 34 h 34"/>
                  <a:gd name="T2" fmla="*/ 154 w 301"/>
                  <a:gd name="T3" fmla="*/ 0 h 34"/>
                  <a:gd name="T4" fmla="*/ 301 w 30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1" h="34">
                    <a:moveTo>
                      <a:pt x="0" y="34"/>
                    </a:moveTo>
                    <a:cubicBezTo>
                      <a:pt x="52" y="17"/>
                      <a:pt x="104" y="0"/>
                      <a:pt x="154" y="0"/>
                    </a:cubicBezTo>
                    <a:cubicBezTo>
                      <a:pt x="204" y="0"/>
                      <a:pt x="252" y="17"/>
                      <a:pt x="301" y="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19" name="Text Box 99"/>
              <p:cNvSpPr txBox="1">
                <a:spLocks noChangeArrowheads="1"/>
              </p:cNvSpPr>
              <p:nvPr/>
            </p:nvSpPr>
            <p:spPr bwMode="auto">
              <a:xfrm>
                <a:off x="1114" y="1531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n-US" b="1" i="1">
                    <a:solidFill>
                      <a:srgbClr val="FF3300"/>
                    </a:solidFill>
                    <a:cs typeface="Arial" charset="0"/>
                  </a:rPr>
                  <a:t>δθ</a:t>
                </a:r>
              </a:p>
            </p:txBody>
          </p:sp>
          <p:sp>
            <p:nvSpPr>
              <p:cNvPr id="133220" name="Line 100"/>
              <p:cNvSpPr>
                <a:spLocks noChangeShapeType="1"/>
              </p:cNvSpPr>
              <p:nvPr/>
            </p:nvSpPr>
            <p:spPr bwMode="auto">
              <a:xfrm flipV="1">
                <a:off x="876" y="972"/>
                <a:ext cx="573" cy="249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21" name="Text Box 101"/>
              <p:cNvSpPr txBox="1">
                <a:spLocks noChangeArrowheads="1"/>
              </p:cNvSpPr>
              <p:nvPr/>
            </p:nvSpPr>
            <p:spPr bwMode="auto">
              <a:xfrm>
                <a:off x="677" y="968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/>
              </a:p>
            </p:txBody>
          </p:sp>
          <p:sp>
            <p:nvSpPr>
              <p:cNvPr id="133223" name="Line 103"/>
              <p:cNvSpPr>
                <a:spLocks noChangeShapeType="1"/>
              </p:cNvSpPr>
              <p:nvPr/>
            </p:nvSpPr>
            <p:spPr bwMode="auto">
              <a:xfrm>
                <a:off x="1663" y="1225"/>
                <a:ext cx="603" cy="26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24" name="Text Box 104"/>
              <p:cNvSpPr txBox="1">
                <a:spLocks noChangeArrowheads="1"/>
              </p:cNvSpPr>
              <p:nvPr/>
            </p:nvSpPr>
            <p:spPr bwMode="auto">
              <a:xfrm>
                <a:off x="1900" y="1150"/>
                <a:ext cx="2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altLang="en-US" b="1" i="1">
                    <a:solidFill>
                      <a:srgbClr val="FF3300"/>
                    </a:solidFill>
                  </a:rPr>
                  <a:t>v</a:t>
                </a:r>
                <a:r>
                  <a:rPr lang="en-GB" altLang="en-US" b="1" i="1" baseline="-25000">
                    <a:solidFill>
                      <a:srgbClr val="FF3300"/>
                    </a:solidFill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94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342159"/>
            <a:ext cx="3743325" cy="15795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cs typeface="Arial" charset="0"/>
              </a:rPr>
              <a:t>If </a:t>
            </a:r>
            <a:r>
              <a:rPr lang="el-GR" altLang="en-US" sz="2400" b="1" i="1" smtClean="0">
                <a:solidFill>
                  <a:srgbClr val="FF3300"/>
                </a:solidFill>
                <a:cs typeface="Arial" charset="0"/>
              </a:rPr>
              <a:t>δθ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GB" altLang="en-US" sz="2400" smtClean="0">
                <a:cs typeface="Arial" charset="0"/>
              </a:rPr>
              <a:t>is very small then </a:t>
            </a:r>
            <a:r>
              <a:rPr lang="el-GR" altLang="en-US" sz="2400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s</a:t>
            </a:r>
            <a:r>
              <a:rPr lang="en-GB" altLang="en-US" sz="2400" smtClean="0">
                <a:cs typeface="Arial" charset="0"/>
              </a:rPr>
              <a:t> can be considered to be a straight line and the shape </a:t>
            </a:r>
            <a:r>
              <a:rPr lang="en-GB" altLang="en-US" sz="2400" b="1" smtClean="0">
                <a:cs typeface="Arial" charset="0"/>
              </a:rPr>
              <a:t>ABC</a:t>
            </a:r>
            <a:r>
              <a:rPr lang="en-GB" altLang="en-US" sz="2400" smtClean="0">
                <a:cs typeface="Arial" charset="0"/>
              </a:rPr>
              <a:t> to be a triangle.</a:t>
            </a:r>
            <a:r>
              <a:rPr lang="en-GB" altLang="en-US" sz="2400" smtClean="0"/>
              <a:t> </a:t>
            </a:r>
          </a:p>
        </p:txBody>
      </p:sp>
      <p:sp>
        <p:nvSpPr>
          <p:cNvPr id="135196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4187415" y="4437112"/>
            <a:ext cx="5065105" cy="19510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Triangle </a:t>
            </a:r>
            <a:r>
              <a:rPr lang="en-GB" altLang="en-US" sz="2400" b="1" dirty="0" smtClean="0"/>
              <a:t>ABC</a:t>
            </a:r>
            <a:r>
              <a:rPr lang="en-GB" altLang="en-US" sz="2400" dirty="0" smtClean="0"/>
              <a:t> will have the same shape as the vector diagram above.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Therefore </a:t>
            </a:r>
            <a:r>
              <a:rPr lang="el-GR" altLang="en-US" sz="2400" b="1" i="1" dirty="0" smtClean="0">
                <a:solidFill>
                  <a:srgbClr val="006600"/>
                </a:solidFill>
                <a:cs typeface="Arial" charset="0"/>
              </a:rPr>
              <a:t>δ</a:t>
            </a:r>
            <a:r>
              <a:rPr lang="en-GB" altLang="en-US" sz="2400" b="1" i="1" dirty="0" smtClean="0">
                <a:solidFill>
                  <a:srgbClr val="006600"/>
                </a:solidFill>
                <a:cs typeface="Arial" charset="0"/>
              </a:rPr>
              <a:t>v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/ </a:t>
            </a:r>
            <a:r>
              <a:rPr lang="en-GB" altLang="en-US" sz="2400" b="1" i="1" dirty="0" err="1" smtClean="0">
                <a:solidFill>
                  <a:srgbClr val="FF3300"/>
                </a:solidFill>
                <a:cs typeface="Arial" charset="0"/>
              </a:rPr>
              <a:t>v</a:t>
            </a:r>
            <a:r>
              <a:rPr lang="en-GB" altLang="en-US" sz="2400" b="1" i="1" baseline="-25000" dirty="0" err="1" smtClean="0">
                <a:solidFill>
                  <a:srgbClr val="FF3300"/>
                </a:solidFill>
                <a:cs typeface="Arial" charset="0"/>
              </a:rPr>
              <a:t>A</a:t>
            </a:r>
            <a:r>
              <a:rPr lang="en-GB" altLang="en-US" sz="2400" b="1" i="1" baseline="-25000" dirty="0" smtClean="0">
                <a:solidFill>
                  <a:srgbClr val="FF3300"/>
                </a:solidFill>
                <a:cs typeface="Arial" charset="0"/>
              </a:rPr>
              <a:t> (or B)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GB" altLang="en-US" sz="2400" b="1" i="1" dirty="0" smtClean="0">
                <a:solidFill>
                  <a:srgbClr val="FF3300"/>
                </a:solidFill>
              </a:rPr>
              <a:t>= 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s / r</a:t>
            </a:r>
          </a:p>
          <a:p>
            <a:pPr marL="0" indent="0">
              <a:lnSpc>
                <a:spcPct val="80000"/>
              </a:lnSpc>
            </a:pPr>
            <a:endParaRPr lang="en-GB" altLang="en-US" sz="2400" dirty="0" smtClean="0"/>
          </a:p>
        </p:txBody>
      </p:sp>
      <p:grpSp>
        <p:nvGrpSpPr>
          <p:cNvPr id="135217" name="Group 49"/>
          <p:cNvGrpSpPr>
            <a:grpSpLocks/>
          </p:cNvGrpSpPr>
          <p:nvPr/>
        </p:nvGrpSpPr>
        <p:grpSpPr bwMode="auto">
          <a:xfrm>
            <a:off x="4802188" y="2349971"/>
            <a:ext cx="2608262" cy="1677988"/>
            <a:chOff x="3025" y="1182"/>
            <a:chExt cx="1643" cy="1057"/>
          </a:xfrm>
        </p:grpSpPr>
        <p:sp>
          <p:nvSpPr>
            <p:cNvPr id="135185" name="Line 17"/>
            <p:cNvSpPr>
              <a:spLocks noChangeShapeType="1"/>
            </p:cNvSpPr>
            <p:nvPr/>
          </p:nvSpPr>
          <p:spPr bwMode="auto">
            <a:xfrm flipV="1">
              <a:off x="3407" y="1742"/>
              <a:ext cx="1133" cy="3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187" name="Text Box 19"/>
            <p:cNvSpPr txBox="1">
              <a:spLocks noChangeArrowheads="1"/>
            </p:cNvSpPr>
            <p:nvPr/>
          </p:nvSpPr>
          <p:spPr bwMode="auto">
            <a:xfrm>
              <a:off x="3557" y="1951"/>
              <a:ext cx="7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en-US" sz="2400" b="1" i="1" dirty="0">
                  <a:solidFill>
                    <a:srgbClr val="FF3300"/>
                  </a:solidFill>
                </a:rPr>
                <a:t>-</a:t>
              </a:r>
              <a:r>
                <a:rPr lang="en-GB" altLang="en-US" sz="2400" b="1" i="1" dirty="0" err="1">
                  <a:solidFill>
                    <a:srgbClr val="FF3300"/>
                  </a:solidFill>
                </a:rPr>
                <a:t>v</a:t>
              </a:r>
              <a:r>
                <a:rPr lang="en-GB" altLang="en-US" sz="2400" b="1" i="1" baseline="-25000" dirty="0" err="1">
                  <a:solidFill>
                    <a:srgbClr val="FF3300"/>
                  </a:solidFill>
                </a:rPr>
                <a:t>A</a:t>
              </a:r>
              <a:endParaRPr lang="en-GB" altLang="en-US" sz="2400" b="1" i="1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135188" name="Line 20"/>
            <p:cNvSpPr>
              <a:spLocks noChangeShapeType="1"/>
            </p:cNvSpPr>
            <p:nvPr/>
          </p:nvSpPr>
          <p:spPr bwMode="auto">
            <a:xfrm>
              <a:off x="3403" y="1342"/>
              <a:ext cx="1179" cy="39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189" name="Text Box 21"/>
            <p:cNvSpPr txBox="1">
              <a:spLocks noChangeArrowheads="1"/>
            </p:cNvSpPr>
            <p:nvPr/>
          </p:nvSpPr>
          <p:spPr bwMode="auto">
            <a:xfrm>
              <a:off x="4128" y="1306"/>
              <a:ext cx="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 b="1" i="1">
                  <a:solidFill>
                    <a:srgbClr val="FF3300"/>
                  </a:solidFill>
                </a:rPr>
                <a:t>v</a:t>
              </a:r>
              <a:r>
                <a:rPr lang="en-GB" altLang="en-US" sz="2400" b="1" i="1" baseline="-25000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135191" name="Line 23"/>
            <p:cNvSpPr>
              <a:spLocks noChangeShapeType="1"/>
            </p:cNvSpPr>
            <p:nvPr/>
          </p:nvSpPr>
          <p:spPr bwMode="auto">
            <a:xfrm flipH="1">
              <a:off x="3413" y="1353"/>
              <a:ext cx="4" cy="76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192" name="Text Box 24"/>
            <p:cNvSpPr txBox="1">
              <a:spLocks noChangeArrowheads="1"/>
            </p:cNvSpPr>
            <p:nvPr/>
          </p:nvSpPr>
          <p:spPr bwMode="auto">
            <a:xfrm>
              <a:off x="3025" y="1552"/>
              <a:ext cx="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altLang="en-US" sz="2400" b="1" i="1">
                  <a:solidFill>
                    <a:srgbClr val="006600"/>
                  </a:solidFill>
                  <a:cs typeface="Arial" charset="0"/>
                </a:rPr>
                <a:t>δ</a:t>
              </a:r>
              <a:r>
                <a:rPr lang="en-GB" altLang="en-US" sz="2400" b="1" i="1">
                  <a:solidFill>
                    <a:srgbClr val="006600"/>
                  </a:solidFill>
                </a:rPr>
                <a:t>v</a:t>
              </a:r>
              <a:endParaRPr lang="en-GB" altLang="en-US" sz="2400" b="1" i="1" baseline="-25000">
                <a:solidFill>
                  <a:srgbClr val="006600"/>
                </a:solidFill>
              </a:endParaRPr>
            </a:p>
          </p:txBody>
        </p:sp>
        <p:sp>
          <p:nvSpPr>
            <p:cNvPr id="135193" name="Freeform 25"/>
            <p:cNvSpPr>
              <a:spLocks/>
            </p:cNvSpPr>
            <p:nvPr/>
          </p:nvSpPr>
          <p:spPr bwMode="auto">
            <a:xfrm>
              <a:off x="4041" y="1591"/>
              <a:ext cx="58" cy="302"/>
            </a:xfrm>
            <a:custGeom>
              <a:avLst/>
              <a:gdLst>
                <a:gd name="T0" fmla="*/ 121 w 130"/>
                <a:gd name="T1" fmla="*/ 0 h 473"/>
                <a:gd name="T2" fmla="*/ 1 w 130"/>
                <a:gd name="T3" fmla="*/ 258 h 473"/>
                <a:gd name="T4" fmla="*/ 130 w 130"/>
                <a:gd name="T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473">
                  <a:moveTo>
                    <a:pt x="121" y="0"/>
                  </a:moveTo>
                  <a:cubicBezTo>
                    <a:pt x="60" y="89"/>
                    <a:pt x="0" y="179"/>
                    <a:pt x="1" y="258"/>
                  </a:cubicBezTo>
                  <a:cubicBezTo>
                    <a:pt x="2" y="337"/>
                    <a:pt x="66" y="405"/>
                    <a:pt x="130" y="47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194" name="Text Box 26"/>
            <p:cNvSpPr txBox="1">
              <a:spLocks noChangeArrowheads="1"/>
            </p:cNvSpPr>
            <p:nvPr/>
          </p:nvSpPr>
          <p:spPr bwMode="auto">
            <a:xfrm>
              <a:off x="3726" y="1589"/>
              <a:ext cx="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altLang="en-US" sz="2400" b="1" i="1">
                  <a:solidFill>
                    <a:srgbClr val="FF3300"/>
                  </a:solidFill>
                  <a:cs typeface="Arial" charset="0"/>
                </a:rPr>
                <a:t>δθ</a:t>
              </a:r>
              <a:endParaRPr lang="el-GR" altLang="en-US" sz="2400" b="1" i="1" baseline="-25000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135208" name="Text Box 40"/>
            <p:cNvSpPr txBox="1">
              <a:spLocks noChangeArrowheads="1"/>
            </p:cNvSpPr>
            <p:nvPr/>
          </p:nvSpPr>
          <p:spPr bwMode="auto">
            <a:xfrm>
              <a:off x="4549" y="118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/>
            </a:p>
          </p:txBody>
        </p:sp>
      </p:grpSp>
      <p:sp>
        <p:nvSpPr>
          <p:cNvPr id="135212" name="Text Box 44"/>
          <p:cNvSpPr txBox="1">
            <a:spLocks noChangeArrowheads="1"/>
          </p:cNvSpPr>
          <p:nvPr/>
        </p:nvSpPr>
        <p:spPr bwMode="auto">
          <a:xfrm>
            <a:off x="4437063" y="825971"/>
            <a:ext cx="40497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The change in velocity, </a:t>
            </a:r>
            <a:r>
              <a:rPr lang="el-GR" altLang="en-US" sz="2400" b="1" i="1">
                <a:solidFill>
                  <a:srgbClr val="006600"/>
                </a:solidFill>
              </a:rPr>
              <a:t>δ</a:t>
            </a:r>
            <a:r>
              <a:rPr lang="en-GB" altLang="en-US" sz="2400" b="1" i="1">
                <a:solidFill>
                  <a:srgbClr val="006600"/>
                </a:solidFill>
              </a:rPr>
              <a:t>v</a:t>
            </a:r>
            <a:r>
              <a:rPr lang="en-GB" altLang="en-US" sz="2400"/>
              <a:t> </a:t>
            </a:r>
          </a:p>
          <a:p>
            <a:r>
              <a:rPr lang="en-GB" altLang="en-US" sz="2400" b="1" i="1">
                <a:solidFill>
                  <a:srgbClr val="FF3300"/>
                </a:solidFill>
              </a:rPr>
              <a:t>	= v</a:t>
            </a:r>
            <a:r>
              <a:rPr lang="en-GB" altLang="en-US" sz="2400" b="1" i="1" baseline="-25000">
                <a:solidFill>
                  <a:srgbClr val="FF3300"/>
                </a:solidFill>
              </a:rPr>
              <a:t>B</a:t>
            </a:r>
            <a:r>
              <a:rPr lang="en-GB" altLang="en-US" sz="2400" b="1" i="1">
                <a:solidFill>
                  <a:srgbClr val="FF3300"/>
                </a:solidFill>
              </a:rPr>
              <a:t> - v</a:t>
            </a:r>
            <a:r>
              <a:rPr lang="en-GB" altLang="en-US" sz="2400" b="1" i="1" baseline="-25000">
                <a:solidFill>
                  <a:srgbClr val="FF3300"/>
                </a:solidFill>
              </a:rPr>
              <a:t>A</a:t>
            </a:r>
            <a:r>
              <a:rPr lang="en-GB" altLang="en-US" sz="2400"/>
              <a:t> </a:t>
            </a:r>
          </a:p>
          <a:p>
            <a:r>
              <a:rPr lang="en-GB" altLang="en-US" sz="2400"/>
              <a:t>Which is equivalent to: </a:t>
            </a:r>
          </a:p>
          <a:p>
            <a:r>
              <a:rPr lang="en-GB" altLang="en-US" sz="2400" b="1" i="1">
                <a:solidFill>
                  <a:srgbClr val="006600"/>
                </a:solidFill>
              </a:rPr>
              <a:t>	</a:t>
            </a:r>
            <a:r>
              <a:rPr lang="el-GR" altLang="en-US" sz="2400" b="1" i="1">
                <a:solidFill>
                  <a:srgbClr val="006600"/>
                </a:solidFill>
              </a:rPr>
              <a:t>δ</a:t>
            </a:r>
            <a:r>
              <a:rPr lang="en-GB" altLang="en-US" sz="2400" b="1" i="1">
                <a:solidFill>
                  <a:srgbClr val="006600"/>
                </a:solidFill>
              </a:rPr>
              <a:t>v</a:t>
            </a:r>
            <a:r>
              <a:rPr lang="en-GB" altLang="en-US" sz="2400" b="1" i="1">
                <a:solidFill>
                  <a:srgbClr val="FF3300"/>
                </a:solidFill>
              </a:rPr>
              <a:t> = v</a:t>
            </a:r>
            <a:r>
              <a:rPr lang="en-GB" altLang="en-US" sz="2400" b="1" i="1" baseline="-25000">
                <a:solidFill>
                  <a:srgbClr val="FF3300"/>
                </a:solidFill>
              </a:rPr>
              <a:t>B</a:t>
            </a:r>
            <a:r>
              <a:rPr lang="en-GB" altLang="en-US" sz="2400" b="1" i="1">
                <a:solidFill>
                  <a:srgbClr val="FF3300"/>
                </a:solidFill>
              </a:rPr>
              <a:t> + (- v</a:t>
            </a:r>
            <a:r>
              <a:rPr lang="en-GB" altLang="en-US" sz="2400" b="1" i="1" baseline="-25000">
                <a:solidFill>
                  <a:srgbClr val="FF3300"/>
                </a:solidFill>
              </a:rPr>
              <a:t>A</a:t>
            </a:r>
            <a:r>
              <a:rPr lang="en-GB" altLang="en-US" sz="2400" b="1" i="1">
                <a:solidFill>
                  <a:srgbClr val="FF3300"/>
                </a:solidFill>
              </a:rPr>
              <a:t>)</a:t>
            </a:r>
          </a:p>
        </p:txBody>
      </p:sp>
      <p:grpSp>
        <p:nvGrpSpPr>
          <p:cNvPr id="135216" name="Group 48"/>
          <p:cNvGrpSpPr>
            <a:grpSpLocks/>
          </p:cNvGrpSpPr>
          <p:nvPr/>
        </p:nvGrpSpPr>
        <p:grpSpPr bwMode="auto">
          <a:xfrm>
            <a:off x="919163" y="1045046"/>
            <a:ext cx="2606675" cy="2219325"/>
            <a:chOff x="579" y="360"/>
            <a:chExt cx="1642" cy="1398"/>
          </a:xfrm>
        </p:grpSpPr>
        <p:sp>
          <p:nvSpPr>
            <p:cNvPr id="135197" name="Oval 29"/>
            <p:cNvSpPr>
              <a:spLocks noChangeArrowheads="1"/>
            </p:cNvSpPr>
            <p:nvPr/>
          </p:nvSpPr>
          <p:spPr bwMode="auto">
            <a:xfrm>
              <a:off x="753" y="549"/>
              <a:ext cx="144" cy="1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5198" name="Oval 30"/>
            <p:cNvSpPr>
              <a:spLocks noChangeArrowheads="1"/>
            </p:cNvSpPr>
            <p:nvPr/>
          </p:nvSpPr>
          <p:spPr bwMode="auto">
            <a:xfrm>
              <a:off x="1537" y="547"/>
              <a:ext cx="144" cy="1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5199" name="Text Box 31"/>
            <p:cNvSpPr txBox="1">
              <a:spLocks noChangeArrowheads="1"/>
            </p:cNvSpPr>
            <p:nvPr/>
          </p:nvSpPr>
          <p:spPr bwMode="auto">
            <a:xfrm>
              <a:off x="579" y="393"/>
              <a:ext cx="2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/>
                <a:t>A</a:t>
              </a:r>
            </a:p>
          </p:txBody>
        </p:sp>
        <p:sp>
          <p:nvSpPr>
            <p:cNvPr id="135200" name="Text Box 32"/>
            <p:cNvSpPr txBox="1">
              <a:spLocks noChangeArrowheads="1"/>
            </p:cNvSpPr>
            <p:nvPr/>
          </p:nvSpPr>
          <p:spPr bwMode="auto">
            <a:xfrm>
              <a:off x="1633" y="393"/>
              <a:ext cx="2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/>
                <a:t>B</a:t>
              </a:r>
            </a:p>
          </p:txBody>
        </p:sp>
        <p:sp>
          <p:nvSpPr>
            <p:cNvPr id="135201" name="Line 33"/>
            <p:cNvSpPr>
              <a:spLocks noChangeShapeType="1"/>
            </p:cNvSpPr>
            <p:nvPr/>
          </p:nvSpPr>
          <p:spPr bwMode="auto">
            <a:xfrm>
              <a:off x="1185" y="531"/>
              <a:ext cx="108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202" name="Text Box 34"/>
            <p:cNvSpPr txBox="1">
              <a:spLocks noChangeArrowheads="1"/>
            </p:cNvSpPr>
            <p:nvPr/>
          </p:nvSpPr>
          <p:spPr bwMode="auto">
            <a:xfrm>
              <a:off x="1119" y="1527"/>
              <a:ext cx="2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/>
                <a:t>C</a:t>
              </a:r>
            </a:p>
          </p:txBody>
        </p:sp>
        <p:sp>
          <p:nvSpPr>
            <p:cNvPr id="135203" name="Line 35"/>
            <p:cNvSpPr>
              <a:spLocks noChangeShapeType="1"/>
            </p:cNvSpPr>
            <p:nvPr/>
          </p:nvSpPr>
          <p:spPr bwMode="auto">
            <a:xfrm>
              <a:off x="832" y="617"/>
              <a:ext cx="395" cy="8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204" name="Line 36"/>
            <p:cNvSpPr>
              <a:spLocks noChangeShapeType="1"/>
            </p:cNvSpPr>
            <p:nvPr/>
          </p:nvSpPr>
          <p:spPr bwMode="auto">
            <a:xfrm flipH="1">
              <a:off x="1219" y="617"/>
              <a:ext cx="387" cy="8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205" name="Freeform 37"/>
            <p:cNvSpPr>
              <a:spLocks/>
            </p:cNvSpPr>
            <p:nvPr/>
          </p:nvSpPr>
          <p:spPr bwMode="auto">
            <a:xfrm>
              <a:off x="1073" y="1116"/>
              <a:ext cx="301" cy="34"/>
            </a:xfrm>
            <a:custGeom>
              <a:avLst/>
              <a:gdLst>
                <a:gd name="T0" fmla="*/ 0 w 301"/>
                <a:gd name="T1" fmla="*/ 34 h 34"/>
                <a:gd name="T2" fmla="*/ 154 w 301"/>
                <a:gd name="T3" fmla="*/ 0 h 34"/>
                <a:gd name="T4" fmla="*/ 301 w 301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1" h="34">
                  <a:moveTo>
                    <a:pt x="0" y="34"/>
                  </a:moveTo>
                  <a:cubicBezTo>
                    <a:pt x="52" y="17"/>
                    <a:pt x="104" y="0"/>
                    <a:pt x="154" y="0"/>
                  </a:cubicBezTo>
                  <a:cubicBezTo>
                    <a:pt x="204" y="0"/>
                    <a:pt x="252" y="17"/>
                    <a:pt x="301" y="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206" name="Text Box 38"/>
            <p:cNvSpPr txBox="1">
              <a:spLocks noChangeArrowheads="1"/>
            </p:cNvSpPr>
            <p:nvPr/>
          </p:nvSpPr>
          <p:spPr bwMode="auto">
            <a:xfrm>
              <a:off x="1069" y="919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b="1" i="1">
                  <a:solidFill>
                    <a:srgbClr val="FF3300"/>
                  </a:solidFill>
                  <a:cs typeface="Arial" charset="0"/>
                </a:rPr>
                <a:t>δθ</a:t>
              </a:r>
            </a:p>
          </p:txBody>
        </p:sp>
        <p:sp>
          <p:nvSpPr>
            <p:cNvPr id="135207" name="Line 39"/>
            <p:cNvSpPr>
              <a:spLocks noChangeShapeType="1"/>
            </p:cNvSpPr>
            <p:nvPr/>
          </p:nvSpPr>
          <p:spPr bwMode="auto">
            <a:xfrm flipV="1">
              <a:off x="831" y="360"/>
              <a:ext cx="573" cy="24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209" name="Line 41"/>
            <p:cNvSpPr>
              <a:spLocks noChangeShapeType="1"/>
            </p:cNvSpPr>
            <p:nvPr/>
          </p:nvSpPr>
          <p:spPr bwMode="auto">
            <a:xfrm>
              <a:off x="1618" y="613"/>
              <a:ext cx="603" cy="2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210" name="Text Box 42"/>
            <p:cNvSpPr txBox="1">
              <a:spLocks noChangeArrowheads="1"/>
            </p:cNvSpPr>
            <p:nvPr/>
          </p:nvSpPr>
          <p:spPr bwMode="auto">
            <a:xfrm>
              <a:off x="1855" y="538"/>
              <a:ext cx="2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 i="1">
                  <a:solidFill>
                    <a:srgbClr val="FF3300"/>
                  </a:solidFill>
                </a:rPr>
                <a:t>v</a:t>
              </a:r>
              <a:r>
                <a:rPr lang="en-GB" altLang="en-US" b="1" i="1" baseline="-25000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135211" name="Freeform 43"/>
            <p:cNvSpPr>
              <a:spLocks/>
            </p:cNvSpPr>
            <p:nvPr/>
          </p:nvSpPr>
          <p:spPr bwMode="auto">
            <a:xfrm>
              <a:off x="839" y="528"/>
              <a:ext cx="780" cy="87"/>
            </a:xfrm>
            <a:custGeom>
              <a:avLst/>
              <a:gdLst>
                <a:gd name="T0" fmla="*/ 0 w 780"/>
                <a:gd name="T1" fmla="*/ 79 h 87"/>
                <a:gd name="T2" fmla="*/ 188 w 780"/>
                <a:gd name="T3" fmla="*/ 17 h 87"/>
                <a:gd name="T4" fmla="*/ 388 w 780"/>
                <a:gd name="T5" fmla="*/ 1 h 87"/>
                <a:gd name="T6" fmla="*/ 594 w 780"/>
                <a:gd name="T7" fmla="*/ 23 h 87"/>
                <a:gd name="T8" fmla="*/ 780 w 780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87">
                  <a:moveTo>
                    <a:pt x="0" y="79"/>
                  </a:moveTo>
                  <a:cubicBezTo>
                    <a:pt x="31" y="69"/>
                    <a:pt x="123" y="30"/>
                    <a:pt x="188" y="17"/>
                  </a:cubicBezTo>
                  <a:cubicBezTo>
                    <a:pt x="253" y="4"/>
                    <a:pt x="320" y="0"/>
                    <a:pt x="388" y="1"/>
                  </a:cubicBezTo>
                  <a:cubicBezTo>
                    <a:pt x="456" y="2"/>
                    <a:pt x="529" y="9"/>
                    <a:pt x="594" y="23"/>
                  </a:cubicBezTo>
                  <a:cubicBezTo>
                    <a:pt x="659" y="37"/>
                    <a:pt x="741" y="74"/>
                    <a:pt x="780" y="8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213" name="Text Box 45"/>
            <p:cNvSpPr txBox="1">
              <a:spLocks noChangeArrowheads="1"/>
            </p:cNvSpPr>
            <p:nvPr/>
          </p:nvSpPr>
          <p:spPr bwMode="auto">
            <a:xfrm>
              <a:off x="1072" y="567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b="1" i="1">
                  <a:solidFill>
                    <a:srgbClr val="FF3300"/>
                  </a:solidFill>
                  <a:cs typeface="Arial" charset="0"/>
                </a:rPr>
                <a:t>δ</a:t>
              </a:r>
              <a:r>
                <a:rPr lang="en-GB" altLang="en-US" b="1" i="1">
                  <a:solidFill>
                    <a:srgbClr val="FF3300"/>
                  </a:solidFill>
                  <a:cs typeface="Arial" charset="0"/>
                </a:rPr>
                <a:t>s</a:t>
              </a:r>
              <a:endParaRPr lang="el-GR" altLang="en-US" b="1" i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135214" name="Text Box 46"/>
            <p:cNvSpPr txBox="1">
              <a:spLocks noChangeArrowheads="1"/>
            </p:cNvSpPr>
            <p:nvPr/>
          </p:nvSpPr>
          <p:spPr bwMode="auto">
            <a:xfrm>
              <a:off x="1473" y="799"/>
              <a:ext cx="2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 i="1">
                  <a:solidFill>
                    <a:srgbClr val="FF3300"/>
                  </a:solidFill>
                  <a:cs typeface="Arial" charset="0"/>
                </a:rPr>
                <a:t>r</a:t>
              </a:r>
              <a:endParaRPr lang="el-GR" altLang="en-US" b="1" i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135215" name="Text Box 47"/>
            <p:cNvSpPr txBox="1">
              <a:spLocks noChangeArrowheads="1"/>
            </p:cNvSpPr>
            <p:nvPr/>
          </p:nvSpPr>
          <p:spPr bwMode="auto">
            <a:xfrm>
              <a:off x="758" y="799"/>
              <a:ext cx="2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 i="1">
                  <a:solidFill>
                    <a:srgbClr val="FF3300"/>
                  </a:solidFill>
                  <a:cs typeface="Arial" charset="0"/>
                </a:rPr>
                <a:t>r</a:t>
              </a:r>
              <a:endParaRPr lang="el-GR" altLang="en-US" b="1" i="1">
                <a:solidFill>
                  <a:srgbClr val="FF33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2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41638" y="902742"/>
            <a:ext cx="5705475" cy="52625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but </a:t>
            </a:r>
            <a:r>
              <a:rPr lang="el-GR" altLang="en-US" sz="2400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s  = v </a:t>
            </a:r>
            <a:r>
              <a:rPr lang="el-GR" altLang="en-US" sz="2400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GB" altLang="en-US" sz="24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and so: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n-US" sz="2400" b="1" i="1" smtClean="0">
                <a:solidFill>
                  <a:srgbClr val="0066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006600"/>
                </a:solidFill>
                <a:cs typeface="Arial" charset="0"/>
              </a:rPr>
              <a:t>v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 / v </a:t>
            </a:r>
            <a:r>
              <a:rPr lang="en-GB" altLang="en-US" sz="2400" b="1" i="1" smtClean="0">
                <a:solidFill>
                  <a:srgbClr val="FF3300"/>
                </a:solidFill>
              </a:rPr>
              <a:t>= 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v </a:t>
            </a:r>
            <a:r>
              <a:rPr lang="el-GR" altLang="en-US" sz="2400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GB" altLang="en-US" sz="2400" b="1" i="1" smtClean="0">
                <a:solidFill>
                  <a:srgbClr val="FF3300"/>
                </a:solidFill>
              </a:rPr>
              <a:t> 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/ 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altLang="en-US" sz="2400" b="1" i="1" smtClean="0">
                <a:solidFill>
                  <a:srgbClr val="0066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006600"/>
                </a:solidFill>
                <a:cs typeface="Arial" charset="0"/>
              </a:rPr>
              <a:t>v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 / </a:t>
            </a:r>
            <a:r>
              <a:rPr lang="el-GR" altLang="en-US" sz="2400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t </a:t>
            </a:r>
            <a:r>
              <a:rPr lang="en-GB" altLang="en-US" sz="2400" b="1" i="1" smtClean="0">
                <a:solidFill>
                  <a:srgbClr val="FF3300"/>
                </a:solidFill>
              </a:rPr>
              <a:t>= 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v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charset="0"/>
              </a:rPr>
              <a:t>2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 / 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cs typeface="Arial" charset="0"/>
              </a:rPr>
              <a:t>As </a:t>
            </a:r>
            <a:r>
              <a:rPr lang="el-GR" altLang="en-US" sz="2400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GB" altLang="en-US" sz="2400" smtClean="0">
                <a:cs typeface="Arial" charset="0"/>
              </a:rPr>
              <a:t>  approaches zero, </a:t>
            </a:r>
            <a:r>
              <a:rPr lang="el-GR" altLang="en-US" sz="2400" b="1" i="1" smtClean="0">
                <a:solidFill>
                  <a:srgbClr val="0066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006600"/>
                </a:solidFill>
                <a:cs typeface="Arial" charset="0"/>
              </a:rPr>
              <a:t>v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 / </a:t>
            </a:r>
            <a:r>
              <a:rPr lang="el-GR" altLang="en-US" sz="2400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t</a:t>
            </a:r>
            <a:r>
              <a:rPr lang="en-GB" altLang="en-US" sz="2400" smtClean="0">
                <a:cs typeface="Arial" charset="0"/>
              </a:rPr>
              <a:t> will become equal to the instantaneous acceleration, 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a</a:t>
            </a:r>
            <a:r>
              <a:rPr lang="en-GB" altLang="en-US" sz="2400" smtClean="0">
                <a:cs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cs typeface="Arial" charset="0"/>
              </a:rPr>
              <a:t>Hence:  </a:t>
            </a:r>
            <a:r>
              <a:rPr lang="en-GB" altLang="en-US" sz="2400" b="1" i="1" smtClean="0">
                <a:solidFill>
                  <a:schemeClr val="accent2"/>
                </a:solidFill>
                <a:cs typeface="Arial" charset="0"/>
              </a:rPr>
              <a:t>a = v</a:t>
            </a:r>
            <a:r>
              <a:rPr lang="en-GB" altLang="en-US" sz="2400" b="1" i="1" baseline="30000" smtClean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n-GB" altLang="en-US" sz="2400" b="1" i="1" smtClean="0">
                <a:solidFill>
                  <a:schemeClr val="accent2"/>
                </a:solidFill>
                <a:cs typeface="Arial" charset="0"/>
              </a:rPr>
              <a:t> / 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smtClean="0">
              <a:solidFill>
                <a:schemeClr val="accent2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>
                <a:cs typeface="Arial" charset="0"/>
              </a:rPr>
              <a:t>In the same direction as </a:t>
            </a:r>
            <a:r>
              <a:rPr lang="el-GR" altLang="en-US" sz="2400" b="1" i="1" smtClean="0">
                <a:solidFill>
                  <a:srgbClr val="006600"/>
                </a:solidFill>
                <a:cs typeface="Arial" charset="0"/>
              </a:rPr>
              <a:t>δ</a:t>
            </a:r>
            <a:r>
              <a:rPr lang="en-GB" altLang="en-US" sz="2400" b="1" i="1" smtClean="0">
                <a:solidFill>
                  <a:srgbClr val="006600"/>
                </a:solidFill>
                <a:cs typeface="Arial" charset="0"/>
              </a:rPr>
              <a:t>v</a:t>
            </a:r>
            <a:r>
              <a:rPr lang="en-GB" altLang="en-US" sz="2400" smtClean="0">
                <a:cs typeface="Arial" charset="0"/>
              </a:rPr>
              <a:t>, towards the centre of the circle.</a:t>
            </a:r>
          </a:p>
        </p:txBody>
      </p:sp>
      <p:grpSp>
        <p:nvGrpSpPr>
          <p:cNvPr id="137227" name="Group 11"/>
          <p:cNvGrpSpPr>
            <a:grpSpLocks/>
          </p:cNvGrpSpPr>
          <p:nvPr/>
        </p:nvGrpSpPr>
        <p:grpSpPr bwMode="auto">
          <a:xfrm>
            <a:off x="187325" y="901154"/>
            <a:ext cx="2608263" cy="1677988"/>
            <a:chOff x="3025" y="1182"/>
            <a:chExt cx="1643" cy="1057"/>
          </a:xfrm>
        </p:grpSpPr>
        <p:sp>
          <p:nvSpPr>
            <p:cNvPr id="137228" name="Line 12"/>
            <p:cNvSpPr>
              <a:spLocks noChangeShapeType="1"/>
            </p:cNvSpPr>
            <p:nvPr/>
          </p:nvSpPr>
          <p:spPr bwMode="auto">
            <a:xfrm flipV="1">
              <a:off x="3407" y="1742"/>
              <a:ext cx="1133" cy="37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3557" y="1951"/>
              <a:ext cx="4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 b="1" i="1">
                  <a:solidFill>
                    <a:srgbClr val="FF3300"/>
                  </a:solidFill>
                </a:rPr>
                <a:t>-v</a:t>
              </a:r>
              <a:r>
                <a:rPr lang="en-GB" altLang="en-US" sz="2400" b="1" i="1" baseline="-25000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137230" name="Line 14"/>
            <p:cNvSpPr>
              <a:spLocks noChangeShapeType="1"/>
            </p:cNvSpPr>
            <p:nvPr/>
          </p:nvSpPr>
          <p:spPr bwMode="auto">
            <a:xfrm>
              <a:off x="3403" y="1342"/>
              <a:ext cx="1179" cy="39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31" name="Text Box 15"/>
            <p:cNvSpPr txBox="1">
              <a:spLocks noChangeArrowheads="1"/>
            </p:cNvSpPr>
            <p:nvPr/>
          </p:nvSpPr>
          <p:spPr bwMode="auto">
            <a:xfrm>
              <a:off x="4128" y="1306"/>
              <a:ext cx="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400" b="1" i="1">
                  <a:solidFill>
                    <a:srgbClr val="FF3300"/>
                  </a:solidFill>
                </a:rPr>
                <a:t>v</a:t>
              </a:r>
              <a:r>
                <a:rPr lang="en-GB" altLang="en-US" sz="2400" b="1" i="1" baseline="-25000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137232" name="Line 16"/>
            <p:cNvSpPr>
              <a:spLocks noChangeShapeType="1"/>
            </p:cNvSpPr>
            <p:nvPr/>
          </p:nvSpPr>
          <p:spPr bwMode="auto">
            <a:xfrm flipH="1">
              <a:off x="3413" y="1353"/>
              <a:ext cx="4" cy="76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33" name="Text Box 17"/>
            <p:cNvSpPr txBox="1">
              <a:spLocks noChangeArrowheads="1"/>
            </p:cNvSpPr>
            <p:nvPr/>
          </p:nvSpPr>
          <p:spPr bwMode="auto">
            <a:xfrm>
              <a:off x="3025" y="1552"/>
              <a:ext cx="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altLang="en-US" sz="2400" b="1" i="1">
                  <a:solidFill>
                    <a:srgbClr val="006600"/>
                  </a:solidFill>
                  <a:cs typeface="Arial" charset="0"/>
                </a:rPr>
                <a:t>δ</a:t>
              </a:r>
              <a:r>
                <a:rPr lang="en-GB" altLang="en-US" sz="2400" b="1" i="1">
                  <a:solidFill>
                    <a:srgbClr val="006600"/>
                  </a:solidFill>
                </a:rPr>
                <a:t>v</a:t>
              </a:r>
              <a:endParaRPr lang="en-GB" altLang="en-US" sz="2400" b="1" i="1" baseline="-25000">
                <a:solidFill>
                  <a:srgbClr val="006600"/>
                </a:solidFill>
              </a:endParaRPr>
            </a:p>
          </p:txBody>
        </p:sp>
        <p:sp>
          <p:nvSpPr>
            <p:cNvPr id="137234" name="Freeform 18"/>
            <p:cNvSpPr>
              <a:spLocks/>
            </p:cNvSpPr>
            <p:nvPr/>
          </p:nvSpPr>
          <p:spPr bwMode="auto">
            <a:xfrm>
              <a:off x="4041" y="1591"/>
              <a:ext cx="58" cy="302"/>
            </a:xfrm>
            <a:custGeom>
              <a:avLst/>
              <a:gdLst>
                <a:gd name="T0" fmla="*/ 121 w 130"/>
                <a:gd name="T1" fmla="*/ 0 h 473"/>
                <a:gd name="T2" fmla="*/ 1 w 130"/>
                <a:gd name="T3" fmla="*/ 258 h 473"/>
                <a:gd name="T4" fmla="*/ 130 w 130"/>
                <a:gd name="T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473">
                  <a:moveTo>
                    <a:pt x="121" y="0"/>
                  </a:moveTo>
                  <a:cubicBezTo>
                    <a:pt x="60" y="89"/>
                    <a:pt x="0" y="179"/>
                    <a:pt x="1" y="258"/>
                  </a:cubicBezTo>
                  <a:cubicBezTo>
                    <a:pt x="2" y="337"/>
                    <a:pt x="66" y="405"/>
                    <a:pt x="130" y="47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35" name="Text Box 19"/>
            <p:cNvSpPr txBox="1">
              <a:spLocks noChangeArrowheads="1"/>
            </p:cNvSpPr>
            <p:nvPr/>
          </p:nvSpPr>
          <p:spPr bwMode="auto">
            <a:xfrm>
              <a:off x="3726" y="1589"/>
              <a:ext cx="5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altLang="en-US" sz="2400" b="1" i="1">
                  <a:solidFill>
                    <a:srgbClr val="FF3300"/>
                  </a:solidFill>
                  <a:cs typeface="Arial" charset="0"/>
                </a:rPr>
                <a:t>δθ</a:t>
              </a:r>
              <a:endParaRPr lang="el-GR" altLang="en-US" sz="2400" b="1" i="1" baseline="-25000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137236" name="Text Box 20"/>
            <p:cNvSpPr txBox="1">
              <a:spLocks noChangeArrowheads="1"/>
            </p:cNvSpPr>
            <p:nvPr/>
          </p:nvSpPr>
          <p:spPr bwMode="auto">
            <a:xfrm>
              <a:off x="4549" y="1182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11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ISS Question</a:t>
            </a:r>
            <a:endParaRPr lang="el-GR" altLang="en-US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6024" y="1268760"/>
            <a:ext cx="4499992" cy="5157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/>
              <a:t>For the International Space Station in orbit about the Earth (ISS) Calculate</a:t>
            </a:r>
            <a:r>
              <a:rPr lang="en-GB" altLang="en-US" sz="2400" dirty="0" smtClean="0"/>
              <a:t>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GB" altLang="en-US" sz="800" dirty="0" smtClean="0"/>
          </a:p>
          <a:p>
            <a:pPr marL="9144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GB" altLang="en-US" dirty="0" smtClean="0"/>
              <a:t>the centripetal acceleration</a:t>
            </a:r>
            <a:endParaRPr lang="en-GB" altLang="en-US" dirty="0" smtClean="0"/>
          </a:p>
          <a:p>
            <a:pPr marL="9144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GB" altLang="en-US" dirty="0" smtClean="0"/>
              <a:t>linear </a:t>
            </a:r>
            <a:r>
              <a:rPr lang="en-GB" altLang="en-US" dirty="0" smtClean="0"/>
              <a:t>speed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GB" altLang="en-US" sz="800" i="1" dirty="0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GB" altLang="en-US" sz="2400" i="1" u="sng" dirty="0" smtClean="0"/>
              <a:t>Data</a:t>
            </a:r>
            <a:r>
              <a:rPr lang="en-GB" altLang="en-US" sz="2400" i="1" u="sng" dirty="0" smtClean="0"/>
              <a:t>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/>
              <a:t>orbital period = 90 minutes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/>
              <a:t>orbital height = 400km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/>
              <a:t>Earth radius = 6400km</a:t>
            </a:r>
          </a:p>
        </p:txBody>
      </p:sp>
      <p:pic>
        <p:nvPicPr>
          <p:cNvPr id="144388" name="Picture 4" descr="I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268760"/>
            <a:ext cx="3984625" cy="2752725"/>
          </a:xfrm>
        </p:spPr>
      </p:pic>
      <p:pic>
        <p:nvPicPr>
          <p:cNvPr id="1026" name="Picture 2" descr="http://www.rgbstock.com/cache1ntJpA/users/b/ba/ba1969/300/2dRXf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8529"/>
            <a:ext cx="14287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5099604"/>
            <a:ext cx="3816424" cy="132343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If the mass of the ISS is </a:t>
            </a:r>
            <a:r>
              <a:rPr lang="en-GB" sz="2000" dirty="0"/>
              <a:t>419,455 </a:t>
            </a:r>
            <a:r>
              <a:rPr lang="en-GB" sz="2000" dirty="0" smtClean="0"/>
              <a:t>kg, what force is required to keep it in this orbit?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43651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A*/A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084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991269"/>
            <a:ext cx="8272463" cy="5866731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80000"/>
              </a:lnSpc>
              <a:buFontTx/>
              <a:buAutoNum type="alphaLcParenBoth"/>
            </a:pP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ω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= </a:t>
            </a:r>
            <a:r>
              <a:rPr lang="en-GB" altLang="en-US" sz="2400" b="1" i="1" dirty="0" smtClean="0">
                <a:solidFill>
                  <a:srgbClr val="FF3300"/>
                </a:solidFill>
              </a:rPr>
              <a:t>2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π</a:t>
            </a: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 / T</a:t>
            </a:r>
            <a:r>
              <a:rPr lang="en-GB" altLang="en-US" sz="2400" dirty="0" smtClean="0"/>
              <a:t>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lphaLcParenBoth"/>
            </a:pPr>
            <a:endParaRPr lang="en-GB" alt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= 2 </a:t>
            </a:r>
            <a:r>
              <a:rPr lang="el-GR" altLang="en-US" sz="2400" dirty="0" smtClean="0">
                <a:cs typeface="Arial" charset="0"/>
              </a:rPr>
              <a:t>π</a:t>
            </a:r>
            <a:r>
              <a:rPr lang="en-GB" altLang="en-US" sz="2400" dirty="0" smtClean="0">
                <a:cs typeface="Arial" charset="0"/>
              </a:rPr>
              <a:t> / (90 x 60 seconds)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= 1.164 x 10</a:t>
            </a:r>
            <a:r>
              <a:rPr lang="en-GB" altLang="en-US" sz="2400" baseline="30000" dirty="0" smtClean="0"/>
              <a:t>-3</a:t>
            </a:r>
            <a:r>
              <a:rPr lang="en-GB" altLang="en-US" sz="2400" dirty="0" smtClean="0"/>
              <a:t> rads</a:t>
            </a:r>
            <a:r>
              <a:rPr lang="en-GB" altLang="en-US" sz="2400" baseline="30000" dirty="0" smtClean="0"/>
              <a:t>-1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baseline="30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dirty="0" smtClean="0">
                <a:solidFill>
                  <a:srgbClr val="FF3300"/>
                </a:solidFill>
                <a:cs typeface="Arial" charset="0"/>
              </a:rPr>
              <a:t>a = r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ω</a:t>
            </a:r>
            <a:r>
              <a:rPr lang="en-GB" altLang="en-US" sz="2400" b="1" i="1" baseline="30000" dirty="0" smtClean="0">
                <a:solidFill>
                  <a:srgbClr val="FF3300"/>
                </a:solidFill>
                <a:cs typeface="Arial" charset="0"/>
              </a:rPr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= (400km + 6400km) x (1.164 x 10</a:t>
            </a:r>
            <a:r>
              <a:rPr lang="en-GB" altLang="en-US" sz="2400" baseline="30000" dirty="0" smtClean="0"/>
              <a:t>-3</a:t>
            </a:r>
            <a:r>
              <a:rPr lang="en-GB" altLang="en-US" sz="2400" dirty="0" smtClean="0"/>
              <a:t> rads</a:t>
            </a:r>
            <a:r>
              <a:rPr lang="en-GB" altLang="en-US" sz="2400" baseline="30000" dirty="0" smtClean="0"/>
              <a:t>-1</a:t>
            </a:r>
            <a:r>
              <a:rPr lang="en-GB" altLang="en-US" sz="2400" dirty="0" smtClean="0"/>
              <a:t>)</a:t>
            </a:r>
            <a:r>
              <a:rPr lang="en-GB" altLang="en-US" sz="2400" baseline="30000" dirty="0" smtClean="0"/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= (6.8 x 10</a:t>
            </a:r>
            <a:r>
              <a:rPr lang="en-GB" altLang="en-US" sz="2400" baseline="30000" dirty="0" smtClean="0"/>
              <a:t>6</a:t>
            </a:r>
            <a:r>
              <a:rPr lang="en-GB" altLang="en-US" sz="2400" dirty="0" smtClean="0"/>
              <a:t> m) x (1.164 x 10</a:t>
            </a:r>
            <a:r>
              <a:rPr lang="en-GB" altLang="en-US" sz="2400" baseline="30000" dirty="0" smtClean="0"/>
              <a:t>-3</a:t>
            </a:r>
            <a:r>
              <a:rPr lang="en-GB" altLang="en-US" sz="2400" dirty="0" smtClean="0"/>
              <a:t> rads</a:t>
            </a:r>
            <a:r>
              <a:rPr lang="en-GB" altLang="en-US" sz="2400" baseline="30000" dirty="0" smtClean="0"/>
              <a:t>-1</a:t>
            </a:r>
            <a:r>
              <a:rPr lang="en-GB" altLang="en-US" sz="2400" dirty="0" smtClean="0"/>
              <a:t>)</a:t>
            </a:r>
            <a:r>
              <a:rPr lang="en-GB" altLang="en-US" sz="2400" baseline="30000" dirty="0" smtClean="0"/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 smtClean="0">
                <a:solidFill>
                  <a:schemeClr val="accent2"/>
                </a:solidFill>
              </a:rPr>
              <a:t>centripetal acceleration = 9.21 ms</a:t>
            </a:r>
            <a:r>
              <a:rPr lang="en-GB" altLang="en-US" sz="2400" b="1" baseline="30000" dirty="0" smtClean="0">
                <a:solidFill>
                  <a:schemeClr val="accent2"/>
                </a:solidFill>
              </a:rPr>
              <a:t>-1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(b) </a:t>
            </a:r>
            <a:r>
              <a:rPr lang="en-GB" altLang="en-US" sz="2400" b="1" i="1" dirty="0" smtClean="0">
                <a:solidFill>
                  <a:srgbClr val="FF3300"/>
                </a:solidFill>
              </a:rPr>
              <a:t>v = r </a:t>
            </a:r>
            <a:r>
              <a:rPr lang="el-GR" altLang="en-US" sz="2400" b="1" i="1" dirty="0" smtClean="0">
                <a:solidFill>
                  <a:srgbClr val="FF3300"/>
                </a:solidFill>
                <a:cs typeface="Arial" charset="0"/>
              </a:rPr>
              <a:t>ω</a:t>
            </a:r>
            <a:endParaRPr lang="en-GB" altLang="en-US" sz="2400" b="1" i="1" dirty="0" smtClean="0">
              <a:solidFill>
                <a:srgbClr val="FF3300"/>
              </a:solidFill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dirty="0" smtClean="0"/>
              <a:t>= (6.8 x 10</a:t>
            </a:r>
            <a:r>
              <a:rPr lang="en-GB" altLang="en-US" sz="2400" baseline="30000" dirty="0" smtClean="0"/>
              <a:t>6</a:t>
            </a:r>
            <a:r>
              <a:rPr lang="en-GB" altLang="en-US" sz="2400" dirty="0" smtClean="0"/>
              <a:t> m) x (1.164 x 10</a:t>
            </a:r>
            <a:r>
              <a:rPr lang="en-GB" altLang="en-US" sz="2400" baseline="30000" dirty="0" smtClean="0"/>
              <a:t>-3</a:t>
            </a:r>
            <a:r>
              <a:rPr lang="en-GB" altLang="en-US" sz="2400" dirty="0" smtClean="0"/>
              <a:t> rads</a:t>
            </a:r>
            <a:r>
              <a:rPr lang="en-GB" altLang="en-US" sz="2400" baseline="30000" dirty="0" smtClean="0"/>
              <a:t>-1</a:t>
            </a:r>
            <a:r>
              <a:rPr lang="en-GB" altLang="en-US" sz="2400" dirty="0" smtClean="0"/>
              <a:t>)</a:t>
            </a:r>
            <a:endParaRPr lang="en-GB" altLang="en-US" sz="2400" baseline="30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 smtClean="0">
                <a:solidFill>
                  <a:schemeClr val="accent2"/>
                </a:solidFill>
              </a:rPr>
              <a:t>linear speed = 7.91 x 10</a:t>
            </a:r>
            <a:r>
              <a:rPr lang="en-GB" altLang="en-US" sz="2400" b="1" baseline="30000" dirty="0" smtClean="0">
                <a:solidFill>
                  <a:schemeClr val="accent2"/>
                </a:solidFill>
              </a:rPr>
              <a:t>3</a:t>
            </a:r>
            <a:r>
              <a:rPr lang="en-GB" altLang="en-US" sz="2400" b="1" dirty="0" smtClean="0">
                <a:solidFill>
                  <a:schemeClr val="accent2"/>
                </a:solidFill>
              </a:rPr>
              <a:t> ms</a:t>
            </a:r>
            <a:r>
              <a:rPr lang="en-GB" altLang="en-US" sz="2400" b="1" baseline="30000" dirty="0" smtClean="0">
                <a:solidFill>
                  <a:schemeClr val="accent2"/>
                </a:solidFill>
              </a:rPr>
              <a:t>-1</a:t>
            </a:r>
            <a:r>
              <a:rPr lang="en-GB" altLang="en-US" sz="2400" dirty="0" smtClean="0"/>
              <a:t>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 smtClean="0">
                <a:solidFill>
                  <a:schemeClr val="accent2"/>
                </a:solidFill>
              </a:rPr>
              <a:t>(7.91 kms</a:t>
            </a:r>
            <a:r>
              <a:rPr lang="en-GB" altLang="en-US" sz="2400" b="1" baseline="30000" dirty="0" smtClean="0">
                <a:solidFill>
                  <a:schemeClr val="accent2"/>
                </a:solidFill>
              </a:rPr>
              <a:t>-1</a:t>
            </a:r>
            <a:r>
              <a:rPr lang="en-GB" altLang="en-US" sz="2400" b="1" dirty="0" smtClean="0">
                <a:solidFill>
                  <a:schemeClr val="accent2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932040" y="692696"/>
            <a:ext cx="4104456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313136"/>
            <a:ext cx="8229600" cy="747712"/>
          </a:xfrm>
        </p:spPr>
        <p:txBody>
          <a:bodyPr>
            <a:normAutofit/>
          </a:bodyPr>
          <a:lstStyle/>
          <a:p>
            <a:r>
              <a:rPr lang="en-GB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From AS:</a:t>
            </a:r>
            <a:endParaRPr lang="en-GB" alt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36097" y="944844"/>
            <a:ext cx="3456383" cy="15480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GB" altLang="en-US" sz="1600" dirty="0" smtClean="0">
                <a:solidFill>
                  <a:schemeClr val="bg1"/>
                </a:solidFill>
              </a:rPr>
              <a:t>Therefore </a:t>
            </a:r>
            <a:r>
              <a:rPr lang="en-GB" altLang="en-US" sz="1600" dirty="0" smtClean="0">
                <a:solidFill>
                  <a:schemeClr val="bg1"/>
                </a:solidFill>
              </a:rPr>
              <a:t>centripetal acceleration requires a resultant force directed towards the centre of the circular path </a:t>
            </a:r>
            <a:r>
              <a:rPr lang="en-GB" altLang="en-US" sz="1600" dirty="0" smtClean="0">
                <a:solidFill>
                  <a:schemeClr val="bg1"/>
                </a:solidFill>
              </a:rPr>
              <a:t>to keep it in circular motion– </a:t>
            </a:r>
            <a:r>
              <a:rPr lang="en-GB" altLang="en-US" sz="1600" dirty="0" smtClean="0">
                <a:solidFill>
                  <a:schemeClr val="bg1"/>
                </a:solidFill>
              </a:rPr>
              <a:t>this is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CENTRIPETAL FORCE.</a:t>
            </a:r>
          </a:p>
        </p:txBody>
      </p:sp>
      <p:pic>
        <p:nvPicPr>
          <p:cNvPr id="34841" name="Picture 25" descr="p22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453" y="3214018"/>
            <a:ext cx="3376613" cy="273526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4823520" y="5842337"/>
            <a:ext cx="43204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dirty="0">
                <a:solidFill>
                  <a:srgbClr val="FF0000"/>
                </a:solidFill>
              </a:rPr>
              <a:t>Tension</a:t>
            </a:r>
            <a:r>
              <a:rPr lang="en-GB" altLang="en-US" sz="2000" dirty="0"/>
              <a:t> provides the </a:t>
            </a:r>
            <a:r>
              <a:rPr lang="en-GB" altLang="en-US" sz="2000" b="1" dirty="0">
                <a:solidFill>
                  <a:schemeClr val="accent2"/>
                </a:solidFill>
              </a:rPr>
              <a:t>CENTRIPETAL FORCE</a:t>
            </a:r>
            <a:r>
              <a:rPr lang="en-GB" altLang="en-US" sz="2000" dirty="0"/>
              <a:t> required by the hammer thrower.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990347"/>
            <a:ext cx="457200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Newton’s first law:</a:t>
            </a:r>
          </a:p>
          <a:p>
            <a:pPr>
              <a:lnSpc>
                <a:spcPct val="120000"/>
              </a:lnSpc>
            </a:pPr>
            <a:r>
              <a:rPr lang="en-GB" dirty="0"/>
              <a:t>An object at rest stays at rest and an object in motion stays in motion with the same speed and in the same direction unless acted upon by a resultant force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3934563"/>
            <a:ext cx="4572000" cy="20867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Newton’s second law:</a:t>
            </a:r>
          </a:p>
          <a:p>
            <a:pPr>
              <a:lnSpc>
                <a:spcPct val="120000"/>
              </a:lnSpc>
            </a:pPr>
            <a:r>
              <a:rPr lang="en-GB" dirty="0"/>
              <a:t>The acceleration of an object produced by a resultant force is directly proportional to the magnitude of the net force, in the same direction as the net force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1151" y="692696"/>
            <a:ext cx="8229600" cy="74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Centripetal Force</a:t>
            </a:r>
            <a:endParaRPr lang="en-GB" alt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0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936</Words>
  <Application>Microsoft Office PowerPoint</Application>
  <PresentationFormat>On-screen Show (4:3)</PresentationFormat>
  <Paragraphs>149</Paragraphs>
  <Slides>15</Slides>
  <Notes>11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Centripetal acceleration (a)</vt:lpstr>
      <vt:lpstr>PowerPoint Presentation</vt:lpstr>
      <vt:lpstr>Proof of: a = v2 / r</vt:lpstr>
      <vt:lpstr>PowerPoint Presentation</vt:lpstr>
      <vt:lpstr>PowerPoint Presentation</vt:lpstr>
      <vt:lpstr>ISS Question</vt:lpstr>
      <vt:lpstr>PowerPoint Presentation</vt:lpstr>
      <vt:lpstr>From AS:</vt:lpstr>
      <vt:lpstr>Other examples of centripetal forces</vt:lpstr>
      <vt:lpstr>Using your equations, derive an equation for centripetal force</vt:lpstr>
      <vt:lpstr>Equations for centripetal force</vt:lpstr>
      <vt:lpstr>PowerPoint Presentation</vt:lpstr>
      <vt:lpstr>PowerPoint Presentation</vt:lpstr>
      <vt:lpstr>Homework for Next lesson</vt:lpstr>
    </vt:vector>
  </TitlesOfParts>
  <Company>The City of London of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13</cp:revision>
  <dcterms:created xsi:type="dcterms:W3CDTF">2016-05-16T12:59:08Z</dcterms:created>
  <dcterms:modified xsi:type="dcterms:W3CDTF">2016-06-22T09:25:08Z</dcterms:modified>
</cp:coreProperties>
</file>