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7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7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8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68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75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2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07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78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45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28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5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41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6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7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0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4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1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0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1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LO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65126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Key Words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7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LO To apply Centripetal Acceleration to different applications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65126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Key Words: Centripetal Acceleration, Force, Angular velocity, speed, displacement 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3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C31813-D645-4F9D-BFD2-65F377D5AD62}" type="datetime4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 June 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-567650" y="2706212"/>
            <a:ext cx="4932363" cy="6309930"/>
            <a:chOff x="89688" y="764704"/>
            <a:chExt cx="4932040" cy="6310354"/>
          </a:xfrm>
        </p:grpSpPr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89688" y="1196752"/>
              <a:ext cx="4932040" cy="5878306"/>
              <a:chOff x="89688" y="836712"/>
              <a:chExt cx="4932040" cy="5878306"/>
            </a:xfrm>
          </p:grpSpPr>
          <p:grpSp>
            <p:nvGrpSpPr>
              <p:cNvPr id="14" name="Group 7"/>
              <p:cNvGrpSpPr>
                <a:grpSpLocks/>
              </p:cNvGrpSpPr>
              <p:nvPr/>
            </p:nvGrpSpPr>
            <p:grpSpPr bwMode="auto">
              <a:xfrm>
                <a:off x="89688" y="1557266"/>
                <a:ext cx="4932040" cy="5157752"/>
                <a:chOff x="89688" y="1269234"/>
                <a:chExt cx="4932040" cy="5157752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250809" y="1269234"/>
                  <a:ext cx="4536778" cy="45357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89688" y="2251580"/>
                  <a:ext cx="4932040" cy="41754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5" name="Picture 2" descr="C:\Program Files\Microsoft Office\MEDIA\CAGCAT10\j0212957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2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35696" y="836712"/>
                <a:ext cx="1388942" cy="783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2032590" y="1359265"/>
              <a:ext cx="1071634" cy="2539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2164353" y="2164180"/>
              <a:ext cx="935101" cy="952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2195736" y="764704"/>
              <a:ext cx="720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2339752" y="2564904"/>
              <a:ext cx="720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prstClr val="black"/>
                  </a:solidFill>
                </a:rPr>
                <a:t>mg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131933" y="1412448"/>
              <a:ext cx="72067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9"/>
            <p:cNvSpPr txBox="1">
              <a:spLocks noChangeArrowheads="1"/>
            </p:cNvSpPr>
            <p:nvPr/>
          </p:nvSpPr>
          <p:spPr bwMode="auto">
            <a:xfrm>
              <a:off x="3851920" y="1268760"/>
              <a:ext cx="5040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prstClr val="black"/>
                  </a:solidFill>
                </a:rPr>
                <a:t>v</a:t>
              </a:r>
            </a:p>
          </p:txBody>
        </p:sp>
      </p:grp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28650" y="5263769"/>
            <a:ext cx="7886700" cy="43513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 smtClean="0"/>
              <a:t>Objective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893" t="57595" r="15362"/>
          <a:stretch/>
        </p:blipFill>
        <p:spPr>
          <a:xfrm>
            <a:off x="4758776" y="3149274"/>
            <a:ext cx="4315968" cy="2365489"/>
          </a:xfrm>
          <a:prstGeom prst="rect">
            <a:avLst/>
          </a:prstGeom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844564"/>
              </p:ext>
            </p:extLst>
          </p:nvPr>
        </p:nvGraphicFramePr>
        <p:xfrm>
          <a:off x="0" y="764704"/>
          <a:ext cx="9144000" cy="822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1236"/>
                <a:gridCol w="4618182"/>
                <a:gridCol w="2484582"/>
              </a:tblGrid>
              <a:tr h="822325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latin typeface="Comic Sans MS" panose="030F0702030302020204" pitchFamily="66" charset="0"/>
                        </a:rPr>
                        <a:t>CW</a:t>
                      </a:r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anose="030F0702030302020204" pitchFamily="66" charset="0"/>
                        </a:rPr>
                        <a:t>Applications of</a:t>
                      </a:r>
                      <a:r>
                        <a:rPr lang="en-GB" sz="2400" b="1" u="sng" baseline="0" dirty="0" smtClean="0">
                          <a:latin typeface="Comic Sans MS" panose="030F0702030302020204" pitchFamily="66" charset="0"/>
                        </a:rPr>
                        <a:t> centripetal Acceleration</a:t>
                      </a:r>
                      <a:endParaRPr lang="en-GB" sz="24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r"/>
                      <a:fld id="{23DC5882-FF6C-467E-8072-EFA141FB0D08}" type="datetime1">
                        <a:rPr lang="en-GB" sz="1800" b="1" u="sng" smtClean="0">
                          <a:latin typeface="Comic Sans MS" panose="030F0702030302020204" pitchFamily="66" charset="0"/>
                        </a:rPr>
                        <a:t>09/06/2016</a:t>
                      </a:fld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</a:tr>
            </a:tbl>
          </a:graphicData>
        </a:graphic>
      </p:graphicFrame>
      <p:sp>
        <p:nvSpPr>
          <p:cNvPr id="31" name="Content Placeholder 2"/>
          <p:cNvSpPr txBox="1">
            <a:spLocks/>
          </p:cNvSpPr>
          <p:nvPr/>
        </p:nvSpPr>
        <p:spPr>
          <a:xfrm>
            <a:off x="538441" y="164476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each case below state, describe and explain what the centripetal force is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614330"/>
              </p:ext>
            </p:extLst>
          </p:nvPr>
        </p:nvGraphicFramePr>
        <p:xfrm>
          <a:off x="296846" y="5045933"/>
          <a:ext cx="8785225" cy="1706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57"/>
                <a:gridCol w="7852168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From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my learning today I will be able to: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2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Key: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itchFamily="66" charset="0"/>
                        </a:rPr>
                        <a:t>Identify and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describe </a:t>
                      </a:r>
                      <a:r>
                        <a:rPr lang="en-GB" sz="1600" dirty="0" smtClean="0">
                          <a:latin typeface="Comic Sans MS" pitchFamily="66" charset="0"/>
                        </a:rPr>
                        <a:t>Centripetal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Acceleration and force for each case </a:t>
                      </a:r>
                      <a:r>
                        <a:rPr lang="en-GB" sz="1600" dirty="0" smtClean="0">
                          <a:latin typeface="Comic Sans MS" pitchFamily="66" charset="0"/>
                        </a:rPr>
                        <a:t>(C)</a:t>
                      </a:r>
                    </a:p>
                  </a:txBody>
                  <a:tcPr marL="91443" marR="91443" marT="45717" marB="45717">
                    <a:solidFill>
                      <a:srgbClr val="92D050"/>
                    </a:solidFill>
                  </a:tcPr>
                </a:tc>
              </a:tr>
              <a:tr h="52916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Boost: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Explain what forces are experienced when cars travel over hills and round bends.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sz="1600" dirty="0" smtClean="0">
                          <a:latin typeface="Comic Sans MS" pitchFamily="66" charset="0"/>
                        </a:rPr>
                        <a:t>(B)</a:t>
                      </a:r>
                    </a:p>
                  </a:txBody>
                  <a:tcPr marL="91443" marR="91443" marT="45717" marB="45717">
                    <a:solidFill>
                      <a:srgbClr val="FFC000"/>
                    </a:solidFill>
                  </a:tcPr>
                </a:tc>
              </a:tr>
              <a:tr h="1404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Aspire: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Calculate Centripetal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Acceleration and force for each case </a:t>
                      </a:r>
                      <a:r>
                        <a:rPr lang="en-GB" sz="1600" dirty="0" smtClean="0">
                          <a:latin typeface="Comic Sans MS" pitchFamily="66" charset="0"/>
                        </a:rPr>
                        <a:t>(A)</a:t>
                      </a:r>
                      <a:r>
                        <a:rPr lang="en-US" sz="1600" dirty="0" smtClean="0">
                          <a:latin typeface="Comic Sans MS" pitchFamily="66" charset="0"/>
                        </a:rPr>
                        <a:t> </a:t>
                      </a:r>
                    </a:p>
                  </a:txBody>
                  <a:tcPr marL="91443" marR="91443" marT="45717" marB="4571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4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513" t="38804" r="20119" b="11291"/>
          <a:stretch/>
        </p:blipFill>
        <p:spPr>
          <a:xfrm>
            <a:off x="628650" y="798285"/>
            <a:ext cx="8010711" cy="56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323850" y="699262"/>
            <a:ext cx="839343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Cars going over bumps / hills / bridges</a:t>
            </a:r>
          </a:p>
        </p:txBody>
      </p:sp>
      <p:grpSp>
        <p:nvGrpSpPr>
          <p:cNvPr id="39939" name="Group 26"/>
          <p:cNvGrpSpPr>
            <a:grpSpLocks/>
          </p:cNvGrpSpPr>
          <p:nvPr/>
        </p:nvGrpSpPr>
        <p:grpSpPr bwMode="auto">
          <a:xfrm>
            <a:off x="-195072" y="2209737"/>
            <a:ext cx="4932363" cy="6264275"/>
            <a:chOff x="0" y="764704"/>
            <a:chExt cx="4932040" cy="6264696"/>
          </a:xfrm>
        </p:grpSpPr>
        <p:grpSp>
          <p:nvGrpSpPr>
            <p:cNvPr id="39946" name="Group 10"/>
            <p:cNvGrpSpPr>
              <a:grpSpLocks/>
            </p:cNvGrpSpPr>
            <p:nvPr/>
          </p:nvGrpSpPr>
          <p:grpSpPr bwMode="auto">
            <a:xfrm>
              <a:off x="0" y="1196752"/>
              <a:ext cx="4932040" cy="5832648"/>
              <a:chOff x="0" y="836712"/>
              <a:chExt cx="4932040" cy="5832648"/>
            </a:xfrm>
          </p:grpSpPr>
          <p:grpSp>
            <p:nvGrpSpPr>
              <p:cNvPr id="39953" name="Group 7"/>
              <p:cNvGrpSpPr>
                <a:grpSpLocks/>
              </p:cNvGrpSpPr>
              <p:nvPr/>
            </p:nvGrpSpPr>
            <p:grpSpPr bwMode="auto">
              <a:xfrm>
                <a:off x="0" y="1556792"/>
                <a:ext cx="4932040" cy="5112568"/>
                <a:chOff x="0" y="1268760"/>
                <a:chExt cx="4932040" cy="5112568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50809" y="1269234"/>
                  <a:ext cx="4536778" cy="45357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0" y="2205922"/>
                  <a:ext cx="4932040" cy="41754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39954" name="Picture 2" descr="C:\Program Files\Microsoft Office\MEDIA\CAGCAT10\j0212957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2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35696" y="836712"/>
                <a:ext cx="1388942" cy="783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2032590" y="1359265"/>
              <a:ext cx="1071634" cy="2539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2164353" y="2164180"/>
              <a:ext cx="935101" cy="952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49" name="TextBox 15"/>
            <p:cNvSpPr txBox="1">
              <a:spLocks noChangeArrowheads="1"/>
            </p:cNvSpPr>
            <p:nvPr/>
          </p:nvSpPr>
          <p:spPr bwMode="auto">
            <a:xfrm>
              <a:off x="2195736" y="764704"/>
              <a:ext cx="720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39950" name="TextBox 16"/>
            <p:cNvSpPr txBox="1">
              <a:spLocks noChangeArrowheads="1"/>
            </p:cNvSpPr>
            <p:nvPr/>
          </p:nvSpPr>
          <p:spPr bwMode="auto">
            <a:xfrm>
              <a:off x="2339752" y="2564904"/>
              <a:ext cx="720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prstClr val="black"/>
                  </a:solidFill>
                </a:rPr>
                <a:t>mg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131933" y="1412448"/>
              <a:ext cx="72067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52" name="TextBox 19"/>
            <p:cNvSpPr txBox="1">
              <a:spLocks noChangeArrowheads="1"/>
            </p:cNvSpPr>
            <p:nvPr/>
          </p:nvSpPr>
          <p:spPr bwMode="auto">
            <a:xfrm>
              <a:off x="3851920" y="1268760"/>
              <a:ext cx="5040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prstClr val="black"/>
                  </a:solidFill>
                </a:rPr>
                <a:t>v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08654" y="1664462"/>
            <a:ext cx="48593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The car is supported by a force, S.</a:t>
            </a:r>
          </a:p>
          <a:p>
            <a:pPr eaLnBrk="1" hangingPunct="1"/>
            <a:r>
              <a:rPr lang="en-GB" alt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When v=0, S = mg</a:t>
            </a:r>
            <a:r>
              <a:rPr lang="en-GB" altLang="en-US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/>
            <a:endParaRPr lang="en-GB" altLang="en-U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 </a:t>
            </a:r>
            <a:r>
              <a:rPr lang="en-GB" alt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v increases, </a:t>
            </a:r>
            <a:r>
              <a:rPr lang="en-GB" altLang="en-US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will happen? Why will this happen?</a:t>
            </a:r>
            <a:endParaRPr lang="en-GB" altLang="en-U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GB" altLang="en-U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>
                <a:spLocks noChangeArrowheads="1"/>
              </p:cNvSpPr>
              <p:nvPr/>
            </p:nvSpPr>
            <p:spPr bwMode="auto">
              <a:xfrm>
                <a:off x="4024538" y="950519"/>
                <a:ext cx="5253574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The centripetal force is the resultant of S and mg: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alt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alt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alt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GB" alt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4538" y="950519"/>
                <a:ext cx="5253574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928" t="-3311" r="-1160" b="-26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5162741" y="2058541"/>
                <a:ext cx="3632580" cy="1107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If</a:t>
                </a:r>
                <a:r>
                  <a:rPr lang="en-GB" alt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alt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GB" alt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𝑚𝑣</m:t>
                        </m:r>
                        <m:r>
                          <a:rPr lang="en-GB" altLang="en-US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en-GB" altLang="en-US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endParaRPr lang="en-GB" altLang="en-US" dirty="0">
                  <a:solidFill>
                    <a:prstClr val="black"/>
                  </a:solidFill>
                </a:endParaRPr>
              </a:p>
              <a:p>
                <a:pPr algn="ctr" eaLnBrk="1" hangingPunct="1"/>
                <a:endParaRPr lang="en-GB" altLang="en-US" dirty="0" smtClean="0">
                  <a:solidFill>
                    <a:prstClr val="black"/>
                  </a:solidFill>
                  <a:sym typeface="Symbol" panose="05050102010706020507" pitchFamily="18" charset="2"/>
                </a:endParaRPr>
              </a:p>
              <a:p>
                <a:pPr algn="ctr" eaLnBrk="1" hangingPunct="1"/>
                <a:r>
                  <a:rPr lang="en-GB" altLang="en-US" dirty="0" smtClean="0">
                    <a:solidFill>
                      <a:prstClr val="black"/>
                    </a:solidFill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r>
                      <a:rPr lang="en-GB" alt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𝑚𝑔</m:t>
                    </m:r>
                    <m:r>
                      <a:rPr lang="en-GB" alt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– </m:t>
                    </m:r>
                    <m:r>
                      <a:rPr lang="en-GB" alt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GB" alt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= </m:t>
                    </m:r>
                    <m:f>
                      <m:fPr>
                        <m:ctrlPr>
                          <a:rPr lang="en-GB" altLang="en-US" i="1" baseline="3000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alt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𝑚𝑣</m:t>
                        </m:r>
                        <m:r>
                          <a:rPr lang="en-GB" altLang="en-US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alt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en-GB" altLang="en-US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endParaRPr lang="en-GB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2741" y="2058541"/>
                <a:ext cx="3632580" cy="1107867"/>
              </a:xfrm>
              <a:prstGeom prst="rect">
                <a:avLst/>
              </a:prstGeom>
              <a:blipFill rotWithShape="0">
                <a:blip r:embed="rId3"/>
                <a:stretch>
                  <a:fillRect b="-22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698" y="3528494"/>
            <a:ext cx="8137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As v </a:t>
            </a:r>
            <a:r>
              <a:rPr lang="en-GB" alt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increases the car is more likely to leave the road. This means the resultant force decreases to 0. </a:t>
            </a:r>
            <a:r>
              <a:rPr lang="en-GB" altLang="en-US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Ie</a:t>
            </a:r>
            <a:r>
              <a:rPr lang="en-GB" alt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- S decreases. </a:t>
            </a:r>
            <a:endParaRPr lang="en-GB" alt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537210" y="4390502"/>
                <a:ext cx="8064500" cy="1673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 typeface="Symbol" panose="05050102010706020507" pitchFamily="18" charset="2"/>
                  <a:buChar char="\"/>
                </a:pPr>
                <a:r>
                  <a:rPr lang="en-GB" altLang="en-US" b="1" i="1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</a:t>
                </a:r>
                <a:r>
                  <a:rPr lang="en-GB" altLang="en-US" b="1" i="1" baseline="-25000" dirty="0" err="1">
                    <a:solidFill>
                      <a:prstClr val="black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max</a:t>
                </a:r>
                <a:r>
                  <a:rPr lang="en-GB" altLang="en-US" b="1" i="1" dirty="0">
                    <a:solidFill>
                      <a:prstClr val="black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occurs when S = 0</a:t>
                </a:r>
              </a:p>
              <a:p>
                <a:pPr eaLnBrk="1" hangingPunct="1">
                  <a:buFont typeface="Symbol" panose="05050102010706020507" pitchFamily="18" charset="2"/>
                  <a:buChar char="\"/>
                </a:pPr>
                <a:endParaRPr lang="en-GB" altLang="en-US" dirty="0">
                  <a:solidFill>
                    <a:prstClr val="black"/>
                  </a:solidFill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en-GB" altLang="en-US" dirty="0">
                    <a:solidFill>
                      <a:prstClr val="black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The fastest speed the car can travel over the hill will be given by</a:t>
                </a:r>
                <a:r>
                  <a:rPr lang="en-GB" altLang="en-US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:</a:t>
                </a:r>
              </a:p>
              <a:p>
                <a:pPr eaLnBrk="1" hangingPunct="1"/>
                <a:endParaRPr lang="en-GB" altLang="en-US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alt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GB" alt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alt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𝑚𝑣</m:t>
                          </m:r>
                          <m:r>
                            <a:rPr lang="en-GB" altLang="en-US" i="1" baseline="-25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GB" altLang="en-US" i="1" baseline="30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alt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210" y="4390502"/>
                <a:ext cx="8064500" cy="1673343"/>
              </a:xfrm>
              <a:prstGeom prst="rect">
                <a:avLst/>
              </a:prstGeom>
              <a:blipFill rotWithShape="0">
                <a:blip r:embed="rId4"/>
                <a:stretch>
                  <a:fillRect l="-605" t="-2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19"/>
          <p:cNvSpPr>
            <a:spLocks noGrp="1"/>
          </p:cNvSpPr>
          <p:nvPr>
            <p:ph type="dt" sz="quarter" idx="10"/>
          </p:nvPr>
        </p:nvSpPr>
        <p:spPr>
          <a:xfrm>
            <a:off x="628650" y="6795263"/>
            <a:ext cx="2057400" cy="365125"/>
          </a:xfrm>
        </p:spPr>
        <p:txBody>
          <a:bodyPr/>
          <a:lstStyle/>
          <a:p>
            <a:pPr>
              <a:defRPr/>
            </a:pPr>
            <a:fld id="{B69587E7-8577-4A21-820B-06816F8C6ECD}" type="datetime4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 June 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b="65636"/>
          <a:stretch/>
        </p:blipFill>
        <p:spPr>
          <a:xfrm>
            <a:off x="-252141" y="770866"/>
            <a:ext cx="4932091" cy="220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allAtOnce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250825" y="675481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prstClr val="black"/>
                </a:solidFill>
              </a:rPr>
              <a:t>Cars going </a:t>
            </a:r>
            <a:r>
              <a:rPr lang="en-GB" alt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round</a:t>
            </a:r>
            <a:r>
              <a:rPr lang="en-GB" altLang="en-US" sz="2400" dirty="0">
                <a:solidFill>
                  <a:prstClr val="black"/>
                </a:solidFill>
              </a:rPr>
              <a:t> bends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0825" y="1176274"/>
            <a:ext cx="5400675" cy="5400675"/>
            <a:chOff x="251520" y="908720"/>
            <a:chExt cx="5400600" cy="5400600"/>
          </a:xfrm>
        </p:grpSpPr>
        <p:grpSp>
          <p:nvGrpSpPr>
            <p:cNvPr id="40969" name="Group 11"/>
            <p:cNvGrpSpPr>
              <a:grpSpLocks/>
            </p:cNvGrpSpPr>
            <p:nvPr/>
          </p:nvGrpSpPr>
          <p:grpSpPr bwMode="auto">
            <a:xfrm>
              <a:off x="251520" y="908720"/>
              <a:ext cx="5400600" cy="5400600"/>
              <a:chOff x="251520" y="908720"/>
              <a:chExt cx="5400600" cy="54006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83314" y="1196054"/>
                <a:ext cx="4608449" cy="460844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835823" y="2277126"/>
                <a:ext cx="2295493" cy="2439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988332" y="908720"/>
                <a:ext cx="2519328" cy="540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5400000">
                <a:off x="1691363" y="2132665"/>
                <a:ext cx="2520915" cy="540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972235" y="3069278"/>
                <a:ext cx="431794" cy="7921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rot="5400000" flipH="1" flipV="1">
                <a:off x="937310" y="2672409"/>
                <a:ext cx="503230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78" name="TextBox 9"/>
              <p:cNvSpPr txBox="1">
                <a:spLocks noChangeArrowheads="1"/>
              </p:cNvSpPr>
              <p:nvPr/>
            </p:nvSpPr>
            <p:spPr bwMode="auto">
              <a:xfrm>
                <a:off x="1043608" y="2132856"/>
                <a:ext cx="5760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prstClr val="black"/>
                    </a:solidFill>
                  </a:rPr>
                  <a:t>v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1188132" y="3429635"/>
              <a:ext cx="1079485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1" name="TextBox 14"/>
            <p:cNvSpPr txBox="1">
              <a:spLocks noChangeArrowheads="1"/>
            </p:cNvSpPr>
            <p:nvPr/>
          </p:nvSpPr>
          <p:spPr bwMode="auto">
            <a:xfrm>
              <a:off x="2267744" y="3284984"/>
              <a:ext cx="13681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prstClr val="black"/>
                  </a:solidFill>
                </a:rPr>
                <a:t>Friction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09999" y="1211274"/>
            <a:ext cx="4535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the centripetal force provided by?</a:t>
            </a:r>
            <a:endParaRPr lang="en-GB" alt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47356" y="2213269"/>
            <a:ext cx="4681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The car has a certain top speed, </a:t>
            </a:r>
            <a:r>
              <a:rPr lang="en-GB" altLang="en-US" dirty="0" err="1">
                <a:solidFill>
                  <a:prstClr val="black"/>
                </a:solidFill>
                <a:latin typeface="Comic Sans MS" panose="030F0702030302020204" pitchFamily="66" charset="0"/>
              </a:rPr>
              <a:t>v</a:t>
            </a:r>
            <a:r>
              <a:rPr lang="en-GB" altLang="en-US" baseline="-25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max</a:t>
            </a:r>
            <a:r>
              <a:rPr lang="en-GB" altLang="en-US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 before it begins to slip on the </a:t>
            </a:r>
            <a:r>
              <a:rPr lang="en-GB" alt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road.</a:t>
            </a:r>
          </a:p>
          <a:p>
            <a:pPr eaLnBrk="1" hangingPunct="1"/>
            <a:endParaRPr lang="en-GB" alt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Why does this happen?</a:t>
            </a:r>
            <a:endParaRPr lang="en-GB" alt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92500" y="4221163"/>
            <a:ext cx="302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err="1">
                <a:solidFill>
                  <a:prstClr val="black"/>
                </a:solidFill>
              </a:rPr>
              <a:t>Friction</a:t>
            </a:r>
            <a:r>
              <a:rPr lang="en-GB" altLang="en-US" baseline="-25000" dirty="0" err="1">
                <a:solidFill>
                  <a:prstClr val="black"/>
                </a:solidFill>
              </a:rPr>
              <a:t>max</a:t>
            </a:r>
            <a:r>
              <a:rPr lang="en-GB" altLang="en-US" baseline="-25000" dirty="0">
                <a:solidFill>
                  <a:prstClr val="black"/>
                </a:solidFill>
              </a:rPr>
              <a:t> </a:t>
            </a:r>
            <a:r>
              <a:rPr lang="en-GB" altLang="en-US" dirty="0">
                <a:solidFill>
                  <a:prstClr val="black"/>
                </a:solidFill>
              </a:rPr>
              <a:t> = m v</a:t>
            </a:r>
            <a:r>
              <a:rPr lang="en-GB" altLang="en-US" baseline="-25000" dirty="0">
                <a:solidFill>
                  <a:prstClr val="black"/>
                </a:solidFill>
              </a:rPr>
              <a:t>max</a:t>
            </a:r>
            <a:r>
              <a:rPr lang="en-GB" altLang="en-US" baseline="30000" dirty="0">
                <a:solidFill>
                  <a:prstClr val="black"/>
                </a:solidFill>
              </a:rPr>
              <a:t>2</a:t>
            </a:r>
            <a:r>
              <a:rPr lang="en-GB" altLang="en-US" baseline="-25000" dirty="0">
                <a:solidFill>
                  <a:prstClr val="black"/>
                </a:solidFill>
              </a:rPr>
              <a:t> </a:t>
            </a:r>
            <a:r>
              <a:rPr lang="en-GB" altLang="en-US" dirty="0">
                <a:solidFill>
                  <a:prstClr val="black"/>
                </a:solidFill>
              </a:rPr>
              <a:t> / 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87449" y="5538310"/>
            <a:ext cx="7272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prstClr val="black"/>
                </a:solidFill>
              </a:rPr>
              <a:t>In questions on this sort of thing, you’ll be given details of the friction.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AE15C5-E73F-4D59-86E5-912A9A5B5528}" type="datetime4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 June 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8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95288" y="639640"/>
            <a:ext cx="5976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prstClr val="black"/>
                </a:solidFill>
              </a:rPr>
              <a:t>Banked tracks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04502" y="881740"/>
            <a:ext cx="45370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This is supposed to be a car coming towards us.  </a:t>
            </a:r>
            <a:endParaRPr lang="en-GB" altLang="en-U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GB" alt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It’s </a:t>
            </a:r>
            <a:r>
              <a:rPr lang="en-GB" alt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travelling round a bend and the track is banked at an angle,  </a:t>
            </a:r>
            <a:r>
              <a:rPr lang="en-GB" altLang="en-US" sz="2400" dirty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.</a:t>
            </a:r>
            <a:endParaRPr lang="en-GB" alt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6725" y="1079043"/>
            <a:ext cx="4248150" cy="3033712"/>
            <a:chOff x="467544" y="836712"/>
            <a:chExt cx="4248472" cy="3032923"/>
          </a:xfrm>
        </p:grpSpPr>
        <p:sp>
          <p:nvSpPr>
            <p:cNvPr id="7" name="Arc 6"/>
            <p:cNvSpPr/>
            <p:nvPr/>
          </p:nvSpPr>
          <p:spPr>
            <a:xfrm rot="12727624">
              <a:off x="2169473" y="1838163"/>
              <a:ext cx="2138524" cy="187276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802732" y="2599965"/>
              <a:ext cx="1219292" cy="1269670"/>
            </a:xfrm>
            <a:custGeom>
              <a:avLst/>
              <a:gdLst>
                <a:gd name="connsiteX0" fmla="*/ 1219200 w 1219200"/>
                <a:gd name="connsiteY0" fmla="*/ 818919 h 1269493"/>
                <a:gd name="connsiteX1" fmla="*/ 1219200 w 1219200"/>
                <a:gd name="connsiteY1" fmla="*/ 818919 h 1269493"/>
                <a:gd name="connsiteX2" fmla="*/ 1179443 w 1219200"/>
                <a:gd name="connsiteY2" fmla="*/ 924936 h 1269493"/>
                <a:gd name="connsiteX3" fmla="*/ 1166191 w 1219200"/>
                <a:gd name="connsiteY3" fmla="*/ 977945 h 1269493"/>
                <a:gd name="connsiteX4" fmla="*/ 1113182 w 1219200"/>
                <a:gd name="connsiteY4" fmla="*/ 1044206 h 1269493"/>
                <a:gd name="connsiteX5" fmla="*/ 1073426 w 1219200"/>
                <a:gd name="connsiteY5" fmla="*/ 1070710 h 1269493"/>
                <a:gd name="connsiteX6" fmla="*/ 967408 w 1219200"/>
                <a:gd name="connsiteY6" fmla="*/ 1150223 h 1269493"/>
                <a:gd name="connsiteX7" fmla="*/ 927652 w 1219200"/>
                <a:gd name="connsiteY7" fmla="*/ 1163475 h 1269493"/>
                <a:gd name="connsiteX8" fmla="*/ 861391 w 1219200"/>
                <a:gd name="connsiteY8" fmla="*/ 1203232 h 1269493"/>
                <a:gd name="connsiteX9" fmla="*/ 821634 w 1219200"/>
                <a:gd name="connsiteY9" fmla="*/ 1216484 h 1269493"/>
                <a:gd name="connsiteX10" fmla="*/ 768626 w 1219200"/>
                <a:gd name="connsiteY10" fmla="*/ 1242988 h 1269493"/>
                <a:gd name="connsiteX11" fmla="*/ 689113 w 1219200"/>
                <a:gd name="connsiteY11" fmla="*/ 1269493 h 1269493"/>
                <a:gd name="connsiteX12" fmla="*/ 530087 w 1219200"/>
                <a:gd name="connsiteY12" fmla="*/ 1256241 h 1269493"/>
                <a:gd name="connsiteX13" fmla="*/ 490330 w 1219200"/>
                <a:gd name="connsiteY13" fmla="*/ 1242988 h 1269493"/>
                <a:gd name="connsiteX14" fmla="*/ 437321 w 1219200"/>
                <a:gd name="connsiteY14" fmla="*/ 1189980 h 1269493"/>
                <a:gd name="connsiteX15" fmla="*/ 371061 w 1219200"/>
                <a:gd name="connsiteY15" fmla="*/ 1150223 h 1269493"/>
                <a:gd name="connsiteX16" fmla="*/ 331304 w 1219200"/>
                <a:gd name="connsiteY16" fmla="*/ 1123719 h 1269493"/>
                <a:gd name="connsiteX17" fmla="*/ 278295 w 1219200"/>
                <a:gd name="connsiteY17" fmla="*/ 1097215 h 1269493"/>
                <a:gd name="connsiteX18" fmla="*/ 185530 w 1219200"/>
                <a:gd name="connsiteY18" fmla="*/ 1017701 h 1269493"/>
                <a:gd name="connsiteX19" fmla="*/ 145774 w 1219200"/>
                <a:gd name="connsiteY19" fmla="*/ 977945 h 1269493"/>
                <a:gd name="connsiteX20" fmla="*/ 132521 w 1219200"/>
                <a:gd name="connsiteY20" fmla="*/ 938188 h 1269493"/>
                <a:gd name="connsiteX21" fmla="*/ 79513 w 1219200"/>
                <a:gd name="connsiteY21" fmla="*/ 845423 h 1269493"/>
                <a:gd name="connsiteX22" fmla="*/ 53008 w 1219200"/>
                <a:gd name="connsiteY22" fmla="*/ 818919 h 1269493"/>
                <a:gd name="connsiteX23" fmla="*/ 13252 w 1219200"/>
                <a:gd name="connsiteY23" fmla="*/ 659893 h 1269493"/>
                <a:gd name="connsiteX24" fmla="*/ 0 w 1219200"/>
                <a:gd name="connsiteY24" fmla="*/ 620136 h 1269493"/>
                <a:gd name="connsiteX25" fmla="*/ 13252 w 1219200"/>
                <a:gd name="connsiteY25" fmla="*/ 461110 h 1269493"/>
                <a:gd name="connsiteX26" fmla="*/ 26504 w 1219200"/>
                <a:gd name="connsiteY26" fmla="*/ 421354 h 1269493"/>
                <a:gd name="connsiteX27" fmla="*/ 79513 w 1219200"/>
                <a:gd name="connsiteY27" fmla="*/ 368345 h 1269493"/>
                <a:gd name="connsiteX28" fmla="*/ 145774 w 1219200"/>
                <a:gd name="connsiteY28" fmla="*/ 302084 h 1269493"/>
                <a:gd name="connsiteX29" fmla="*/ 172278 w 1219200"/>
                <a:gd name="connsiteY29" fmla="*/ 262328 h 1269493"/>
                <a:gd name="connsiteX30" fmla="*/ 251791 w 1219200"/>
                <a:gd name="connsiteY30" fmla="*/ 169562 h 1269493"/>
                <a:gd name="connsiteX31" fmla="*/ 278295 w 1219200"/>
                <a:gd name="connsiteY31" fmla="*/ 90049 h 1269493"/>
                <a:gd name="connsiteX32" fmla="*/ 344556 w 1219200"/>
                <a:gd name="connsiteY32" fmla="*/ 37041 h 1269493"/>
                <a:gd name="connsiteX33" fmla="*/ 371061 w 1219200"/>
                <a:gd name="connsiteY33" fmla="*/ 10536 h 1269493"/>
                <a:gd name="connsiteX34" fmla="*/ 530087 w 1219200"/>
                <a:gd name="connsiteY34" fmla="*/ 23788 h 1269493"/>
                <a:gd name="connsiteX35" fmla="*/ 556591 w 1219200"/>
                <a:gd name="connsiteY35" fmla="*/ 103301 h 1269493"/>
                <a:gd name="connsiteX36" fmla="*/ 622852 w 1219200"/>
                <a:gd name="connsiteY36" fmla="*/ 143058 h 1269493"/>
                <a:gd name="connsiteX37" fmla="*/ 675861 w 1219200"/>
                <a:gd name="connsiteY37" fmla="*/ 249075 h 1269493"/>
                <a:gd name="connsiteX38" fmla="*/ 728869 w 1219200"/>
                <a:gd name="connsiteY38" fmla="*/ 355093 h 1269493"/>
                <a:gd name="connsiteX39" fmla="*/ 768626 w 1219200"/>
                <a:gd name="connsiteY39" fmla="*/ 368345 h 1269493"/>
                <a:gd name="connsiteX40" fmla="*/ 821634 w 1219200"/>
                <a:gd name="connsiteY40" fmla="*/ 394849 h 1269493"/>
                <a:gd name="connsiteX41" fmla="*/ 914400 w 1219200"/>
                <a:gd name="connsiteY41" fmla="*/ 421354 h 1269493"/>
                <a:gd name="connsiteX42" fmla="*/ 954156 w 1219200"/>
                <a:gd name="connsiteY42" fmla="*/ 447858 h 1269493"/>
                <a:gd name="connsiteX43" fmla="*/ 980661 w 1219200"/>
                <a:gd name="connsiteY43" fmla="*/ 487615 h 1269493"/>
                <a:gd name="connsiteX44" fmla="*/ 1020417 w 1219200"/>
                <a:gd name="connsiteY44" fmla="*/ 514119 h 1269493"/>
                <a:gd name="connsiteX45" fmla="*/ 1046921 w 1219200"/>
                <a:gd name="connsiteY45" fmla="*/ 593632 h 1269493"/>
                <a:gd name="connsiteX46" fmla="*/ 1060174 w 1219200"/>
                <a:gd name="connsiteY46" fmla="*/ 633388 h 1269493"/>
                <a:gd name="connsiteX47" fmla="*/ 1086678 w 1219200"/>
                <a:gd name="connsiteY47" fmla="*/ 659893 h 1269493"/>
                <a:gd name="connsiteX48" fmla="*/ 1099930 w 1219200"/>
                <a:gd name="connsiteY48" fmla="*/ 699649 h 1269493"/>
                <a:gd name="connsiteX49" fmla="*/ 1126434 w 1219200"/>
                <a:gd name="connsiteY49" fmla="*/ 726154 h 1269493"/>
                <a:gd name="connsiteX50" fmla="*/ 1152939 w 1219200"/>
                <a:gd name="connsiteY50" fmla="*/ 765910 h 1269493"/>
                <a:gd name="connsiteX51" fmla="*/ 1179443 w 1219200"/>
                <a:gd name="connsiteY51" fmla="*/ 871928 h 1269493"/>
                <a:gd name="connsiteX52" fmla="*/ 1179443 w 1219200"/>
                <a:gd name="connsiteY52" fmla="*/ 871928 h 12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19200" h="1269493">
                  <a:moveTo>
                    <a:pt x="1219200" y="818919"/>
                  </a:moveTo>
                  <a:lnTo>
                    <a:pt x="1219200" y="818919"/>
                  </a:lnTo>
                  <a:cubicBezTo>
                    <a:pt x="1205948" y="854258"/>
                    <a:pt x="1191378" y="889131"/>
                    <a:pt x="1179443" y="924936"/>
                  </a:cubicBezTo>
                  <a:cubicBezTo>
                    <a:pt x="1173683" y="942215"/>
                    <a:pt x="1173366" y="961204"/>
                    <a:pt x="1166191" y="977945"/>
                  </a:cubicBezTo>
                  <a:cubicBezTo>
                    <a:pt x="1157207" y="998908"/>
                    <a:pt x="1131768" y="1029337"/>
                    <a:pt x="1113182" y="1044206"/>
                  </a:cubicBezTo>
                  <a:cubicBezTo>
                    <a:pt x="1100745" y="1054155"/>
                    <a:pt x="1085863" y="1060761"/>
                    <a:pt x="1073426" y="1070710"/>
                  </a:cubicBezTo>
                  <a:cubicBezTo>
                    <a:pt x="1028574" y="1106592"/>
                    <a:pt x="1046667" y="1123803"/>
                    <a:pt x="967408" y="1150223"/>
                  </a:cubicBezTo>
                  <a:cubicBezTo>
                    <a:pt x="954156" y="1154640"/>
                    <a:pt x="940146" y="1157228"/>
                    <a:pt x="927652" y="1163475"/>
                  </a:cubicBezTo>
                  <a:cubicBezTo>
                    <a:pt x="904614" y="1174994"/>
                    <a:pt x="884429" y="1191713"/>
                    <a:pt x="861391" y="1203232"/>
                  </a:cubicBezTo>
                  <a:cubicBezTo>
                    <a:pt x="848897" y="1209479"/>
                    <a:pt x="834474" y="1210981"/>
                    <a:pt x="821634" y="1216484"/>
                  </a:cubicBezTo>
                  <a:cubicBezTo>
                    <a:pt x="803476" y="1224266"/>
                    <a:pt x="786968" y="1235651"/>
                    <a:pt x="768626" y="1242988"/>
                  </a:cubicBezTo>
                  <a:cubicBezTo>
                    <a:pt x="742686" y="1253364"/>
                    <a:pt x="689113" y="1269493"/>
                    <a:pt x="689113" y="1269493"/>
                  </a:cubicBezTo>
                  <a:cubicBezTo>
                    <a:pt x="636104" y="1265076"/>
                    <a:pt x="582813" y="1263271"/>
                    <a:pt x="530087" y="1256241"/>
                  </a:cubicBezTo>
                  <a:cubicBezTo>
                    <a:pt x="516240" y="1254395"/>
                    <a:pt x="501697" y="1251107"/>
                    <a:pt x="490330" y="1242988"/>
                  </a:cubicBezTo>
                  <a:cubicBezTo>
                    <a:pt x="469996" y="1228464"/>
                    <a:pt x="457046" y="1205321"/>
                    <a:pt x="437321" y="1189980"/>
                  </a:cubicBezTo>
                  <a:cubicBezTo>
                    <a:pt x="416989" y="1174166"/>
                    <a:pt x="392903" y="1163874"/>
                    <a:pt x="371061" y="1150223"/>
                  </a:cubicBezTo>
                  <a:cubicBezTo>
                    <a:pt x="357555" y="1141782"/>
                    <a:pt x="345133" y="1131621"/>
                    <a:pt x="331304" y="1123719"/>
                  </a:cubicBezTo>
                  <a:cubicBezTo>
                    <a:pt x="314152" y="1113918"/>
                    <a:pt x="295447" y="1107016"/>
                    <a:pt x="278295" y="1097215"/>
                  </a:cubicBezTo>
                  <a:cubicBezTo>
                    <a:pt x="231205" y="1070306"/>
                    <a:pt x="228686" y="1060857"/>
                    <a:pt x="185530" y="1017701"/>
                  </a:cubicBezTo>
                  <a:lnTo>
                    <a:pt x="145774" y="977945"/>
                  </a:lnTo>
                  <a:cubicBezTo>
                    <a:pt x="141356" y="964693"/>
                    <a:pt x="138024" y="951028"/>
                    <a:pt x="132521" y="938188"/>
                  </a:cubicBezTo>
                  <a:cubicBezTo>
                    <a:pt x="119965" y="908891"/>
                    <a:pt x="99987" y="871015"/>
                    <a:pt x="79513" y="845423"/>
                  </a:cubicBezTo>
                  <a:cubicBezTo>
                    <a:pt x="71708" y="835667"/>
                    <a:pt x="61843" y="827754"/>
                    <a:pt x="53008" y="818919"/>
                  </a:cubicBezTo>
                  <a:cubicBezTo>
                    <a:pt x="35163" y="711847"/>
                    <a:pt x="48253" y="764898"/>
                    <a:pt x="13252" y="659893"/>
                  </a:cubicBezTo>
                  <a:lnTo>
                    <a:pt x="0" y="620136"/>
                  </a:lnTo>
                  <a:cubicBezTo>
                    <a:pt x="4417" y="567127"/>
                    <a:pt x="6222" y="513836"/>
                    <a:pt x="13252" y="461110"/>
                  </a:cubicBezTo>
                  <a:cubicBezTo>
                    <a:pt x="15098" y="447264"/>
                    <a:pt x="18385" y="432721"/>
                    <a:pt x="26504" y="421354"/>
                  </a:cubicBezTo>
                  <a:cubicBezTo>
                    <a:pt x="41028" y="401020"/>
                    <a:pt x="65652" y="389137"/>
                    <a:pt x="79513" y="368345"/>
                  </a:cubicBezTo>
                  <a:cubicBezTo>
                    <a:pt x="114852" y="315336"/>
                    <a:pt x="92765" y="337423"/>
                    <a:pt x="145774" y="302084"/>
                  </a:cubicBezTo>
                  <a:cubicBezTo>
                    <a:pt x="154609" y="288832"/>
                    <a:pt x="161913" y="274421"/>
                    <a:pt x="172278" y="262328"/>
                  </a:cubicBezTo>
                  <a:cubicBezTo>
                    <a:pt x="202594" y="226959"/>
                    <a:pt x="233068" y="211689"/>
                    <a:pt x="251791" y="169562"/>
                  </a:cubicBezTo>
                  <a:cubicBezTo>
                    <a:pt x="263138" y="144032"/>
                    <a:pt x="258539" y="109804"/>
                    <a:pt x="278295" y="90049"/>
                  </a:cubicBezTo>
                  <a:cubicBezTo>
                    <a:pt x="342297" y="26049"/>
                    <a:pt x="260962" y="103917"/>
                    <a:pt x="344556" y="37041"/>
                  </a:cubicBezTo>
                  <a:cubicBezTo>
                    <a:pt x="354313" y="29236"/>
                    <a:pt x="362226" y="19371"/>
                    <a:pt x="371061" y="10536"/>
                  </a:cubicBezTo>
                  <a:cubicBezTo>
                    <a:pt x="424070" y="14953"/>
                    <a:pt x="482510" y="0"/>
                    <a:pt x="530087" y="23788"/>
                  </a:cubicBezTo>
                  <a:cubicBezTo>
                    <a:pt x="555075" y="36282"/>
                    <a:pt x="536836" y="83545"/>
                    <a:pt x="556591" y="103301"/>
                  </a:cubicBezTo>
                  <a:cubicBezTo>
                    <a:pt x="592972" y="139684"/>
                    <a:pt x="571242" y="125855"/>
                    <a:pt x="622852" y="143058"/>
                  </a:cubicBezTo>
                  <a:cubicBezTo>
                    <a:pt x="653307" y="234424"/>
                    <a:pt x="629600" y="202816"/>
                    <a:pt x="675861" y="249075"/>
                  </a:cubicBezTo>
                  <a:cubicBezTo>
                    <a:pt x="687870" y="297113"/>
                    <a:pt x="686188" y="319525"/>
                    <a:pt x="728869" y="355093"/>
                  </a:cubicBezTo>
                  <a:cubicBezTo>
                    <a:pt x="739600" y="364036"/>
                    <a:pt x="755786" y="362842"/>
                    <a:pt x="768626" y="368345"/>
                  </a:cubicBezTo>
                  <a:cubicBezTo>
                    <a:pt x="786784" y="376127"/>
                    <a:pt x="803137" y="387913"/>
                    <a:pt x="821634" y="394849"/>
                  </a:cubicBezTo>
                  <a:cubicBezTo>
                    <a:pt x="855613" y="407591"/>
                    <a:pt x="882354" y="405331"/>
                    <a:pt x="914400" y="421354"/>
                  </a:cubicBezTo>
                  <a:cubicBezTo>
                    <a:pt x="928645" y="428477"/>
                    <a:pt x="940904" y="439023"/>
                    <a:pt x="954156" y="447858"/>
                  </a:cubicBezTo>
                  <a:cubicBezTo>
                    <a:pt x="962991" y="461110"/>
                    <a:pt x="969399" y="476353"/>
                    <a:pt x="980661" y="487615"/>
                  </a:cubicBezTo>
                  <a:cubicBezTo>
                    <a:pt x="991923" y="498877"/>
                    <a:pt x="1011976" y="500613"/>
                    <a:pt x="1020417" y="514119"/>
                  </a:cubicBezTo>
                  <a:cubicBezTo>
                    <a:pt x="1035224" y="537810"/>
                    <a:pt x="1038086" y="567128"/>
                    <a:pt x="1046921" y="593632"/>
                  </a:cubicBezTo>
                  <a:cubicBezTo>
                    <a:pt x="1051338" y="606884"/>
                    <a:pt x="1050297" y="623510"/>
                    <a:pt x="1060174" y="633388"/>
                  </a:cubicBezTo>
                  <a:lnTo>
                    <a:pt x="1086678" y="659893"/>
                  </a:lnTo>
                  <a:cubicBezTo>
                    <a:pt x="1091095" y="673145"/>
                    <a:pt x="1092743" y="687671"/>
                    <a:pt x="1099930" y="699649"/>
                  </a:cubicBezTo>
                  <a:cubicBezTo>
                    <a:pt x="1106358" y="710363"/>
                    <a:pt x="1118629" y="716398"/>
                    <a:pt x="1126434" y="726154"/>
                  </a:cubicBezTo>
                  <a:cubicBezTo>
                    <a:pt x="1136384" y="738591"/>
                    <a:pt x="1144104" y="752658"/>
                    <a:pt x="1152939" y="765910"/>
                  </a:cubicBezTo>
                  <a:cubicBezTo>
                    <a:pt x="1182237" y="853805"/>
                    <a:pt x="1179443" y="817485"/>
                    <a:pt x="1179443" y="871928"/>
                  </a:cubicBezTo>
                  <a:lnTo>
                    <a:pt x="1179443" y="871928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004" name="TextBox 20"/>
            <p:cNvSpPr txBox="1">
              <a:spLocks noChangeArrowheads="1"/>
            </p:cNvSpPr>
            <p:nvPr/>
          </p:nvSpPr>
          <p:spPr bwMode="auto">
            <a:xfrm>
              <a:off x="1691680" y="2780928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prstClr val="black"/>
                  </a:solidFill>
                </a:rPr>
                <a:t>mg</a:t>
              </a:r>
            </a:p>
          </p:txBody>
        </p:sp>
        <p:grpSp>
          <p:nvGrpSpPr>
            <p:cNvPr id="42005" name="Group 37"/>
            <p:cNvGrpSpPr>
              <a:grpSpLocks/>
            </p:cNvGrpSpPr>
            <p:nvPr/>
          </p:nvGrpSpPr>
          <p:grpSpPr bwMode="auto">
            <a:xfrm>
              <a:off x="467544" y="836712"/>
              <a:ext cx="3168352" cy="2017018"/>
              <a:chOff x="467544" y="836712"/>
              <a:chExt cx="3168352" cy="2017018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467544" y="1628668"/>
                <a:ext cx="3168890" cy="936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rot="10800000">
                <a:off x="467544" y="2565049"/>
                <a:ext cx="31688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09" name="TextBox 8"/>
              <p:cNvSpPr txBox="1">
                <a:spLocks noChangeArrowheads="1"/>
              </p:cNvSpPr>
              <p:nvPr/>
            </p:nvSpPr>
            <p:spPr bwMode="auto">
              <a:xfrm>
                <a:off x="2339752" y="2204864"/>
                <a:ext cx="5760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prstClr val="black"/>
                    </a:solidFill>
                    <a:sym typeface="Symbol" panose="05050102010706020507" pitchFamily="18" charset="2"/>
                  </a:rPr>
                  <a:t></a:t>
                </a:r>
                <a:endParaRPr lang="en-GB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1015864">
                <a:off x="1391539" y="1485830"/>
                <a:ext cx="1081169" cy="576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1367906" y="2312703"/>
                <a:ext cx="1080806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1907515" y="1773093"/>
                <a:ext cx="1143087" cy="952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5400000" flipH="1" flipV="1">
                <a:off x="1502831" y="1457216"/>
                <a:ext cx="945904" cy="27942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14" name="TextBox 21"/>
              <p:cNvSpPr txBox="1">
                <a:spLocks noChangeArrowheads="1"/>
              </p:cNvSpPr>
              <p:nvPr/>
            </p:nvSpPr>
            <p:spPr bwMode="auto">
              <a:xfrm>
                <a:off x="1979712" y="836712"/>
                <a:ext cx="5040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prstClr val="black"/>
                    </a:solidFill>
                  </a:rPr>
                  <a:t>R</a:t>
                </a:r>
              </a:p>
            </p:txBody>
          </p:sp>
        </p:grpSp>
        <p:sp>
          <p:nvSpPr>
            <p:cNvPr id="42006" name="TextBox 22"/>
            <p:cNvSpPr txBox="1">
              <a:spLocks noChangeArrowheads="1"/>
            </p:cNvSpPr>
            <p:nvPr/>
          </p:nvSpPr>
          <p:spPr bwMode="auto">
            <a:xfrm>
              <a:off x="2987824" y="1412776"/>
              <a:ext cx="17281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dirty="0">
                  <a:solidFill>
                    <a:prstClr val="black"/>
                  </a:solidFill>
                </a:rPr>
                <a:t>Centripetal</a:t>
              </a:r>
            </a:p>
            <a:p>
              <a:pPr eaLnBrk="1" hangingPunct="1"/>
              <a:r>
                <a:rPr lang="en-GB" altLang="en-US" dirty="0">
                  <a:solidFill>
                    <a:prstClr val="black"/>
                  </a:solidFill>
                </a:rPr>
                <a:t>force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2262" y="3408363"/>
            <a:ext cx="856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IF</a:t>
            </a:r>
            <a:r>
              <a:rPr lang="en-GB" alt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 there’s no friction on the tyres, the centripetal force is provided by the horizontal component of R.</a:t>
            </a:r>
            <a:endParaRPr lang="en-GB" altLang="en-US" b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3850" y="4130739"/>
            <a:ext cx="8135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prstClr val="black"/>
                </a:solidFill>
                <a:latin typeface="Comic Sans MS" panose="030F0702030302020204" pitchFamily="66" charset="0"/>
              </a:rPr>
              <a:t>F = R sin</a:t>
            </a:r>
            <a:r>
              <a:rPr lang="en-GB" altLang="en-US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	(which is also equal to </a:t>
            </a:r>
            <a:r>
              <a:rPr lang="en-GB" altLang="en-US">
                <a:solidFill>
                  <a:prstClr val="black"/>
                </a:solidFill>
                <a:latin typeface="Comic Sans MS" panose="030F0702030302020204" pitchFamily="66" charset="0"/>
              </a:rPr>
              <a:t>mv</a:t>
            </a:r>
            <a:r>
              <a:rPr lang="en-GB" altLang="en-US" baseline="3000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>
                <a:solidFill>
                  <a:prstClr val="black"/>
                </a:solidFill>
                <a:latin typeface="Comic Sans MS" panose="030F0702030302020204" pitchFamily="66" charset="0"/>
              </a:rPr>
              <a:t> / r)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39662" y="4594785"/>
            <a:ext cx="7488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mg is balanced by the vertical component of R, so</a:t>
            </a:r>
            <a:r>
              <a:rPr lang="en-GB" alt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</a:p>
          <a:p>
            <a:pPr eaLnBrk="1" hangingPunct="1"/>
            <a:endParaRPr lang="en-GB" alt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mg = R cos</a:t>
            </a:r>
            <a:r>
              <a:rPr lang="en-GB" altLang="en-US" dirty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</a:t>
            </a:r>
            <a:endParaRPr lang="en-GB" alt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673D43-475E-4935-85E4-7257B2DAF82C}" type="datetime4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 June 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54" y="5523355"/>
            <a:ext cx="7126842" cy="9022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64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79838" y="692150"/>
            <a:ext cx="4895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prstClr val="black"/>
                </a:solidFill>
              </a:rPr>
              <a:t>My hamster has a mass of 2kg (he’s a big lad).  He has a top speed of 15ms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  <a:r>
              <a:rPr lang="en-GB" altLang="en-US">
                <a:solidFill>
                  <a:prstClr val="black"/>
                </a:solidFill>
              </a:rPr>
              <a:t>.  Is he able to run over a hill of radius 20m at top speed without taking off?  (g = 9.8ms</a:t>
            </a:r>
            <a:r>
              <a:rPr lang="en-GB" altLang="en-US" baseline="30000">
                <a:solidFill>
                  <a:prstClr val="black"/>
                </a:solidFill>
              </a:rPr>
              <a:t>-2</a:t>
            </a:r>
            <a:r>
              <a:rPr lang="en-GB" altLang="en-US">
                <a:solidFill>
                  <a:prstClr val="black"/>
                </a:solidFill>
              </a:rPr>
              <a:t>).</a:t>
            </a:r>
          </a:p>
        </p:txBody>
      </p:sp>
      <p:pic>
        <p:nvPicPr>
          <p:cNvPr id="71682" name="Picture 2" descr="http://t3.gstatic.com/images?q=tbn:1R2DjmLqULRlzM:http://www.showchina.org/en/gallery/odd/200711/w020071119339428642078.jpg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3635375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24300" y="2276475"/>
            <a:ext cx="52244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prstClr val="black"/>
                </a:solidFill>
              </a:rPr>
              <a:t>Say the hamster is supported by a force, S. </a:t>
            </a:r>
          </a:p>
          <a:p>
            <a:pPr eaLnBrk="1" hangingPunct="1"/>
            <a:r>
              <a:rPr lang="en-GB" altLang="en-US" dirty="0">
                <a:solidFill>
                  <a:srgbClr val="FF0000"/>
                </a:solidFill>
              </a:rPr>
              <a:t>The centripetal force is the resultant of S and mg:</a:t>
            </a:r>
          </a:p>
          <a:p>
            <a:pPr eaLnBrk="1" hangingPunct="1"/>
            <a:r>
              <a:rPr lang="en-GB" altLang="en-US" dirty="0">
                <a:solidFill>
                  <a:prstClr val="black"/>
                </a:solidFill>
              </a:rPr>
              <a:t>F = mg – S</a:t>
            </a:r>
          </a:p>
          <a:p>
            <a:pPr eaLnBrk="1" hangingPunct="1"/>
            <a:r>
              <a:rPr lang="en-GB" altLang="en-US" dirty="0" err="1">
                <a:solidFill>
                  <a:prstClr val="black"/>
                </a:solidFill>
                <a:sym typeface="Symbol" panose="05050102010706020507" pitchFamily="18" charset="2"/>
              </a:rPr>
              <a:t>F</a:t>
            </a:r>
            <a:r>
              <a:rPr lang="en-GB" altLang="en-US" baseline="-25000" dirty="0" err="1">
                <a:solidFill>
                  <a:prstClr val="black"/>
                </a:solidFill>
                <a:sym typeface="Symbol" panose="05050102010706020507" pitchFamily="18" charset="2"/>
              </a:rPr>
              <a:t>max</a:t>
            </a:r>
            <a:r>
              <a:rPr lang="en-GB" altLang="en-US" dirty="0">
                <a:solidFill>
                  <a:prstClr val="black"/>
                </a:solidFill>
                <a:sym typeface="Symbol" panose="05050102010706020507" pitchFamily="18" charset="2"/>
              </a:rPr>
              <a:t> will occur when S = 0</a:t>
            </a:r>
          </a:p>
          <a:p>
            <a:pPr eaLnBrk="1" hangingPunct="1"/>
            <a:r>
              <a:rPr lang="en-GB" altLang="en-US" dirty="0" err="1">
                <a:solidFill>
                  <a:prstClr val="black"/>
                </a:solidFill>
                <a:sym typeface="Symbol" panose="05050102010706020507" pitchFamily="18" charset="2"/>
              </a:rPr>
              <a:t>F</a:t>
            </a:r>
            <a:r>
              <a:rPr lang="en-GB" altLang="en-US" baseline="-25000" dirty="0" err="1">
                <a:solidFill>
                  <a:prstClr val="black"/>
                </a:solidFill>
                <a:sym typeface="Symbol" panose="05050102010706020507" pitchFamily="18" charset="2"/>
              </a:rPr>
              <a:t>max</a:t>
            </a:r>
            <a:r>
              <a:rPr lang="en-GB" altLang="en-US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GB" altLang="en-US" dirty="0">
                <a:solidFill>
                  <a:prstClr val="black"/>
                </a:solidFill>
              </a:rPr>
              <a:t>= mg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149725"/>
            <a:ext cx="644366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prstClr val="black"/>
                </a:solidFill>
              </a:rPr>
              <a:t>BUT centripetal force is also given by F = mv</a:t>
            </a:r>
            <a:r>
              <a:rPr lang="en-GB" altLang="en-US" baseline="30000">
                <a:solidFill>
                  <a:prstClr val="black"/>
                </a:solidFill>
              </a:rPr>
              <a:t>2</a:t>
            </a:r>
            <a:r>
              <a:rPr lang="en-GB" altLang="en-US">
                <a:solidFill>
                  <a:prstClr val="black"/>
                </a:solidFill>
              </a:rPr>
              <a:t> / r</a:t>
            </a:r>
          </a:p>
          <a:p>
            <a:pPr eaLnBrk="1" hangingPunct="1"/>
            <a:endParaRPr lang="en-GB" altLang="en-US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eaLnBrk="1" hangingPunct="1"/>
            <a:r>
              <a:rPr lang="en-GB" altLang="en-US">
                <a:solidFill>
                  <a:prstClr val="black"/>
                </a:solidFill>
                <a:sym typeface="Symbol" panose="05050102010706020507" pitchFamily="18" charset="2"/>
              </a:rPr>
              <a:t>The fastest the animal can travel over the hill will be given by:</a:t>
            </a:r>
            <a:endParaRPr lang="en-GB" altLang="en-US">
              <a:solidFill>
                <a:prstClr val="black"/>
              </a:solidFill>
            </a:endParaRPr>
          </a:p>
          <a:p>
            <a:pPr eaLnBrk="1" hangingPunct="1"/>
            <a:r>
              <a:rPr lang="en-GB" altLang="en-US">
                <a:solidFill>
                  <a:prstClr val="black"/>
                </a:solidFill>
              </a:rPr>
              <a:t>mg = mv</a:t>
            </a:r>
            <a:r>
              <a:rPr lang="en-GB" altLang="en-US" baseline="-25000">
                <a:solidFill>
                  <a:prstClr val="black"/>
                </a:solidFill>
              </a:rPr>
              <a:t>max</a:t>
            </a:r>
            <a:r>
              <a:rPr lang="en-GB" altLang="en-US" baseline="30000">
                <a:solidFill>
                  <a:prstClr val="black"/>
                </a:solidFill>
              </a:rPr>
              <a:t>2</a:t>
            </a:r>
            <a:r>
              <a:rPr lang="en-GB" altLang="en-US">
                <a:solidFill>
                  <a:prstClr val="black"/>
                </a:solidFill>
              </a:rPr>
              <a:t> / r	</a:t>
            </a:r>
          </a:p>
          <a:p>
            <a:pPr eaLnBrk="1" hangingPunct="1"/>
            <a:r>
              <a:rPr lang="en-GB" altLang="en-US">
                <a:solidFill>
                  <a:prstClr val="black"/>
                </a:solidFill>
              </a:rPr>
              <a:t>v</a:t>
            </a:r>
            <a:r>
              <a:rPr lang="en-GB" altLang="en-US" baseline="-25000">
                <a:solidFill>
                  <a:prstClr val="black"/>
                </a:solidFill>
              </a:rPr>
              <a:t>max</a:t>
            </a:r>
            <a:r>
              <a:rPr lang="en-GB" altLang="en-US">
                <a:solidFill>
                  <a:prstClr val="black"/>
                </a:solidFill>
              </a:rPr>
              <a:t> = </a:t>
            </a:r>
            <a:r>
              <a:rPr lang="en-GB" altLang="en-US">
                <a:solidFill>
                  <a:prstClr val="black"/>
                </a:solidFill>
                <a:sym typeface="Symbol" panose="05050102010706020507" pitchFamily="18" charset="2"/>
              </a:rPr>
              <a:t>gr</a:t>
            </a:r>
          </a:p>
          <a:p>
            <a:pPr eaLnBrk="1" hangingPunct="1"/>
            <a:r>
              <a:rPr lang="en-GB" altLang="en-US">
                <a:solidFill>
                  <a:prstClr val="black"/>
                </a:solidFill>
                <a:sym typeface="Symbol" panose="05050102010706020507" pitchFamily="18" charset="2"/>
              </a:rPr>
              <a:t>       = 14ms</a:t>
            </a:r>
            <a:r>
              <a:rPr lang="en-GB" altLang="en-US" baseline="30000">
                <a:solidFill>
                  <a:prstClr val="black"/>
                </a:solidFill>
              </a:rPr>
              <a:t>-1</a:t>
            </a:r>
            <a:endParaRPr lang="en-GB" altLang="en-US">
              <a:solidFill>
                <a:prstClr val="black"/>
              </a:solidFill>
            </a:endParaRPr>
          </a:p>
          <a:p>
            <a:pPr eaLnBrk="1" hangingPunct="1"/>
            <a:r>
              <a:rPr lang="en-GB" altLang="en-US">
                <a:solidFill>
                  <a:prstClr val="black"/>
                </a:solidFill>
              </a:rPr>
              <a:t>No, he can’t run over the hill at top speed.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19700" y="5157788"/>
            <a:ext cx="3924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7030A0"/>
                </a:solidFill>
              </a:rPr>
              <a:t>Some questions</a:t>
            </a:r>
          </a:p>
          <a:p>
            <a:pPr eaLnBrk="1" hangingPunct="1"/>
            <a:r>
              <a:rPr lang="en-GB" altLang="en-US" sz="3200" b="1" dirty="0">
                <a:solidFill>
                  <a:srgbClr val="7030A0"/>
                </a:solidFill>
              </a:rPr>
              <a:t>P27 – Qu 1-4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517C8B-4375-4C52-868B-CCFB4AAA6F0C}" type="datetime4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 June 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0122B6-FAB5-4545-83D7-1F24CFF9D5A8}" type="datetime4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 June 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190" t="38144" r="13809" b="8523"/>
          <a:stretch/>
        </p:blipFill>
        <p:spPr>
          <a:xfrm>
            <a:off x="1523999" y="812801"/>
            <a:ext cx="6096001" cy="40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071" t="38143" r="13095" b="49095"/>
          <a:stretch/>
        </p:blipFill>
        <p:spPr>
          <a:xfrm>
            <a:off x="1523999" y="4876801"/>
            <a:ext cx="6197601" cy="97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429" t="38557" r="29524" b="7539"/>
          <a:stretch/>
        </p:blipFill>
        <p:spPr>
          <a:xfrm>
            <a:off x="1654629" y="856342"/>
            <a:ext cx="5523704" cy="54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66" t="35666" r="8572" b="29286"/>
          <a:stretch/>
        </p:blipFill>
        <p:spPr>
          <a:xfrm>
            <a:off x="421825" y="885371"/>
            <a:ext cx="8599713" cy="3439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952" t="86714" r="13108" b="2521"/>
          <a:stretch/>
        </p:blipFill>
        <p:spPr>
          <a:xfrm>
            <a:off x="416534" y="4403271"/>
            <a:ext cx="7885638" cy="104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472</Words>
  <Application>Microsoft Office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City of London of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Duddy</dc:creator>
  <cp:lastModifiedBy>Joshua Duddy</cp:lastModifiedBy>
  <cp:revision>2</cp:revision>
  <dcterms:created xsi:type="dcterms:W3CDTF">2016-05-16T12:59:08Z</dcterms:created>
  <dcterms:modified xsi:type="dcterms:W3CDTF">2016-06-09T14:28:47Z</dcterms:modified>
</cp:coreProperties>
</file>