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09/06/2016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59832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09/06/2016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29905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09/06/2016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861073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09/06/2016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591850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09/06/2016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23090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09DC94-B61F-427F-9D02-81F9A0316177}" type="datetimeFigureOut">
              <a:rPr lang="en-GB" smtClean="0">
                <a:solidFill>
                  <a:prstClr val="black">
                    <a:tint val="75000"/>
                  </a:prstClr>
                </a:solidFill>
              </a:rPr>
              <a:pPr/>
              <a:t>09/06/2016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51084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09DC94-B61F-427F-9D02-81F9A0316177}" type="datetimeFigureOut">
              <a:rPr lang="en-GB" smtClean="0">
                <a:solidFill>
                  <a:prstClr val="black">
                    <a:tint val="75000"/>
                  </a:prstClr>
                </a:solidFill>
              </a:rPr>
              <a:pPr/>
              <a:t>09/06/2016</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39425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B09DC94-B61F-427F-9D02-81F9A0316177}" type="datetimeFigureOut">
              <a:rPr lang="en-GB" smtClean="0">
                <a:solidFill>
                  <a:prstClr val="black">
                    <a:tint val="75000"/>
                  </a:prstClr>
                </a:solidFill>
              </a:rPr>
              <a:pPr/>
              <a:t>09/06/2016</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64961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09DC94-B61F-427F-9D02-81F9A0316177}" type="datetimeFigureOut">
              <a:rPr lang="en-GB" smtClean="0">
                <a:solidFill>
                  <a:prstClr val="black">
                    <a:tint val="75000"/>
                  </a:prstClr>
                </a:solidFill>
              </a:rPr>
              <a:pPr/>
              <a:t>09/06/2016</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13056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9DC94-B61F-427F-9D02-81F9A0316177}" type="datetimeFigureOut">
              <a:rPr lang="en-GB" smtClean="0">
                <a:solidFill>
                  <a:prstClr val="black">
                    <a:tint val="75000"/>
                  </a:prstClr>
                </a:solidFill>
              </a:rPr>
              <a:pPr/>
              <a:t>09/06/2016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118141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9DC94-B61F-427F-9D02-81F9A0316177}" type="datetimeFigureOut">
              <a:rPr lang="en-GB" smtClean="0">
                <a:solidFill>
                  <a:prstClr val="black">
                    <a:tint val="75000"/>
                  </a:prstClr>
                </a:solidFill>
              </a:rPr>
              <a:pPr/>
              <a:t>09/06/2016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02567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09DC94-B61F-427F-9D02-81F9A0316177}" type="datetimeFigureOut">
              <a:rPr lang="en-GB" smtClean="0">
                <a:solidFill>
                  <a:prstClr val="black">
                    <a:tint val="75000"/>
                  </a:prstClr>
                </a:solidFill>
              </a:rPr>
              <a:pPr/>
              <a:t>09/06/2016</a:t>
            </a:fld>
            <a:endParaRPr lang="en-GB">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
        <p:nvSpPr>
          <p:cNvPr id="7" name="TextBox 6"/>
          <p:cNvSpPr txBox="1"/>
          <p:nvPr userDrawn="1"/>
        </p:nvSpPr>
        <p:spPr>
          <a:xfrm>
            <a:off x="0" y="0"/>
            <a:ext cx="9144000" cy="369332"/>
          </a:xfrm>
          <a:prstGeom prst="rect">
            <a:avLst/>
          </a:prstGeom>
          <a:solidFill>
            <a:srgbClr val="FFFF00"/>
          </a:solidFill>
        </p:spPr>
        <p:txBody>
          <a:bodyPr wrap="square" rtlCol="0">
            <a:spAutoFit/>
          </a:bodyPr>
          <a:lstStyle/>
          <a:p>
            <a:r>
              <a:rPr lang="en-GB" dirty="0" smtClean="0">
                <a:solidFill>
                  <a:prstClr val="black"/>
                </a:solidFill>
                <a:latin typeface="Comic Sans MS" panose="030F0702030302020204" pitchFamily="66" charset="0"/>
              </a:rPr>
              <a:t>LO To apply Centripetal Acceleration to different applications</a:t>
            </a:r>
            <a:endParaRPr lang="en-GB" dirty="0">
              <a:solidFill>
                <a:prstClr val="black"/>
              </a:solidFill>
              <a:latin typeface="Comic Sans MS" panose="030F0702030302020204" pitchFamily="66" charset="0"/>
            </a:endParaRPr>
          </a:p>
        </p:txBody>
      </p:sp>
      <p:sp>
        <p:nvSpPr>
          <p:cNvPr id="8" name="TextBox 7"/>
          <p:cNvSpPr txBox="1"/>
          <p:nvPr userDrawn="1"/>
        </p:nvSpPr>
        <p:spPr>
          <a:xfrm>
            <a:off x="0" y="365126"/>
            <a:ext cx="9144000" cy="369332"/>
          </a:xfrm>
          <a:prstGeom prst="rect">
            <a:avLst/>
          </a:prstGeom>
          <a:solidFill>
            <a:srgbClr val="00B0F0"/>
          </a:solidFill>
        </p:spPr>
        <p:txBody>
          <a:bodyPr wrap="square" rtlCol="0">
            <a:spAutoFit/>
          </a:bodyPr>
          <a:lstStyle/>
          <a:p>
            <a:r>
              <a:rPr lang="en-GB" dirty="0" smtClean="0">
                <a:solidFill>
                  <a:prstClr val="black"/>
                </a:solidFill>
                <a:latin typeface="Comic Sans MS" panose="030F0702030302020204" pitchFamily="66" charset="0"/>
              </a:rPr>
              <a:t>Key Words: Centripetal Acceleration, Force, Angular velocity, speed, displacement </a:t>
            </a:r>
            <a:endParaRPr lang="en-GB" dirty="0">
              <a:solidFill>
                <a:prstClr val="black"/>
              </a:solidFill>
              <a:latin typeface="Comic Sans MS" panose="030F0702030302020204" pitchFamily="66" charset="0"/>
            </a:endParaRPr>
          </a:p>
        </p:txBody>
      </p:sp>
    </p:spTree>
    <p:extLst>
      <p:ext uri="{BB962C8B-B14F-4D97-AF65-F5344CB8AC3E}">
        <p14:creationId xmlns:p14="http://schemas.microsoft.com/office/powerpoint/2010/main" val="237262089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Content Placeholder 2"/>
          <p:cNvSpPr>
            <a:spLocks noGrp="1"/>
          </p:cNvSpPr>
          <p:nvPr>
            <p:ph idx="1"/>
          </p:nvPr>
        </p:nvSpPr>
        <p:spPr>
          <a:xfrm>
            <a:off x="628650" y="5263769"/>
            <a:ext cx="7886700" cy="4351338"/>
          </a:xfrm>
        </p:spPr>
        <p:txBody>
          <a:bodyPr/>
          <a:lstStyle/>
          <a:p>
            <a:pPr>
              <a:buFont typeface="Arial" panose="020B0604020202020204" pitchFamily="34" charset="0"/>
              <a:buNone/>
            </a:pPr>
            <a:r>
              <a:rPr lang="en-GB" altLang="en-US" dirty="0" smtClean="0"/>
              <a:t>Objective</a:t>
            </a:r>
          </a:p>
        </p:txBody>
      </p:sp>
      <p:sp>
        <p:nvSpPr>
          <p:cNvPr id="4" name="Date Placeholder 3"/>
          <p:cNvSpPr>
            <a:spLocks noGrp="1"/>
          </p:cNvSpPr>
          <p:nvPr>
            <p:ph type="dt" sz="half" idx="10"/>
          </p:nvPr>
        </p:nvSpPr>
        <p:spPr/>
        <p:txBody>
          <a:bodyPr/>
          <a:lstStyle/>
          <a:p>
            <a:pPr>
              <a:defRPr/>
            </a:pPr>
            <a:fld id="{5CC31813-D645-4F9D-BFD2-65F377D5AD62}" type="datetime4">
              <a:rPr lang="en-GB">
                <a:solidFill>
                  <a:prstClr val="black">
                    <a:tint val="75000"/>
                  </a:prstClr>
                </a:solidFill>
              </a:rPr>
              <a:pPr>
                <a:defRPr/>
              </a:pPr>
              <a:t>09 June 2016</a:t>
            </a:fld>
            <a:endParaRPr lang="en-GB">
              <a:solidFill>
                <a:prstClr val="black">
                  <a:tint val="75000"/>
                </a:prstClr>
              </a:solidFill>
            </a:endParaRPr>
          </a:p>
        </p:txBody>
      </p:sp>
      <p:graphicFrame>
        <p:nvGraphicFramePr>
          <p:cNvPr id="30" name="Table 29"/>
          <p:cNvGraphicFramePr>
            <a:graphicFrameLocks noGrp="1"/>
          </p:cNvGraphicFramePr>
          <p:nvPr>
            <p:extLst>
              <p:ext uri="{D42A27DB-BD31-4B8C-83A1-F6EECF244321}">
                <p14:modId xmlns:p14="http://schemas.microsoft.com/office/powerpoint/2010/main" val="2577112475"/>
              </p:ext>
            </p:extLst>
          </p:nvPr>
        </p:nvGraphicFramePr>
        <p:xfrm>
          <a:off x="0" y="764704"/>
          <a:ext cx="9144000" cy="822325"/>
        </p:xfrm>
        <a:graphic>
          <a:graphicData uri="http://schemas.openxmlformats.org/drawingml/2006/table">
            <a:tbl>
              <a:tblPr firstRow="1" bandRow="1">
                <a:tableStyleId>{2D5ABB26-0587-4C30-8999-92F81FD0307C}</a:tableStyleId>
              </a:tblPr>
              <a:tblGrid>
                <a:gridCol w="2041236"/>
                <a:gridCol w="4618182"/>
                <a:gridCol w="2484582"/>
              </a:tblGrid>
              <a:tr h="822325">
                <a:tc>
                  <a:txBody>
                    <a:bodyPr/>
                    <a:lstStyle/>
                    <a:p>
                      <a:r>
                        <a:rPr lang="en-GB" sz="1800" b="1" u="sng" dirty="0" smtClean="0">
                          <a:latin typeface="Comic Sans MS" panose="030F0702030302020204" pitchFamily="66" charset="0"/>
                        </a:rPr>
                        <a:t>CW</a:t>
                      </a:r>
                      <a:endParaRPr lang="en-GB" sz="1800" b="1" u="sng" dirty="0">
                        <a:latin typeface="Comic Sans MS" panose="030F0702030302020204" pitchFamily="66" charset="0"/>
                      </a:endParaRPr>
                    </a:p>
                  </a:txBody>
                  <a:tcPr marL="91443" marR="91443" marT="45570" marB="45570"/>
                </a:tc>
                <a:tc>
                  <a:txBody>
                    <a:bodyPr/>
                    <a:lstStyle/>
                    <a:p>
                      <a:pPr algn="ctr"/>
                      <a:endParaRPr lang="en-GB" sz="2400" b="1" u="sng" dirty="0">
                        <a:latin typeface="Comic Sans MS" panose="030F0702030302020204" pitchFamily="66" charset="0"/>
                      </a:endParaRPr>
                    </a:p>
                  </a:txBody>
                  <a:tcPr marL="91443" marR="91443" marT="45570" marB="45570"/>
                </a:tc>
                <a:tc>
                  <a:txBody>
                    <a:bodyPr/>
                    <a:lstStyle/>
                    <a:p>
                      <a:pPr algn="r"/>
                      <a:fld id="{23DC5882-FF6C-467E-8072-EFA141FB0D08}" type="datetime1">
                        <a:rPr lang="en-GB" sz="1800" b="1" u="sng" smtClean="0">
                          <a:latin typeface="Comic Sans MS" panose="030F0702030302020204" pitchFamily="66" charset="0"/>
                        </a:rPr>
                        <a:t>09/06/2016</a:t>
                      </a:fld>
                      <a:endParaRPr lang="en-GB" sz="1800" b="1" u="sng" dirty="0">
                        <a:latin typeface="Comic Sans MS" panose="030F0702030302020204" pitchFamily="66" charset="0"/>
                      </a:endParaRPr>
                    </a:p>
                  </a:txBody>
                  <a:tcPr marL="91443" marR="91443" marT="45570" marB="45570"/>
                </a:tc>
              </a:tr>
            </a:tbl>
          </a:graphicData>
        </a:graphic>
      </p:graphicFrame>
      <p:graphicFrame>
        <p:nvGraphicFramePr>
          <p:cNvPr id="32" name="Table 31"/>
          <p:cNvGraphicFramePr>
            <a:graphicFrameLocks noGrp="1"/>
          </p:cNvGraphicFramePr>
          <p:nvPr>
            <p:extLst>
              <p:ext uri="{D42A27DB-BD31-4B8C-83A1-F6EECF244321}">
                <p14:modId xmlns:p14="http://schemas.microsoft.com/office/powerpoint/2010/main" val="1964512215"/>
              </p:ext>
            </p:extLst>
          </p:nvPr>
        </p:nvGraphicFramePr>
        <p:xfrm>
          <a:off x="296846" y="5045933"/>
          <a:ext cx="8785225" cy="1656953"/>
        </p:xfrm>
        <a:graphic>
          <a:graphicData uri="http://schemas.openxmlformats.org/drawingml/2006/table">
            <a:tbl>
              <a:tblPr firstRow="1" bandRow="1">
                <a:tableStyleId>{5C22544A-7EE6-4342-B048-85BDC9FD1C3A}</a:tableStyleId>
              </a:tblPr>
              <a:tblGrid>
                <a:gridCol w="933057"/>
                <a:gridCol w="7852168"/>
              </a:tblGrid>
              <a:tr h="0">
                <a:tc gridSpan="2">
                  <a:txBody>
                    <a:bodyPr/>
                    <a:lstStyle/>
                    <a:p>
                      <a:r>
                        <a:rPr lang="en-GB" sz="1600" dirty="0" smtClean="0">
                          <a:latin typeface="Comic Sans MS" panose="030F0702030302020204" pitchFamily="66" charset="0"/>
                        </a:rPr>
                        <a:t>From</a:t>
                      </a:r>
                      <a:r>
                        <a:rPr lang="en-GB" sz="1600" baseline="0" dirty="0" smtClean="0">
                          <a:latin typeface="Comic Sans MS" panose="030F0702030302020204" pitchFamily="66" charset="0"/>
                        </a:rPr>
                        <a:t> my learning today I will be able to:</a:t>
                      </a:r>
                      <a:endParaRPr lang="en-GB" sz="1600" dirty="0">
                        <a:latin typeface="Comic Sans MS" panose="030F0702030302020204" pitchFamily="66" charset="0"/>
                      </a:endParaRPr>
                    </a:p>
                  </a:txBody>
                  <a:tcPr marL="91443" marR="91443" marT="45717" marB="45717"/>
                </a:tc>
                <a:tc hMerge="1">
                  <a:txBody>
                    <a:bodyPr/>
                    <a:lstStyle/>
                    <a:p>
                      <a:endParaRPr lang="en-GB"/>
                    </a:p>
                  </a:txBody>
                  <a:tcPr/>
                </a:tc>
              </a:tr>
              <a:tr h="457240">
                <a:tc>
                  <a:txBody>
                    <a:bodyPr/>
                    <a:lstStyle/>
                    <a:p>
                      <a:pPr algn="ctr"/>
                      <a:r>
                        <a:rPr lang="en-GB" sz="1600" b="1" dirty="0" smtClean="0">
                          <a:latin typeface="Comic Sans MS" panose="030F0702030302020204" pitchFamily="66" charset="0"/>
                        </a:rPr>
                        <a:t>Key:</a:t>
                      </a:r>
                      <a:endParaRPr lang="en-GB" sz="1600" b="1" dirty="0">
                        <a:latin typeface="Comic Sans MS" panose="030F0702030302020204" pitchFamily="66" charset="0"/>
                      </a:endParaRPr>
                    </a:p>
                  </a:txBody>
                  <a:tcPr marL="91443" marR="91443" marT="45717" marB="45717" anchor="ctr">
                    <a:solidFill>
                      <a:srgbClr val="92D050"/>
                    </a:solidFill>
                  </a:tcPr>
                </a:tc>
                <a:tc>
                  <a:txBody>
                    <a:bodyPr/>
                    <a:lstStyle/>
                    <a:p>
                      <a:endParaRPr lang="en-GB" sz="1600" dirty="0" smtClean="0">
                        <a:latin typeface="Comic Sans MS" pitchFamily="66" charset="0"/>
                      </a:endParaRPr>
                    </a:p>
                  </a:txBody>
                  <a:tcPr marL="91443" marR="91443" marT="45717" marB="45717">
                    <a:solidFill>
                      <a:srgbClr val="92D050"/>
                    </a:solidFill>
                  </a:tcPr>
                </a:tc>
              </a:tr>
              <a:tr h="529165">
                <a:tc>
                  <a:txBody>
                    <a:bodyPr/>
                    <a:lstStyle/>
                    <a:p>
                      <a:pPr algn="ctr"/>
                      <a:r>
                        <a:rPr lang="en-GB" sz="1600" b="1" dirty="0" smtClean="0">
                          <a:latin typeface="Comic Sans MS" panose="030F0702030302020204" pitchFamily="66" charset="0"/>
                        </a:rPr>
                        <a:t>Boost:</a:t>
                      </a:r>
                      <a:endParaRPr lang="en-GB" sz="1600" b="1" dirty="0">
                        <a:latin typeface="Comic Sans MS" panose="030F0702030302020204" pitchFamily="66" charset="0"/>
                      </a:endParaRPr>
                    </a:p>
                  </a:txBody>
                  <a:tcPr marL="91443" marR="91443" marT="45717" marB="45717" anchor="ctr">
                    <a:solidFill>
                      <a:srgbClr val="FFC000"/>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GB" sz="1600" dirty="0" smtClean="0">
                        <a:latin typeface="Comic Sans MS" pitchFamily="66" charset="0"/>
                      </a:endParaRPr>
                    </a:p>
                  </a:txBody>
                  <a:tcPr marL="91443" marR="91443" marT="45717" marB="45717">
                    <a:solidFill>
                      <a:srgbClr val="FFC000"/>
                    </a:solidFill>
                  </a:tcPr>
                </a:tc>
              </a:tr>
              <a:tr h="140456">
                <a:tc>
                  <a:txBody>
                    <a:bodyPr/>
                    <a:lstStyle/>
                    <a:p>
                      <a:pPr algn="ctr"/>
                      <a:r>
                        <a:rPr lang="en-GB" sz="1600" b="1" dirty="0" smtClean="0">
                          <a:latin typeface="Comic Sans MS" panose="030F0702030302020204" pitchFamily="66" charset="0"/>
                        </a:rPr>
                        <a:t>Aspire:</a:t>
                      </a:r>
                      <a:endParaRPr lang="en-GB" sz="1600" b="1" dirty="0">
                        <a:latin typeface="Comic Sans MS" panose="030F0702030302020204" pitchFamily="66" charset="0"/>
                      </a:endParaRPr>
                    </a:p>
                  </a:txBody>
                  <a:tcPr marL="91443" marR="91443" marT="45717" marB="45717" anchor="ct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sz="1600" dirty="0" smtClean="0">
                        <a:latin typeface="Comic Sans MS" pitchFamily="66" charset="0"/>
                      </a:endParaRPr>
                    </a:p>
                  </a:txBody>
                  <a:tcPr marL="91443" marR="91443" marT="45717" marB="45717">
                    <a:solidFill>
                      <a:schemeClr val="accent2">
                        <a:lumMod val="40000"/>
                        <a:lumOff val="60000"/>
                      </a:schemeClr>
                    </a:solidFill>
                  </a:tcPr>
                </a:tc>
              </a:tr>
            </a:tbl>
          </a:graphicData>
        </a:graphic>
      </p:graphicFrame>
    </p:spTree>
    <p:extLst>
      <p:ext uri="{BB962C8B-B14F-4D97-AF65-F5344CB8AC3E}">
        <p14:creationId xmlns:p14="http://schemas.microsoft.com/office/powerpoint/2010/main" val="20926706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TextBox 1"/>
          <p:cNvSpPr txBox="1">
            <a:spLocks noChangeArrowheads="1"/>
          </p:cNvSpPr>
          <p:nvPr/>
        </p:nvSpPr>
        <p:spPr bwMode="auto">
          <a:xfrm>
            <a:off x="381907" y="913492"/>
            <a:ext cx="45354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2400" dirty="0">
                <a:solidFill>
                  <a:prstClr val="black"/>
                </a:solidFill>
                <a:latin typeface="Comic Sans MS" panose="030F0702030302020204" pitchFamily="66" charset="0"/>
              </a:rPr>
              <a:t>Big dippers</a:t>
            </a:r>
          </a:p>
        </p:txBody>
      </p:sp>
      <p:sp>
        <p:nvSpPr>
          <p:cNvPr id="45060" name="TextBox 16"/>
          <p:cNvSpPr txBox="1">
            <a:spLocks noChangeArrowheads="1"/>
          </p:cNvSpPr>
          <p:nvPr/>
        </p:nvSpPr>
        <p:spPr bwMode="auto">
          <a:xfrm>
            <a:off x="381907" y="1418317"/>
            <a:ext cx="85693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dirty="0">
                <a:solidFill>
                  <a:prstClr val="black"/>
                </a:solidFill>
                <a:latin typeface="Comic Sans MS" panose="030F0702030302020204" pitchFamily="66" charset="0"/>
              </a:rPr>
              <a:t>When you go down a dip, you’re forced down into your seat.</a:t>
            </a:r>
          </a:p>
        </p:txBody>
      </p:sp>
      <p:sp>
        <p:nvSpPr>
          <p:cNvPr id="18" name="TextBox 17"/>
          <p:cNvSpPr txBox="1">
            <a:spLocks noChangeArrowheads="1"/>
          </p:cNvSpPr>
          <p:nvPr/>
        </p:nvSpPr>
        <p:spPr bwMode="auto">
          <a:xfrm>
            <a:off x="4990420" y="3002642"/>
            <a:ext cx="3743325" cy="203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dirty="0">
                <a:solidFill>
                  <a:prstClr val="black"/>
                </a:solidFill>
                <a:latin typeface="Comic Sans MS" panose="030F0702030302020204" pitchFamily="66" charset="0"/>
              </a:rPr>
              <a:t>The centripetal force is the resultant of S and mg, and is also equal to mv</a:t>
            </a:r>
            <a:r>
              <a:rPr lang="en-GB" altLang="en-US" baseline="30000" dirty="0">
                <a:solidFill>
                  <a:prstClr val="black"/>
                </a:solidFill>
                <a:latin typeface="Comic Sans MS" panose="030F0702030302020204" pitchFamily="66" charset="0"/>
              </a:rPr>
              <a:t>2</a:t>
            </a:r>
            <a:r>
              <a:rPr lang="en-GB" altLang="en-US" dirty="0">
                <a:solidFill>
                  <a:prstClr val="black"/>
                </a:solidFill>
                <a:latin typeface="Comic Sans MS" panose="030F0702030302020204" pitchFamily="66" charset="0"/>
              </a:rPr>
              <a:t> / r:</a:t>
            </a:r>
          </a:p>
          <a:p>
            <a:pPr eaLnBrk="1" hangingPunct="1"/>
            <a:endParaRPr lang="en-GB" altLang="en-US" dirty="0">
              <a:solidFill>
                <a:prstClr val="black"/>
              </a:solidFill>
              <a:latin typeface="Comic Sans MS" panose="030F0702030302020204" pitchFamily="66" charset="0"/>
            </a:endParaRPr>
          </a:p>
          <a:p>
            <a:pPr eaLnBrk="1" hangingPunct="1"/>
            <a:r>
              <a:rPr lang="en-GB" altLang="en-US" dirty="0">
                <a:solidFill>
                  <a:prstClr val="black"/>
                </a:solidFill>
                <a:latin typeface="Comic Sans MS" panose="030F0702030302020204" pitchFamily="66" charset="0"/>
              </a:rPr>
              <a:t>F = S – mg = mv</a:t>
            </a:r>
            <a:r>
              <a:rPr lang="en-GB" altLang="en-US" baseline="30000" dirty="0">
                <a:solidFill>
                  <a:prstClr val="black"/>
                </a:solidFill>
                <a:latin typeface="Comic Sans MS" panose="030F0702030302020204" pitchFamily="66" charset="0"/>
              </a:rPr>
              <a:t>2</a:t>
            </a:r>
            <a:r>
              <a:rPr lang="en-GB" altLang="en-US" dirty="0">
                <a:solidFill>
                  <a:prstClr val="black"/>
                </a:solidFill>
                <a:latin typeface="Comic Sans MS" panose="030F0702030302020204" pitchFamily="66" charset="0"/>
              </a:rPr>
              <a:t> / r</a:t>
            </a:r>
          </a:p>
          <a:p>
            <a:pPr eaLnBrk="1" hangingPunct="1"/>
            <a:endParaRPr lang="en-GB" altLang="en-US" dirty="0">
              <a:solidFill>
                <a:prstClr val="black"/>
              </a:solidFill>
              <a:latin typeface="Comic Sans MS" panose="030F0702030302020204" pitchFamily="66" charset="0"/>
            </a:endParaRPr>
          </a:p>
          <a:p>
            <a:pPr eaLnBrk="1" hangingPunct="1"/>
            <a:r>
              <a:rPr lang="en-GB" altLang="en-US" dirty="0">
                <a:solidFill>
                  <a:prstClr val="black"/>
                </a:solidFill>
                <a:latin typeface="Comic Sans MS" panose="030F0702030302020204" pitchFamily="66" charset="0"/>
                <a:sym typeface="Symbol" panose="05050102010706020507" pitchFamily="18" charset="2"/>
              </a:rPr>
              <a:t> S = mg + </a:t>
            </a:r>
            <a:r>
              <a:rPr lang="en-GB" altLang="en-US" dirty="0">
                <a:solidFill>
                  <a:prstClr val="black"/>
                </a:solidFill>
                <a:latin typeface="Comic Sans MS" panose="030F0702030302020204" pitchFamily="66" charset="0"/>
              </a:rPr>
              <a:t>mv</a:t>
            </a:r>
            <a:r>
              <a:rPr lang="en-GB" altLang="en-US" baseline="30000" dirty="0">
                <a:solidFill>
                  <a:prstClr val="black"/>
                </a:solidFill>
                <a:latin typeface="Comic Sans MS" panose="030F0702030302020204" pitchFamily="66" charset="0"/>
              </a:rPr>
              <a:t>2</a:t>
            </a:r>
            <a:r>
              <a:rPr lang="en-GB" altLang="en-US" dirty="0">
                <a:solidFill>
                  <a:prstClr val="black"/>
                </a:solidFill>
                <a:latin typeface="Comic Sans MS" panose="030F0702030302020204" pitchFamily="66" charset="0"/>
              </a:rPr>
              <a:t> / r</a:t>
            </a:r>
          </a:p>
        </p:txBody>
      </p:sp>
      <p:sp>
        <p:nvSpPr>
          <p:cNvPr id="19" name="TextBox 18"/>
          <p:cNvSpPr txBox="1">
            <a:spLocks noChangeArrowheads="1"/>
          </p:cNvSpPr>
          <p:nvPr/>
        </p:nvSpPr>
        <p:spPr bwMode="auto">
          <a:xfrm>
            <a:off x="4990420" y="1921555"/>
            <a:ext cx="38163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solidFill>
                  <a:prstClr val="black"/>
                </a:solidFill>
                <a:latin typeface="Comic Sans MS" panose="030F0702030302020204" pitchFamily="66" charset="0"/>
              </a:rPr>
              <a:t>S represents the support force of the track on the car.</a:t>
            </a:r>
          </a:p>
          <a:p>
            <a:pPr eaLnBrk="1" hangingPunct="1"/>
            <a:endParaRPr lang="en-GB" altLang="en-US">
              <a:solidFill>
                <a:prstClr val="black"/>
              </a:solidFill>
              <a:latin typeface="Comic Sans MS" panose="030F0702030302020204" pitchFamily="66" charset="0"/>
            </a:endParaRPr>
          </a:p>
        </p:txBody>
      </p:sp>
      <p:sp>
        <p:nvSpPr>
          <p:cNvPr id="20" name="TextBox 19"/>
          <p:cNvSpPr txBox="1">
            <a:spLocks noChangeArrowheads="1"/>
          </p:cNvSpPr>
          <p:nvPr/>
        </p:nvSpPr>
        <p:spPr bwMode="auto">
          <a:xfrm>
            <a:off x="597807" y="5450567"/>
            <a:ext cx="81359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dirty="0">
                <a:solidFill>
                  <a:prstClr val="black"/>
                </a:solidFill>
                <a:latin typeface="Comic Sans MS" panose="030F0702030302020204" pitchFamily="66" charset="0"/>
              </a:rPr>
              <a:t>Since we experience mg in normal circumstances anyway, the </a:t>
            </a:r>
            <a:r>
              <a:rPr lang="en-GB" altLang="en-US" u="sng" dirty="0">
                <a:solidFill>
                  <a:prstClr val="black"/>
                </a:solidFill>
                <a:latin typeface="Comic Sans MS" panose="030F0702030302020204" pitchFamily="66" charset="0"/>
              </a:rPr>
              <a:t>extra</a:t>
            </a:r>
            <a:r>
              <a:rPr lang="en-GB" altLang="en-US" dirty="0">
                <a:solidFill>
                  <a:prstClr val="black"/>
                </a:solidFill>
                <a:latin typeface="Comic Sans MS" panose="030F0702030302020204" pitchFamily="66" charset="0"/>
              </a:rPr>
              <a:t> force pushing downwards is    mv</a:t>
            </a:r>
            <a:r>
              <a:rPr lang="en-GB" altLang="en-US" baseline="30000" dirty="0">
                <a:solidFill>
                  <a:prstClr val="black"/>
                </a:solidFill>
                <a:latin typeface="Comic Sans MS" panose="030F0702030302020204" pitchFamily="66" charset="0"/>
              </a:rPr>
              <a:t>2</a:t>
            </a:r>
            <a:r>
              <a:rPr lang="en-GB" altLang="en-US" dirty="0">
                <a:solidFill>
                  <a:prstClr val="black"/>
                </a:solidFill>
                <a:latin typeface="Comic Sans MS" panose="030F0702030302020204" pitchFamily="66" charset="0"/>
              </a:rPr>
              <a:t> / r</a:t>
            </a:r>
          </a:p>
        </p:txBody>
      </p:sp>
      <p:pic>
        <p:nvPicPr>
          <p:cNvPr id="5" name="Picture 4"/>
          <p:cNvPicPr>
            <a:picLocks noChangeAspect="1"/>
          </p:cNvPicPr>
          <p:nvPr/>
        </p:nvPicPr>
        <p:blipFill rotWithShape="1">
          <a:blip r:embed="rId2"/>
          <a:srcRect t="56960"/>
          <a:stretch/>
        </p:blipFill>
        <p:spPr>
          <a:xfrm>
            <a:off x="-535785" y="2758168"/>
            <a:ext cx="6370872" cy="2400904"/>
          </a:xfrm>
          <a:prstGeom prst="rect">
            <a:avLst/>
          </a:prstGeom>
        </p:spPr>
      </p:pic>
    </p:spTree>
    <p:extLst>
      <p:ext uri="{BB962C8B-B14F-4D97-AF65-F5344CB8AC3E}">
        <p14:creationId xmlns:p14="http://schemas.microsoft.com/office/powerpoint/2010/main" val="39062609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2000"/>
                                        <p:tgtEl>
                                          <p:spTgt spid="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2000"/>
                                        <p:tgtEl>
                                          <p:spTgt spid="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extBox 1"/>
          <p:cNvSpPr txBox="1">
            <a:spLocks noChangeArrowheads="1"/>
          </p:cNvSpPr>
          <p:nvPr/>
        </p:nvSpPr>
        <p:spPr bwMode="auto">
          <a:xfrm>
            <a:off x="417512" y="941940"/>
            <a:ext cx="45370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2400" dirty="0">
                <a:solidFill>
                  <a:prstClr val="black"/>
                </a:solidFill>
                <a:latin typeface="Comic Sans MS" panose="030F0702030302020204" pitchFamily="66" charset="0"/>
              </a:rPr>
              <a:t>Very long swings</a:t>
            </a:r>
          </a:p>
        </p:txBody>
      </p:sp>
      <p:sp>
        <p:nvSpPr>
          <p:cNvPr id="46084" name="TextBox 26"/>
          <p:cNvSpPr txBox="1">
            <a:spLocks noChangeArrowheads="1"/>
          </p:cNvSpPr>
          <p:nvPr/>
        </p:nvSpPr>
        <p:spPr bwMode="auto">
          <a:xfrm>
            <a:off x="4284663" y="981075"/>
            <a:ext cx="453548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solidFill>
                  <a:prstClr val="black"/>
                </a:solidFill>
                <a:latin typeface="Comic Sans MS" panose="030F0702030302020204" pitchFamily="66" charset="0"/>
              </a:rPr>
              <a:t>Maximum speed is calculated by equating GPE at the top and KE at the bottom:</a:t>
            </a:r>
          </a:p>
          <a:p>
            <a:pPr eaLnBrk="1" hangingPunct="1"/>
            <a:r>
              <a:rPr lang="en-GB" altLang="en-US">
                <a:solidFill>
                  <a:prstClr val="black"/>
                </a:solidFill>
                <a:latin typeface="Comic Sans MS" panose="030F0702030302020204" pitchFamily="66" charset="0"/>
              </a:rPr>
              <a:t>v</a:t>
            </a:r>
            <a:r>
              <a:rPr lang="en-GB" altLang="en-US" baseline="30000">
                <a:solidFill>
                  <a:prstClr val="black"/>
                </a:solidFill>
                <a:latin typeface="Comic Sans MS" panose="030F0702030302020204" pitchFamily="66" charset="0"/>
              </a:rPr>
              <a:t>2</a:t>
            </a:r>
            <a:r>
              <a:rPr lang="en-GB" altLang="en-US" baseline="-25000">
                <a:solidFill>
                  <a:prstClr val="black"/>
                </a:solidFill>
                <a:latin typeface="Comic Sans MS" panose="030F0702030302020204" pitchFamily="66" charset="0"/>
              </a:rPr>
              <a:t> </a:t>
            </a:r>
            <a:r>
              <a:rPr lang="en-GB" altLang="en-US">
                <a:solidFill>
                  <a:prstClr val="black"/>
                </a:solidFill>
                <a:latin typeface="Comic Sans MS" panose="030F0702030302020204" pitchFamily="66" charset="0"/>
              </a:rPr>
              <a:t> = 2gh</a:t>
            </a:r>
          </a:p>
        </p:txBody>
      </p:sp>
      <p:sp>
        <p:nvSpPr>
          <p:cNvPr id="46085" name="TextBox 27"/>
          <p:cNvSpPr txBox="1">
            <a:spLocks noChangeArrowheads="1"/>
          </p:cNvSpPr>
          <p:nvPr/>
        </p:nvSpPr>
        <p:spPr bwMode="auto">
          <a:xfrm>
            <a:off x="4356100" y="2349500"/>
            <a:ext cx="44640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dirty="0">
                <a:solidFill>
                  <a:prstClr val="black"/>
                </a:solidFill>
                <a:latin typeface="Comic Sans MS" panose="030F0702030302020204" pitchFamily="66" charset="0"/>
              </a:rPr>
              <a:t>At the lowest point, centripetal force is provided by the resultant of S and mg:</a:t>
            </a:r>
          </a:p>
          <a:p>
            <a:pPr eaLnBrk="1" hangingPunct="1"/>
            <a:r>
              <a:rPr lang="en-GB" altLang="en-US" dirty="0">
                <a:solidFill>
                  <a:prstClr val="black"/>
                </a:solidFill>
                <a:latin typeface="Comic Sans MS" panose="030F0702030302020204" pitchFamily="66" charset="0"/>
              </a:rPr>
              <a:t>S – mg = mv</a:t>
            </a:r>
            <a:r>
              <a:rPr lang="en-GB" altLang="en-US" baseline="30000" dirty="0">
                <a:solidFill>
                  <a:prstClr val="black"/>
                </a:solidFill>
                <a:latin typeface="Comic Sans MS" panose="030F0702030302020204" pitchFamily="66" charset="0"/>
              </a:rPr>
              <a:t>2</a:t>
            </a:r>
            <a:r>
              <a:rPr lang="en-GB" altLang="en-US" dirty="0">
                <a:solidFill>
                  <a:prstClr val="black"/>
                </a:solidFill>
                <a:latin typeface="Comic Sans MS" panose="030F0702030302020204" pitchFamily="66" charset="0"/>
              </a:rPr>
              <a:t> / L</a:t>
            </a:r>
          </a:p>
        </p:txBody>
      </p:sp>
      <p:sp>
        <p:nvSpPr>
          <p:cNvPr id="46086" name="TextBox 28"/>
          <p:cNvSpPr txBox="1">
            <a:spLocks noChangeArrowheads="1"/>
          </p:cNvSpPr>
          <p:nvPr/>
        </p:nvSpPr>
        <p:spPr bwMode="auto">
          <a:xfrm>
            <a:off x="4356100" y="3789363"/>
            <a:ext cx="431958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dirty="0">
                <a:solidFill>
                  <a:prstClr val="black"/>
                </a:solidFill>
                <a:latin typeface="Comic Sans MS" panose="030F0702030302020204" pitchFamily="66" charset="0"/>
              </a:rPr>
              <a:t>BUT  v</a:t>
            </a:r>
            <a:r>
              <a:rPr lang="en-GB" altLang="en-US" baseline="30000" dirty="0">
                <a:solidFill>
                  <a:prstClr val="black"/>
                </a:solidFill>
                <a:latin typeface="Comic Sans MS" panose="030F0702030302020204" pitchFamily="66" charset="0"/>
              </a:rPr>
              <a:t>2</a:t>
            </a:r>
            <a:r>
              <a:rPr lang="en-GB" altLang="en-US" dirty="0">
                <a:solidFill>
                  <a:prstClr val="black"/>
                </a:solidFill>
                <a:latin typeface="Comic Sans MS" panose="030F0702030302020204" pitchFamily="66" charset="0"/>
              </a:rPr>
              <a:t> = 2gh</a:t>
            </a:r>
          </a:p>
          <a:p>
            <a:pPr eaLnBrk="1" hangingPunct="1">
              <a:buFont typeface="Symbol" panose="05050102010706020507" pitchFamily="18" charset="2"/>
              <a:buChar char="\"/>
            </a:pPr>
            <a:r>
              <a:rPr lang="en-GB" altLang="en-US" dirty="0">
                <a:solidFill>
                  <a:prstClr val="black"/>
                </a:solidFill>
                <a:latin typeface="Comic Sans MS" panose="030F0702030302020204" pitchFamily="66" charset="0"/>
                <a:sym typeface="Symbol" panose="05050102010706020507" pitchFamily="18" charset="2"/>
              </a:rPr>
              <a:t>S – mg = 2mgh / L</a:t>
            </a:r>
          </a:p>
          <a:p>
            <a:pPr eaLnBrk="1" hangingPunct="1"/>
            <a:endParaRPr lang="en-GB" altLang="en-US" dirty="0">
              <a:solidFill>
                <a:prstClr val="black"/>
              </a:solidFill>
              <a:latin typeface="Comic Sans MS" panose="030F0702030302020204" pitchFamily="66" charset="0"/>
              <a:sym typeface="Symbol" panose="05050102010706020507" pitchFamily="18" charset="2"/>
            </a:endParaRPr>
          </a:p>
          <a:p>
            <a:pPr eaLnBrk="1" hangingPunct="1"/>
            <a:r>
              <a:rPr lang="en-GB" altLang="en-US" dirty="0">
                <a:solidFill>
                  <a:prstClr val="black"/>
                </a:solidFill>
                <a:latin typeface="Comic Sans MS" panose="030F0702030302020204" pitchFamily="66" charset="0"/>
                <a:sym typeface="Symbol" panose="05050102010706020507" pitchFamily="18" charset="2"/>
              </a:rPr>
              <a:t>OR  S = mg + 2mgh / L</a:t>
            </a:r>
          </a:p>
        </p:txBody>
      </p:sp>
      <p:sp>
        <p:nvSpPr>
          <p:cNvPr id="30" name="TextBox 29"/>
          <p:cNvSpPr txBox="1">
            <a:spLocks noChangeArrowheads="1"/>
          </p:cNvSpPr>
          <p:nvPr/>
        </p:nvSpPr>
        <p:spPr bwMode="auto">
          <a:xfrm>
            <a:off x="539750" y="5516563"/>
            <a:ext cx="8135938"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dirty="0">
                <a:solidFill>
                  <a:prstClr val="black"/>
                </a:solidFill>
                <a:latin typeface="Comic Sans MS" panose="030F0702030302020204" pitchFamily="66" charset="0"/>
              </a:rPr>
              <a:t>Since we experience mg in normal circumstances anyway, the </a:t>
            </a:r>
            <a:r>
              <a:rPr lang="en-GB" altLang="en-US" u="sng" dirty="0">
                <a:solidFill>
                  <a:prstClr val="black"/>
                </a:solidFill>
                <a:latin typeface="Comic Sans MS" panose="030F0702030302020204" pitchFamily="66" charset="0"/>
              </a:rPr>
              <a:t>extra</a:t>
            </a:r>
            <a:r>
              <a:rPr lang="en-GB" altLang="en-US" dirty="0">
                <a:solidFill>
                  <a:prstClr val="black"/>
                </a:solidFill>
                <a:latin typeface="Comic Sans MS" panose="030F0702030302020204" pitchFamily="66" charset="0"/>
              </a:rPr>
              <a:t> force experienced is    2mgh / L</a:t>
            </a:r>
          </a:p>
        </p:txBody>
      </p:sp>
      <p:sp>
        <p:nvSpPr>
          <p:cNvPr id="23" name="Date Placeholder 22"/>
          <p:cNvSpPr>
            <a:spLocks noGrp="1"/>
          </p:cNvSpPr>
          <p:nvPr>
            <p:ph type="dt" sz="quarter" idx="10"/>
          </p:nvPr>
        </p:nvSpPr>
        <p:spPr/>
        <p:txBody>
          <a:bodyPr/>
          <a:lstStyle/>
          <a:p>
            <a:pPr>
              <a:defRPr/>
            </a:pPr>
            <a:fld id="{5EEE0750-08E4-4799-B0D2-3D6B9F393AB4}" type="datetime4">
              <a:rPr lang="en-GB">
                <a:solidFill>
                  <a:prstClr val="black">
                    <a:tint val="75000"/>
                  </a:prstClr>
                </a:solidFill>
                <a:latin typeface="Comic Sans MS" panose="030F0702030302020204" pitchFamily="66" charset="0"/>
              </a:rPr>
              <a:pPr>
                <a:defRPr/>
              </a:pPr>
              <a:t>09 June 2016</a:t>
            </a:fld>
            <a:endParaRPr lang="en-GB">
              <a:solidFill>
                <a:prstClr val="black">
                  <a:tint val="75000"/>
                </a:prstClr>
              </a:solidFill>
              <a:latin typeface="Comic Sans MS" panose="030F0702030302020204" pitchFamily="66" charset="0"/>
            </a:endParaRPr>
          </a:p>
        </p:txBody>
      </p:sp>
      <p:pic>
        <p:nvPicPr>
          <p:cNvPr id="2" name="Picture 1"/>
          <p:cNvPicPr>
            <a:picLocks noChangeAspect="1"/>
          </p:cNvPicPr>
          <p:nvPr/>
        </p:nvPicPr>
        <p:blipFill rotWithShape="1">
          <a:blip r:embed="rId2"/>
          <a:srcRect t="42390" r="43551"/>
          <a:stretch/>
        </p:blipFill>
        <p:spPr>
          <a:xfrm>
            <a:off x="250825" y="1499946"/>
            <a:ext cx="3049105" cy="3543784"/>
          </a:xfrm>
          <a:prstGeom prst="rect">
            <a:avLst/>
          </a:prstGeom>
        </p:spPr>
      </p:pic>
    </p:spTree>
    <p:extLst>
      <p:ext uri="{BB962C8B-B14F-4D97-AF65-F5344CB8AC3E}">
        <p14:creationId xmlns:p14="http://schemas.microsoft.com/office/powerpoint/2010/main" val="21073689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20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8"/>
          <p:cNvGrpSpPr>
            <a:grpSpLocks/>
          </p:cNvGrpSpPr>
          <p:nvPr/>
        </p:nvGrpSpPr>
        <p:grpSpPr bwMode="auto">
          <a:xfrm>
            <a:off x="-412978" y="941270"/>
            <a:ext cx="4830763" cy="4859338"/>
            <a:chOff x="-944217" y="-493231"/>
            <a:chExt cx="4830417" cy="4858993"/>
          </a:xfrm>
        </p:grpSpPr>
        <p:grpSp>
          <p:nvGrpSpPr>
            <p:cNvPr id="47117" name="Group 11"/>
            <p:cNvGrpSpPr>
              <a:grpSpLocks/>
            </p:cNvGrpSpPr>
            <p:nvPr/>
          </p:nvGrpSpPr>
          <p:grpSpPr bwMode="auto">
            <a:xfrm>
              <a:off x="-944217" y="-493231"/>
              <a:ext cx="4830417" cy="4858993"/>
              <a:chOff x="503583" y="706919"/>
              <a:chExt cx="4830417" cy="4858993"/>
            </a:xfrm>
          </p:grpSpPr>
          <p:pic>
            <p:nvPicPr>
              <p:cNvPr id="47122" name="Picture 2" descr="Bikewheel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1844824"/>
                <a:ext cx="2592288" cy="25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Block Arc 5"/>
              <p:cNvSpPr/>
              <p:nvPr/>
            </p:nvSpPr>
            <p:spPr>
              <a:xfrm>
                <a:off x="503583" y="741842"/>
                <a:ext cx="4824067" cy="4824070"/>
              </a:xfrm>
              <a:prstGeom prst="blockArc">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prstClr val="black"/>
                  </a:solidFill>
                  <a:latin typeface="Comic Sans MS" panose="030F0702030302020204" pitchFamily="66" charset="0"/>
                </a:endParaRPr>
              </a:p>
            </p:txBody>
          </p:sp>
          <p:sp>
            <p:nvSpPr>
              <p:cNvPr id="7" name="Block Arc 6"/>
              <p:cNvSpPr/>
              <p:nvPr/>
            </p:nvSpPr>
            <p:spPr>
              <a:xfrm rot="10800000">
                <a:off x="509933" y="706919"/>
                <a:ext cx="4824067" cy="4824070"/>
              </a:xfrm>
              <a:prstGeom prst="blockArc">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prstClr val="black"/>
                  </a:solidFill>
                  <a:latin typeface="Comic Sans MS" panose="030F0702030302020204" pitchFamily="66" charset="0"/>
                </a:endParaRPr>
              </a:p>
            </p:txBody>
          </p:sp>
          <p:sp>
            <p:nvSpPr>
              <p:cNvPr id="10" name="Isosceles Triangle 9"/>
              <p:cNvSpPr/>
              <p:nvPr/>
            </p:nvSpPr>
            <p:spPr>
              <a:xfrm>
                <a:off x="2689414" y="3127685"/>
                <a:ext cx="465105" cy="141753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prstClr val="white"/>
                  </a:solidFill>
                  <a:latin typeface="Comic Sans MS" panose="030F0702030302020204" pitchFamily="66" charset="0"/>
                </a:endParaRPr>
              </a:p>
            </p:txBody>
          </p:sp>
          <p:sp>
            <p:nvSpPr>
              <p:cNvPr id="11" name="Rectangle 10"/>
              <p:cNvSpPr/>
              <p:nvPr/>
            </p:nvSpPr>
            <p:spPr>
              <a:xfrm>
                <a:off x="2733861" y="2040324"/>
                <a:ext cx="357162" cy="809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prstClr val="white"/>
                  </a:solidFill>
                  <a:latin typeface="Comic Sans MS" panose="030F0702030302020204" pitchFamily="66" charset="0"/>
                </a:endParaRPr>
              </a:p>
            </p:txBody>
          </p:sp>
        </p:grpSp>
        <p:sp>
          <p:nvSpPr>
            <p:cNvPr id="47118" name="TextBox 12"/>
            <p:cNvSpPr txBox="1">
              <a:spLocks noChangeArrowheads="1"/>
            </p:cNvSpPr>
            <p:nvPr/>
          </p:nvSpPr>
          <p:spPr bwMode="auto">
            <a:xfrm>
              <a:off x="2447925" y="781050"/>
              <a:ext cx="9810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solidFill>
                    <a:prstClr val="black"/>
                  </a:solidFill>
                  <a:latin typeface="Comic Sans MS" panose="030F0702030302020204" pitchFamily="66" charset="0"/>
                </a:rPr>
                <a:t>Person at top</a:t>
              </a:r>
            </a:p>
          </p:txBody>
        </p:sp>
        <p:cxnSp>
          <p:nvCxnSpPr>
            <p:cNvPr id="15" name="Straight Arrow Connector 14"/>
            <p:cNvCxnSpPr/>
            <p:nvPr/>
          </p:nvCxnSpPr>
          <p:spPr>
            <a:xfrm rot="10800000">
              <a:off x="1578140" y="883034"/>
              <a:ext cx="984180" cy="18254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11" idx="0"/>
            </p:cNvCxnSpPr>
            <p:nvPr/>
          </p:nvCxnSpPr>
          <p:spPr>
            <a:xfrm rot="16200000" flipH="1" flipV="1">
              <a:off x="1132878" y="1164795"/>
              <a:ext cx="655591" cy="635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121" name="TextBox 17"/>
            <p:cNvSpPr txBox="1">
              <a:spLocks noChangeArrowheads="1"/>
            </p:cNvSpPr>
            <p:nvPr/>
          </p:nvSpPr>
          <p:spPr bwMode="auto">
            <a:xfrm>
              <a:off x="1038224" y="1400175"/>
              <a:ext cx="9620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dirty="0">
                  <a:solidFill>
                    <a:prstClr val="black"/>
                  </a:solidFill>
                  <a:latin typeface="Comic Sans MS" panose="030F0702030302020204" pitchFamily="66" charset="0"/>
                </a:rPr>
                <a:t>R + mg</a:t>
              </a:r>
            </a:p>
          </p:txBody>
        </p:sp>
      </p:grpSp>
      <p:sp>
        <p:nvSpPr>
          <p:cNvPr id="47107" name="TextBox 1"/>
          <p:cNvSpPr txBox="1">
            <a:spLocks noChangeArrowheads="1"/>
          </p:cNvSpPr>
          <p:nvPr/>
        </p:nvSpPr>
        <p:spPr bwMode="auto">
          <a:xfrm>
            <a:off x="2932906" y="712873"/>
            <a:ext cx="3887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2400" dirty="0">
                <a:solidFill>
                  <a:prstClr val="black"/>
                </a:solidFill>
                <a:latin typeface="Comic Sans MS" panose="030F0702030302020204" pitchFamily="66" charset="0"/>
              </a:rPr>
              <a:t>Big wheel thingy</a:t>
            </a:r>
          </a:p>
        </p:txBody>
      </p:sp>
      <p:sp>
        <p:nvSpPr>
          <p:cNvPr id="47108" name="TextBox 19"/>
          <p:cNvSpPr txBox="1">
            <a:spLocks noChangeArrowheads="1"/>
          </p:cNvSpPr>
          <p:nvPr/>
        </p:nvSpPr>
        <p:spPr bwMode="auto">
          <a:xfrm>
            <a:off x="469900" y="1130942"/>
            <a:ext cx="82962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dirty="0">
                <a:solidFill>
                  <a:prstClr val="black"/>
                </a:solidFill>
                <a:latin typeface="Comic Sans MS" panose="030F0702030302020204" pitchFamily="66" charset="0"/>
              </a:rPr>
              <a:t>On this big wheel thingy, the riders are being squished against the inside of the circumference.</a:t>
            </a:r>
          </a:p>
        </p:txBody>
      </p:sp>
      <p:sp>
        <p:nvSpPr>
          <p:cNvPr id="21" name="TextBox 20"/>
          <p:cNvSpPr txBox="1">
            <a:spLocks noChangeArrowheads="1"/>
          </p:cNvSpPr>
          <p:nvPr/>
        </p:nvSpPr>
        <p:spPr bwMode="auto">
          <a:xfrm>
            <a:off x="4424134" y="2283265"/>
            <a:ext cx="4398963"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dirty="0">
                <a:solidFill>
                  <a:prstClr val="black"/>
                </a:solidFill>
                <a:latin typeface="Comic Sans MS" panose="030F0702030302020204" pitchFamily="66" charset="0"/>
              </a:rPr>
              <a:t>At the maximum height, the centripetal Force is provided by R + mg and is equal to mv</a:t>
            </a:r>
            <a:r>
              <a:rPr lang="en-GB" altLang="en-US" baseline="30000" dirty="0">
                <a:solidFill>
                  <a:prstClr val="black"/>
                </a:solidFill>
                <a:latin typeface="Comic Sans MS" panose="030F0702030302020204" pitchFamily="66" charset="0"/>
              </a:rPr>
              <a:t>2</a:t>
            </a:r>
            <a:r>
              <a:rPr lang="en-GB" altLang="en-US" dirty="0">
                <a:solidFill>
                  <a:prstClr val="black"/>
                </a:solidFill>
                <a:latin typeface="Comic Sans MS" panose="030F0702030302020204" pitchFamily="66" charset="0"/>
              </a:rPr>
              <a:t> / r</a:t>
            </a:r>
          </a:p>
          <a:p>
            <a:pPr eaLnBrk="1" hangingPunct="1"/>
            <a:endParaRPr lang="en-GB" altLang="en-US" dirty="0">
              <a:solidFill>
                <a:prstClr val="black"/>
              </a:solidFill>
              <a:latin typeface="Comic Sans MS" panose="030F0702030302020204" pitchFamily="66" charset="0"/>
            </a:endParaRPr>
          </a:p>
          <a:p>
            <a:pPr eaLnBrk="1" hangingPunct="1">
              <a:buFont typeface="Symbol" panose="05050102010706020507" pitchFamily="18" charset="2"/>
              <a:buChar char="\"/>
            </a:pPr>
            <a:r>
              <a:rPr lang="en-GB" altLang="en-US" dirty="0">
                <a:solidFill>
                  <a:prstClr val="black"/>
                </a:solidFill>
                <a:latin typeface="Comic Sans MS" panose="030F0702030302020204" pitchFamily="66" charset="0"/>
                <a:sym typeface="Symbol" panose="05050102010706020507" pitchFamily="18" charset="2"/>
              </a:rPr>
              <a:t>R = </a:t>
            </a:r>
            <a:r>
              <a:rPr lang="en-GB" altLang="en-US" dirty="0">
                <a:solidFill>
                  <a:prstClr val="black"/>
                </a:solidFill>
                <a:latin typeface="Comic Sans MS" panose="030F0702030302020204" pitchFamily="66" charset="0"/>
              </a:rPr>
              <a:t>mv</a:t>
            </a:r>
            <a:r>
              <a:rPr lang="en-GB" altLang="en-US" baseline="30000" dirty="0">
                <a:solidFill>
                  <a:prstClr val="black"/>
                </a:solidFill>
                <a:latin typeface="Comic Sans MS" panose="030F0702030302020204" pitchFamily="66" charset="0"/>
              </a:rPr>
              <a:t>2</a:t>
            </a:r>
            <a:r>
              <a:rPr lang="en-GB" altLang="en-US" dirty="0">
                <a:solidFill>
                  <a:prstClr val="black"/>
                </a:solidFill>
                <a:latin typeface="Comic Sans MS" panose="030F0702030302020204" pitchFamily="66" charset="0"/>
              </a:rPr>
              <a:t> / r   - mg</a:t>
            </a:r>
          </a:p>
        </p:txBody>
      </p:sp>
      <p:sp>
        <p:nvSpPr>
          <p:cNvPr id="22" name="TextBox 21"/>
          <p:cNvSpPr txBox="1">
            <a:spLocks noChangeArrowheads="1"/>
          </p:cNvSpPr>
          <p:nvPr/>
        </p:nvSpPr>
        <p:spPr bwMode="auto">
          <a:xfrm>
            <a:off x="4333874" y="1637152"/>
            <a:ext cx="44656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dirty="0">
                <a:solidFill>
                  <a:prstClr val="black"/>
                </a:solidFill>
                <a:latin typeface="Comic Sans MS" panose="030F0702030302020204" pitchFamily="66" charset="0"/>
              </a:rPr>
              <a:t>R is the reaction force from the wheel.</a:t>
            </a:r>
          </a:p>
        </p:txBody>
      </p:sp>
      <p:sp>
        <p:nvSpPr>
          <p:cNvPr id="23" name="TextBox 22"/>
          <p:cNvSpPr txBox="1">
            <a:spLocks noChangeArrowheads="1"/>
          </p:cNvSpPr>
          <p:nvPr/>
        </p:nvSpPr>
        <p:spPr bwMode="auto">
          <a:xfrm>
            <a:off x="1090839" y="4817044"/>
            <a:ext cx="70770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dirty="0">
                <a:solidFill>
                  <a:prstClr val="black"/>
                </a:solidFill>
                <a:latin typeface="Comic Sans MS" panose="030F0702030302020204" pitchFamily="66" charset="0"/>
              </a:rPr>
              <a:t>At a certain speed, v</a:t>
            </a:r>
            <a:r>
              <a:rPr lang="en-GB" altLang="en-US" baseline="-25000" dirty="0">
                <a:solidFill>
                  <a:prstClr val="black"/>
                </a:solidFill>
                <a:latin typeface="Comic Sans MS" panose="030F0702030302020204" pitchFamily="66" charset="0"/>
              </a:rPr>
              <a:t>0</a:t>
            </a:r>
            <a:r>
              <a:rPr lang="en-GB" altLang="en-US" dirty="0">
                <a:solidFill>
                  <a:prstClr val="black"/>
                </a:solidFill>
                <a:latin typeface="Comic Sans MS" panose="030F0702030302020204" pitchFamily="66" charset="0"/>
              </a:rPr>
              <a:t> (so that v</a:t>
            </a:r>
            <a:r>
              <a:rPr lang="en-GB" altLang="en-US" baseline="-25000" dirty="0">
                <a:solidFill>
                  <a:prstClr val="black"/>
                </a:solidFill>
                <a:latin typeface="Comic Sans MS" panose="030F0702030302020204" pitchFamily="66" charset="0"/>
              </a:rPr>
              <a:t>0</a:t>
            </a:r>
            <a:r>
              <a:rPr lang="en-GB" altLang="en-US" baseline="30000" dirty="0">
                <a:solidFill>
                  <a:prstClr val="black"/>
                </a:solidFill>
                <a:latin typeface="Comic Sans MS" panose="030F0702030302020204" pitchFamily="66" charset="0"/>
              </a:rPr>
              <a:t>2</a:t>
            </a:r>
            <a:r>
              <a:rPr lang="en-GB" altLang="en-US" dirty="0">
                <a:solidFill>
                  <a:prstClr val="black"/>
                </a:solidFill>
                <a:latin typeface="Comic Sans MS" panose="030F0702030302020204" pitchFamily="66" charset="0"/>
              </a:rPr>
              <a:t> = gr), R = 0.</a:t>
            </a:r>
          </a:p>
          <a:p>
            <a:pPr eaLnBrk="1" hangingPunct="1"/>
            <a:r>
              <a:rPr lang="en-GB" altLang="en-US" dirty="0">
                <a:solidFill>
                  <a:prstClr val="black"/>
                </a:solidFill>
                <a:latin typeface="Comic Sans MS" panose="030F0702030302020204" pitchFamily="66" charset="0"/>
                <a:sym typeface="Symbol" panose="05050102010706020507" pitchFamily="18" charset="2"/>
              </a:rPr>
              <a:t> There is no reaction force on the person.</a:t>
            </a:r>
            <a:endParaRPr lang="en-GB" altLang="en-US" dirty="0">
              <a:solidFill>
                <a:prstClr val="black"/>
              </a:solidFill>
              <a:latin typeface="Comic Sans MS" panose="030F0702030302020204" pitchFamily="66" charset="0"/>
            </a:endParaRPr>
          </a:p>
        </p:txBody>
      </p:sp>
      <p:sp>
        <p:nvSpPr>
          <p:cNvPr id="24" name="TextBox 23"/>
          <p:cNvSpPr txBox="1">
            <a:spLocks noChangeArrowheads="1"/>
          </p:cNvSpPr>
          <p:nvPr/>
        </p:nvSpPr>
        <p:spPr bwMode="auto">
          <a:xfrm>
            <a:off x="1090839" y="5506021"/>
            <a:ext cx="68770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dirty="0">
                <a:solidFill>
                  <a:prstClr val="black"/>
                </a:solidFill>
                <a:latin typeface="Comic Sans MS" panose="030F0702030302020204" pitchFamily="66" charset="0"/>
              </a:rPr>
              <a:t>You must have a minimum speed of v</a:t>
            </a:r>
            <a:r>
              <a:rPr lang="en-GB" altLang="en-US" baseline="-25000" dirty="0">
                <a:solidFill>
                  <a:prstClr val="black"/>
                </a:solidFill>
                <a:latin typeface="Comic Sans MS" panose="030F0702030302020204" pitchFamily="66" charset="0"/>
              </a:rPr>
              <a:t>0</a:t>
            </a:r>
            <a:r>
              <a:rPr lang="en-GB" altLang="en-US" dirty="0">
                <a:solidFill>
                  <a:prstClr val="black"/>
                </a:solidFill>
                <a:latin typeface="Comic Sans MS" panose="030F0702030302020204" pitchFamily="66" charset="0"/>
              </a:rPr>
              <a:t> to stop people falling out.</a:t>
            </a:r>
          </a:p>
        </p:txBody>
      </p:sp>
      <p:sp>
        <p:nvSpPr>
          <p:cNvPr id="20" name="TextBox 19"/>
          <p:cNvSpPr txBox="1">
            <a:spLocks noChangeArrowheads="1"/>
          </p:cNvSpPr>
          <p:nvPr/>
        </p:nvSpPr>
        <p:spPr bwMode="auto">
          <a:xfrm>
            <a:off x="6566692" y="3977186"/>
            <a:ext cx="2879725"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2800" b="1" dirty="0">
                <a:solidFill>
                  <a:srgbClr val="7030A0"/>
                </a:solidFill>
                <a:latin typeface="Comic Sans MS" panose="030F0702030302020204" pitchFamily="66" charset="0"/>
              </a:rPr>
              <a:t>A bit of practice</a:t>
            </a:r>
          </a:p>
          <a:p>
            <a:pPr eaLnBrk="1" hangingPunct="1"/>
            <a:r>
              <a:rPr lang="en-GB" altLang="en-US" sz="2800" b="1" dirty="0">
                <a:solidFill>
                  <a:srgbClr val="7030A0"/>
                </a:solidFill>
                <a:latin typeface="Comic Sans MS" panose="030F0702030302020204" pitchFamily="66" charset="0"/>
              </a:rPr>
              <a:t>p29</a:t>
            </a:r>
          </a:p>
        </p:txBody>
      </p:sp>
      <p:sp>
        <p:nvSpPr>
          <p:cNvPr id="25" name="TextBox 24"/>
          <p:cNvSpPr txBox="1">
            <a:spLocks noChangeArrowheads="1"/>
          </p:cNvSpPr>
          <p:nvPr/>
        </p:nvSpPr>
        <p:spPr bwMode="auto">
          <a:xfrm>
            <a:off x="932088" y="6038985"/>
            <a:ext cx="7486197"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2800" b="1" dirty="0">
                <a:solidFill>
                  <a:srgbClr val="7030A0"/>
                </a:solidFill>
                <a:latin typeface="Comic Sans MS" panose="030F0702030302020204" pitchFamily="66" charset="0"/>
              </a:rPr>
              <a:t>Exam questions	 p30 	qu2, 4, 5b, c </a:t>
            </a:r>
            <a:r>
              <a:rPr lang="en-GB" altLang="en-US" sz="2800" b="1" dirty="0" err="1">
                <a:solidFill>
                  <a:srgbClr val="7030A0"/>
                </a:solidFill>
                <a:latin typeface="Comic Sans MS" panose="030F0702030302020204" pitchFamily="66" charset="0"/>
              </a:rPr>
              <a:t>i</a:t>
            </a:r>
            <a:r>
              <a:rPr lang="en-GB" altLang="en-US" sz="2800" b="1" dirty="0">
                <a:solidFill>
                  <a:srgbClr val="7030A0"/>
                </a:solidFill>
                <a:latin typeface="Comic Sans MS" panose="030F0702030302020204" pitchFamily="66" charset="0"/>
              </a:rPr>
              <a:t>, 6a, 				b ii, 7a, b, 8b</a:t>
            </a:r>
          </a:p>
        </p:txBody>
      </p:sp>
      <p:sp>
        <p:nvSpPr>
          <p:cNvPr id="26" name="Date Placeholder 25"/>
          <p:cNvSpPr>
            <a:spLocks noGrp="1"/>
          </p:cNvSpPr>
          <p:nvPr>
            <p:ph type="dt" sz="quarter" idx="10"/>
          </p:nvPr>
        </p:nvSpPr>
        <p:spPr>
          <a:xfrm>
            <a:off x="808037" y="6951437"/>
            <a:ext cx="2057400" cy="365125"/>
          </a:xfrm>
        </p:spPr>
        <p:txBody>
          <a:bodyPr/>
          <a:lstStyle/>
          <a:p>
            <a:pPr>
              <a:defRPr/>
            </a:pPr>
            <a:fld id="{DA0EB797-EB01-441E-B400-912434B46731}" type="datetime4">
              <a:rPr lang="en-GB">
                <a:solidFill>
                  <a:prstClr val="black">
                    <a:tint val="75000"/>
                  </a:prstClr>
                </a:solidFill>
                <a:latin typeface="Comic Sans MS" panose="030F0702030302020204" pitchFamily="66" charset="0"/>
              </a:rPr>
              <a:pPr>
                <a:defRPr/>
              </a:pPr>
              <a:t>09 June 2016</a:t>
            </a:fld>
            <a:endParaRPr lang="en-GB">
              <a:solidFill>
                <a:prstClr val="black">
                  <a:tint val="75000"/>
                </a:prstClr>
              </a:solidFill>
              <a:latin typeface="Comic Sans MS" panose="030F0702030302020204" pitchFamily="66" charset="0"/>
            </a:endParaRPr>
          </a:p>
        </p:txBody>
      </p:sp>
    </p:spTree>
    <p:extLst>
      <p:ext uri="{BB962C8B-B14F-4D97-AF65-F5344CB8AC3E}">
        <p14:creationId xmlns:p14="http://schemas.microsoft.com/office/powerpoint/2010/main" val="11073586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2000"/>
                                        <p:tgtEl>
                                          <p:spTgt spid="2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fade">
                                      <p:cBhvr>
                                        <p:cTn id="15" dur="2000"/>
                                        <p:tgtEl>
                                          <p:spTgt spid="2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fade">
                                      <p:cBhvr>
                                        <p:cTn id="20" dur="2000"/>
                                        <p:tgtEl>
                                          <p:spTgt spid="23"/>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fade">
                                      <p:cBhvr>
                                        <p:cTn id="25" dur="2000"/>
                                        <p:tgtEl>
                                          <p:spTgt spid="2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fade">
                                      <p:cBhvr>
                                        <p:cTn id="30" dur="2000"/>
                                        <p:tgtEl>
                                          <p:spTgt spid="20"/>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fade">
                                      <p:cBhvr>
                                        <p:cTn id="35" dur="2000"/>
                                        <p:tgtEl>
                                          <p:spTgt spid="25"/>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0" presetClass="entr" presetSubtype="0" fill="hold" grpId="1" nodeType="clickEffect">
                                  <p:stCondLst>
                                    <p:cond delay="0"/>
                                  </p:stCondLst>
                                  <p:childTnLst>
                                    <p:set>
                                      <p:cBhvr>
                                        <p:cTn id="39" dur="1" fill="hold">
                                          <p:stCondLst>
                                            <p:cond delay="0"/>
                                          </p:stCondLst>
                                        </p:cTn>
                                        <p:tgtEl>
                                          <p:spTgt spid="25"/>
                                        </p:tgtEl>
                                        <p:attrNameLst>
                                          <p:attrName>style.visibility</p:attrName>
                                        </p:attrNameLst>
                                      </p:cBhvr>
                                      <p:to>
                                        <p:strVal val="visible"/>
                                      </p:to>
                                    </p:set>
                                    <p:animEffect transition="in" filter="fade">
                                      <p:cBhvr>
                                        <p:cTn id="40" dur="2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P spid="24" grpId="0"/>
      <p:bldP spid="20" grpId="0"/>
      <p:bldP spid="25" grpId="0"/>
      <p:bldP spid="25"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l="36311" t="38143" r="13927" b="2238"/>
          <a:stretch/>
        </p:blipFill>
        <p:spPr>
          <a:xfrm>
            <a:off x="899884" y="899886"/>
            <a:ext cx="7326887" cy="5486400"/>
          </a:xfrm>
          <a:prstGeom prst="rect">
            <a:avLst/>
          </a:prstGeom>
        </p:spPr>
      </p:pic>
    </p:spTree>
    <p:extLst>
      <p:ext uri="{BB962C8B-B14F-4D97-AF65-F5344CB8AC3E}">
        <p14:creationId xmlns:p14="http://schemas.microsoft.com/office/powerpoint/2010/main" val="13254421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l="37024" t="36429" r="12620" b="48714"/>
          <a:stretch/>
        </p:blipFill>
        <p:spPr>
          <a:xfrm>
            <a:off x="1349829" y="812799"/>
            <a:ext cx="6139544" cy="1132115"/>
          </a:xfrm>
          <a:prstGeom prst="rect">
            <a:avLst/>
          </a:prstGeom>
        </p:spPr>
      </p:pic>
      <p:pic>
        <p:nvPicPr>
          <p:cNvPr id="3" name="Picture 2"/>
          <p:cNvPicPr>
            <a:picLocks noChangeAspect="1"/>
          </p:cNvPicPr>
          <p:nvPr/>
        </p:nvPicPr>
        <p:blipFill rotWithShape="1">
          <a:blip r:embed="rId2"/>
          <a:srcRect l="34286" t="77952" r="15358" b="12143"/>
          <a:stretch/>
        </p:blipFill>
        <p:spPr>
          <a:xfrm>
            <a:off x="1066801" y="1944914"/>
            <a:ext cx="6139544" cy="754743"/>
          </a:xfrm>
          <a:prstGeom prst="rect">
            <a:avLst/>
          </a:prstGeom>
        </p:spPr>
      </p:pic>
      <p:pic>
        <p:nvPicPr>
          <p:cNvPr id="4" name="Picture 3"/>
          <p:cNvPicPr>
            <a:picLocks noChangeAspect="1"/>
          </p:cNvPicPr>
          <p:nvPr/>
        </p:nvPicPr>
        <p:blipFill rotWithShape="1">
          <a:blip r:embed="rId3"/>
          <a:srcRect l="37500" t="46714" r="11191" b="11000"/>
          <a:stretch/>
        </p:blipFill>
        <p:spPr>
          <a:xfrm>
            <a:off x="1349829" y="2699657"/>
            <a:ext cx="6255657" cy="3222173"/>
          </a:xfrm>
          <a:prstGeom prst="rect">
            <a:avLst/>
          </a:prstGeom>
        </p:spPr>
      </p:pic>
    </p:spTree>
    <p:extLst>
      <p:ext uri="{BB962C8B-B14F-4D97-AF65-F5344CB8AC3E}">
        <p14:creationId xmlns:p14="http://schemas.microsoft.com/office/powerpoint/2010/main" val="37373117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l="36071" t="39095" r="31191" b="5095"/>
          <a:stretch/>
        </p:blipFill>
        <p:spPr>
          <a:xfrm>
            <a:off x="0" y="1132115"/>
            <a:ext cx="3991429" cy="4252686"/>
          </a:xfrm>
          <a:prstGeom prst="rect">
            <a:avLst/>
          </a:prstGeom>
        </p:spPr>
      </p:pic>
      <p:pic>
        <p:nvPicPr>
          <p:cNvPr id="3" name="Picture 2"/>
          <p:cNvPicPr>
            <a:picLocks noChangeAspect="1"/>
          </p:cNvPicPr>
          <p:nvPr/>
        </p:nvPicPr>
        <p:blipFill rotWithShape="1">
          <a:blip r:embed="rId3"/>
          <a:srcRect l="37263" t="37000" r="30119" b="13286"/>
          <a:stretch/>
        </p:blipFill>
        <p:spPr>
          <a:xfrm>
            <a:off x="4731657" y="1132115"/>
            <a:ext cx="3976914" cy="3788230"/>
          </a:xfrm>
          <a:prstGeom prst="rect">
            <a:avLst/>
          </a:prstGeom>
        </p:spPr>
      </p:pic>
    </p:spTree>
    <p:extLst>
      <p:ext uri="{BB962C8B-B14F-4D97-AF65-F5344CB8AC3E}">
        <p14:creationId xmlns:p14="http://schemas.microsoft.com/office/powerpoint/2010/main" val="15183323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622073"/>
            <a:ext cx="9144000" cy="6221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dirty="0">
                <a:solidFill>
                  <a:prstClr val="black"/>
                </a:solidFill>
              </a:rPr>
              <a:t>Every measurement has a degree of uncertainty. The number of reliably known digits in a number is called the number of significant figures. </a:t>
            </a:r>
          </a:p>
          <a:p>
            <a:pPr eaLnBrk="1" hangingPunct="1"/>
            <a:r>
              <a:rPr lang="en-GB" altLang="en-US" dirty="0">
                <a:solidFill>
                  <a:prstClr val="black"/>
                </a:solidFill>
              </a:rPr>
              <a:t>  </a:t>
            </a:r>
          </a:p>
          <a:p>
            <a:pPr eaLnBrk="1" hangingPunct="1"/>
            <a:r>
              <a:rPr lang="en-GB" altLang="en-US" dirty="0">
                <a:solidFill>
                  <a:prstClr val="black"/>
                </a:solidFill>
              </a:rPr>
              <a:t>For example the radius of the earth is 695 000 000 m. This number is not exact but has been “rounded off” to the nearest million metres. We say the number has three significant figures. The zeros at the end of this number are “not significant”.  </a:t>
            </a:r>
          </a:p>
          <a:p>
            <a:pPr eaLnBrk="1" hangingPunct="1"/>
            <a:r>
              <a:rPr lang="en-GB" altLang="en-US" dirty="0">
                <a:solidFill>
                  <a:prstClr val="black"/>
                </a:solidFill>
              </a:rPr>
              <a:t> </a:t>
            </a:r>
          </a:p>
          <a:p>
            <a:pPr eaLnBrk="1" hangingPunct="1"/>
            <a:r>
              <a:rPr lang="en-GB" altLang="en-US" dirty="0">
                <a:solidFill>
                  <a:prstClr val="black"/>
                </a:solidFill>
              </a:rPr>
              <a:t>In some numbers zeros are significant. For example in a measurement stated as 605mm the zero is significant. The rules for determining the number of significant figures are as follows: </a:t>
            </a:r>
          </a:p>
          <a:p>
            <a:pPr eaLnBrk="1" hangingPunct="1"/>
            <a:r>
              <a:rPr lang="en-GB" altLang="en-US" dirty="0">
                <a:solidFill>
                  <a:prstClr val="black"/>
                </a:solidFill>
              </a:rPr>
              <a:t>  </a:t>
            </a:r>
          </a:p>
          <a:p>
            <a:pPr eaLnBrk="1" hangingPunct="1"/>
            <a:r>
              <a:rPr lang="en-GB" altLang="en-US" sz="2400" b="1" dirty="0">
                <a:solidFill>
                  <a:srgbClr val="FF0000"/>
                </a:solidFill>
              </a:rPr>
              <a:t>•  all non-zero digits are significant </a:t>
            </a:r>
          </a:p>
          <a:p>
            <a:pPr eaLnBrk="1" hangingPunct="1"/>
            <a:r>
              <a:rPr lang="en-GB" altLang="en-US" sz="2400" b="1" dirty="0">
                <a:solidFill>
                  <a:srgbClr val="FF0000"/>
                </a:solidFill>
              </a:rPr>
              <a:t>•  zeros between non-zero digits are significant </a:t>
            </a:r>
          </a:p>
          <a:p>
            <a:pPr eaLnBrk="1" hangingPunct="1"/>
            <a:r>
              <a:rPr lang="en-GB" altLang="en-US" sz="2400" b="1" dirty="0">
                <a:solidFill>
                  <a:srgbClr val="FF0000"/>
                </a:solidFill>
              </a:rPr>
              <a:t>•  zeros at the end of a decimal are significant </a:t>
            </a:r>
          </a:p>
          <a:p>
            <a:pPr eaLnBrk="1" hangingPunct="1"/>
            <a:r>
              <a:rPr lang="en-GB" altLang="en-US" sz="2400" b="1" dirty="0">
                <a:solidFill>
                  <a:srgbClr val="FF0000"/>
                </a:solidFill>
              </a:rPr>
              <a:t>•  all other zeros are not significant. </a:t>
            </a:r>
          </a:p>
          <a:p>
            <a:pPr eaLnBrk="1" hangingPunct="1"/>
            <a:r>
              <a:rPr lang="en-GB" altLang="en-US" dirty="0">
                <a:solidFill>
                  <a:prstClr val="black"/>
                </a:solidFill>
              </a:rPr>
              <a:t>   </a:t>
            </a:r>
          </a:p>
          <a:p>
            <a:pPr eaLnBrk="1" hangingPunct="1"/>
            <a:r>
              <a:rPr lang="en-GB" altLang="en-US" dirty="0">
                <a:solidFill>
                  <a:prstClr val="black"/>
                </a:solidFill>
              </a:rPr>
              <a:t>Using these rules 65.00 has four significant figures but each of the numbers 65, 6500, and 0.0065 has only two significant figures. </a:t>
            </a:r>
          </a:p>
          <a:p>
            <a:pPr eaLnBrk="1" hangingPunct="1"/>
            <a:endParaRPr lang="en-GB" altLang="en-US" dirty="0">
              <a:solidFill>
                <a:prstClr val="black"/>
              </a:solidFill>
            </a:endParaRPr>
          </a:p>
          <a:p>
            <a:pPr eaLnBrk="1" hangingPunct="1"/>
            <a:r>
              <a:rPr lang="en-GB" altLang="en-US" dirty="0">
                <a:solidFill>
                  <a:prstClr val="black"/>
                </a:solidFill>
              </a:rPr>
              <a:t>When answering a question, the accuracy of your response should be the same as the least accurate figure given in the question.</a:t>
            </a:r>
          </a:p>
        </p:txBody>
      </p:sp>
      <p:sp>
        <p:nvSpPr>
          <p:cNvPr id="3" name="Date Placeholder 2"/>
          <p:cNvSpPr>
            <a:spLocks noGrp="1"/>
          </p:cNvSpPr>
          <p:nvPr>
            <p:ph type="dt" sz="quarter" idx="10"/>
          </p:nvPr>
        </p:nvSpPr>
        <p:spPr/>
        <p:txBody>
          <a:bodyPr/>
          <a:lstStyle/>
          <a:p>
            <a:pPr>
              <a:defRPr/>
            </a:pPr>
            <a:fld id="{F4A0F79E-A3C5-4EED-A894-76437F83F0EE}" type="datetime4">
              <a:rPr lang="en-GB">
                <a:solidFill>
                  <a:prstClr val="black">
                    <a:tint val="75000"/>
                  </a:prstClr>
                </a:solidFill>
              </a:rPr>
              <a:pPr>
                <a:defRPr/>
              </a:pPr>
              <a:t>09 June 2016</a:t>
            </a:fld>
            <a:endParaRPr lang="en-GB">
              <a:solidFill>
                <a:prstClr val="black">
                  <a:tint val="75000"/>
                </a:prstClr>
              </a:solidFill>
            </a:endParaRPr>
          </a:p>
        </p:txBody>
      </p:sp>
    </p:spTree>
    <p:extLst>
      <p:ext uri="{BB962C8B-B14F-4D97-AF65-F5344CB8AC3E}">
        <p14:creationId xmlns:p14="http://schemas.microsoft.com/office/powerpoint/2010/main" val="1005878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2000"/>
                                        <p:tgtEl>
                                          <p:spTgt spid="2">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2000"/>
                                        <p:tgtEl>
                                          <p:spTgt spid="2">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animEffect transition="in" filter="fade">
                                      <p:cBhvr>
                                        <p:cTn id="17" dur="2000"/>
                                        <p:tgtEl>
                                          <p:spTgt spid="2">
                                            <p:txEl>
                                              <p:pRg st="6" end="6"/>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fade">
                                      <p:cBhvr>
                                        <p:cTn id="22" dur="2000"/>
                                        <p:tgtEl>
                                          <p:spTgt spid="2">
                                            <p:txEl>
                                              <p:pRg st="7" end="7"/>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fade">
                                      <p:cBhvr>
                                        <p:cTn id="27" dur="2000"/>
                                        <p:tgtEl>
                                          <p:spTgt spid="2">
                                            <p:txEl>
                                              <p:pRg st="8" end="8"/>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9" end="9"/>
                                            </p:txEl>
                                          </p:spTgt>
                                        </p:tgtEl>
                                        <p:attrNameLst>
                                          <p:attrName>style.visibility</p:attrName>
                                        </p:attrNameLst>
                                      </p:cBhvr>
                                      <p:to>
                                        <p:strVal val="visible"/>
                                      </p:to>
                                    </p:set>
                                    <p:animEffect transition="in" filter="fade">
                                      <p:cBhvr>
                                        <p:cTn id="32" dur="2000"/>
                                        <p:tgtEl>
                                          <p:spTgt spid="2">
                                            <p:txEl>
                                              <p:pRg st="9" end="9"/>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2">
                                            <p:txEl>
                                              <p:pRg st="11" end="11"/>
                                            </p:txEl>
                                          </p:spTgt>
                                        </p:tgtEl>
                                        <p:attrNameLst>
                                          <p:attrName>style.visibility</p:attrName>
                                        </p:attrNameLst>
                                      </p:cBhvr>
                                      <p:to>
                                        <p:strVal val="visible"/>
                                      </p:to>
                                    </p:set>
                                    <p:animEffect transition="in" filter="fade">
                                      <p:cBhvr>
                                        <p:cTn id="37" dur="2000"/>
                                        <p:tgtEl>
                                          <p:spTgt spid="2">
                                            <p:txEl>
                                              <p:pRg st="11" end="11"/>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2">
                                            <p:txEl>
                                              <p:pRg st="13" end="13"/>
                                            </p:txEl>
                                          </p:spTgt>
                                        </p:tgtEl>
                                        <p:attrNameLst>
                                          <p:attrName>style.visibility</p:attrName>
                                        </p:attrNameLst>
                                      </p:cBhvr>
                                      <p:to>
                                        <p:strVal val="visible"/>
                                      </p:to>
                                    </p:set>
                                    <p:animEffect transition="in" filter="fade">
                                      <p:cBhvr>
                                        <p:cTn id="42" dur="2000"/>
                                        <p:tgtEl>
                                          <p:spTgt spid="2">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1254</TotalTime>
  <Words>495</Words>
  <Application>Microsoft Office PowerPoint</Application>
  <PresentationFormat>On-screen Show (4:3)</PresentationFormat>
  <Paragraphs>58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City of London of Academy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Joshua Duddy</dc:creator>
  <cp:lastModifiedBy>Joshua Duddy</cp:lastModifiedBy>
  <cp:revision>3</cp:revision>
  <dcterms:created xsi:type="dcterms:W3CDTF">2016-05-16T12:59:08Z</dcterms:created>
  <dcterms:modified xsi:type="dcterms:W3CDTF">2016-06-10T10:40:22Z</dcterms:modified>
</cp:coreProperties>
</file>