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jpe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5.wmf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610600" cy="762000"/>
          </a:xfrm>
        </p:spPr>
        <p:txBody>
          <a:bodyPr>
            <a:normAutofit/>
          </a:bodyPr>
          <a:lstStyle/>
          <a:p>
            <a:r>
              <a:rPr lang="en-GB" u="sng" dirty="0" smtClean="0"/>
              <a:t>At the Fairground</a:t>
            </a:r>
            <a:endParaRPr lang="en-GB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715000"/>
            <a:ext cx="6400800" cy="1066800"/>
          </a:xfrm>
        </p:spPr>
        <p:txBody>
          <a:bodyPr>
            <a:normAutofit/>
          </a:bodyPr>
          <a:lstStyle/>
          <a:p>
            <a:r>
              <a:rPr lang="en-GB" dirty="0" smtClean="0"/>
              <a:t>What forces act on the people in this carriage during the ride?</a:t>
            </a:r>
            <a:endParaRPr lang="en-GB" dirty="0"/>
          </a:p>
        </p:txBody>
      </p:sp>
      <p:pic>
        <p:nvPicPr>
          <p:cNvPr id="1026" name="Picture 2" descr="https://upload.wikimedia.org/wikipedia/commons/7/70/Demon_Roller_Co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5235"/>
            <a:ext cx="6213764" cy="466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GB" u="sng" dirty="0" smtClean="0"/>
              <a:t>The BIG Dipper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1"/>
            <a:ext cx="8915400" cy="167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A cart </a:t>
            </a:r>
            <a:r>
              <a:rPr lang="en-GB" dirty="0"/>
              <a:t>is moving with a velocity </a:t>
            </a:r>
            <a:r>
              <a:rPr lang="en-GB" i="1" dirty="0"/>
              <a:t>v</a:t>
            </a:r>
            <a:r>
              <a:rPr lang="en-GB" dirty="0"/>
              <a:t> </a:t>
            </a:r>
            <a:r>
              <a:rPr lang="en-GB" dirty="0" smtClean="0"/>
              <a:t>through </a:t>
            </a:r>
            <a:r>
              <a:rPr lang="en-GB" dirty="0"/>
              <a:t>a dip. This can be modelled as a section of a </a:t>
            </a:r>
            <a:r>
              <a:rPr lang="en-GB" dirty="0" smtClean="0"/>
              <a:t>circle. The </a:t>
            </a:r>
            <a:r>
              <a:rPr lang="en-GB" b="1" dirty="0"/>
              <a:t>centripetal force</a:t>
            </a:r>
            <a:r>
              <a:rPr lang="en-GB" dirty="0"/>
              <a:t> is acting </a:t>
            </a:r>
            <a:r>
              <a:rPr lang="en-GB" b="1" dirty="0"/>
              <a:t>upwards</a:t>
            </a:r>
            <a:r>
              <a:rPr lang="en-GB" b="1" i="1" dirty="0"/>
              <a:t> </a:t>
            </a:r>
            <a:r>
              <a:rPr lang="en-GB" dirty="0"/>
              <a:t>and this is balanced by a </a:t>
            </a:r>
            <a:r>
              <a:rPr lang="en-GB" dirty="0" smtClean="0"/>
              <a:t>combination </a:t>
            </a:r>
            <a:r>
              <a:rPr lang="en-GB" dirty="0"/>
              <a:t>of </a:t>
            </a:r>
            <a:r>
              <a:rPr lang="en-GB" b="1" dirty="0"/>
              <a:t>weight and support force.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870178"/>
              </p:ext>
            </p:extLst>
          </p:nvPr>
        </p:nvGraphicFramePr>
        <p:xfrm>
          <a:off x="687945" y="2667000"/>
          <a:ext cx="295101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901440" imgH="419040" progId="Equation.3">
                  <p:embed/>
                </p:oleObj>
              </mc:Choice>
              <mc:Fallback>
                <p:oleObj name="Equation" r:id="rId3" imgW="901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7945" y="2667000"/>
                        <a:ext cx="295101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691" y="4145762"/>
            <a:ext cx="3913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Therefore the force “felt” by the passengers is:</a:t>
            </a:r>
            <a:endParaRPr lang="en-GB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551561"/>
              </p:ext>
            </p:extLst>
          </p:nvPr>
        </p:nvGraphicFramePr>
        <p:xfrm>
          <a:off x="606063" y="5257800"/>
          <a:ext cx="29511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901440" imgH="419040" progId="Equation.3">
                  <p:embed/>
                </p:oleObj>
              </mc:Choice>
              <mc:Fallback>
                <p:oleObj name="Equation" r:id="rId5" imgW="9014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63" y="5257800"/>
                        <a:ext cx="295116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 descr="https://upload.wikimedia.org/wikipedia/commons/6/65/Luna_Park_Melbourne_scenic_railw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599"/>
            <a:ext cx="2971800" cy="41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3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The very long swing</a:t>
            </a:r>
            <a:endParaRPr lang="en-GB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person on a long swing turns gravitational </a:t>
            </a:r>
            <a:r>
              <a:rPr lang="en-GB" sz="2800" i="1" dirty="0"/>
              <a:t>potential energy</a:t>
            </a:r>
            <a:r>
              <a:rPr lang="en-GB" sz="2800" dirty="0"/>
              <a:t> </a:t>
            </a:r>
            <a:r>
              <a:rPr lang="en-GB" sz="2800" dirty="0" smtClean="0"/>
              <a:t>into </a:t>
            </a:r>
            <a:r>
              <a:rPr lang="en-GB" sz="2800" i="1" dirty="0" smtClean="0"/>
              <a:t>kinetic energy:</a:t>
            </a:r>
            <a:endParaRPr lang="en-GB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66693"/>
              </p:ext>
            </p:extLst>
          </p:nvPr>
        </p:nvGraphicFramePr>
        <p:xfrm>
          <a:off x="1021940" y="2622550"/>
          <a:ext cx="2528119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838080" imgH="393480" progId="Equation.3">
                  <p:embed/>
                </p:oleObj>
              </mc:Choice>
              <mc:Fallback>
                <p:oleObj name="Equation" r:id="rId3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940" y="2622550"/>
                        <a:ext cx="2528119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191000"/>
            <a:ext cx="41148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Rearranging and cancelling gives:</a:t>
            </a:r>
            <a:endParaRPr lang="en-GB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548301"/>
              </p:ext>
            </p:extLst>
          </p:nvPr>
        </p:nvGraphicFramePr>
        <p:xfrm>
          <a:off x="990600" y="5486400"/>
          <a:ext cx="2095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5" imgW="571320" imgH="228600" progId="Equation.3">
                  <p:embed/>
                </p:oleObj>
              </mc:Choice>
              <mc:Fallback>
                <p:oleObj name="Equation" r:id="rId5" imgW="57132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5486400"/>
                        <a:ext cx="2095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https://upload.wikimedia.org/wikipedia/commons/0/01/Kettenkarussel_Dirnd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36" y="1143000"/>
            <a:ext cx="365686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0218" y="2340959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the </a:t>
            </a:r>
            <a:r>
              <a:rPr lang="en-GB" sz="2800" dirty="0"/>
              <a:t>swing is length </a:t>
            </a:r>
            <a:r>
              <a:rPr lang="en-GB" sz="2800" i="1" dirty="0"/>
              <a:t>L</a:t>
            </a:r>
            <a:r>
              <a:rPr lang="en-GB" sz="2800" dirty="0"/>
              <a:t> then we also have: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951025"/>
              </p:ext>
            </p:extLst>
          </p:nvPr>
        </p:nvGraphicFramePr>
        <p:xfrm>
          <a:off x="762000" y="3329702"/>
          <a:ext cx="2746086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8" imgW="901440" imgH="419040" progId="Equation.3">
                  <p:embed/>
                </p:oleObj>
              </mc:Choice>
              <mc:Fallback>
                <p:oleObj name="Equation" r:id="rId8" imgW="90144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3329702"/>
                        <a:ext cx="2746086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4704546"/>
            <a:ext cx="4398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Substituting in </a:t>
            </a:r>
            <a:r>
              <a:rPr lang="en-GB" sz="2800" i="1" dirty="0" smtClean="0"/>
              <a:t>v</a:t>
            </a:r>
            <a:r>
              <a:rPr lang="en-GB" sz="2800" baseline="30000" dirty="0" smtClean="0"/>
              <a:t>2</a:t>
            </a:r>
            <a:r>
              <a:rPr lang="en-GB" sz="2800" dirty="0" smtClean="0"/>
              <a:t> gives the support force:</a:t>
            </a:r>
            <a:endParaRPr lang="en-GB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56879"/>
              </p:ext>
            </p:extLst>
          </p:nvPr>
        </p:nvGraphicFramePr>
        <p:xfrm>
          <a:off x="2712027" y="5531898"/>
          <a:ext cx="1862654" cy="1110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0" imgW="660240" imgH="393480" progId="Equation.3">
                  <p:embed/>
                </p:oleObj>
              </mc:Choice>
              <mc:Fallback>
                <p:oleObj name="Equation" r:id="rId10" imgW="6602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12027" y="5531898"/>
                        <a:ext cx="1862654" cy="1110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19800" y="1447800"/>
            <a:ext cx="243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This final formula gives the support force due to motion. The overall tension in the chains of the swing are: </a:t>
            </a:r>
            <a:endParaRPr lang="en-GB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710120"/>
              </p:ext>
            </p:extLst>
          </p:nvPr>
        </p:nvGraphicFramePr>
        <p:xfrm>
          <a:off x="5745163" y="5208588"/>
          <a:ext cx="27955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12" imgW="990360" imgH="393480" progId="Equation.3">
                  <p:embed/>
                </p:oleObj>
              </mc:Choice>
              <mc:Fallback>
                <p:oleObj name="Equation" r:id="rId12" imgW="990360" imgH="3934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5208588"/>
                        <a:ext cx="2795587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70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0208 -0.6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txBody>
          <a:bodyPr/>
          <a:lstStyle/>
          <a:p>
            <a:r>
              <a:rPr lang="en-GB" u="sng" dirty="0" smtClean="0"/>
              <a:t>Gravity Wheel</a:t>
            </a: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</a:t>
            </a:r>
            <a:r>
              <a:rPr lang="en-GB" sz="2800" dirty="0" smtClean="0"/>
              <a:t>vertical </a:t>
            </a:r>
            <a:r>
              <a:rPr lang="en-GB" sz="2800" dirty="0"/>
              <a:t>wheel with a person on the inside can rotate fast enough so that the centripetal force is the same as or greater than their </a:t>
            </a:r>
            <a:r>
              <a:rPr lang="en-GB" sz="2800" dirty="0" smtClean="0"/>
              <a:t>weight, </a:t>
            </a:r>
            <a:r>
              <a:rPr lang="en-GB" sz="2800" dirty="0"/>
              <a:t>so the </a:t>
            </a:r>
            <a:r>
              <a:rPr lang="en-GB" sz="2800" dirty="0" smtClean="0"/>
              <a:t>person does </a:t>
            </a:r>
            <a:r>
              <a:rPr lang="en-GB" sz="2800" dirty="0"/>
              <a:t>not fall away from the wall at the </a:t>
            </a:r>
            <a:r>
              <a:rPr lang="en-GB" sz="2800" dirty="0" smtClean="0"/>
              <a:t>top.</a:t>
            </a:r>
            <a:endParaRPr lang="en-GB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318822"/>
              </p:ext>
            </p:extLst>
          </p:nvPr>
        </p:nvGraphicFramePr>
        <p:xfrm>
          <a:off x="609600" y="2827264"/>
          <a:ext cx="7675418" cy="119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2692080" imgH="419040" progId="Equation.3">
                  <p:embed/>
                </p:oleObj>
              </mc:Choice>
              <mc:Fallback>
                <p:oleObj name="Equation" r:id="rId3" imgW="26920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827264"/>
                        <a:ext cx="7675418" cy="1194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2672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At the correct speed the reaction force is zero so they feel weightless at the top:</a:t>
            </a:r>
            <a:endParaRPr lang="en-GB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4097"/>
              </p:ext>
            </p:extLst>
          </p:nvPr>
        </p:nvGraphicFramePr>
        <p:xfrm>
          <a:off x="1600200" y="5499795"/>
          <a:ext cx="3278840" cy="119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5" imgW="1180800" imgH="431640" progId="Equation.3">
                  <p:embed/>
                </p:oleObj>
              </mc:Choice>
              <mc:Fallback>
                <p:oleObj name="Equation" r:id="rId5" imgW="1180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5499795"/>
                        <a:ext cx="3278840" cy="1198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https://pixabay.com/static/uploads/photo/2016/01/19/17/18/fairground-1149626_960_7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41700"/>
            <a:ext cx="499872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6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4798E-6 L 3.33333E-6 -0.468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44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9942E-6 L -0.07084 -0.510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25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Summary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3434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All fairground rides are designed with forces in mind. You can often use circular mechanics to work out the forces involved</a:t>
            </a:r>
          </a:p>
          <a:p>
            <a:r>
              <a:rPr lang="en-GB" dirty="0" smtClean="0"/>
              <a:t>The people in the rides will feel the overall force which is usually the support or reaction force plus gravity</a:t>
            </a:r>
          </a:p>
          <a:p>
            <a:r>
              <a:rPr lang="en-GB" dirty="0" smtClean="0"/>
              <a:t>When creating your formulae you must consider if gravity and the reaction forces are operating in the same direction or not</a:t>
            </a:r>
          </a:p>
          <a:p>
            <a:r>
              <a:rPr lang="en-GB" dirty="0" smtClean="0"/>
              <a:t>Centripetal force is </a:t>
            </a:r>
            <a:r>
              <a:rPr lang="en-GB" b="1" dirty="0" smtClean="0"/>
              <a:t>what causes</a:t>
            </a:r>
            <a:r>
              <a:rPr lang="en-GB" dirty="0" smtClean="0"/>
              <a:t> the circular motion so is therefore the sum of the other forces, not a separate force – </a:t>
            </a:r>
            <a:r>
              <a:rPr lang="en-GB" i="1" dirty="0" smtClean="0"/>
              <a:t>Often students misunderstand this!</a:t>
            </a:r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18217"/>
              </p:ext>
            </p:extLst>
          </p:nvPr>
        </p:nvGraphicFramePr>
        <p:xfrm>
          <a:off x="3657600" y="5105400"/>
          <a:ext cx="29511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3" imgW="901440" imgH="419040" progId="Equation.3">
                  <p:embed/>
                </p:oleObj>
              </mc:Choice>
              <mc:Fallback>
                <p:oleObj name="Equation" r:id="rId3" imgW="90144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05400"/>
                        <a:ext cx="295116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652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289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Equation</vt:lpstr>
      <vt:lpstr>Microsoft Equation 3.0</vt:lpstr>
      <vt:lpstr>At the Fairground</vt:lpstr>
      <vt:lpstr>The BIG Dipper</vt:lpstr>
      <vt:lpstr>The very long swing</vt:lpstr>
      <vt:lpstr>Gravity Wheel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Fairground</dc:title>
  <dc:creator>SMatthews</dc:creator>
  <cp:lastModifiedBy>USERBUILD</cp:lastModifiedBy>
  <cp:revision>8</cp:revision>
  <dcterms:created xsi:type="dcterms:W3CDTF">2006-08-16T00:00:00Z</dcterms:created>
  <dcterms:modified xsi:type="dcterms:W3CDTF">2016-09-19T11:07:02Z</dcterms:modified>
</cp:coreProperties>
</file>