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4" r:id="rId3"/>
    <p:sldId id="258" r:id="rId4"/>
    <p:sldId id="260" r:id="rId5"/>
    <p:sldId id="270" r:id="rId6"/>
    <p:sldId id="259" r:id="rId7"/>
    <p:sldId id="272" r:id="rId8"/>
    <p:sldId id="27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3CDB2-D247-4E73-BAE4-4241DFB90391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48582-5C4E-4726-86B0-E2CEC7BFC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6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A2C60EE-29A8-40FF-AA8D-51963FC5BED2}" type="slidenum">
              <a:rPr lang="en-GB" altLang="en-US" sz="1200"/>
              <a:pPr algn="r" eaLnBrk="1" hangingPunct="1"/>
              <a:t>5</a:t>
            </a:fld>
            <a:endParaRPr lang="en-GB" altLang="en-US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52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4D1B612-3051-482F-A5EF-7226C34FF218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80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53FBC91-7E9F-42F0-9689-145413F966F1}" type="slidenum">
              <a:rPr lang="en-GB" altLang="en-US" sz="1200"/>
              <a:pPr algn="r" eaLnBrk="1" hangingPunct="1"/>
              <a:t>8</a:t>
            </a:fld>
            <a:endParaRPr lang="en-GB" altLang="en-US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8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ACB0-D04C-430B-9A9F-F5F8EC5E1677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5A45-B242-4E37-A357-F86401F0A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53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ACB0-D04C-430B-9A9F-F5F8EC5E1677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5A45-B242-4E37-A357-F86401F0A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48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ACB0-D04C-430B-9A9F-F5F8EC5E1677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5A45-B242-4E37-A357-F86401F0A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01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ACB0-D04C-430B-9A9F-F5F8EC5E1677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5A45-B242-4E37-A357-F86401F0A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99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ACB0-D04C-430B-9A9F-F5F8EC5E1677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5A45-B242-4E37-A357-F86401F0A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76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ACB0-D04C-430B-9A9F-F5F8EC5E1677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5A45-B242-4E37-A357-F86401F0A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7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ACB0-D04C-430B-9A9F-F5F8EC5E1677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5A45-B242-4E37-A357-F86401F0A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63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ACB0-D04C-430B-9A9F-F5F8EC5E1677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5A45-B242-4E37-A357-F86401F0A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31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ACB0-D04C-430B-9A9F-F5F8EC5E1677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5A45-B242-4E37-A357-F86401F0A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19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ACB0-D04C-430B-9A9F-F5F8EC5E1677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5A45-B242-4E37-A357-F86401F0A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00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ACB0-D04C-430B-9A9F-F5F8EC5E1677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5A45-B242-4E37-A357-F86401F0A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71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CB0-D04C-430B-9A9F-F5F8EC5E1677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85A45-B242-4E37-A357-F86401F0AFD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2192" y="0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LO:</a:t>
            </a:r>
            <a:r>
              <a:rPr lang="en-GB" baseline="0" dirty="0" smtClean="0">
                <a:latin typeface="Comic Sans MS" panose="030F0702030302020204" pitchFamily="66" charset="0"/>
              </a:rPr>
              <a:t> To understand the applications of SHM in Springs and Pendulums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365126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Key</a:t>
            </a:r>
            <a:r>
              <a:rPr lang="en-GB" baseline="0" dirty="0" smtClean="0">
                <a:latin typeface="Comic Sans MS" panose="030F0702030302020204" pitchFamily="66" charset="0"/>
              </a:rPr>
              <a:t> Words:   Period, Frequency, Oscillation, Restoring Force, Extension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46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walter-fendt.de/ph14e/pendulum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553927"/>
              </p:ext>
            </p:extLst>
          </p:nvPr>
        </p:nvGraphicFramePr>
        <p:xfrm>
          <a:off x="296846" y="5045933"/>
          <a:ext cx="8785225" cy="165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From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my learning today I will be able to: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Key: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itchFamily="66" charset="0"/>
                        </a:rPr>
                        <a:t>Describe the experiment to find g (C)</a:t>
                      </a:r>
                    </a:p>
                  </a:txBody>
                  <a:tcPr marL="91443" marR="91443" marT="45717" marB="45717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16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Boost: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itchFamily="66" charset="0"/>
                        </a:rPr>
                        <a:t>Calculate the time period of a mass on a spring and a simple pendulum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GB" sz="1600" dirty="0" smtClean="0">
                          <a:latin typeface="Comic Sans MS" pitchFamily="66" charset="0"/>
                        </a:rPr>
                        <a:t>(B)</a:t>
                      </a:r>
                    </a:p>
                  </a:txBody>
                  <a:tcPr marL="91443" marR="91443" marT="45717" marB="45717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4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Aspire: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itchFamily="66" charset="0"/>
                        </a:rPr>
                        <a:t>Suggest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an experimental method to find the gravitational field strength </a:t>
                      </a:r>
                      <a:r>
                        <a:rPr lang="en-GB" sz="1600" dirty="0" smtClean="0">
                          <a:latin typeface="Comic Sans MS" pitchFamily="66" charset="0"/>
                        </a:rPr>
                        <a:t>(A)</a:t>
                      </a:r>
                      <a:r>
                        <a:rPr lang="en-US" sz="1600" dirty="0" smtClean="0">
                          <a:latin typeface="Comic Sans MS" pitchFamily="66" charset="0"/>
                        </a:rPr>
                        <a:t> </a:t>
                      </a:r>
                    </a:p>
                  </a:txBody>
                  <a:tcPr marL="91443" marR="91443" marT="45717" marB="4571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788019"/>
              </p:ext>
            </p:extLst>
          </p:nvPr>
        </p:nvGraphicFramePr>
        <p:xfrm>
          <a:off x="0" y="764704"/>
          <a:ext cx="9144000" cy="82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1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8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4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r>
                        <a:rPr lang="en-GB" sz="1800" b="1" u="sng" dirty="0" smtClean="0">
                          <a:latin typeface="Comic Sans MS" panose="030F0702030302020204" pitchFamily="66" charset="0"/>
                        </a:rPr>
                        <a:t>CW</a:t>
                      </a:r>
                      <a:endParaRPr lang="en-GB" sz="18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anose="030F0702030302020204" pitchFamily="66" charset="0"/>
                        </a:rPr>
                        <a:t>SHM</a:t>
                      </a:r>
                      <a:r>
                        <a:rPr lang="en-GB" sz="2400" b="1" u="sng" baseline="0" dirty="0" smtClean="0">
                          <a:latin typeface="Comic Sans MS" panose="030F0702030302020204" pitchFamily="66" charset="0"/>
                        </a:rPr>
                        <a:t> and Time periods </a:t>
                      </a:r>
                      <a:endParaRPr lang="en-GB" sz="24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  <a:tc>
                  <a:txBody>
                    <a:bodyPr/>
                    <a:lstStyle/>
                    <a:p>
                      <a:pPr algn="r"/>
                      <a:fld id="{23DC5882-FF6C-467E-8072-EFA141FB0D08}" type="datetime1">
                        <a:rPr lang="en-GB" sz="1800" b="1" u="sng" smtClean="0">
                          <a:latin typeface="Comic Sans MS" panose="030F0702030302020204" pitchFamily="66" charset="0"/>
                        </a:rPr>
                        <a:t>13/11/2018</a:t>
                      </a:fld>
                      <a:endParaRPr lang="en-GB" sz="18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89248" y="1587029"/>
            <a:ext cx="45598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Think about a spring and mass system moving with SHM.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do you think affects the period of oscillation?</a:t>
            </a:r>
          </a:p>
        </p:txBody>
      </p:sp>
      <p:pic>
        <p:nvPicPr>
          <p:cNvPr id="1028" name="Picture 4" descr="http://www.utas.edu.au/__data/assets/image/0007/450574/Animated-mass-spr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8" y="819617"/>
            <a:ext cx="2025568" cy="405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9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5506"/>
          <a:stretch/>
        </p:blipFill>
        <p:spPr>
          <a:xfrm>
            <a:off x="329233" y="973513"/>
            <a:ext cx="8427471" cy="4185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9861"/>
          <a:stretch/>
        </p:blipFill>
        <p:spPr>
          <a:xfrm>
            <a:off x="454211" y="4345254"/>
            <a:ext cx="8177514" cy="97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1064"/>
          <a:stretch/>
        </p:blipFill>
        <p:spPr>
          <a:xfrm>
            <a:off x="0" y="884652"/>
            <a:ext cx="8737805" cy="1066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4446"/>
          <a:stretch/>
        </p:blipFill>
        <p:spPr>
          <a:xfrm>
            <a:off x="-298564" y="2086566"/>
            <a:ext cx="9057202" cy="34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734" y="720999"/>
            <a:ext cx="8454276" cy="3823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97" y="4672425"/>
            <a:ext cx="8846803" cy="163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27906"/>
            <a:ext cx="8109528" cy="535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16" y="758951"/>
            <a:ext cx="9557434" cy="457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154781"/>
            <a:ext cx="8151328" cy="242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302" y="1186933"/>
            <a:ext cx="6300502" cy="499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3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054137" cy="4351338"/>
          </a:xfrm>
        </p:spPr>
        <p:txBody>
          <a:bodyPr/>
          <a:lstStyle/>
          <a:p>
            <a:r>
              <a:rPr lang="en-GB" dirty="0" smtClean="0"/>
              <a:t>What about a Pendulum?</a:t>
            </a:r>
            <a:endParaRPr lang="en-GB" dirty="0"/>
          </a:p>
        </p:txBody>
      </p:sp>
      <p:pic>
        <p:nvPicPr>
          <p:cNvPr id="4" name="Picture 3" descr="Simple_Pendulum_Oscillat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20" y="1825625"/>
            <a:ext cx="1343025" cy="415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8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040814"/>
              </p:ext>
            </p:extLst>
          </p:nvPr>
        </p:nvGraphicFramePr>
        <p:xfrm>
          <a:off x="646176" y="3395250"/>
          <a:ext cx="1828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545626" imgH="177646" progId="Equation.3">
                  <p:embed/>
                </p:oleObj>
              </mc:Choice>
              <mc:Fallback>
                <p:oleObj name="Equation" r:id="rId3" imgW="545626" imgH="17764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76" y="3395250"/>
                        <a:ext cx="1828800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15" y="1420146"/>
            <a:ext cx="5506021" cy="415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7952" y="1273842"/>
            <a:ext cx="29016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For a spring displaced from its equilibrium position (after the mass has already displaced it) the following equation gives the restoring force acting upon the spring.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b="1" i="1" dirty="0" smtClean="0">
                <a:latin typeface="Comic Sans MS" panose="030F0702030302020204" pitchFamily="66" charset="0"/>
              </a:rPr>
              <a:t>What is this restoring force?</a:t>
            </a:r>
          </a:p>
          <a:p>
            <a:endParaRPr lang="en-GB" b="1" i="1" dirty="0" smtClean="0">
              <a:latin typeface="Comic Sans MS" panose="030F0702030302020204" pitchFamily="66" charset="0"/>
            </a:endParaRPr>
          </a:p>
          <a:p>
            <a:r>
              <a:rPr lang="en-GB" b="1" i="1" dirty="0" smtClean="0">
                <a:latin typeface="Comic Sans MS" panose="030F0702030302020204" pitchFamily="66" charset="0"/>
              </a:rPr>
              <a:t>Connect what we’ve learnt in the previous lessons.</a:t>
            </a:r>
            <a:endParaRPr lang="en-GB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" y="291974"/>
            <a:ext cx="8936736" cy="13255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Derivation of Time period for a mass spring system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87" y="892290"/>
            <a:ext cx="8229600" cy="514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600" b="1" smtClean="0"/>
              <a:t>Question</a:t>
            </a:r>
            <a:endParaRPr lang="en-GB" altLang="en-US" sz="3600" b="1" i="1" smtClean="0">
              <a:solidFill>
                <a:srgbClr val="FF33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5062" y="1503478"/>
            <a:ext cx="8212137" cy="52117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i="1" smtClean="0">
                <a:cs typeface="Times New Roman" panose="02020603050405020304" pitchFamily="18" charset="0"/>
              </a:rPr>
              <a:t>A spring extends by 6.0 cm when a mass of 4.0 kg is hung from it near the Earth’s surface (g = 9.8ms</a:t>
            </a:r>
            <a:r>
              <a:rPr lang="en-GB" altLang="en-US" sz="2000" i="1" baseline="30000" smtClean="0">
                <a:cs typeface="Times New Roman" panose="02020603050405020304" pitchFamily="18" charset="0"/>
              </a:rPr>
              <a:t>-2</a:t>
            </a:r>
            <a:r>
              <a:rPr lang="en-GB" altLang="en-US" sz="2000" i="1" smtClean="0">
                <a:cs typeface="Times New Roman" panose="02020603050405020304" pitchFamily="18" charset="0"/>
              </a:rPr>
              <a:t>). If the mass is set into vertical oscillation state or calculate the period (a) near the Earth’s surface and (b) on the surface of the Moon where g = 1.7 ms</a:t>
            </a:r>
            <a:r>
              <a:rPr lang="en-GB" altLang="en-US" sz="2000" i="1" baseline="30000" smtClean="0">
                <a:cs typeface="Times New Roman" panose="02020603050405020304" pitchFamily="18" charset="0"/>
              </a:rPr>
              <a:t>-2</a:t>
            </a:r>
            <a:r>
              <a:rPr lang="en-GB" altLang="en-US" sz="2000" i="1" smtClean="0"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altLang="en-US" sz="2000" i="1" smtClean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The spring constant, </a:t>
            </a:r>
            <a:r>
              <a:rPr lang="en-GB" altLang="en-US" sz="20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r>
              <a:rPr lang="en-GB" altLang="en-US" sz="2000" smtClean="0">
                <a:cs typeface="Times New Roman" panose="02020603050405020304" pitchFamily="18" charset="0"/>
              </a:rPr>
              <a:t> is given by: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k = F / </a:t>
            </a:r>
            <a:r>
              <a:rPr lang="el-GR" altLang="en-US" sz="2000" b="1" i="1" smtClean="0">
                <a:solidFill>
                  <a:srgbClr val="FF0000"/>
                </a:solidFill>
                <a:cs typeface="Arial" panose="020B0604020202020204" pitchFamily="34" charset="0"/>
              </a:rPr>
              <a:t>Δ</a:t>
            </a:r>
            <a:r>
              <a:rPr lang="en-GB" altLang="en-US" sz="2000" b="1" i="1" smtClean="0">
                <a:solidFill>
                  <a:srgbClr val="FF0000"/>
                </a:solidFill>
                <a:cs typeface="Arial" panose="020B0604020202020204" pitchFamily="34" charset="0"/>
              </a:rPr>
              <a:t>L</a:t>
            </a:r>
            <a:r>
              <a:rPr lang="en-GB" altLang="en-US" sz="2000" smtClean="0"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= (4.0 x 9.8) / 0.060m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= 653.3 Nm</a:t>
            </a:r>
            <a:r>
              <a:rPr lang="en-GB" altLang="en-US" sz="2000" baseline="30000" smtClean="0">
                <a:cs typeface="Times New Roman" panose="02020603050405020304" pitchFamily="18" charset="0"/>
              </a:rPr>
              <a:t>-1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altLang="en-US" sz="2000" smtClean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(a) </a:t>
            </a:r>
            <a:r>
              <a:rPr lang="en-GB" altLang="en-US" sz="20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T = 2π√(m / k)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= 2π √(4.0 / 653.3)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Times New Roman" panose="02020603050405020304" pitchFamily="18" charset="0"/>
              </a:rPr>
              <a:t>= 2π √(</a:t>
            </a:r>
            <a:r>
              <a:rPr lang="en-GB" altLang="en-US" sz="2000" smtClean="0"/>
              <a:t>0.006122</a:t>
            </a:r>
            <a:r>
              <a:rPr lang="en-GB" altLang="en-US" sz="2000" smtClean="0"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b="1" smtClean="0">
                <a:solidFill>
                  <a:schemeClr val="accent2"/>
                </a:solidFill>
                <a:cs typeface="Times New Roman" panose="02020603050405020304" pitchFamily="18" charset="0"/>
              </a:rPr>
              <a:t>time period = 0.49s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altLang="en-US" sz="2000" smtClean="0"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Arial" panose="020B0604020202020204" pitchFamily="34" charset="0"/>
              </a:rPr>
              <a:t>(b) </a:t>
            </a:r>
            <a:r>
              <a:rPr lang="en-GB" altLang="en-US" sz="2000" b="1" i="1" u="sng" smtClean="0">
                <a:solidFill>
                  <a:srgbClr val="FF0000"/>
                </a:solidFill>
                <a:cs typeface="Arial" panose="020B0604020202020204" pitchFamily="34" charset="0"/>
              </a:rPr>
              <a:t>g</a:t>
            </a:r>
            <a:r>
              <a:rPr lang="en-GB" altLang="en-US" sz="2000" smtClean="0">
                <a:cs typeface="Arial" panose="020B0604020202020204" pitchFamily="34" charset="0"/>
              </a:rPr>
              <a:t> does not appear in the time period equation of the spring.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000" smtClean="0">
                <a:cs typeface="Arial" panose="020B0604020202020204" pitchFamily="34" charset="0"/>
              </a:rPr>
              <a:t>Therefore the period on the Moon is the same = </a:t>
            </a:r>
            <a:r>
              <a:rPr lang="en-GB" altLang="en-US" sz="2000" b="1" smtClean="0">
                <a:solidFill>
                  <a:schemeClr val="accent2"/>
                </a:solidFill>
                <a:cs typeface="Arial" panose="020B0604020202020204" pitchFamily="34" charset="0"/>
              </a:rPr>
              <a:t>0.49s</a:t>
            </a:r>
          </a:p>
        </p:txBody>
      </p:sp>
    </p:spTree>
    <p:extLst>
      <p:ext uri="{BB962C8B-B14F-4D97-AF65-F5344CB8AC3E}">
        <p14:creationId xmlns:p14="http://schemas.microsoft.com/office/powerpoint/2010/main" val="171818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070536"/>
              </p:ext>
            </p:extLst>
          </p:nvPr>
        </p:nvGraphicFramePr>
        <p:xfrm>
          <a:off x="2571533" y="1600069"/>
          <a:ext cx="4092461" cy="2564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723586" imgH="444307" progId="Equation.3">
                  <p:embed/>
                </p:oleObj>
              </mc:Choice>
              <mc:Fallback>
                <p:oleObj name="Equation" r:id="rId3" imgW="723586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533" y="1600069"/>
                        <a:ext cx="4092461" cy="256460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15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7324" y="823278"/>
            <a:ext cx="8229600" cy="663575"/>
          </a:xfrm>
        </p:spPr>
        <p:txBody>
          <a:bodyPr/>
          <a:lstStyle/>
          <a:p>
            <a:pPr eaLnBrk="1" hangingPunct="1"/>
            <a:r>
              <a:rPr lang="en-GB" altLang="en-US" sz="4000" b="1" smtClean="0"/>
              <a:t>The simple pendulum</a:t>
            </a:r>
            <a:endParaRPr lang="en-GB" altLang="en-US" sz="4000" b="1" i="1" smtClean="0">
              <a:solidFill>
                <a:srgbClr val="FF33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6149" y="1656715"/>
            <a:ext cx="6246813" cy="4046538"/>
          </a:xfrm>
        </p:spPr>
        <p:txBody>
          <a:bodyPr/>
          <a:lstStyle/>
          <a:p>
            <a:pPr marL="357188" indent="-357188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 simple pendulum consists of:</a:t>
            </a:r>
          </a:p>
          <a:p>
            <a:pPr marL="357188" indent="-357188" eaLnBrk="1" hangingPunct="1">
              <a:spcBef>
                <a:spcPct val="0"/>
              </a:spcBef>
            </a:pPr>
            <a:r>
              <a:rPr lang="en-GB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 </a:t>
            </a:r>
            <a:r>
              <a:rPr lang="en-GB" altLang="en-US" sz="20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point </a:t>
            </a:r>
            <a:r>
              <a:rPr lang="en-GB" altLang="en-US" sz="2000" dirty="0" smtClean="0">
                <a:cs typeface="Times New Roman" panose="02020603050405020304" pitchFamily="18" charset="0"/>
              </a:rPr>
              <a:t>mass</a:t>
            </a:r>
            <a:r>
              <a:rPr lang="en-GB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marL="357188" indent="-357188" eaLnBrk="1" hangingPunct="1">
              <a:spcBef>
                <a:spcPct val="0"/>
              </a:spcBef>
            </a:pPr>
            <a:r>
              <a:rPr lang="en-GB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undergoing </a:t>
            </a:r>
            <a:r>
              <a:rPr lang="en-GB" altLang="en-US" sz="20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small </a:t>
            </a:r>
            <a:r>
              <a:rPr lang="en-GB" altLang="en-US" sz="2000" dirty="0" smtClean="0">
                <a:cs typeface="Times New Roman" panose="02020603050405020304" pitchFamily="18" charset="0"/>
              </a:rPr>
              <a:t>oscillations</a:t>
            </a:r>
            <a:r>
              <a:rPr lang="en-GB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(less than 10</a:t>
            </a:r>
            <a:r>
              <a:rPr lang="en-GB" alt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°)</a:t>
            </a:r>
          </a:p>
          <a:p>
            <a:pPr marL="357188" indent="-357188" eaLnBrk="1" hangingPunct="1">
              <a:spcBef>
                <a:spcPct val="0"/>
              </a:spcBef>
            </a:pPr>
            <a:r>
              <a:rPr lang="en-GB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suspended from a </a:t>
            </a:r>
            <a:r>
              <a:rPr lang="en-GB" altLang="en-US" sz="20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fixed </a:t>
            </a:r>
            <a:r>
              <a:rPr lang="en-GB" altLang="en-US" sz="2000" dirty="0" smtClean="0">
                <a:cs typeface="Times New Roman" panose="02020603050405020304" pitchFamily="18" charset="0"/>
              </a:rPr>
              <a:t>support</a:t>
            </a:r>
            <a:r>
              <a:rPr lang="en-GB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marL="357188" indent="-357188" eaLnBrk="1" hangingPunct="1">
              <a:spcBef>
                <a:spcPct val="0"/>
              </a:spcBef>
            </a:pPr>
            <a:r>
              <a:rPr lang="en-GB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by a </a:t>
            </a:r>
            <a:r>
              <a:rPr lang="en-GB" altLang="en-US" sz="20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massless,</a:t>
            </a:r>
            <a:r>
              <a:rPr lang="en-GB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solidFill>
                  <a:schemeClr val="accent2"/>
                </a:solidFill>
                <a:cs typeface="Times New Roman" panose="02020603050405020304" pitchFamily="18" charset="0"/>
              </a:rPr>
              <a:t>inextendable</a:t>
            </a:r>
            <a:r>
              <a:rPr lang="en-GB" altLang="en-US" sz="20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000" dirty="0" smtClean="0">
                <a:cs typeface="Times New Roman" panose="02020603050405020304" pitchFamily="18" charset="0"/>
              </a:rPr>
              <a:t>thread </a:t>
            </a:r>
            <a:r>
              <a:rPr lang="en-GB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of length, </a:t>
            </a:r>
            <a:r>
              <a:rPr lang="en-GB" altLang="en-US" sz="2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marL="357188" indent="-357188" eaLnBrk="1" hangingPunct="1">
              <a:spcBef>
                <a:spcPct val="0"/>
              </a:spcBef>
            </a:pPr>
            <a:r>
              <a:rPr lang="en-GB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within a gravitational field of strength, </a:t>
            </a:r>
            <a:r>
              <a:rPr lang="en-GB" altLang="en-US" sz="2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g</a:t>
            </a:r>
          </a:p>
          <a:p>
            <a:pPr marL="357188" indent="-357188" eaLnBrk="1" hangingPunct="1">
              <a:spcBef>
                <a:spcPct val="0"/>
              </a:spcBef>
              <a:buFontTx/>
              <a:buNone/>
            </a:pPr>
            <a:endParaRPr lang="en-GB" altLang="en-US" sz="20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57188" indent="-357188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The time period, </a:t>
            </a:r>
            <a:r>
              <a:rPr lang="en-GB" altLang="en-US" sz="2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is given by:</a:t>
            </a:r>
            <a:r>
              <a:rPr lang="en-GB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marL="357188" indent="-357188" eaLnBrk="1" hangingPunct="1">
              <a:spcBef>
                <a:spcPct val="0"/>
              </a:spcBef>
              <a:buFontTx/>
              <a:buNone/>
            </a:pPr>
            <a:endParaRPr lang="en-GB" altLang="en-US" sz="2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357188" indent="-357188"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		</a:t>
            </a:r>
            <a:r>
              <a:rPr lang="en-GB" altLang="en-US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 = 2π√(L / g)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3287800" y="4164244"/>
            <a:ext cx="2497138" cy="692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1143" name="Picture 7" descr="Simple_Pendulum_Oscillat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7" y="1655128"/>
            <a:ext cx="1343025" cy="415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448599" y="6300153"/>
            <a:ext cx="3213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GB" altLang="en-US">
                <a:hlinkClick r:id="rId4"/>
              </a:rPr>
              <a:t>Simple Pendulum</a:t>
            </a:r>
            <a:r>
              <a:rPr lang="en-GB" altLang="en-US"/>
              <a:t> - Fendt </a:t>
            </a:r>
          </a:p>
        </p:txBody>
      </p:sp>
    </p:spTree>
    <p:extLst>
      <p:ext uri="{BB962C8B-B14F-4D97-AF65-F5344CB8AC3E}">
        <p14:creationId xmlns:p14="http://schemas.microsoft.com/office/powerpoint/2010/main" val="258253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1337" y="1141672"/>
            <a:ext cx="8229600" cy="677863"/>
          </a:xfrm>
        </p:spPr>
        <p:txBody>
          <a:bodyPr/>
          <a:lstStyle/>
          <a:p>
            <a:pPr eaLnBrk="1" hangingPunct="1"/>
            <a:r>
              <a:rPr lang="en-GB" altLang="en-US" sz="3600" b="1" smtClean="0"/>
              <a:t>Question</a:t>
            </a:r>
            <a:endParaRPr lang="en-GB" altLang="en-US" sz="3600" b="1" i="1" smtClean="0">
              <a:solidFill>
                <a:srgbClr val="FF33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1812" y="1862397"/>
            <a:ext cx="8158162" cy="47196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cs typeface="Times New Roman" panose="02020603050405020304" pitchFamily="18" charset="0"/>
              </a:rPr>
              <a:t>Calculate: (a) the period of a pendulum of length 20cm on the Earth’s surface (g = 9.81ms</a:t>
            </a:r>
            <a:r>
              <a:rPr lang="en-GB" altLang="en-US" sz="2400" i="1" baseline="30000" smtClean="0">
                <a:cs typeface="Times New Roman" panose="02020603050405020304" pitchFamily="18" charset="0"/>
              </a:rPr>
              <a:t>-2</a:t>
            </a:r>
            <a:r>
              <a:rPr lang="en-GB" altLang="en-US" sz="2400" i="1" smtClean="0">
                <a:cs typeface="Times New Roman" panose="02020603050405020304" pitchFamily="18" charset="0"/>
              </a:rPr>
              <a:t>) and (b) the pendulum length required to give a period of 1.00s on the surface of the Moon where g = 1.67ms</a:t>
            </a:r>
            <a:r>
              <a:rPr lang="en-GB" altLang="en-US" sz="2400" i="1" baseline="30000" smtClean="0">
                <a:cs typeface="Times New Roman" panose="02020603050405020304" pitchFamily="18" charset="0"/>
              </a:rPr>
              <a:t>-2</a:t>
            </a:r>
            <a:r>
              <a:rPr lang="en-GB" altLang="en-US" sz="2400" i="1" smtClean="0"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altLang="en-US" sz="2400" i="1" smtClean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400" smtClean="0">
                <a:cs typeface="Times New Roman" panose="02020603050405020304" pitchFamily="18" charset="0"/>
              </a:rPr>
              <a:t>(a) </a:t>
            </a:r>
            <a:r>
              <a:rPr lang="en-GB" altLang="en-US" sz="24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T = 2π√(L / g)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400" smtClean="0">
                <a:cs typeface="Times New Roman" panose="02020603050405020304" pitchFamily="18" charset="0"/>
              </a:rPr>
              <a:t>= 2π √(0.20m / 9.81ms</a:t>
            </a:r>
            <a:r>
              <a:rPr lang="en-GB" altLang="en-US" sz="2400" baseline="30000" smtClean="0">
                <a:cs typeface="Times New Roman" panose="02020603050405020304" pitchFamily="18" charset="0"/>
              </a:rPr>
              <a:t>-2</a:t>
            </a:r>
            <a:r>
              <a:rPr lang="en-GB" altLang="en-US" sz="2400" smtClean="0"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400" smtClean="0">
                <a:cs typeface="Times New Roman" panose="02020603050405020304" pitchFamily="18" charset="0"/>
              </a:rPr>
              <a:t>= 2π √(0.204)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chemeClr val="accent2"/>
                </a:solidFill>
                <a:cs typeface="Times New Roman" panose="02020603050405020304" pitchFamily="18" charset="0"/>
              </a:rPr>
              <a:t>time period = 0.90s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altLang="en-US" sz="2400" smtClean="0"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400" smtClean="0">
                <a:cs typeface="Arial" panose="020B0604020202020204" pitchFamily="34" charset="0"/>
              </a:rPr>
              <a:t>(b) </a:t>
            </a:r>
            <a:r>
              <a:rPr lang="en-GB" altLang="en-US" sz="24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T = 2π√(L / g)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400" smtClean="0">
                <a:cs typeface="Arial" panose="020B0604020202020204" pitchFamily="34" charset="0"/>
              </a:rPr>
              <a:t>becomes: </a:t>
            </a:r>
            <a:r>
              <a:rPr lang="en-GB" altLang="en-US" sz="24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sz="2400" b="1" i="1" baseline="30000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GB" altLang="en-US" sz="24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 = 4π</a:t>
            </a:r>
            <a:r>
              <a:rPr lang="en-GB" altLang="en-US" sz="2400" b="1" i="1" baseline="30000" smtClean="0">
                <a:solidFill>
                  <a:srgbClr val="FF0000"/>
                </a:solidFill>
                <a:cs typeface="Times New Roman" panose="02020603050405020304" pitchFamily="18" charset="0"/>
              </a:rPr>
              <a:t>2 </a:t>
            </a:r>
            <a:r>
              <a:rPr lang="en-GB" altLang="en-US" sz="24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(L / g)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400" smtClean="0">
                <a:cs typeface="Arial" panose="020B0604020202020204" pitchFamily="34" charset="0"/>
              </a:rPr>
              <a:t>becomes: </a:t>
            </a:r>
            <a:r>
              <a:rPr lang="en-GB" altLang="en-US" sz="24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L = T</a:t>
            </a:r>
            <a:r>
              <a:rPr lang="en-GB" altLang="en-US" sz="2400" b="1" i="1" baseline="30000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GB" altLang="en-US" sz="24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g / 4π</a:t>
            </a:r>
            <a:r>
              <a:rPr lang="en-GB" altLang="en-US" sz="2400" b="1" i="1" baseline="30000" smtClean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endParaRPr lang="en-GB" altLang="en-US" sz="2400" b="1" i="1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400" smtClean="0">
                <a:cs typeface="Times New Roman" panose="02020603050405020304" pitchFamily="18" charset="0"/>
              </a:rPr>
              <a:t>= ((1.00)</a:t>
            </a:r>
            <a:r>
              <a:rPr lang="en-GB" altLang="en-US" sz="2400" baseline="30000" smtClean="0">
                <a:cs typeface="Times New Roman" panose="02020603050405020304" pitchFamily="18" charset="0"/>
              </a:rPr>
              <a:t>2</a:t>
            </a:r>
            <a:r>
              <a:rPr lang="en-GB" altLang="en-US" sz="2400" smtClean="0">
                <a:cs typeface="Times New Roman" panose="02020603050405020304" pitchFamily="18" charset="0"/>
              </a:rPr>
              <a:t> x 1.67) / 4π</a:t>
            </a:r>
            <a:r>
              <a:rPr lang="en-GB" altLang="en-US" sz="2400" baseline="30000" smtClean="0">
                <a:cs typeface="Times New Roman" panose="02020603050405020304" pitchFamily="18" charset="0"/>
              </a:rPr>
              <a:t>2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chemeClr val="accent2"/>
                </a:solidFill>
                <a:cs typeface="Times New Roman" panose="02020603050405020304" pitchFamily="18" charset="0"/>
              </a:rPr>
              <a:t>length = 0.0423m  (3.23cm)</a:t>
            </a:r>
          </a:p>
        </p:txBody>
      </p:sp>
    </p:spTree>
    <p:extLst>
      <p:ext uri="{BB962C8B-B14F-4D97-AF65-F5344CB8AC3E}">
        <p14:creationId xmlns:p14="http://schemas.microsoft.com/office/powerpoint/2010/main" val="231953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158" t="40143" r="56485" b="8000"/>
          <a:stretch/>
        </p:blipFill>
        <p:spPr>
          <a:xfrm>
            <a:off x="359228" y="1027906"/>
            <a:ext cx="8177499" cy="485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465</Words>
  <Application>Microsoft Office PowerPoint</Application>
  <PresentationFormat>On-screen Show (4:3)</PresentationFormat>
  <Paragraphs>66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Derivation of Time period for a mass spring system </vt:lpstr>
      <vt:lpstr>Question</vt:lpstr>
      <vt:lpstr>PowerPoint Presentation</vt:lpstr>
      <vt:lpstr>The simple pendulum</vt:lpstr>
      <vt:lpstr>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Duddy</dc:creator>
  <cp:lastModifiedBy>Josh Duddy</cp:lastModifiedBy>
  <cp:revision>9</cp:revision>
  <dcterms:created xsi:type="dcterms:W3CDTF">2015-10-04T18:24:57Z</dcterms:created>
  <dcterms:modified xsi:type="dcterms:W3CDTF">2018-11-13T12:59:40Z</dcterms:modified>
</cp:coreProperties>
</file>