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71" r:id="rId5"/>
    <p:sldId id="270" r:id="rId6"/>
    <p:sldId id="265" r:id="rId7"/>
    <p:sldId id="268" r:id="rId8"/>
    <p:sldId id="260" r:id="rId9"/>
    <p:sldId id="272" r:id="rId10"/>
    <p:sldId id="273" r:id="rId11"/>
    <p:sldId id="261" r:id="rId12"/>
    <p:sldId id="274" r:id="rId13"/>
    <p:sldId id="275" r:id="rId14"/>
    <p:sldId id="262" r:id="rId15"/>
    <p:sldId id="26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111" d="100"/>
          <a:sy n="111" d="100"/>
        </p:scale>
        <p:origin x="15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87D2F9-1BB9-4502-80E1-E352FCEBEF11}"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136612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87D2F9-1BB9-4502-80E1-E352FCEBEF11}"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384263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87D2F9-1BB9-4502-80E1-E352FCEBEF11}"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426654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87D2F9-1BB9-4502-80E1-E352FCEBEF11}"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8301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87D2F9-1BB9-4502-80E1-E352FCEBEF11}" type="datetimeFigureOut">
              <a:rPr lang="en-GB" smtClean="0"/>
              <a:t>27/11/2018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264999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87D2F9-1BB9-4502-80E1-E352FCEBEF11}"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94317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87D2F9-1BB9-4502-80E1-E352FCEBEF11}" type="datetimeFigureOut">
              <a:rPr lang="en-GB" smtClean="0"/>
              <a:t>27/11/2018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275365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87D2F9-1BB9-4502-80E1-E352FCEBEF11}" type="datetimeFigureOut">
              <a:rPr lang="en-GB" smtClean="0"/>
              <a:t>27/11/2018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34207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7D2F9-1BB9-4502-80E1-E352FCEBEF11}" type="datetimeFigureOut">
              <a:rPr lang="en-GB" smtClean="0"/>
              <a:t>27/11/2018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346980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7D2F9-1BB9-4502-80E1-E352FCEBEF11}"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271237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7D2F9-1BB9-4502-80E1-E352FCEBEF11}" type="datetimeFigureOut">
              <a:rPr lang="en-GB" smtClean="0"/>
              <a:t>27/11/2018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EEFE7-50BD-4389-A54B-B21454223BE5}" type="slidenum">
              <a:rPr lang="en-GB" smtClean="0"/>
              <a:t>‹#›</a:t>
            </a:fld>
            <a:endParaRPr lang="en-GB"/>
          </a:p>
        </p:txBody>
      </p:sp>
    </p:spTree>
    <p:extLst>
      <p:ext uri="{BB962C8B-B14F-4D97-AF65-F5344CB8AC3E}">
        <p14:creationId xmlns:p14="http://schemas.microsoft.com/office/powerpoint/2010/main" val="311821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7D2F9-1BB9-4502-80E1-E352FCEBEF11}" type="datetimeFigureOut">
              <a:rPr lang="en-GB" smtClean="0"/>
              <a:t>27/11/2018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EEFE7-50BD-4389-A54B-B21454223BE5}" type="slidenum">
              <a:rPr lang="en-GB" smtClean="0"/>
              <a:t>‹#›</a:t>
            </a:fld>
            <a:endParaRPr lang="en-GB"/>
          </a:p>
        </p:txBody>
      </p:sp>
      <p:sp>
        <p:nvSpPr>
          <p:cNvPr id="7" name="TextBox 6"/>
          <p:cNvSpPr txBox="1"/>
          <p:nvPr userDrawn="1"/>
        </p:nvSpPr>
        <p:spPr>
          <a:xfrm>
            <a:off x="12192" y="0"/>
            <a:ext cx="9144000" cy="369332"/>
          </a:xfrm>
          <a:prstGeom prst="rect">
            <a:avLst/>
          </a:prstGeom>
          <a:solidFill>
            <a:srgbClr val="FFFF00"/>
          </a:solidFill>
        </p:spPr>
        <p:txBody>
          <a:bodyPr wrap="square" rtlCol="0">
            <a:spAutoFit/>
          </a:bodyPr>
          <a:lstStyle/>
          <a:p>
            <a:r>
              <a:rPr lang="en-GB" dirty="0" smtClean="0">
                <a:latin typeface="Comic Sans MS" panose="030F0702030302020204" pitchFamily="66" charset="0"/>
              </a:rPr>
              <a:t>LO: To understand Energy</a:t>
            </a:r>
            <a:r>
              <a:rPr lang="en-GB" baseline="0" dirty="0" smtClean="0">
                <a:latin typeface="Comic Sans MS" panose="030F0702030302020204" pitchFamily="66" charset="0"/>
              </a:rPr>
              <a:t> damped systems and understand Resonance</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8" name="TextBox 7"/>
          <p:cNvSpPr txBox="1"/>
          <p:nvPr userDrawn="1"/>
        </p:nvSpPr>
        <p:spPr>
          <a:xfrm>
            <a:off x="0" y="365126"/>
            <a:ext cx="9144000" cy="369332"/>
          </a:xfrm>
          <a:prstGeom prst="rect">
            <a:avLst/>
          </a:prstGeom>
          <a:solidFill>
            <a:srgbClr val="00B0F0"/>
          </a:solidFill>
        </p:spPr>
        <p:txBody>
          <a:bodyPr wrap="square" rtlCol="0">
            <a:spAutoFit/>
          </a:bodyPr>
          <a:lstStyle/>
          <a:p>
            <a:r>
              <a:rPr lang="en-GB" dirty="0" smtClean="0">
                <a:latin typeface="Comic Sans MS" panose="030F0702030302020204" pitchFamily="66" charset="0"/>
              </a:rPr>
              <a:t>Key</a:t>
            </a:r>
            <a:r>
              <a:rPr lang="en-GB" baseline="0" dirty="0" smtClean="0">
                <a:latin typeface="Comic Sans MS" panose="030F0702030302020204" pitchFamily="66" charset="0"/>
              </a:rPr>
              <a:t> Words: Circular motion, medium, viscous, Resonance, Dampening </a:t>
            </a:r>
            <a:endParaRPr lang="en-GB" dirty="0">
              <a:latin typeface="Comic Sans MS" panose="030F0702030302020204" pitchFamily="66" charset="0"/>
            </a:endParaRPr>
          </a:p>
        </p:txBody>
      </p:sp>
    </p:spTree>
    <p:extLst>
      <p:ext uri="{BB962C8B-B14F-4D97-AF65-F5344CB8AC3E}">
        <p14:creationId xmlns:p14="http://schemas.microsoft.com/office/powerpoint/2010/main" val="2962409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youtube.com/watch?v=3mclp9QmCGs"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oleObject2.bin"/><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99ZE2RGwqS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32478676"/>
              </p:ext>
            </p:extLst>
          </p:nvPr>
        </p:nvGraphicFramePr>
        <p:xfrm>
          <a:off x="0" y="5029224"/>
          <a:ext cx="9034272" cy="1706902"/>
        </p:xfrm>
        <a:graphic>
          <a:graphicData uri="http://schemas.openxmlformats.org/drawingml/2006/table">
            <a:tbl>
              <a:tblPr firstRow="1" bandRow="1">
                <a:tableStyleId>{5C22544A-7EE6-4342-B048-85BDC9FD1C3A}</a:tableStyleId>
              </a:tblPr>
              <a:tblGrid>
                <a:gridCol w="959508">
                  <a:extLst>
                    <a:ext uri="{9D8B030D-6E8A-4147-A177-3AD203B41FA5}">
                      <a16:colId xmlns:a16="http://schemas.microsoft.com/office/drawing/2014/main" val="20000"/>
                    </a:ext>
                  </a:extLst>
                </a:gridCol>
                <a:gridCol w="8074764">
                  <a:extLst>
                    <a:ext uri="{9D8B030D-6E8A-4147-A177-3AD203B41FA5}">
                      <a16:colId xmlns:a16="http://schemas.microsoft.com/office/drawing/2014/main" val="20001"/>
                    </a:ext>
                  </a:extLst>
                </a:gridCol>
              </a:tblGrid>
              <a:tr h="0">
                <a:tc gridSpan="2">
                  <a:txBody>
                    <a:bodyPr/>
                    <a:lstStyle/>
                    <a:p>
                      <a:r>
                        <a:rPr lang="en-GB" sz="1600" dirty="0" smtClean="0">
                          <a:latin typeface="Comic Sans MS" panose="030F0702030302020204" pitchFamily="66" charset="0"/>
                        </a:rPr>
                        <a:t>From</a:t>
                      </a:r>
                      <a:r>
                        <a:rPr lang="en-GB" sz="1600" baseline="0" dirty="0" smtClean="0">
                          <a:latin typeface="Comic Sans MS" panose="030F0702030302020204" pitchFamily="66" charset="0"/>
                        </a:rPr>
                        <a:t> my learning today I will be able to:</a:t>
                      </a:r>
                      <a:endParaRPr lang="en-GB" sz="1600" dirty="0">
                        <a:latin typeface="Comic Sans MS" panose="030F0702030302020204" pitchFamily="66" charset="0"/>
                      </a:endParaRPr>
                    </a:p>
                  </a:txBody>
                  <a:tcPr marL="91443" marR="91443" marT="45717" marB="45717"/>
                </a:tc>
                <a:tc hMerge="1">
                  <a:txBody>
                    <a:bodyPr/>
                    <a:lstStyle/>
                    <a:p>
                      <a:endParaRPr lang="en-GB"/>
                    </a:p>
                  </a:txBody>
                  <a:tcPr/>
                </a:tc>
                <a:extLst>
                  <a:ext uri="{0D108BD9-81ED-4DB2-BD59-A6C34878D82A}">
                    <a16:rowId xmlns:a16="http://schemas.microsoft.com/office/drawing/2014/main" val="10000"/>
                  </a:ext>
                </a:extLst>
              </a:tr>
              <a:tr h="457240">
                <a:tc>
                  <a:txBody>
                    <a:bodyPr/>
                    <a:lstStyle/>
                    <a:p>
                      <a:pPr algn="ctr"/>
                      <a:r>
                        <a:rPr lang="en-GB" sz="1600" b="1" dirty="0" smtClean="0">
                          <a:latin typeface="Comic Sans MS" panose="030F0702030302020204" pitchFamily="66" charset="0"/>
                        </a:rPr>
                        <a:t>Key:</a:t>
                      </a:r>
                      <a:endParaRPr lang="en-GB" sz="1600" b="1" dirty="0">
                        <a:latin typeface="Comic Sans MS" panose="030F0702030302020204" pitchFamily="66" charset="0"/>
                      </a:endParaRPr>
                    </a:p>
                  </a:txBody>
                  <a:tcPr marL="91443" marR="91443" marT="45717" marB="45717" anchor="ctr">
                    <a:solidFill>
                      <a:srgbClr val="92D050"/>
                    </a:solidFill>
                  </a:tcPr>
                </a:tc>
                <a:tc>
                  <a:txBody>
                    <a:bodyPr/>
                    <a:lstStyle/>
                    <a:p>
                      <a:r>
                        <a:rPr lang="en-GB" sz="1600" dirty="0" smtClean="0">
                          <a:latin typeface="Comic Sans MS" pitchFamily="66" charset="0"/>
                        </a:rPr>
                        <a:t>Describe how</a:t>
                      </a:r>
                      <a:r>
                        <a:rPr lang="en-GB" sz="1600" baseline="0" dirty="0" smtClean="0">
                          <a:latin typeface="Comic Sans MS" pitchFamily="66" charset="0"/>
                        </a:rPr>
                        <a:t> energy is lost in a Simple harmonic system and what Resonance is </a:t>
                      </a:r>
                      <a:r>
                        <a:rPr lang="en-GB" sz="1600" dirty="0" smtClean="0">
                          <a:latin typeface="Comic Sans MS" pitchFamily="66" charset="0"/>
                        </a:rPr>
                        <a:t>(C)</a:t>
                      </a:r>
                    </a:p>
                  </a:txBody>
                  <a:tcPr marL="91443" marR="91443" marT="45717" marB="45717">
                    <a:solidFill>
                      <a:srgbClr val="92D050"/>
                    </a:solidFill>
                  </a:tcPr>
                </a:tc>
                <a:extLst>
                  <a:ext uri="{0D108BD9-81ED-4DB2-BD59-A6C34878D82A}">
                    <a16:rowId xmlns:a16="http://schemas.microsoft.com/office/drawing/2014/main" val="10001"/>
                  </a:ext>
                </a:extLst>
              </a:tr>
              <a:tr h="529165">
                <a:tc>
                  <a:txBody>
                    <a:bodyPr/>
                    <a:lstStyle/>
                    <a:p>
                      <a:pPr algn="ctr"/>
                      <a:r>
                        <a:rPr lang="en-GB" sz="1600" b="1" dirty="0" smtClean="0">
                          <a:latin typeface="Comic Sans MS" panose="030F0702030302020204" pitchFamily="66" charset="0"/>
                        </a:rPr>
                        <a:t>Boost:</a:t>
                      </a:r>
                      <a:endParaRPr lang="en-GB" sz="1600" b="1" dirty="0">
                        <a:latin typeface="Comic Sans MS" panose="030F0702030302020204" pitchFamily="66" charset="0"/>
                      </a:endParaRPr>
                    </a:p>
                  </a:txBody>
                  <a:tcPr marL="91443" marR="91443" marT="45717" marB="45717"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Explain the difference between free and forced vibrations and</a:t>
                      </a:r>
                      <a:r>
                        <a:rPr lang="en-GB" sz="1600" baseline="0" dirty="0" smtClean="0">
                          <a:latin typeface="Comic Sans MS" pitchFamily="66" charset="0"/>
                        </a:rPr>
                        <a:t> the circumstances required for resonance to occur</a:t>
                      </a:r>
                      <a:r>
                        <a:rPr lang="en-GB" sz="1600" dirty="0" smtClean="0">
                          <a:latin typeface="Comic Sans MS" pitchFamily="66" charset="0"/>
                        </a:rPr>
                        <a:t> (B)</a:t>
                      </a:r>
                    </a:p>
                  </a:txBody>
                  <a:tcPr marL="91443" marR="91443" marT="45717" marB="45717">
                    <a:solidFill>
                      <a:srgbClr val="FFC000"/>
                    </a:solidFill>
                  </a:tcPr>
                </a:tc>
                <a:extLst>
                  <a:ext uri="{0D108BD9-81ED-4DB2-BD59-A6C34878D82A}">
                    <a16:rowId xmlns:a16="http://schemas.microsoft.com/office/drawing/2014/main" val="10002"/>
                  </a:ext>
                </a:extLst>
              </a:tr>
              <a:tr h="140456">
                <a:tc>
                  <a:txBody>
                    <a:bodyPr/>
                    <a:lstStyle/>
                    <a:p>
                      <a:pPr algn="ctr"/>
                      <a:r>
                        <a:rPr lang="en-GB" sz="1600" b="1" dirty="0" smtClean="0">
                          <a:latin typeface="Comic Sans MS" panose="030F0702030302020204" pitchFamily="66" charset="0"/>
                        </a:rPr>
                        <a:t>Aspire:</a:t>
                      </a:r>
                      <a:endParaRPr lang="en-GB" sz="1600" b="1" dirty="0">
                        <a:latin typeface="Comic Sans MS" panose="030F0702030302020204" pitchFamily="66" charset="0"/>
                      </a:endParaRPr>
                    </a:p>
                  </a:txBody>
                  <a:tcPr marL="91443" marR="91443" marT="45717" marB="45717"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Suggest</a:t>
                      </a:r>
                      <a:r>
                        <a:rPr lang="en-GB" sz="1600" baseline="0" dirty="0" smtClean="0">
                          <a:latin typeface="Comic Sans MS" pitchFamily="66" charset="0"/>
                        </a:rPr>
                        <a:t> practical engineering applications for Dampening and resonance </a:t>
                      </a:r>
                      <a:r>
                        <a:rPr lang="en-GB" sz="1600" dirty="0" smtClean="0">
                          <a:latin typeface="Comic Sans MS" pitchFamily="66" charset="0"/>
                        </a:rPr>
                        <a:t>(A/A*)</a:t>
                      </a:r>
                      <a:r>
                        <a:rPr lang="en-US" sz="1600" dirty="0" smtClean="0">
                          <a:latin typeface="Comic Sans MS" pitchFamily="66" charset="0"/>
                        </a:rPr>
                        <a:t> </a:t>
                      </a:r>
                    </a:p>
                  </a:txBody>
                  <a:tcPr marL="91443" marR="91443" marT="45717" marB="45717">
                    <a:solidFill>
                      <a:schemeClr val="accent2">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9022301"/>
              </p:ext>
            </p:extLst>
          </p:nvPr>
        </p:nvGraphicFramePr>
        <p:xfrm>
          <a:off x="0" y="764704"/>
          <a:ext cx="9144000" cy="822660"/>
        </p:xfrm>
        <a:graphic>
          <a:graphicData uri="http://schemas.openxmlformats.org/drawingml/2006/table">
            <a:tbl>
              <a:tblPr firstRow="1" bandRow="1">
                <a:tableStyleId>{2D5ABB26-0587-4C30-8999-92F81FD0307C}</a:tableStyleId>
              </a:tblPr>
              <a:tblGrid>
                <a:gridCol w="2041236">
                  <a:extLst>
                    <a:ext uri="{9D8B030D-6E8A-4147-A177-3AD203B41FA5}">
                      <a16:colId xmlns:a16="http://schemas.microsoft.com/office/drawing/2014/main" val="20000"/>
                    </a:ext>
                  </a:extLst>
                </a:gridCol>
                <a:gridCol w="4618182">
                  <a:extLst>
                    <a:ext uri="{9D8B030D-6E8A-4147-A177-3AD203B41FA5}">
                      <a16:colId xmlns:a16="http://schemas.microsoft.com/office/drawing/2014/main" val="20001"/>
                    </a:ext>
                  </a:extLst>
                </a:gridCol>
                <a:gridCol w="2484582">
                  <a:extLst>
                    <a:ext uri="{9D8B030D-6E8A-4147-A177-3AD203B41FA5}">
                      <a16:colId xmlns:a16="http://schemas.microsoft.com/office/drawing/2014/main" val="20002"/>
                    </a:ext>
                  </a:extLst>
                </a:gridCol>
              </a:tblGrid>
              <a:tr h="822325">
                <a:tc>
                  <a:txBody>
                    <a:bodyPr/>
                    <a:lstStyle/>
                    <a:p>
                      <a:r>
                        <a:rPr lang="en-GB" sz="1800" b="1" u="sng" dirty="0" smtClean="0">
                          <a:latin typeface="Comic Sans MS" panose="030F0702030302020204" pitchFamily="66" charset="0"/>
                        </a:rPr>
                        <a:t>CW</a:t>
                      </a:r>
                      <a:endParaRPr lang="en-GB" sz="1800" b="1" u="sng" dirty="0">
                        <a:latin typeface="Comic Sans MS" panose="030F0702030302020204" pitchFamily="66" charset="0"/>
                      </a:endParaRPr>
                    </a:p>
                  </a:txBody>
                  <a:tcPr marL="91443" marR="91443" marT="45570" marB="45570"/>
                </a:tc>
                <a:tc>
                  <a:txBody>
                    <a:bodyPr/>
                    <a:lstStyle/>
                    <a:p>
                      <a:pPr algn="ctr"/>
                      <a:r>
                        <a:rPr lang="en-GB" sz="2400" b="1" u="sng" dirty="0" smtClean="0">
                          <a:latin typeface="Comic Sans MS" panose="030F0702030302020204" pitchFamily="66" charset="0"/>
                        </a:rPr>
                        <a:t>Damped Systems</a:t>
                      </a:r>
                      <a:r>
                        <a:rPr lang="en-GB" sz="2400" b="1" u="sng" baseline="0" dirty="0" smtClean="0">
                          <a:latin typeface="Comic Sans MS" panose="030F0702030302020204" pitchFamily="66" charset="0"/>
                        </a:rPr>
                        <a:t> and Resonance</a:t>
                      </a:r>
                      <a:endParaRPr lang="en-GB" sz="2400" b="1" u="sng" dirty="0">
                        <a:latin typeface="Comic Sans MS" panose="030F0702030302020204" pitchFamily="66" charset="0"/>
                      </a:endParaRPr>
                    </a:p>
                  </a:txBody>
                  <a:tcPr marL="91443" marR="91443" marT="45570" marB="45570"/>
                </a:tc>
                <a:tc>
                  <a:txBody>
                    <a:bodyPr/>
                    <a:lstStyle/>
                    <a:p>
                      <a:pPr algn="r"/>
                      <a:fld id="{23DC5882-FF6C-467E-8072-EFA141FB0D08}" type="datetime1">
                        <a:rPr lang="en-GB" sz="1800" b="1" u="sng" smtClean="0">
                          <a:latin typeface="Comic Sans MS" panose="030F0702030302020204" pitchFamily="66" charset="0"/>
                        </a:rPr>
                        <a:t>27/11/2018</a:t>
                      </a:fld>
                      <a:endParaRPr lang="en-GB" sz="1800" b="1" u="sng" dirty="0">
                        <a:latin typeface="Comic Sans MS" panose="030F0702030302020204" pitchFamily="66" charset="0"/>
                      </a:endParaRPr>
                    </a:p>
                  </a:txBody>
                  <a:tcPr marL="91443" marR="91443" marT="45570" marB="45570"/>
                </a:tc>
                <a:extLst>
                  <a:ext uri="{0D108BD9-81ED-4DB2-BD59-A6C34878D82A}">
                    <a16:rowId xmlns:a16="http://schemas.microsoft.com/office/drawing/2014/main" val="10000"/>
                  </a:ext>
                </a:extLst>
              </a:tr>
            </a:tbl>
          </a:graphicData>
        </a:graphic>
      </p:graphicFrame>
      <p:sp>
        <p:nvSpPr>
          <p:cNvPr id="8" name="TextBox 7"/>
          <p:cNvSpPr txBox="1"/>
          <p:nvPr/>
        </p:nvSpPr>
        <p:spPr>
          <a:xfrm>
            <a:off x="3889248" y="1587029"/>
            <a:ext cx="4559808" cy="3108543"/>
          </a:xfrm>
          <a:prstGeom prst="rect">
            <a:avLst/>
          </a:prstGeom>
          <a:noFill/>
        </p:spPr>
        <p:txBody>
          <a:bodyPr wrap="square" rtlCol="0">
            <a:spAutoFit/>
          </a:bodyPr>
          <a:lstStyle/>
          <a:p>
            <a:r>
              <a:rPr lang="en-GB" sz="2800" dirty="0" smtClean="0">
                <a:latin typeface="Comic Sans MS" panose="030F0702030302020204" pitchFamily="66" charset="0"/>
              </a:rPr>
              <a:t>Think about a spring and mass system moving with SHM.</a:t>
            </a:r>
          </a:p>
          <a:p>
            <a:endParaRPr lang="en-GB" sz="2800" dirty="0">
              <a:latin typeface="Comic Sans MS" panose="030F0702030302020204" pitchFamily="66" charset="0"/>
            </a:endParaRPr>
          </a:p>
          <a:p>
            <a:pPr algn="ctr"/>
            <a:r>
              <a:rPr lang="en-GB" sz="2800" dirty="0" smtClean="0">
                <a:solidFill>
                  <a:srgbClr val="FF0000"/>
                </a:solidFill>
                <a:latin typeface="Comic Sans MS" panose="030F0702030302020204" pitchFamily="66" charset="0"/>
              </a:rPr>
              <a:t>Explain what’s incorrect about its motion for real world applications?</a:t>
            </a:r>
          </a:p>
        </p:txBody>
      </p:sp>
      <p:pic>
        <p:nvPicPr>
          <p:cNvPr id="9" name="Picture 4" descr="http://www.utas.edu.au/__data/assets/image/0007/450574/Animated-mass-spr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6678" y="819617"/>
            <a:ext cx="2025568" cy="405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638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844866"/>
            <a:ext cx="8747760" cy="2248116"/>
          </a:xfrm>
          <a:prstGeom prst="rect">
            <a:avLst/>
          </a:prstGeom>
        </p:spPr>
        <p:txBody>
          <a:bodyPr wrap="square">
            <a:spAutoFit/>
          </a:bodyPr>
          <a:lstStyle/>
          <a:p>
            <a:pPr marL="280670" marR="219710" algn="ctr">
              <a:spcAft>
                <a:spcPts val="0"/>
              </a:spcAft>
              <a:tabLst>
                <a:tab pos="2235200" algn="l"/>
              </a:tabLst>
            </a:pPr>
            <a:r>
              <a:rPr lang="en-GB" b="1" i="1" kern="0" dirty="0" smtClean="0">
                <a:effectLst/>
                <a:latin typeface="Comic Sans MS" panose="030F0702030302020204" pitchFamily="66" charset="0"/>
                <a:cs typeface="Times New Roman" panose="02020603050405020304" pitchFamily="18" charset="0"/>
              </a:rPr>
              <a:t>Phase Difference between driver and driven</a:t>
            </a:r>
          </a:p>
          <a:p>
            <a:pPr marL="280670" marR="219710">
              <a:spcAft>
                <a:spcPts val="0"/>
              </a:spcAft>
              <a:tabLst>
                <a:tab pos="2235200" algn="l"/>
              </a:tabLst>
            </a:pPr>
            <a:endParaRPr lang="en-GB" sz="2000" b="1" i="1" kern="0" dirty="0" smtClean="0">
              <a:effectLst/>
              <a:latin typeface="Comic Sans MS" panose="030F0702030302020204" pitchFamily="66" charset="0"/>
              <a:cs typeface="Times New Roman" panose="02020603050405020304" pitchFamily="18" charset="0"/>
            </a:endParaRPr>
          </a:p>
          <a:p>
            <a:pPr marL="565150" indent="-285750">
              <a:lnSpc>
                <a:spcPct val="115000"/>
              </a:lnSpc>
              <a:spcAft>
                <a:spcPts val="0"/>
              </a:spcAft>
              <a:buFont typeface="Arial" panose="020B0604020202020204" pitchFamily="34" charset="0"/>
              <a:buChar char="•"/>
              <a:tabLst>
                <a:tab pos="3213100" algn="l"/>
              </a:tabLst>
            </a:pP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When the driving force begins to oscillate the driven object the phase difference is 0.</a:t>
            </a:r>
          </a:p>
          <a:p>
            <a:pPr marL="565150" indent="-285750">
              <a:lnSpc>
                <a:spcPct val="115000"/>
              </a:lnSpc>
              <a:spcAft>
                <a:spcPts val="0"/>
              </a:spcAft>
              <a:buFont typeface="Arial" panose="020B0604020202020204" pitchFamily="34" charset="0"/>
              <a:buChar char="•"/>
              <a:tabLst>
                <a:tab pos="3213100" algn="l"/>
              </a:tabLst>
            </a:pP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When resonance is achieved the phase difference between them is π. </a:t>
            </a:r>
          </a:p>
          <a:p>
            <a:pPr marL="565150" indent="-285750">
              <a:lnSpc>
                <a:spcPct val="115000"/>
              </a:lnSpc>
              <a:spcAft>
                <a:spcPts val="0"/>
              </a:spcAft>
              <a:buFont typeface="Arial" panose="020B0604020202020204" pitchFamily="34" charset="0"/>
              <a:buChar char="•"/>
              <a:tabLst>
                <a:tab pos="3213100" algn="l"/>
              </a:tabLst>
            </a:pP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When the driving frequency increases beyond the natural frequency the phase difference increases to π/2. </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747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8" name="Picture 12" descr="http://en.structurae.de/files/photos/2055/london/p5070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916299"/>
            <a:ext cx="305911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http://www.technologystudent.com/images/taco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9" y="1185069"/>
            <a:ext cx="29876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http://www.technologystudent.com/images/tacom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7745" y="1294892"/>
            <a:ext cx="29956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044825" y="767556"/>
            <a:ext cx="31686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In 1940, a periodic force due to a 40 mph wind set up resonance in a bridge across Tacoma Narrows in the US.</a:t>
            </a:r>
          </a:p>
          <a:p>
            <a:pPr eaLnBrk="1" hangingPunct="1"/>
            <a:endParaRPr lang="en-GB" altLang="en-US" dirty="0">
              <a:latin typeface="Comic Sans MS" panose="030F0702030302020204" pitchFamily="66" charset="0"/>
            </a:endParaRPr>
          </a:p>
          <a:p>
            <a:pPr eaLnBrk="1" hangingPunct="1"/>
            <a:r>
              <a:rPr lang="en-GB" altLang="en-US" dirty="0">
                <a:latin typeface="Comic Sans MS" panose="030F0702030302020204" pitchFamily="66" charset="0"/>
                <a:hlinkClick r:id="rId5"/>
              </a:rPr>
              <a:t>Tacoma Narrows Bridge</a:t>
            </a:r>
            <a:endParaRPr lang="en-GB" altLang="en-US" dirty="0">
              <a:latin typeface="Comic Sans MS" panose="030F0702030302020204" pitchFamily="66" charset="0"/>
            </a:endParaRPr>
          </a:p>
        </p:txBody>
      </p:sp>
      <p:pic>
        <p:nvPicPr>
          <p:cNvPr id="39946" name="Picture 10" descr="http://www.lauraivill.com/storage/Millennium%20Bridge?__SQUARESPACE_CACHEVERSION=1244323527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4124801"/>
            <a:ext cx="30448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059113" y="2852738"/>
            <a:ext cx="2952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In 2000, the Millennium Bridge swayed when people walked across it.  It was later fitted with dampers to overcome the problem.</a:t>
            </a:r>
          </a:p>
        </p:txBody>
      </p:sp>
      <p:pic>
        <p:nvPicPr>
          <p:cNvPr id="39938" name="Picture 2" descr="File:Bridge vert mode shoc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675" y="4554538"/>
            <a:ext cx="307181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quarter" idx="10"/>
          </p:nvPr>
        </p:nvSpPr>
        <p:spPr/>
        <p:txBody>
          <a:bodyPr/>
          <a:lstStyle/>
          <a:p>
            <a:pPr>
              <a:defRPr/>
            </a:pPr>
            <a:fld id="{B1BAC9E7-9D3E-4F04-8F76-8D204CC65B10}" type="datetime4">
              <a:rPr lang="en-GB">
                <a:latin typeface="Comic Sans MS" panose="030F0702030302020204" pitchFamily="66" charset="0"/>
              </a:rPr>
              <a:pPr>
                <a:defRPr/>
              </a:pPr>
              <a:t>27 November 2018</a:t>
            </a:fld>
            <a:endParaRPr lang="en-GB">
              <a:latin typeface="Comic Sans MS" panose="030F0702030302020204" pitchFamily="66" charset="0"/>
            </a:endParaRPr>
          </a:p>
        </p:txBody>
      </p:sp>
    </p:spTree>
    <p:extLst>
      <p:ext uri="{BB962C8B-B14F-4D97-AF65-F5344CB8AC3E}">
        <p14:creationId xmlns:p14="http://schemas.microsoft.com/office/powerpoint/2010/main" val="3491224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2000"/>
                                        <p:tgtEl>
                                          <p:spTgt spid="39942"/>
                                        </p:tgtEl>
                                      </p:cBhvr>
                                    </p:animEffect>
                                  </p:childTnLst>
                                </p:cTn>
                              </p:par>
                              <p:par>
                                <p:cTn id="8" presetID="10" presetClass="entr" presetSubtype="0" fill="hold" nodeType="withEffect">
                                  <p:stCondLst>
                                    <p:cond delay="0"/>
                                  </p:stCondLst>
                                  <p:childTnLst>
                                    <p:set>
                                      <p:cBhvr>
                                        <p:cTn id="9" dur="1" fill="hold">
                                          <p:stCondLst>
                                            <p:cond delay="0"/>
                                          </p:stCondLst>
                                        </p:cTn>
                                        <p:tgtEl>
                                          <p:spTgt spid="39940"/>
                                        </p:tgtEl>
                                        <p:attrNameLst>
                                          <p:attrName>style.visibility</p:attrName>
                                        </p:attrNameLst>
                                      </p:cBhvr>
                                      <p:to>
                                        <p:strVal val="visible"/>
                                      </p:to>
                                    </p:set>
                                    <p:animEffect transition="in" filter="fade">
                                      <p:cBhvr>
                                        <p:cTn id="10" dur="2000"/>
                                        <p:tgtEl>
                                          <p:spTgt spid="399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9946"/>
                                        </p:tgtEl>
                                        <p:attrNameLst>
                                          <p:attrName>style.visibility</p:attrName>
                                        </p:attrNameLst>
                                      </p:cBhvr>
                                      <p:to>
                                        <p:strVal val="visible"/>
                                      </p:to>
                                    </p:set>
                                    <p:animEffect transition="in" filter="fade">
                                      <p:cBhvr>
                                        <p:cTn id="18" dur="2000"/>
                                        <p:tgtEl>
                                          <p:spTgt spid="399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39938"/>
                                        </p:tgtEl>
                                        <p:attrNameLst>
                                          <p:attrName>style.visibility</p:attrName>
                                        </p:attrNameLst>
                                      </p:cBhvr>
                                      <p:to>
                                        <p:strVal val="visible"/>
                                      </p:to>
                                    </p:set>
                                    <p:animEffect transition="in" filter="fade">
                                      <p:cBhvr>
                                        <p:cTn id="26" dur="2000"/>
                                        <p:tgtEl>
                                          <p:spTgt spid="39938"/>
                                        </p:tgtEl>
                                      </p:cBhvr>
                                    </p:animEffect>
                                  </p:childTnLst>
                                </p:cTn>
                              </p:par>
                              <p:par>
                                <p:cTn id="27" presetID="10" presetClass="entr" presetSubtype="0" fill="hold" nodeType="withEffect">
                                  <p:stCondLst>
                                    <p:cond delay="0"/>
                                  </p:stCondLst>
                                  <p:childTnLst>
                                    <p:set>
                                      <p:cBhvr>
                                        <p:cTn id="28" dur="1" fill="hold">
                                          <p:stCondLst>
                                            <p:cond delay="0"/>
                                          </p:stCondLst>
                                        </p:cTn>
                                        <p:tgtEl>
                                          <p:spTgt spid="39948"/>
                                        </p:tgtEl>
                                        <p:attrNameLst>
                                          <p:attrName>style.visibility</p:attrName>
                                        </p:attrNameLst>
                                      </p:cBhvr>
                                      <p:to>
                                        <p:strVal val="visible"/>
                                      </p:to>
                                    </p:set>
                                    <p:animEffect transition="in" filter="fade">
                                      <p:cBhvr>
                                        <p:cTn id="29" dur="20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98" y="1760410"/>
            <a:ext cx="5004562" cy="33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47488" y="1124018"/>
            <a:ext cx="3816096" cy="5189113"/>
          </a:xfrm>
          <a:prstGeom prst="rect">
            <a:avLst/>
          </a:prstGeom>
        </p:spPr>
        <p:txBody>
          <a:bodyPr wrap="square">
            <a:spAutoFit/>
          </a:bodyPr>
          <a:lstStyle/>
          <a:p>
            <a:pPr marL="565150" indent="-285750">
              <a:lnSpc>
                <a:spcPct val="115000"/>
              </a:lnSpc>
              <a:buFont typeface="Arial" panose="020B0604020202020204" pitchFamily="34" charset="0"/>
              <a:buChar char="•"/>
              <a:tabLst>
                <a:tab pos="3213100" algn="l"/>
              </a:tabLst>
            </a:pP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Damping reduces the size of the oscillations at resonance. There is still a maximum amplitude reached but it is much lower than when the system is undamped. </a:t>
            </a:r>
          </a:p>
          <a:p>
            <a:pPr marL="565150" indent="-285750">
              <a:lnSpc>
                <a:spcPct val="115000"/>
              </a:lnSpc>
              <a:buFont typeface="Arial" panose="020B0604020202020204" pitchFamily="34" charset="0"/>
              <a:buChar char="•"/>
              <a:tabLst>
                <a:tab pos="3213100" algn="l"/>
              </a:tabLst>
            </a:pP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We say that damping reduces the sharpness of resonance. This becomes clearer if we look at the graph on the left.</a:t>
            </a:r>
          </a:p>
          <a:p>
            <a:pPr marL="565150" indent="-285750">
              <a:lnSpc>
                <a:spcPct val="115000"/>
              </a:lnSpc>
              <a:buFont typeface="Arial" panose="020B0604020202020204" pitchFamily="34" charset="0"/>
              <a:buChar char="•"/>
              <a:tabLst>
                <a:tab pos="3213100" algn="l"/>
              </a:tabLst>
            </a:pPr>
            <a:r>
              <a:rPr lang="en-GB" dirty="0" smtClean="0">
                <a:effectLst/>
                <a:latin typeface="Comic Sans MS" panose="030F0702030302020204" pitchFamily="66" charset="0"/>
                <a:ea typeface="Calibri" panose="020F0502020204030204" pitchFamily="34" charset="0"/>
                <a:cs typeface="Times New Roman" panose="02020603050405020304" pitchFamily="18" charset="0"/>
              </a:rPr>
              <a:t>It shows the amplitude of oscillation against frequency for different levels of damping. </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0899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800" t="37606" r="10725" b="5240"/>
          <a:stretch/>
        </p:blipFill>
        <p:spPr>
          <a:xfrm>
            <a:off x="655828" y="1104900"/>
            <a:ext cx="7966122" cy="5321300"/>
          </a:xfrm>
          <a:prstGeom prst="rect">
            <a:avLst/>
          </a:prstGeom>
          <a:ln>
            <a:solidFill>
              <a:schemeClr val="tx1"/>
            </a:solidFill>
          </a:ln>
        </p:spPr>
      </p:pic>
    </p:spTree>
    <p:extLst>
      <p:ext uri="{BB962C8B-B14F-4D97-AF65-F5344CB8AC3E}">
        <p14:creationId xmlns:p14="http://schemas.microsoft.com/office/powerpoint/2010/main" val="3974809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9 October 2010</a:t>
            </a:r>
          </a:p>
        </p:txBody>
      </p:sp>
      <p:sp>
        <p:nvSpPr>
          <p:cNvPr id="74755" name="Rectangle 12"/>
          <p:cNvSpPr>
            <a:spLocks noChangeArrowheads="1"/>
          </p:cNvSpPr>
          <p:nvPr/>
        </p:nvSpPr>
        <p:spPr bwMode="auto">
          <a:xfrm>
            <a:off x="0" y="908050"/>
            <a:ext cx="9144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rgbClr val="000000"/>
                </a:solidFill>
              </a:rPr>
              <a:t>	A U-tube manometer is half-filled with water. The liquid levels are displaced so that one side is higher than the other. The water is then left free to oscillate from side to side. The tube has a cross section area of 1cm</a:t>
            </a:r>
            <a:r>
              <a:rPr lang="en-GB" altLang="en-US" baseline="30000">
                <a:solidFill>
                  <a:srgbClr val="000000"/>
                </a:solidFill>
              </a:rPr>
              <a:t>2</a:t>
            </a:r>
            <a:r>
              <a:rPr lang="en-GB" altLang="en-US">
                <a:solidFill>
                  <a:srgbClr val="000000"/>
                </a:solidFill>
              </a:rPr>
              <a:t> and the initial displacement is 0.1 m from the rest position, which is 0.5 m above the middle of the bottom of the tube. The total length of tube filled with water is 1.1 m.  g = 10 N kg</a:t>
            </a:r>
            <a:r>
              <a:rPr lang="en-GB" altLang="en-US" baseline="30000">
                <a:solidFill>
                  <a:srgbClr val="000000"/>
                </a:solidFill>
              </a:rPr>
              <a:t>–1</a:t>
            </a:r>
          </a:p>
          <a:p>
            <a:pPr>
              <a:buFont typeface="Calibri" panose="020F0502020204030204" pitchFamily="34" charset="0"/>
              <a:buAutoNum type="arabicPeriod"/>
            </a:pPr>
            <a:endParaRPr lang="en-GB" altLang="en-US">
              <a:solidFill>
                <a:srgbClr val="000000"/>
              </a:solidFill>
            </a:endParaRPr>
          </a:p>
          <a:p>
            <a:pPr>
              <a:buFont typeface="Calibri" panose="020F0502020204030204" pitchFamily="34" charset="0"/>
              <a:buAutoNum type="arabicPeriod"/>
            </a:pPr>
            <a:r>
              <a:rPr lang="en-GB" altLang="en-US">
                <a:solidFill>
                  <a:srgbClr val="000000"/>
                </a:solidFill>
              </a:rPr>
              <a:t>Using the relationship: pressure = density x g x depth, calculate the pressure at the bottom of the tube due to each of the unbalanced columns of water and hence the resultant force acting. g = 10 m s</a:t>
            </a:r>
            <a:r>
              <a:rPr lang="en-GB" altLang="en-US" baseline="30000">
                <a:solidFill>
                  <a:srgbClr val="000000"/>
                </a:solidFill>
              </a:rPr>
              <a:t>–2</a:t>
            </a:r>
            <a:endParaRPr lang="en-GB" altLang="en-US" baseline="30000"/>
          </a:p>
          <a:p>
            <a:pPr>
              <a:buFont typeface="Calibri" panose="020F0502020204030204" pitchFamily="34" charset="0"/>
              <a:buAutoNum type="arabicPeriod"/>
            </a:pPr>
            <a:endParaRPr lang="en-GB" altLang="en-US">
              <a:solidFill>
                <a:srgbClr val="000000"/>
              </a:solidFill>
            </a:endParaRPr>
          </a:p>
          <a:p>
            <a:pPr>
              <a:buFont typeface="Calibri" panose="020F0502020204030204" pitchFamily="34" charset="0"/>
              <a:buAutoNum type="arabicPeriod"/>
            </a:pPr>
            <a:r>
              <a:rPr lang="en-GB" altLang="en-US">
                <a:solidFill>
                  <a:srgbClr val="000000"/>
                </a:solidFill>
              </a:rPr>
              <a:t>How will the force vary as the levels move towards their rest positions?</a:t>
            </a:r>
          </a:p>
          <a:p>
            <a:pPr>
              <a:buFont typeface="Calibri" panose="020F0502020204030204" pitchFamily="34" charset="0"/>
              <a:buAutoNum type="arabicPeriod"/>
            </a:pPr>
            <a:endParaRPr lang="en-GB" altLang="en-US">
              <a:solidFill>
                <a:srgbClr val="000000"/>
              </a:solidFill>
            </a:endParaRPr>
          </a:p>
          <a:p>
            <a:pPr>
              <a:buFont typeface="Calibri" panose="020F0502020204030204" pitchFamily="34" charset="0"/>
              <a:buAutoNum type="arabicPeriod"/>
            </a:pPr>
            <a:r>
              <a:rPr lang="en-GB" altLang="en-US">
                <a:solidFill>
                  <a:srgbClr val="000000"/>
                </a:solidFill>
              </a:rPr>
              <a:t>Show that the restoring force is proportional to the displacement and hence that the resultant motion is simple harmonic. </a:t>
            </a:r>
            <a:endParaRPr lang="en-GB" altLang="en-US"/>
          </a:p>
          <a:p>
            <a:pPr>
              <a:buFont typeface="Calibri" panose="020F0502020204030204" pitchFamily="34" charset="0"/>
              <a:buAutoNum type="arabicPeriod"/>
            </a:pPr>
            <a:endParaRPr lang="en-GB" altLang="en-US">
              <a:solidFill>
                <a:srgbClr val="000000"/>
              </a:solidFill>
            </a:endParaRPr>
          </a:p>
          <a:p>
            <a:pPr>
              <a:buFont typeface="Calibri" panose="020F0502020204030204" pitchFamily="34" charset="0"/>
              <a:buAutoNum type="arabicPeriod"/>
            </a:pPr>
            <a:r>
              <a:rPr lang="en-GB" altLang="en-US">
                <a:solidFill>
                  <a:srgbClr val="000000"/>
                </a:solidFill>
              </a:rPr>
              <a:t>Explain why the period remains constant as the oscillations die away due to friction. </a:t>
            </a:r>
            <a:endParaRPr lang="en-GB" altLang="en-US"/>
          </a:p>
          <a:p>
            <a:pPr>
              <a:buFont typeface="Calibri" panose="020F0502020204030204" pitchFamily="34" charset="0"/>
              <a:buAutoNum type="arabicPeriod"/>
            </a:pPr>
            <a:endParaRPr lang="en-GB" altLang="en-US">
              <a:solidFill>
                <a:srgbClr val="000000"/>
              </a:solidFill>
            </a:endParaRPr>
          </a:p>
          <a:p>
            <a:pPr>
              <a:buFont typeface="Calibri" panose="020F0502020204030204" pitchFamily="34" charset="0"/>
              <a:buAutoNum type="arabicPeriod"/>
            </a:pPr>
            <a:r>
              <a:rPr lang="en-GB" altLang="en-US">
                <a:solidFill>
                  <a:srgbClr val="000000"/>
                </a:solidFill>
              </a:rPr>
              <a:t>How will the motion differ if mercury is used instead of water, with a density 13.6 times greater? </a:t>
            </a:r>
            <a:endParaRPr lang="en-GB" altLang="en-US"/>
          </a:p>
        </p:txBody>
      </p:sp>
    </p:spTree>
    <p:extLst>
      <p:ext uri="{BB962C8B-B14F-4D97-AF65-F5344CB8AC3E}">
        <p14:creationId xmlns:p14="http://schemas.microsoft.com/office/powerpoint/2010/main" val="2673230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9 October 2010</a:t>
            </a:r>
          </a:p>
        </p:txBody>
      </p:sp>
      <p:sp>
        <p:nvSpPr>
          <p:cNvPr id="114689" name="Rectangle 1"/>
          <p:cNvSpPr>
            <a:spLocks noChangeArrowheads="1"/>
          </p:cNvSpPr>
          <p:nvPr/>
        </p:nvSpPr>
        <p:spPr bwMode="auto">
          <a:xfrm>
            <a:off x="0" y="931990"/>
            <a:ext cx="9144000" cy="4802187"/>
          </a:xfrm>
          <a:prstGeom prst="rect">
            <a:avLst/>
          </a:prstGeom>
          <a:noFill/>
          <a:ln w="9525">
            <a:noFill/>
            <a:miter lim="800000"/>
            <a:headEnd/>
            <a:tailEnd/>
          </a:ln>
          <a:effectLst/>
        </p:spPr>
        <p:txBody>
          <a:bodyPr anchor="ctr">
            <a:spAutoFit/>
          </a:bodyPr>
          <a:lstStyle/>
          <a:p>
            <a:pPr eaLnBrk="0" hangingPunct="0">
              <a:defRPr/>
            </a:pPr>
            <a:r>
              <a:rPr lang="en-GB" dirty="0">
                <a:solidFill>
                  <a:srgbClr val="000000"/>
                </a:solidFill>
                <a:ea typeface="Times" charset="0"/>
              </a:rPr>
              <a:t>Archimedes’ principle states that the </a:t>
            </a:r>
            <a:r>
              <a:rPr lang="en-GB" dirty="0" err="1">
                <a:solidFill>
                  <a:srgbClr val="000000"/>
                </a:solidFill>
                <a:ea typeface="Times" charset="0"/>
              </a:rPr>
              <a:t>upthrust</a:t>
            </a:r>
            <a:r>
              <a:rPr lang="en-GB" dirty="0">
                <a:solidFill>
                  <a:srgbClr val="000000"/>
                </a:solidFill>
                <a:ea typeface="Times" charset="0"/>
              </a:rPr>
              <a:t> acting on a body immersed partly or wholly in a fluid is equal to the weight of fluid displaced. A cylindrical fishing float is 15 cm long, with an average cross section of 3 cm</a:t>
            </a:r>
            <a:r>
              <a:rPr lang="en-GB" baseline="30000" dirty="0">
                <a:solidFill>
                  <a:srgbClr val="000000"/>
                </a:solidFill>
                <a:ea typeface="Times" charset="0"/>
              </a:rPr>
              <a:t>2</a:t>
            </a:r>
            <a:r>
              <a:rPr lang="en-GB" dirty="0">
                <a:solidFill>
                  <a:srgbClr val="000000"/>
                </a:solidFill>
                <a:ea typeface="Times" charset="0"/>
              </a:rPr>
              <a:t>.  It is made of polystyrene and has negligible mass. A lead weight of 30 g is attached to the bottom of the float using a thin nylon monofilament line.  </a:t>
            </a:r>
            <a:r>
              <a:rPr lang="en-GB" i="1" dirty="0">
                <a:solidFill>
                  <a:srgbClr val="000000"/>
                </a:solidFill>
                <a:ea typeface="Times" charset="0"/>
              </a:rPr>
              <a:t>g</a:t>
            </a:r>
            <a:r>
              <a:rPr lang="en-GB" dirty="0">
                <a:solidFill>
                  <a:srgbClr val="000000"/>
                </a:solidFill>
                <a:ea typeface="Times" charset="0"/>
              </a:rPr>
              <a:t> = 10 N kg</a:t>
            </a:r>
            <a:r>
              <a:rPr lang="en-GB" baseline="30000" dirty="0">
                <a:solidFill>
                  <a:srgbClr val="000000"/>
                </a:solidFill>
                <a:ea typeface="Times" charset="0"/>
              </a:rPr>
              <a:t>–1</a:t>
            </a:r>
          </a:p>
          <a:p>
            <a:pPr eaLnBrk="0" hangingPunct="0">
              <a:defRPr/>
            </a:pPr>
            <a:endParaRPr lang="en-GB" dirty="0"/>
          </a:p>
          <a:p>
            <a:pPr marL="342900" indent="-342900" eaLnBrk="0" hangingPunct="0">
              <a:buFont typeface="+mj-lt"/>
              <a:buAutoNum type="arabicPeriod" startAt="6"/>
              <a:defRPr/>
            </a:pPr>
            <a:r>
              <a:rPr lang="en-GB" dirty="0">
                <a:solidFill>
                  <a:srgbClr val="000000"/>
                </a:solidFill>
                <a:ea typeface="Times" charset="0"/>
              </a:rPr>
              <a:t>Assuming the weight and line to be of negligible volume, calculate how far the float will sink into the water? </a:t>
            </a:r>
          </a:p>
          <a:p>
            <a:pPr marL="342900" indent="-342900" eaLnBrk="0" hangingPunct="0">
              <a:buFont typeface="+mj-lt"/>
              <a:buAutoNum type="arabicPeriod" startAt="6"/>
              <a:defRPr/>
            </a:pPr>
            <a:endParaRPr lang="en-GB" dirty="0"/>
          </a:p>
          <a:p>
            <a:pPr marL="342900" indent="-342900" eaLnBrk="0" hangingPunct="0">
              <a:buFont typeface="+mj-lt"/>
              <a:buAutoNum type="arabicPeriod" startAt="6"/>
              <a:defRPr/>
            </a:pPr>
            <a:r>
              <a:rPr lang="en-GB" dirty="0">
                <a:solidFill>
                  <a:srgbClr val="000000"/>
                </a:solidFill>
                <a:ea typeface="Times" charset="0"/>
              </a:rPr>
              <a:t>A fish pulls on the baited hook further down the line and pulls the float down a further 3 cm before letting go. Calculate the resultant force on the float as the fish lets go.</a:t>
            </a:r>
          </a:p>
          <a:p>
            <a:pPr marL="342900" indent="-342900" eaLnBrk="0" hangingPunct="0">
              <a:buFont typeface="+mj-lt"/>
              <a:buAutoNum type="arabicPeriod" startAt="6"/>
              <a:defRPr/>
            </a:pPr>
            <a:endParaRPr lang="en-GB" dirty="0"/>
          </a:p>
          <a:p>
            <a:pPr marL="342900" indent="-342900" eaLnBrk="0" hangingPunct="0">
              <a:buFont typeface="+mj-lt"/>
              <a:buAutoNum type="arabicPeriod" startAt="6"/>
              <a:defRPr/>
            </a:pPr>
            <a:r>
              <a:rPr lang="en-GB" dirty="0">
                <a:solidFill>
                  <a:srgbClr val="000000"/>
                </a:solidFill>
                <a:ea typeface="Times" charset="0"/>
              </a:rPr>
              <a:t>Show that the restoring force is proportional to the distance that the float is pulled below its rest level.</a:t>
            </a:r>
          </a:p>
          <a:p>
            <a:pPr marL="342900" indent="-342900" eaLnBrk="0" hangingPunct="0">
              <a:buFont typeface="+mj-lt"/>
              <a:buAutoNum type="arabicPeriod" startAt="6"/>
              <a:defRPr/>
            </a:pPr>
            <a:endParaRPr lang="en-GB" dirty="0"/>
          </a:p>
          <a:p>
            <a:pPr marL="342900" indent="-342900" eaLnBrk="0" hangingPunct="0">
              <a:buFont typeface="+mj-lt"/>
              <a:buAutoNum type="arabicPeriod" startAt="6"/>
              <a:defRPr/>
            </a:pPr>
            <a:r>
              <a:rPr lang="en-GB" dirty="0">
                <a:solidFill>
                  <a:srgbClr val="000000"/>
                </a:solidFill>
                <a:ea typeface="Times" charset="0"/>
              </a:rPr>
              <a:t>If the float is lifted slightly by the angler and dropped, show that the force is again proportional to the distance above the rest position.</a:t>
            </a:r>
            <a:endParaRPr lang="en-GB" dirty="0"/>
          </a:p>
        </p:txBody>
      </p:sp>
    </p:spTree>
    <p:extLst>
      <p:ext uri="{BB962C8B-B14F-4D97-AF65-F5344CB8AC3E}">
        <p14:creationId xmlns:p14="http://schemas.microsoft.com/office/powerpoint/2010/main" val="90045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t>9 October 2010</a:t>
            </a:r>
          </a:p>
        </p:txBody>
      </p:sp>
      <p:sp>
        <p:nvSpPr>
          <p:cNvPr id="1029" name="Rectangle 13"/>
          <p:cNvSpPr>
            <a:spLocks noChangeArrowheads="1"/>
          </p:cNvSpPr>
          <p:nvPr/>
        </p:nvSpPr>
        <p:spPr bwMode="auto">
          <a:xfrm>
            <a:off x="0" y="0"/>
            <a:ext cx="91440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1.</a:t>
            </a:r>
          </a:p>
          <a:p>
            <a:pPr eaLnBrk="1" hangingPunct="1"/>
            <a:r>
              <a:rPr lang="en-GB" altLang="en-US" dirty="0"/>
              <a:t> 	 </a:t>
            </a:r>
          </a:p>
          <a:p>
            <a:pPr eaLnBrk="1" hangingPunct="1"/>
            <a:endParaRPr lang="en-GB" altLang="en-US" dirty="0"/>
          </a:p>
          <a:p>
            <a:pPr eaLnBrk="1" hangingPunct="1"/>
            <a:endParaRPr lang="en-GB" altLang="en-US" dirty="0"/>
          </a:p>
          <a:p>
            <a:pPr eaLnBrk="1" hangingPunct="1"/>
            <a:r>
              <a:rPr lang="en-GB" altLang="en-US" dirty="0"/>
              <a:t>Resultant </a:t>
            </a:r>
            <a:r>
              <a:rPr lang="en-GB" altLang="en-US" dirty="0" smtClean="0"/>
              <a:t>force</a:t>
            </a:r>
          </a:p>
          <a:p>
            <a:pPr eaLnBrk="1" hangingPunct="1"/>
            <a:r>
              <a:rPr lang="en-GB" altLang="en-US" dirty="0" smtClean="0"/>
              <a:t>  </a:t>
            </a:r>
          </a:p>
          <a:p>
            <a:pPr eaLnBrk="1" hangingPunct="1"/>
            <a:r>
              <a:rPr lang="en-GB" altLang="en-US" dirty="0" smtClean="0"/>
              <a:t>2</a:t>
            </a:r>
            <a:r>
              <a:rPr lang="en-GB" altLang="en-US" dirty="0"/>
              <a:t>.	Force is proportional to displacement.</a:t>
            </a:r>
          </a:p>
          <a:p>
            <a:pPr eaLnBrk="1" hangingPunct="1"/>
            <a:r>
              <a:rPr lang="en-GB" altLang="en-US" dirty="0"/>
              <a:t>3.	 </a:t>
            </a:r>
          </a:p>
          <a:p>
            <a:pPr eaLnBrk="1" hangingPunct="1"/>
            <a:r>
              <a:rPr lang="en-GB" altLang="en-US" dirty="0"/>
              <a:t>i.e. F is proportional to x.</a:t>
            </a:r>
          </a:p>
          <a:p>
            <a:pPr eaLnBrk="1" hangingPunct="1"/>
            <a:r>
              <a:rPr lang="en-GB" altLang="en-US" dirty="0"/>
              <a:t>4.	The term equivalent to the ‘spring constant’ and the mass remain the same so the frequency is unchanged. </a:t>
            </a:r>
          </a:p>
          <a:p>
            <a:pPr eaLnBrk="1" hangingPunct="1"/>
            <a:r>
              <a:rPr lang="en-GB" altLang="en-US" dirty="0"/>
              <a:t>5.	The restoring force will be greater due to the larger pressure difference, caused by the greater density and hence proportionately greater effective spring constant. The mass to be moved will also be greater in proportion to the density. As a result the two effectively cancel and the time period is unchanged, if we consider the motion to be pure SHM.</a:t>
            </a:r>
          </a:p>
          <a:p>
            <a:pPr eaLnBrk="1" hangingPunct="1"/>
            <a:r>
              <a:rPr lang="en-GB" altLang="en-US" dirty="0"/>
              <a:t>6.	The up thrust must support 30 g, so the up thrust is 0.3 N.</a:t>
            </a:r>
          </a:p>
          <a:p>
            <a:pPr eaLnBrk="1" hangingPunct="1"/>
            <a:r>
              <a:rPr lang="en-GB" altLang="en-US" dirty="0"/>
              <a:t>The float sinks until 0.3 N of water is displaced. Length of float submerged = h.</a:t>
            </a:r>
          </a:p>
          <a:p>
            <a:pPr eaLnBrk="1" hangingPunct="1"/>
            <a:r>
              <a:rPr lang="en-GB" altLang="en-US" dirty="0"/>
              <a:t> </a:t>
            </a:r>
          </a:p>
          <a:p>
            <a:pPr eaLnBrk="1" hangingPunct="1"/>
            <a:r>
              <a:rPr lang="en-GB" altLang="en-US" dirty="0"/>
              <a:t>7.	Additional volume displaced = 0.03 m  3  10–4 m2 = 9 10–6 m3</a:t>
            </a:r>
          </a:p>
          <a:p>
            <a:pPr eaLnBrk="1" hangingPunct="1"/>
            <a:r>
              <a:rPr lang="en-GB" altLang="en-US" dirty="0"/>
              <a:t>up thrust = </a:t>
            </a:r>
            <a:r>
              <a:rPr lang="en-GB" altLang="en-US" dirty="0" err="1"/>
              <a:t>Vg</a:t>
            </a:r>
            <a:r>
              <a:rPr lang="en-GB" altLang="en-US" dirty="0"/>
              <a:t> = 9  10–6 m3  1000 kg m–3  10 N kg–1 = 0.09 N</a:t>
            </a:r>
          </a:p>
          <a:p>
            <a:pPr eaLnBrk="1" hangingPunct="1"/>
            <a:r>
              <a:rPr lang="en-GB" altLang="en-US" dirty="0"/>
              <a:t>8.	F = density  area  g  additional length submerged, therefore the force is proportional t	o the additional length submerged.</a:t>
            </a:r>
          </a:p>
          <a:p>
            <a:pPr eaLnBrk="1" hangingPunct="1"/>
            <a:r>
              <a:rPr lang="en-GB" altLang="en-US" dirty="0"/>
              <a:t>9.	Lifting the float involves the same calculation, with the decrease in up thrust being calculated, which is then the resultant force downwards.</a:t>
            </a:r>
          </a:p>
          <a:p>
            <a:pPr eaLnBrk="1" hangingPunct="1"/>
            <a:endParaRPr lang="en-GB" altLang="en-US" dirty="0"/>
          </a:p>
        </p:txBody>
      </p:sp>
      <p:graphicFrame>
        <p:nvGraphicFramePr>
          <p:cNvPr id="1026" name="Object 12"/>
          <p:cNvGraphicFramePr>
            <a:graphicFrameLocks noChangeAspect="1"/>
          </p:cNvGraphicFramePr>
          <p:nvPr/>
        </p:nvGraphicFramePr>
        <p:xfrm>
          <a:off x="0" y="0"/>
          <a:ext cx="7519988" cy="765175"/>
        </p:xfrm>
        <a:graphic>
          <a:graphicData uri="http://schemas.openxmlformats.org/presentationml/2006/ole">
            <mc:AlternateContent xmlns:mc="http://schemas.openxmlformats.org/markup-compatibility/2006">
              <mc:Choice xmlns:v="urn:schemas-microsoft-com:vml" Requires="v">
                <p:oleObj spid="_x0000_s1032" name="Document" r:id="rId3" imgW="5257765" imgH="534661" progId="Word.Document.12">
                  <p:embed/>
                </p:oleObj>
              </mc:Choice>
              <mc:Fallback>
                <p:oleObj name="Document" r:id="rId3" imgW="5257765" imgH="534661"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519988"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5"/>
          <p:cNvGraphicFramePr>
            <a:graphicFrameLocks noChangeAspect="1"/>
          </p:cNvGraphicFramePr>
          <p:nvPr/>
        </p:nvGraphicFramePr>
        <p:xfrm>
          <a:off x="900113" y="1052513"/>
          <a:ext cx="9942512" cy="431800"/>
        </p:xfrm>
        <a:graphic>
          <a:graphicData uri="http://schemas.openxmlformats.org/presentationml/2006/ole">
            <mc:AlternateContent xmlns:mc="http://schemas.openxmlformats.org/markup-compatibility/2006">
              <mc:Choice xmlns:v="urn:schemas-microsoft-com:vml" Requires="v">
                <p:oleObj spid="_x0000_s1033" name="Document" r:id="rId5" imgW="5261479" imgH="228965" progId="Word.Document.12">
                  <p:embed/>
                </p:oleObj>
              </mc:Choice>
              <mc:Fallback>
                <p:oleObj name="Document" r:id="rId5" imgW="5261479" imgH="228965"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052513"/>
                        <a:ext cx="99425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6787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tap.iop.org/vibration/vibration_images/img_mid_397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963" y="2325498"/>
            <a:ext cx="3961850" cy="321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16992" y="938784"/>
            <a:ext cx="4120896"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2400" dirty="0" smtClean="0">
                <a:latin typeface="Comic Sans MS" panose="030F0702030302020204" pitchFamily="66" charset="0"/>
              </a:rPr>
              <a:t>Explain what’s happening to the energy in this system?</a:t>
            </a:r>
          </a:p>
          <a:p>
            <a:endParaRPr lang="en-GB" sz="2400" dirty="0">
              <a:latin typeface="Comic Sans MS" panose="030F0702030302020204" pitchFamily="66" charset="0"/>
            </a:endParaRPr>
          </a:p>
        </p:txBody>
      </p:sp>
      <p:sp>
        <p:nvSpPr>
          <p:cNvPr id="6" name="TextBox 5"/>
          <p:cNvSpPr txBox="1"/>
          <p:nvPr/>
        </p:nvSpPr>
        <p:spPr>
          <a:xfrm>
            <a:off x="4571999" y="938783"/>
            <a:ext cx="4120896"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400" dirty="0" smtClean="0">
                <a:latin typeface="Comic Sans MS" panose="030F0702030302020204" pitchFamily="66" charset="0"/>
              </a:rPr>
              <a:t>Connect this graph to a real example from what we’ve learnt about so far</a:t>
            </a:r>
            <a:endParaRPr lang="en-GB" sz="2400" dirty="0">
              <a:latin typeface="Comic Sans MS" panose="030F0702030302020204" pitchFamily="66" charset="0"/>
            </a:endParaRPr>
          </a:p>
        </p:txBody>
      </p:sp>
    </p:spTree>
    <p:extLst>
      <p:ext uri="{BB962C8B-B14F-4D97-AF65-F5344CB8AC3E}">
        <p14:creationId xmlns:p14="http://schemas.microsoft.com/office/powerpoint/2010/main" val="415900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6" descr="http://tap.iop.org/vibration/vibration_images/img_mid_397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419" y="2471801"/>
            <a:ext cx="5095159" cy="4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3360" y="763718"/>
            <a:ext cx="8772144" cy="1384995"/>
          </a:xfrm>
          <a:prstGeom prst="rect">
            <a:avLst/>
          </a:prstGeom>
        </p:spPr>
        <p:txBody>
          <a:bodyPr wrap="square">
            <a:spAutoFit/>
          </a:bodyPr>
          <a:lstStyle/>
          <a:p>
            <a:pPr algn="ctr"/>
            <a:r>
              <a:rPr lang="en-GB" altLang="en-US" sz="2800" dirty="0" smtClean="0">
                <a:latin typeface="Comic Sans MS" panose="030F0702030302020204" pitchFamily="66" charset="0"/>
              </a:rPr>
              <a:t>Oscillations die away due to </a:t>
            </a:r>
            <a:r>
              <a:rPr lang="en-GB" altLang="en-US" sz="2800" dirty="0" smtClean="0">
                <a:solidFill>
                  <a:srgbClr val="FF0000"/>
                </a:solidFill>
                <a:latin typeface="Comic Sans MS" panose="030F0702030302020204" pitchFamily="66" charset="0"/>
              </a:rPr>
              <a:t>dissipative forces</a:t>
            </a:r>
            <a:r>
              <a:rPr lang="en-GB" altLang="en-US" sz="2800" dirty="0" smtClean="0">
                <a:latin typeface="Comic Sans MS" panose="030F0702030302020204" pitchFamily="66" charset="0"/>
              </a:rPr>
              <a:t>.  When this happens, the system is said to be </a:t>
            </a:r>
            <a:r>
              <a:rPr lang="en-GB" altLang="en-US" sz="2800" dirty="0" smtClean="0">
                <a:solidFill>
                  <a:srgbClr val="FF0000"/>
                </a:solidFill>
                <a:latin typeface="Comic Sans MS" panose="030F0702030302020204" pitchFamily="66" charset="0"/>
              </a:rPr>
              <a:t>damped</a:t>
            </a:r>
            <a:r>
              <a:rPr lang="en-GB" altLang="en-US" sz="2800" dirty="0" smtClean="0">
                <a:latin typeface="Comic Sans MS" panose="030F0702030302020204" pitchFamily="66" charset="0"/>
              </a:rPr>
              <a:t>.</a:t>
            </a:r>
            <a:endParaRPr lang="en-GB" alt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8636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0062"/>
            <a:ext cx="7886700" cy="1325563"/>
          </a:xfrm>
        </p:spPr>
        <p:txBody>
          <a:bodyPr>
            <a:noAutofit/>
          </a:bodyPr>
          <a:lstStyle/>
          <a:p>
            <a:r>
              <a:rPr lang="en-GB" sz="2400" dirty="0" smtClean="0">
                <a:latin typeface="Comic Sans MS" panose="030F0702030302020204" pitchFamily="66" charset="0"/>
              </a:rPr>
              <a:t>As the pendulums amplitude reaches 0, what happens the frequency of oscillation?</a:t>
            </a:r>
            <a:endParaRPr lang="en-GB" sz="2400"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a:p>
        </p:txBody>
      </p:sp>
      <p:pic>
        <p:nvPicPr>
          <p:cNvPr id="4" name="Picture 6" descr="http://tap.iop.org/vibration/vibration_images/img_mid_397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499" y="2618105"/>
            <a:ext cx="5095159" cy="41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80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99ZE2RGwqSM"/>
          <p:cNvPicPr>
            <a:picLocks noGrp="1" noRot="1" noChangeAspect="1"/>
          </p:cNvPicPr>
          <p:nvPr>
            <p:ph idx="1"/>
            <a:videoFile r:link="rId1"/>
          </p:nvPr>
        </p:nvPicPr>
        <p:blipFill>
          <a:blip r:embed="rId3"/>
          <a:stretch>
            <a:fillRect/>
          </a:stretch>
        </p:blipFill>
        <p:spPr>
          <a:xfrm>
            <a:off x="0" y="1027907"/>
            <a:ext cx="9118316" cy="5129053"/>
          </a:xfrm>
          <a:prstGeom prst="rect">
            <a:avLst/>
          </a:prstGeom>
        </p:spPr>
      </p:pic>
    </p:spTree>
    <p:extLst>
      <p:ext uri="{BB962C8B-B14F-4D97-AF65-F5344CB8AC3E}">
        <p14:creationId xmlns:p14="http://schemas.microsoft.com/office/powerpoint/2010/main" val="1528917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0746"/>
          <a:stretch/>
        </p:blipFill>
        <p:spPr>
          <a:xfrm>
            <a:off x="232437" y="988391"/>
            <a:ext cx="5193003" cy="1951914"/>
          </a:xfrm>
          <a:prstGeom prst="rect">
            <a:avLst/>
          </a:prstGeom>
          <a:ln>
            <a:solidFill>
              <a:schemeClr val="tx1"/>
            </a:solidFill>
          </a:ln>
        </p:spPr>
      </p:pic>
      <p:pic>
        <p:nvPicPr>
          <p:cNvPr id="5" name="Picture 4"/>
          <p:cNvPicPr>
            <a:picLocks noChangeAspect="1"/>
          </p:cNvPicPr>
          <p:nvPr/>
        </p:nvPicPr>
        <p:blipFill rotWithShape="1">
          <a:blip r:embed="rId2"/>
          <a:srcRect l="50471" r="275"/>
          <a:stretch/>
        </p:blipFill>
        <p:spPr>
          <a:xfrm>
            <a:off x="3608832" y="3871475"/>
            <a:ext cx="5193003" cy="1951914"/>
          </a:xfrm>
          <a:prstGeom prst="rect">
            <a:avLst/>
          </a:prstGeom>
          <a:ln>
            <a:solidFill>
              <a:schemeClr val="tx1"/>
            </a:solidFill>
          </a:ln>
        </p:spPr>
      </p:pic>
      <p:sp>
        <p:nvSpPr>
          <p:cNvPr id="6" name="TextBox 5"/>
          <p:cNvSpPr txBox="1">
            <a:spLocks noChangeArrowheads="1"/>
          </p:cNvSpPr>
          <p:nvPr/>
        </p:nvSpPr>
        <p:spPr bwMode="auto">
          <a:xfrm>
            <a:off x="317781" y="3359411"/>
            <a:ext cx="3144747" cy="163121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2000" b="1" i="1" dirty="0">
                <a:latin typeface="Comic Sans MS" panose="030F0702030302020204" pitchFamily="66" charset="0"/>
              </a:rPr>
              <a:t>Critical damping</a:t>
            </a:r>
            <a:r>
              <a:rPr lang="en-GB" sz="2000" dirty="0">
                <a:latin typeface="Comic Sans MS" panose="030F0702030302020204" pitchFamily="66" charset="0"/>
              </a:rPr>
              <a:t> brings the body back to the equilibrium point very quickly with out oscillation.</a:t>
            </a:r>
          </a:p>
        </p:txBody>
      </p:sp>
      <p:sp>
        <p:nvSpPr>
          <p:cNvPr id="7" name="TextBox 6"/>
          <p:cNvSpPr txBox="1">
            <a:spLocks noChangeArrowheads="1"/>
          </p:cNvSpPr>
          <p:nvPr/>
        </p:nvSpPr>
        <p:spPr bwMode="auto">
          <a:xfrm>
            <a:off x="317781" y="5103674"/>
            <a:ext cx="3144747" cy="163121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2000" b="1" i="1" dirty="0">
                <a:latin typeface="Comic Sans MS" panose="030F0702030302020204" pitchFamily="66" charset="0"/>
              </a:rPr>
              <a:t>Over damping</a:t>
            </a:r>
            <a:r>
              <a:rPr lang="en-GB" sz="2000" dirty="0">
                <a:latin typeface="Comic Sans MS" panose="030F0702030302020204" pitchFamily="66" charset="0"/>
              </a:rPr>
              <a:t> also prevent oscillation but makes the body take a longer time to reach equilibrium</a:t>
            </a:r>
            <a:endParaRPr lang="en-GB" altLang="en-US" sz="2000" dirty="0">
              <a:latin typeface="Comic Sans MS" panose="030F0702030302020204" pitchFamily="66" charset="0"/>
            </a:endParaRPr>
          </a:p>
        </p:txBody>
      </p:sp>
      <p:sp>
        <p:nvSpPr>
          <p:cNvPr id="8" name="TextBox 7"/>
          <p:cNvSpPr txBox="1"/>
          <p:nvPr/>
        </p:nvSpPr>
        <p:spPr>
          <a:xfrm>
            <a:off x="5681472" y="1364183"/>
            <a:ext cx="3120363"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smtClean="0">
                <a:latin typeface="Comic Sans MS" panose="030F0702030302020204" pitchFamily="66" charset="0"/>
              </a:rPr>
              <a:t>Explain what causes the difference between the red and green line on the graph.</a:t>
            </a:r>
            <a:endParaRPr lang="en-GB" dirty="0">
              <a:latin typeface="Comic Sans MS" panose="030F0702030302020204" pitchFamily="66" charset="0"/>
            </a:endParaRPr>
          </a:p>
        </p:txBody>
      </p:sp>
    </p:spTree>
    <p:extLst>
      <p:ext uri="{BB962C8B-B14F-4D97-AF65-F5344CB8AC3E}">
        <p14:creationId xmlns:p14="http://schemas.microsoft.com/office/powerpoint/2010/main" val="28842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37434" t="38693" r="9441" b="37474"/>
          <a:stretch/>
        </p:blipFill>
        <p:spPr>
          <a:xfrm>
            <a:off x="241300" y="789147"/>
            <a:ext cx="6477000" cy="1816100"/>
          </a:xfrm>
          <a:prstGeom prst="rect">
            <a:avLst/>
          </a:prstGeom>
          <a:ln>
            <a:solidFill>
              <a:schemeClr val="tx1"/>
            </a:solidFill>
          </a:ln>
        </p:spPr>
      </p:pic>
      <p:sp>
        <p:nvSpPr>
          <p:cNvPr id="6" name="Rectangle 5"/>
          <p:cNvSpPr/>
          <p:nvPr/>
        </p:nvSpPr>
        <p:spPr>
          <a:xfrm>
            <a:off x="179387" y="2671616"/>
            <a:ext cx="8785225"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altLang="en-US" sz="1600" dirty="0" smtClean="0">
                <a:latin typeface="Comic Sans MS" panose="030F0702030302020204" pitchFamily="66" charset="0"/>
              </a:rPr>
              <a:t>A car suspension system includes a spring and damper.  The damper provides almost critical damping.</a:t>
            </a:r>
            <a:endParaRPr lang="en-GB" sz="1600" dirty="0">
              <a:latin typeface="Comic Sans MS" panose="030F0702030302020204" pitchFamily="66" charset="0"/>
            </a:endParaRPr>
          </a:p>
          <a:p>
            <a:r>
              <a:rPr lang="en-GB" sz="1600" i="1" dirty="0" smtClean="0">
                <a:latin typeface="Comic Sans MS" panose="030F0702030302020204" pitchFamily="66" charset="0"/>
              </a:rPr>
              <a:t>Explain what this is and how it occurs. Suggest why this type of damping is useful for a car (6 marks)</a:t>
            </a:r>
            <a:endParaRPr lang="en-GB" sz="1600" i="1" dirty="0">
              <a:latin typeface="Comic Sans MS" panose="030F0702030302020204" pitchFamily="66" charset="0"/>
            </a:endParaRPr>
          </a:p>
        </p:txBody>
      </p:sp>
      <p:pic>
        <p:nvPicPr>
          <p:cNvPr id="7" name="Picture 8" descr="http://www.stock-automotive-illustration.com/stock-car-illustrations/line-art/suspension-lin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904" y="754607"/>
            <a:ext cx="1541446" cy="183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883760460"/>
              </p:ext>
            </p:extLst>
          </p:nvPr>
        </p:nvGraphicFramePr>
        <p:xfrm>
          <a:off x="179386" y="3803011"/>
          <a:ext cx="8785225" cy="3047976"/>
        </p:xfrm>
        <a:graphic>
          <a:graphicData uri="http://schemas.openxmlformats.org/drawingml/2006/table">
            <a:tbl>
              <a:tblPr firstRow="1" bandRow="1">
                <a:tableStyleId>{5C22544A-7EE6-4342-B048-85BDC9FD1C3A}</a:tableStyleId>
              </a:tblPr>
              <a:tblGrid>
                <a:gridCol w="625285">
                  <a:extLst>
                    <a:ext uri="{9D8B030D-6E8A-4147-A177-3AD203B41FA5}">
                      <a16:colId xmlns:a16="http://schemas.microsoft.com/office/drawing/2014/main" val="20000"/>
                    </a:ext>
                  </a:extLst>
                </a:gridCol>
                <a:gridCol w="8159940">
                  <a:extLst>
                    <a:ext uri="{9D8B030D-6E8A-4147-A177-3AD203B41FA5}">
                      <a16:colId xmlns:a16="http://schemas.microsoft.com/office/drawing/2014/main" val="20001"/>
                    </a:ext>
                  </a:extLst>
                </a:gridCol>
              </a:tblGrid>
              <a:tr h="0">
                <a:tc gridSpan="2">
                  <a:txBody>
                    <a:bodyPr/>
                    <a:lstStyle/>
                    <a:p>
                      <a:r>
                        <a:rPr lang="en-GB" sz="1600" dirty="0" smtClean="0">
                          <a:latin typeface="Comic Sans MS" panose="030F0702030302020204" pitchFamily="66" charset="0"/>
                        </a:rPr>
                        <a:t>To answer this question:</a:t>
                      </a:r>
                      <a:endParaRPr lang="en-GB" sz="1600" dirty="0">
                        <a:latin typeface="Comic Sans MS" panose="030F0702030302020204" pitchFamily="66" charset="0"/>
                      </a:endParaRPr>
                    </a:p>
                  </a:txBody>
                  <a:tcPr marL="91443" marR="91443" marT="45717" marB="45717"/>
                </a:tc>
                <a:tc hMerge="1">
                  <a:txBody>
                    <a:bodyPr/>
                    <a:lstStyle/>
                    <a:p>
                      <a:endParaRPr lang="en-GB"/>
                    </a:p>
                  </a:txBody>
                  <a:tcPr/>
                </a:tc>
                <a:extLst>
                  <a:ext uri="{0D108BD9-81ED-4DB2-BD59-A6C34878D82A}">
                    <a16:rowId xmlns:a16="http://schemas.microsoft.com/office/drawing/2014/main" val="10000"/>
                  </a:ext>
                </a:extLst>
              </a:tr>
              <a:tr h="457240">
                <a:tc>
                  <a:txBody>
                    <a:bodyPr/>
                    <a:lstStyle/>
                    <a:p>
                      <a:pPr algn="ctr"/>
                      <a:r>
                        <a:rPr lang="en-GB" sz="1600" b="1" dirty="0" smtClean="0">
                          <a:latin typeface="Comic Sans MS" panose="030F0702030302020204" pitchFamily="66" charset="0"/>
                        </a:rPr>
                        <a:t>1-2</a:t>
                      </a:r>
                      <a:endParaRPr lang="en-GB" sz="1600" b="1" dirty="0">
                        <a:latin typeface="Comic Sans MS" panose="030F0702030302020204" pitchFamily="66" charset="0"/>
                      </a:endParaRPr>
                    </a:p>
                  </a:txBody>
                  <a:tcPr marL="91443" marR="91443" marT="45717" marB="45717" anchor="ctr">
                    <a:solidFill>
                      <a:srgbClr val="92D050"/>
                    </a:solidFill>
                  </a:tcPr>
                </a:tc>
                <a:tc>
                  <a:txBody>
                    <a:bodyPr/>
                    <a:lstStyle/>
                    <a:p>
                      <a:r>
                        <a:rPr lang="en-GB" sz="1600" dirty="0" smtClean="0">
                          <a:latin typeface="Comic Sans MS" pitchFamily="66" charset="0"/>
                        </a:rPr>
                        <a:t>The information conveyed by the answer is poorly organised and may not</a:t>
                      </a:r>
                    </a:p>
                    <a:p>
                      <a:r>
                        <a:rPr lang="en-GB" sz="1600" dirty="0" smtClean="0">
                          <a:latin typeface="Comic Sans MS" pitchFamily="66" charset="0"/>
                        </a:rPr>
                        <a:t>be relevant or coherent. There is little correct use of specialist vocabulary.</a:t>
                      </a:r>
                    </a:p>
                    <a:p>
                      <a:r>
                        <a:rPr lang="en-GB" sz="1600" dirty="0" smtClean="0">
                          <a:latin typeface="Comic Sans MS" pitchFamily="66" charset="0"/>
                        </a:rPr>
                        <a:t>The form and style of writing may be only partly appropriate</a:t>
                      </a:r>
                    </a:p>
                  </a:txBody>
                  <a:tcPr marL="91443" marR="91443" marT="45717" marB="45717">
                    <a:solidFill>
                      <a:srgbClr val="92D050"/>
                    </a:solidFill>
                  </a:tcPr>
                </a:tc>
                <a:extLst>
                  <a:ext uri="{0D108BD9-81ED-4DB2-BD59-A6C34878D82A}">
                    <a16:rowId xmlns:a16="http://schemas.microsoft.com/office/drawing/2014/main" val="10001"/>
                  </a:ext>
                </a:extLst>
              </a:tr>
              <a:tr h="529165">
                <a:tc>
                  <a:txBody>
                    <a:bodyPr/>
                    <a:lstStyle/>
                    <a:p>
                      <a:pPr algn="ctr"/>
                      <a:r>
                        <a:rPr lang="en-GB" sz="1600" b="1" dirty="0" smtClean="0">
                          <a:latin typeface="Comic Sans MS" panose="030F0702030302020204" pitchFamily="66" charset="0"/>
                        </a:rPr>
                        <a:t>3-4</a:t>
                      </a:r>
                      <a:endParaRPr lang="en-GB" sz="1600" b="1" dirty="0">
                        <a:latin typeface="Comic Sans MS" panose="030F0702030302020204" pitchFamily="66" charset="0"/>
                      </a:endParaRPr>
                    </a:p>
                  </a:txBody>
                  <a:tcPr marL="91443" marR="91443" marT="45717" marB="45717" anchor="ct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The information conveyed by the answer may be less well organised and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not fully coherent. There is less use of specialist vocabulary, or specialist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vocabulary may be used incorrectly. The form and style of writing is less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appropriate.</a:t>
                      </a:r>
                    </a:p>
                  </a:txBody>
                  <a:tcPr marL="91443" marR="91443" marT="45717" marB="45717">
                    <a:solidFill>
                      <a:srgbClr val="FFC000"/>
                    </a:solidFill>
                  </a:tcPr>
                </a:tc>
                <a:extLst>
                  <a:ext uri="{0D108BD9-81ED-4DB2-BD59-A6C34878D82A}">
                    <a16:rowId xmlns:a16="http://schemas.microsoft.com/office/drawing/2014/main" val="10002"/>
                  </a:ext>
                </a:extLst>
              </a:tr>
              <a:tr h="140456">
                <a:tc>
                  <a:txBody>
                    <a:bodyPr/>
                    <a:lstStyle/>
                    <a:p>
                      <a:pPr algn="ctr"/>
                      <a:r>
                        <a:rPr lang="en-GB" sz="1600" b="1" dirty="0" smtClean="0">
                          <a:latin typeface="Comic Sans MS" panose="030F0702030302020204" pitchFamily="66" charset="0"/>
                        </a:rPr>
                        <a:t>5-6</a:t>
                      </a:r>
                      <a:endParaRPr lang="en-GB" sz="1600" b="1" dirty="0">
                        <a:latin typeface="Comic Sans MS" panose="030F0702030302020204" pitchFamily="66" charset="0"/>
                      </a:endParaRPr>
                    </a:p>
                  </a:txBody>
                  <a:tcPr marL="91443" marR="91443" marT="45717" marB="45717" anchor="c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The information conveyed by the answer is clearly organised, logical and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coherent, using appropriate specialist vocabulary correctly. The form and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dirty="0" smtClean="0">
                          <a:latin typeface="Comic Sans MS" pitchFamily="66" charset="0"/>
                        </a:rPr>
                        <a:t>style of writing is appropriate to answer the question.</a:t>
                      </a:r>
                      <a:endParaRPr lang="en-US" sz="1600" dirty="0" smtClean="0">
                        <a:latin typeface="Comic Sans MS" pitchFamily="66" charset="0"/>
                      </a:endParaRPr>
                    </a:p>
                  </a:txBody>
                  <a:tcPr marL="91443" marR="91443" marT="45717" marB="45717">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087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3"/>
          <p:cNvSpPr txBox="1">
            <a:spLocks noChangeArrowheads="1"/>
          </p:cNvSpPr>
          <p:nvPr/>
        </p:nvSpPr>
        <p:spPr bwMode="auto">
          <a:xfrm>
            <a:off x="262255" y="1000268"/>
            <a:ext cx="8434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FF0000"/>
                </a:solidFill>
                <a:latin typeface="Comic Sans MS" panose="030F0702030302020204" pitchFamily="66" charset="0"/>
              </a:rPr>
              <a:t>Natural </a:t>
            </a:r>
            <a:r>
              <a:rPr lang="en-GB" altLang="en-US" dirty="0">
                <a:solidFill>
                  <a:srgbClr val="FF0000"/>
                </a:solidFill>
                <a:latin typeface="Comic Sans MS" panose="030F0702030302020204" pitchFamily="66" charset="0"/>
              </a:rPr>
              <a:t>frequency </a:t>
            </a:r>
            <a:r>
              <a:rPr lang="en-GB" altLang="en-US" dirty="0">
                <a:latin typeface="Comic Sans MS" panose="030F0702030302020204" pitchFamily="66" charset="0"/>
              </a:rPr>
              <a:t>- frequency at which </a:t>
            </a:r>
            <a:r>
              <a:rPr lang="en-GB" altLang="en-US" dirty="0" smtClean="0">
                <a:latin typeface="Comic Sans MS" panose="030F0702030302020204" pitchFamily="66" charset="0"/>
              </a:rPr>
              <a:t>objects vibrate </a:t>
            </a:r>
            <a:r>
              <a:rPr lang="en-GB" altLang="en-US" dirty="0">
                <a:latin typeface="Comic Sans MS" panose="030F0702030302020204" pitchFamily="66" charset="0"/>
              </a:rPr>
              <a:t>when no force is applied.</a:t>
            </a:r>
          </a:p>
        </p:txBody>
      </p:sp>
      <p:sp>
        <p:nvSpPr>
          <p:cNvPr id="5" name="TextBox 4"/>
          <p:cNvSpPr txBox="1">
            <a:spLocks noChangeArrowheads="1"/>
          </p:cNvSpPr>
          <p:nvPr/>
        </p:nvSpPr>
        <p:spPr bwMode="auto">
          <a:xfrm>
            <a:off x="262255" y="1669558"/>
            <a:ext cx="8297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smtClean="0">
                <a:solidFill>
                  <a:srgbClr val="FF0000"/>
                </a:solidFill>
                <a:latin typeface="Comic Sans MS" panose="030F0702030302020204" pitchFamily="66" charset="0"/>
              </a:rPr>
              <a:t>Periodic </a:t>
            </a:r>
            <a:r>
              <a:rPr lang="en-GB" altLang="en-US" dirty="0">
                <a:solidFill>
                  <a:srgbClr val="FF0000"/>
                </a:solidFill>
                <a:latin typeface="Comic Sans MS" panose="030F0702030302020204" pitchFamily="66" charset="0"/>
              </a:rPr>
              <a:t>force </a:t>
            </a:r>
            <a:r>
              <a:rPr lang="en-GB" altLang="en-US" dirty="0">
                <a:latin typeface="Comic Sans MS" panose="030F0702030302020204" pitchFamily="66" charset="0"/>
              </a:rPr>
              <a:t>- regular pushes at the right times to make it swing higher.</a:t>
            </a:r>
          </a:p>
        </p:txBody>
      </p:sp>
      <p:sp>
        <p:nvSpPr>
          <p:cNvPr id="6" name="TextBox 5"/>
          <p:cNvSpPr txBox="1">
            <a:spLocks noChangeArrowheads="1"/>
          </p:cNvSpPr>
          <p:nvPr/>
        </p:nvSpPr>
        <p:spPr bwMode="auto">
          <a:xfrm>
            <a:off x="262255" y="2221292"/>
            <a:ext cx="798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When a periodic force is applied, a system undergoes </a:t>
            </a:r>
            <a:r>
              <a:rPr lang="en-GB" altLang="en-US" b="1" dirty="0">
                <a:solidFill>
                  <a:srgbClr val="FF0000"/>
                </a:solidFill>
                <a:latin typeface="Comic Sans MS" panose="030F0702030302020204" pitchFamily="66" charset="0"/>
              </a:rPr>
              <a:t>forced oscillation</a:t>
            </a:r>
            <a:r>
              <a:rPr lang="en-GB" altLang="en-US" dirty="0">
                <a:latin typeface="Comic Sans MS" panose="030F0702030302020204" pitchFamily="66" charset="0"/>
              </a:rPr>
              <a:t>.</a:t>
            </a:r>
          </a:p>
        </p:txBody>
      </p:sp>
      <p:sp>
        <p:nvSpPr>
          <p:cNvPr id="12" name="Date Placeholder 11"/>
          <p:cNvSpPr>
            <a:spLocks noGrp="1"/>
          </p:cNvSpPr>
          <p:nvPr>
            <p:ph type="dt" sz="quarter" idx="10"/>
          </p:nvPr>
        </p:nvSpPr>
        <p:spPr/>
        <p:txBody>
          <a:bodyPr/>
          <a:lstStyle/>
          <a:p>
            <a:pPr>
              <a:defRPr/>
            </a:pPr>
            <a:fld id="{B36892CB-FB9F-41BE-B620-76179F74C53A}" type="datetime4">
              <a:rPr lang="en-GB"/>
              <a:pPr>
                <a:defRPr/>
              </a:pPr>
              <a:t>27 November 2018</a:t>
            </a:fld>
            <a:endParaRPr lang="en-GB"/>
          </a:p>
        </p:txBody>
      </p:sp>
      <p:pic>
        <p:nvPicPr>
          <p:cNvPr id="2050" name="Picture 2" descr="http://drjerrygreenpediatrics.com/assets/kid_s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799" y="2773582"/>
            <a:ext cx="2781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8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29" y="912836"/>
            <a:ext cx="8365189" cy="56087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366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768</Words>
  <Application>Microsoft Office PowerPoint</Application>
  <PresentationFormat>On-screen Show (4:3)</PresentationFormat>
  <Paragraphs>94</Paragraphs>
  <Slides>16</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Comic Sans MS</vt:lpstr>
      <vt:lpstr>Times</vt:lpstr>
      <vt:lpstr>Times New Roman</vt:lpstr>
      <vt:lpstr>Office Theme</vt:lpstr>
      <vt:lpstr>Document</vt:lpstr>
      <vt:lpstr>PowerPoint Presentation</vt:lpstr>
      <vt:lpstr>PowerPoint Presentation</vt:lpstr>
      <vt:lpstr>PowerPoint Presentation</vt:lpstr>
      <vt:lpstr>As the pendulums amplitude reaches 0, what happens the frequency of oscillation?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Duddy</dc:creator>
  <cp:lastModifiedBy>Josh Duddy</cp:lastModifiedBy>
  <cp:revision>10</cp:revision>
  <dcterms:created xsi:type="dcterms:W3CDTF">2015-10-06T15:58:53Z</dcterms:created>
  <dcterms:modified xsi:type="dcterms:W3CDTF">2018-11-27T12:52:40Z</dcterms:modified>
</cp:coreProperties>
</file>