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3" r:id="rId5"/>
    <p:sldId id="265" r:id="rId6"/>
    <p:sldId id="266" r:id="rId7"/>
    <p:sldId id="264" r:id="rId8"/>
    <p:sldId id="258" r:id="rId9"/>
    <p:sldId id="259" r:id="rId10"/>
    <p:sldId id="260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F37B"/>
    <a:srgbClr val="EE9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17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88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78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38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504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5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09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56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21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1" y="0"/>
            <a:ext cx="9143999" cy="4766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LO: to understand what</a:t>
            </a:r>
            <a:r>
              <a:rPr lang="en-GB" sz="2000" b="1" baseline="0" dirty="0" smtClean="0">
                <a:solidFill>
                  <a:schemeClr val="tx1"/>
                </a:solidFill>
              </a:rPr>
              <a:t> happens to a conductor when it moves in a B-field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" y="476672"/>
            <a:ext cx="9143999" cy="476672"/>
          </a:xfrm>
          <a:prstGeom prst="rect">
            <a:avLst/>
          </a:prstGeom>
          <a:solidFill>
            <a:srgbClr val="9AF3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Key</a:t>
            </a:r>
            <a:r>
              <a:rPr lang="en-GB" sz="2000" b="1" baseline="0" dirty="0" smtClean="0">
                <a:solidFill>
                  <a:schemeClr val="tx1"/>
                </a:solidFill>
              </a:rPr>
              <a:t> words: conductor, magnetic field, induction, flux, cutting  </a:t>
            </a:r>
            <a:endParaRPr lang="en-GB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44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upload.wikimedia.org/wikipedia/commons/d/d8/Bar_magnet.jp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3728" y="1772816"/>
            <a:ext cx="4824536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796" y="1649871"/>
            <a:ext cx="7772400" cy="1470025"/>
          </a:xfrm>
        </p:spPr>
        <p:txBody>
          <a:bodyPr>
            <a:normAutofit/>
          </a:bodyPr>
          <a:lstStyle/>
          <a:p>
            <a:r>
              <a:rPr lang="en-GB" sz="7200" b="1" u="sng" dirty="0" smtClean="0"/>
              <a:t>Induction</a:t>
            </a:r>
            <a:endParaRPr lang="en-GB" sz="72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755576" y="2996952"/>
            <a:ext cx="7560840" cy="31683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4000" b="1" dirty="0" smtClean="0">
                <a:solidFill>
                  <a:srgbClr val="00B050"/>
                </a:solidFill>
              </a:rPr>
              <a:t>K – describe what happens to the moving conductor in the B-field</a:t>
            </a:r>
          </a:p>
          <a:p>
            <a:r>
              <a:rPr lang="en-GB" sz="4000" b="1" dirty="0" smtClean="0">
                <a:solidFill>
                  <a:srgbClr val="FFC000"/>
                </a:solidFill>
              </a:rPr>
              <a:t>B – apply Fleming’s right hand rule</a:t>
            </a:r>
          </a:p>
          <a:p>
            <a:r>
              <a:rPr lang="en-GB" sz="4000" b="1" dirty="0" smtClean="0">
                <a:solidFill>
                  <a:srgbClr val="FF0000"/>
                </a:solidFill>
              </a:rPr>
              <a:t>A – explain how a current is induced to flow in the wire</a:t>
            </a:r>
            <a:endParaRPr lang="en-GB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10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6135" y="1196752"/>
            <a:ext cx="8568952" cy="52565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800" b="1" u="sng" dirty="0" smtClean="0">
                <a:solidFill>
                  <a:schemeClr val="tx1"/>
                </a:solidFill>
              </a:rPr>
              <a:t>Answers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current moves upwards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Conductor cuts across lines of flux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Potential difference induced at the ends of the conductor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Current flows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smtClean="0">
                <a:solidFill>
                  <a:schemeClr val="tx1"/>
                </a:solidFill>
              </a:rPr>
              <a:t>Electrons move down</a:t>
            </a:r>
            <a:endParaRPr lang="en-GB" sz="28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775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40768"/>
            <a:ext cx="8686800" cy="5638800"/>
          </a:xfrm>
        </p:spPr>
        <p:txBody>
          <a:bodyPr/>
          <a:lstStyle/>
          <a:p>
            <a:r>
              <a:rPr lang="en-GB" sz="2800" dirty="0" smtClean="0"/>
              <a:t>If a wire is moved in a magnetic field then an </a:t>
            </a:r>
            <a:r>
              <a:rPr lang="en-GB" sz="2800" i="1" dirty="0" err="1" smtClean="0"/>
              <a:t>emf</a:t>
            </a:r>
            <a:r>
              <a:rPr lang="en-GB" sz="2800" dirty="0" smtClean="0"/>
              <a:t> is created in the wire</a:t>
            </a:r>
          </a:p>
          <a:p>
            <a:r>
              <a:rPr lang="en-GB" sz="2800" dirty="0" smtClean="0"/>
              <a:t>If connected to a circuit this </a:t>
            </a:r>
            <a:r>
              <a:rPr lang="en-GB" sz="2800" i="1" dirty="0" err="1" smtClean="0"/>
              <a:t>emf</a:t>
            </a:r>
            <a:r>
              <a:rPr lang="en-GB" sz="2800" dirty="0" smtClean="0"/>
              <a:t> created a current  that carries energy to the components</a:t>
            </a:r>
          </a:p>
          <a:p>
            <a:r>
              <a:rPr lang="en-GB" sz="2800" dirty="0" smtClean="0"/>
              <a:t>In a motor the coil moves inside fixed magnets; in a dynamo the magnet moves inside a fixed coil</a:t>
            </a:r>
          </a:p>
          <a:p>
            <a:r>
              <a:rPr lang="en-GB" sz="2800" dirty="0" smtClean="0"/>
              <a:t>The following will increase the current:</a:t>
            </a:r>
          </a:p>
          <a:p>
            <a:pPr lvl="1"/>
            <a:r>
              <a:rPr lang="en-GB" sz="2400" dirty="0" smtClean="0"/>
              <a:t>Coiling the wire</a:t>
            </a:r>
          </a:p>
          <a:p>
            <a:pPr lvl="1"/>
            <a:r>
              <a:rPr lang="en-GB" sz="2400" dirty="0" smtClean="0"/>
              <a:t>Moving the wire faster</a:t>
            </a:r>
          </a:p>
          <a:p>
            <a:pPr lvl="1"/>
            <a:r>
              <a:rPr lang="en-GB" sz="2400" dirty="0" smtClean="0"/>
              <a:t>Using a stronger magnet</a:t>
            </a:r>
          </a:p>
          <a:p>
            <a:r>
              <a:rPr lang="en-GB" sz="2800" dirty="0" err="1" smtClean="0"/>
              <a:t>Flemming’s</a:t>
            </a:r>
            <a:r>
              <a:rPr lang="en-GB" sz="2800" dirty="0" smtClean="0"/>
              <a:t> </a:t>
            </a:r>
            <a:r>
              <a:rPr lang="en-GB" sz="2800" b="1" dirty="0" smtClean="0"/>
              <a:t>right-hand</a:t>
            </a:r>
            <a:r>
              <a:rPr lang="en-GB" sz="2800" dirty="0" smtClean="0"/>
              <a:t> rule is used to work out current flow direction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5909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584" y="980728"/>
            <a:ext cx="7467600" cy="1219200"/>
          </a:xfrm>
        </p:spPr>
        <p:txBody>
          <a:bodyPr/>
          <a:lstStyle/>
          <a:p>
            <a:r>
              <a:rPr lang="en-GB" altLang="en-US" u="sng" dirty="0" smtClean="0"/>
              <a:t>Generating electricity</a:t>
            </a:r>
            <a:endParaRPr lang="en-GB" altLang="en-US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848366" y="3726160"/>
            <a:ext cx="7561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three things do you need to generate electricity?</a:t>
            </a:r>
            <a:endParaRPr lang="en-GB" dirty="0"/>
          </a:p>
        </p:txBody>
      </p:sp>
      <p:pic>
        <p:nvPicPr>
          <p:cNvPr id="4103" name="Picture 7" descr="File:Bar magne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075" y="3342928"/>
            <a:ext cx="2943424" cy="2207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https://upload.wikimedia.org/wikipedia/commons/4/45/Solenoid-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184" y="2610427"/>
            <a:ext cx="4466448" cy="158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rot="379062">
            <a:off x="4408984" y="4698901"/>
            <a:ext cx="3608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Movement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979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7.40741E-7 L 0.00104 0.421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21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268760"/>
            <a:ext cx="8568952" cy="52565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800" dirty="0" smtClean="0">
                <a:solidFill>
                  <a:schemeClr val="tx1"/>
                </a:solidFill>
              </a:rPr>
              <a:t>When a moving charge moves it produces a magnetic field.</a:t>
            </a:r>
          </a:p>
          <a:p>
            <a:endParaRPr lang="en-GB" sz="2800" dirty="0">
              <a:solidFill>
                <a:schemeClr val="tx1"/>
              </a:solidFill>
            </a:endParaRPr>
          </a:p>
          <a:p>
            <a:r>
              <a:rPr lang="en-GB" sz="2800" dirty="0" smtClean="0">
                <a:solidFill>
                  <a:schemeClr val="tx1"/>
                </a:solidFill>
              </a:rPr>
              <a:t>Similarly when a conductor moves in a magnetic field it causes a current to flow in the conductor. This is called induction. This can also happen if you have a conductor with a magnetic field moving across it.</a:t>
            </a:r>
          </a:p>
          <a:p>
            <a:endParaRPr lang="en-GB" sz="2800" dirty="0">
              <a:solidFill>
                <a:schemeClr val="tx1"/>
              </a:solidFill>
            </a:endParaRPr>
          </a:p>
          <a:p>
            <a:r>
              <a:rPr lang="en-GB" sz="2800" dirty="0" smtClean="0">
                <a:solidFill>
                  <a:schemeClr val="tx1"/>
                </a:solidFill>
              </a:rPr>
              <a:t>The condition for induction is that the conductor must cut across the lines of flux. 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992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4799" y="1847072"/>
            <a:ext cx="8534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b="1" u="sng" dirty="0"/>
              <a:t>Electromagnetic Induction</a:t>
            </a:r>
            <a:r>
              <a:rPr lang="en-GB" altLang="en-US" dirty="0"/>
              <a:t> means that an </a:t>
            </a:r>
            <a:r>
              <a:rPr lang="en-GB" altLang="en-US" i="1" dirty="0" err="1"/>
              <a:t>emf</a:t>
            </a:r>
            <a:r>
              <a:rPr lang="en-GB" altLang="en-US" dirty="0"/>
              <a:t> </a:t>
            </a:r>
            <a:r>
              <a:rPr lang="en-GB" altLang="en-US" dirty="0" smtClean="0"/>
              <a:t>(electromagnetic flux) is </a:t>
            </a:r>
            <a:r>
              <a:rPr lang="en-GB" altLang="en-US" dirty="0"/>
              <a:t>created when a wire is passed through a magnetic field. If the wire is part of a complete circuit then the </a:t>
            </a:r>
            <a:r>
              <a:rPr lang="en-GB" altLang="en-US" i="1" dirty="0" err="1"/>
              <a:t>emf</a:t>
            </a:r>
            <a:r>
              <a:rPr lang="en-GB" altLang="en-US" dirty="0"/>
              <a:t> will create a current flow in the wire.</a:t>
            </a:r>
          </a:p>
          <a:p>
            <a:endParaRPr lang="en-GB" altLang="en-US" dirty="0"/>
          </a:p>
          <a:p>
            <a:pPr>
              <a:buFontTx/>
              <a:buChar char="•"/>
            </a:pPr>
            <a:endParaRPr lang="en-GB" altLang="en-US" dirty="0"/>
          </a:p>
        </p:txBody>
      </p:sp>
      <p:sp>
        <p:nvSpPr>
          <p:cNvPr id="2" name="Rectangle 1"/>
          <p:cNvSpPr/>
          <p:nvPr/>
        </p:nvSpPr>
        <p:spPr>
          <a:xfrm>
            <a:off x="1828800" y="3202632"/>
            <a:ext cx="4996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altLang="en-US" dirty="0" smtClean="0">
                <a:solidFill>
                  <a:srgbClr val="000000"/>
                </a:solidFill>
              </a:rPr>
              <a:t>How can the </a:t>
            </a:r>
            <a:r>
              <a:rPr lang="en-GB" altLang="en-US" i="1" dirty="0" err="1" smtClean="0">
                <a:solidFill>
                  <a:srgbClr val="000000"/>
                </a:solidFill>
              </a:rPr>
              <a:t>emf</a:t>
            </a:r>
            <a:r>
              <a:rPr lang="en-GB" altLang="en-US" dirty="0" smtClean="0">
                <a:solidFill>
                  <a:srgbClr val="000000"/>
                </a:solidFill>
              </a:rPr>
              <a:t> be increased?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0100" y="5105400"/>
            <a:ext cx="75437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altLang="en-US" b="1" dirty="0" smtClean="0">
                <a:solidFill>
                  <a:srgbClr val="000000"/>
                </a:solidFill>
              </a:rPr>
              <a:t>Note:</a:t>
            </a:r>
            <a:r>
              <a:rPr lang="en-GB" altLang="en-US" dirty="0" smtClean="0">
                <a:solidFill>
                  <a:srgbClr val="000000"/>
                </a:solidFill>
              </a:rPr>
              <a:t> No </a:t>
            </a:r>
            <a:r>
              <a:rPr lang="en-GB" altLang="en-US" i="1" dirty="0" err="1">
                <a:solidFill>
                  <a:srgbClr val="000000"/>
                </a:solidFill>
              </a:rPr>
              <a:t>emf</a:t>
            </a:r>
            <a:r>
              <a:rPr lang="en-GB" altLang="en-US" dirty="0">
                <a:solidFill>
                  <a:srgbClr val="000000"/>
                </a:solidFill>
              </a:rPr>
              <a:t> is created if the wire is parallel to the magnetic field lines as no magnetic lines will be broken as it moves.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79712" y="1048905"/>
            <a:ext cx="5493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u="sng" dirty="0" smtClean="0"/>
              <a:t>Electromagnetic Induction</a:t>
            </a:r>
            <a:endParaRPr lang="en-GB" sz="36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3233126"/>
            <a:ext cx="37785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Move the wire faster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Use a coil of wire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Use a stronger magnet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490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75235" y="1038944"/>
            <a:ext cx="521168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3600" u="sng" dirty="0" smtClean="0"/>
              <a:t>Using a motor in reverse</a:t>
            </a:r>
            <a:endParaRPr lang="en-GB" altLang="en-US" sz="3600" u="sng" dirty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611560" y="1916832"/>
            <a:ext cx="79406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 smtClean="0"/>
              <a:t>If a motor is forced to move and it is connected in a circuit then a current will be produced in the circuit.</a:t>
            </a:r>
            <a:endParaRPr lang="en-GB" altLang="en-US" dirty="0"/>
          </a:p>
          <a:p>
            <a:endParaRPr lang="en-GB" altLang="en-US" dirty="0"/>
          </a:p>
        </p:txBody>
      </p:sp>
      <p:pic>
        <p:nvPicPr>
          <p:cNvPr id="9223" name="Picture 7" descr="https://upload.wikimedia.org/wikipedia/commons/0/04/Electric_motor_cycle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636912"/>
            <a:ext cx="3978275" cy="397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204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131840" y="728427"/>
            <a:ext cx="31454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3200" u="sng" dirty="0" smtClean="0"/>
              <a:t>Using </a:t>
            </a:r>
            <a:r>
              <a:rPr lang="en-GB" altLang="en-US" sz="3200" u="sng" dirty="0"/>
              <a:t>a dynamo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1295400"/>
            <a:ext cx="807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 dynamo contains a </a:t>
            </a:r>
            <a:r>
              <a:rPr lang="en-GB" sz="2800" b="1" dirty="0" smtClean="0"/>
              <a:t>magnet that spins</a:t>
            </a:r>
            <a:r>
              <a:rPr lang="en-GB" sz="2800" dirty="0" smtClean="0"/>
              <a:t> within a coil of wire. This induces an </a:t>
            </a:r>
            <a:r>
              <a:rPr lang="en-GB" sz="2800" i="1" dirty="0" err="1" smtClean="0"/>
              <a:t>emf</a:t>
            </a:r>
            <a:r>
              <a:rPr lang="en-GB" sz="2800" dirty="0" smtClean="0"/>
              <a:t> in the coil which in turn can produce a current.</a:t>
            </a:r>
            <a:endParaRPr lang="en-GB" sz="2800" dirty="0"/>
          </a:p>
        </p:txBody>
      </p:sp>
      <p:pic>
        <p:nvPicPr>
          <p:cNvPr id="8197" name="Picture 5" descr="C:\Users\USERBUILD\AppData\Local\Microsoft\Windows\Temporary Internet Files\Content.IE5\N2TM00VX\18189497353_32dbcdfa27_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288" y="2971799"/>
            <a:ext cx="5337311" cy="3565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97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920" y="775230"/>
            <a:ext cx="8229600" cy="944562"/>
          </a:xfrm>
        </p:spPr>
        <p:txBody>
          <a:bodyPr/>
          <a:lstStyle/>
          <a:p>
            <a:r>
              <a:rPr lang="en-GB" u="sng" dirty="0" smtClean="0"/>
              <a:t>Michael Faraday</a:t>
            </a:r>
            <a:endParaRPr lang="en-GB" u="sng" dirty="0"/>
          </a:p>
        </p:txBody>
      </p:sp>
      <p:pic>
        <p:nvPicPr>
          <p:cNvPr id="10242" name="Picture 2" descr="https://upload.wikimedia.org/wikipedia/commons/thumb/c/c7/Michael_Faraday._Photograph_by_John_Watkins._Wellcome_V0026346.jpg/1024px-Michael_Faraday._Photograph_by_John_Watkins._Wellcome_V002634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16832"/>
            <a:ext cx="2768484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21088" y="6492691"/>
            <a:ext cx="1829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1791 - 1867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451920" y="1924089"/>
            <a:ext cx="556259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Credited with discovering electromagnetic induction, his famous quote when asked what electricity is for, he replied:</a:t>
            </a:r>
          </a:p>
          <a:p>
            <a:endParaRPr lang="en-GB" sz="2800" i="1" dirty="0"/>
          </a:p>
          <a:p>
            <a:r>
              <a:rPr lang="en-GB" sz="2800" i="1" dirty="0" smtClean="0"/>
              <a:t>“What use is a new baby”</a:t>
            </a:r>
          </a:p>
          <a:p>
            <a:endParaRPr lang="en-GB" sz="2800" i="1" dirty="0" smtClean="0"/>
          </a:p>
          <a:p>
            <a:r>
              <a:rPr lang="en-GB" sz="2800" dirty="0" smtClean="0"/>
              <a:t>and</a:t>
            </a:r>
            <a:endParaRPr lang="en-GB" sz="2800" dirty="0"/>
          </a:p>
          <a:p>
            <a:endParaRPr lang="en-GB" sz="2800" i="1" dirty="0"/>
          </a:p>
          <a:p>
            <a:r>
              <a:rPr lang="en-GB" sz="2800" i="1" dirty="0" smtClean="0"/>
              <a:t>“Why sir, there is the probability that you will soon be able to tax it</a:t>
            </a:r>
            <a:r>
              <a:rPr lang="en-GB" sz="2800" dirty="0" smtClean="0"/>
              <a:t>”</a:t>
            </a:r>
            <a:endParaRPr lang="en-GB" sz="2800" i="1" dirty="0"/>
          </a:p>
        </p:txBody>
      </p:sp>
    </p:spTree>
    <p:extLst>
      <p:ext uri="{BB962C8B-B14F-4D97-AF65-F5344CB8AC3E}">
        <p14:creationId xmlns:p14="http://schemas.microsoft.com/office/powerpoint/2010/main" val="291284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268760"/>
            <a:ext cx="8568952" cy="52565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800" dirty="0" smtClean="0">
                <a:solidFill>
                  <a:schemeClr val="tx1"/>
                </a:solidFill>
              </a:rPr>
              <a:t>The direction of the current can be determined using Fleming’s right hand rule.</a:t>
            </a:r>
            <a:endParaRPr lang="en-GB"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electrical4u.com/electrical/wp-content/uploads/2013/05/fleming-right-hand-ru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64745"/>
            <a:ext cx="5328592" cy="424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257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9271" y="1412776"/>
            <a:ext cx="8568952" cy="52565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800" b="1" u="sng" dirty="0" smtClean="0">
                <a:solidFill>
                  <a:schemeClr val="tx1"/>
                </a:solidFill>
              </a:rPr>
              <a:t>Task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Explain what happens to this conductor as it is moved across this magnetic field.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2555776" y="2852936"/>
            <a:ext cx="3528392" cy="352839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>
            <a:stCxn id="2" idx="1"/>
            <a:endCxn id="2" idx="5"/>
          </p:cNvCxnSpPr>
          <p:nvPr/>
        </p:nvCxnSpPr>
        <p:spPr>
          <a:xfrm>
            <a:off x="3072497" y="3369657"/>
            <a:ext cx="2494950" cy="2494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2" idx="3"/>
          </p:cNvCxnSpPr>
          <p:nvPr/>
        </p:nvCxnSpPr>
        <p:spPr>
          <a:xfrm flipH="1">
            <a:off x="3072497" y="3369657"/>
            <a:ext cx="2452018" cy="2494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788024" y="2708920"/>
            <a:ext cx="0" cy="381642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932040" y="4509120"/>
            <a:ext cx="165618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914827" y="3931154"/>
            <a:ext cx="165618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932040" y="5013176"/>
            <a:ext cx="165618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4963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454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Induction</vt:lpstr>
      <vt:lpstr>Generating electricity</vt:lpstr>
      <vt:lpstr>PowerPoint Presentation</vt:lpstr>
      <vt:lpstr>PowerPoint Presentation</vt:lpstr>
      <vt:lpstr>PowerPoint Presentation</vt:lpstr>
      <vt:lpstr>PowerPoint Presentation</vt:lpstr>
      <vt:lpstr>Michael Faraday</vt:lpstr>
      <vt:lpstr>PowerPoint Presentation</vt:lpstr>
      <vt:lpstr>PowerPoint Presentation</vt:lpstr>
      <vt:lpstr>PowerPoint Presentation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Iain Holmes</dc:creator>
  <cp:lastModifiedBy>Josh Duddy</cp:lastModifiedBy>
  <cp:revision>10</cp:revision>
  <dcterms:created xsi:type="dcterms:W3CDTF">2015-01-15T14:31:39Z</dcterms:created>
  <dcterms:modified xsi:type="dcterms:W3CDTF">2020-03-19T11:08:23Z</dcterms:modified>
</cp:coreProperties>
</file>