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F37B"/>
    <a:srgbClr val="EE9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7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88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85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D19351A-5E74-4E26-A421-481B5A67D1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60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0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09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1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03409-58FF-4B80-8B2C-BC58F01366F5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43999" cy="4766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LO: to understand</a:t>
            </a:r>
            <a:r>
              <a:rPr lang="en-GB" sz="2000" b="1" baseline="0" dirty="0" smtClean="0">
                <a:solidFill>
                  <a:schemeClr val="tx1"/>
                </a:solidFill>
              </a:rPr>
              <a:t> </a:t>
            </a:r>
            <a:r>
              <a:rPr lang="en-GB" sz="2000" b="1" baseline="0" dirty="0" smtClean="0">
                <a:solidFill>
                  <a:schemeClr val="tx1"/>
                </a:solidFill>
              </a:rPr>
              <a:t>how a generator works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" y="476672"/>
            <a:ext cx="9143999" cy="476672"/>
          </a:xfrm>
          <a:prstGeom prst="rect">
            <a:avLst/>
          </a:prstGeom>
          <a:solidFill>
            <a:srgbClr val="9AF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</a:t>
            </a:r>
            <a:r>
              <a:rPr lang="en-GB" sz="2000" b="1" baseline="0" dirty="0" smtClean="0">
                <a:solidFill>
                  <a:schemeClr val="tx1"/>
                </a:solidFill>
              </a:rPr>
              <a:t> words: flux, cutting, flux density, flux linkage, Weber  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4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.uk/url?sa=i&amp;rct=j&amp;q=&amp;esrc=s&amp;frm=1&amp;source=images&amp;cd=&amp;cad=rja&amp;docid=OApB19woE363iM&amp;tbnid=QCrQ0cIOwVGSpM:&amp;ved=0CAUQjRw&amp;url=http://www.electronics-tutorials.ws/accircuits/sinusoidal-waveform.html&amp;ei=EHJUUtL9IuGK0AW_0oCQCg&amp;bvm=bv.53537100,d.d2k&amp;psig=AFQjCNH0baHbny336Jl974OYRIVoAT7dMA&amp;ust=138135229531587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uk/url?sa=i&amp;rct=j&amp;q=&amp;esrc=s&amp;frm=1&amp;source=images&amp;cd=&amp;cad=rja&amp;docid=pHYd7AAegb45OM&amp;tbnid=t_p7ma2WLSBN1M:&amp;ved=0CAUQjRw&amp;url=http://www.citycollegiate.com/xii_chpxiv9.htm&amp;ei=QnNUUpj0Lemd0QWWoYD4DA&amp;bvm=bv.53537100,d.d2k&amp;psig=AFQjCNE9PWciH18x1Kd_nT_KP2nmeH9-kg&amp;ust=138135262729264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5289" y="1772816"/>
            <a:ext cx="7344816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796" y="1649871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dirty="0"/>
              <a:t>AC Generators</a:t>
            </a:r>
            <a:endParaRPr lang="en-GB" sz="72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51471" y="3242840"/>
            <a:ext cx="7560840" cy="34265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lvl="0" indent="-342900">
              <a:buFont typeface="Arial" pitchFamily="34" charset="0"/>
              <a:buChar char="•"/>
            </a:pPr>
            <a:r>
              <a:rPr lang="en-GB" sz="3600" b="1" dirty="0">
                <a:solidFill>
                  <a:schemeClr val="tx1"/>
                </a:solidFill>
              </a:rPr>
              <a:t>Describe the main features of an AC generator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3600" b="1" dirty="0">
                <a:solidFill>
                  <a:schemeClr val="tx1"/>
                </a:solidFill>
              </a:rPr>
              <a:t>Explain the shape of the voltage waveform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3600" b="1" dirty="0">
                <a:solidFill>
                  <a:schemeClr val="tx1"/>
                </a:solidFill>
              </a:rPr>
              <a:t>Explain two changes to the voltage waveform if the coil is turned faster</a:t>
            </a:r>
            <a:endParaRPr lang="en-GB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09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836712"/>
            <a:ext cx="9453736" cy="1143000"/>
          </a:xfrm>
        </p:spPr>
        <p:txBody>
          <a:bodyPr>
            <a:normAutofit fontScale="90000"/>
          </a:bodyPr>
          <a:lstStyle/>
          <a:p>
            <a:r>
              <a:rPr lang="en-GB" altLang="en-US" sz="4000" u="sng" dirty="0"/>
              <a:t>Current supplied from a 3 phase coil generator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98712"/>
            <a:ext cx="679366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83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15400" cy="4525963"/>
          </a:xfrm>
        </p:spPr>
        <p:txBody>
          <a:bodyPr/>
          <a:lstStyle/>
          <a:p>
            <a:r>
              <a:rPr lang="en-GB" dirty="0"/>
              <a:t>Flux linkage for </a:t>
            </a:r>
            <a:r>
              <a:rPr lang="en-GB" i="1" dirty="0"/>
              <a:t>N</a:t>
            </a:r>
            <a:r>
              <a:rPr lang="en-GB" dirty="0"/>
              <a:t> coils at time </a:t>
            </a:r>
            <a:r>
              <a:rPr lang="en-GB" i="1" dirty="0"/>
              <a:t>t </a:t>
            </a:r>
            <a:r>
              <a:rPr lang="en-GB" dirty="0"/>
              <a:t>(after angle </a:t>
            </a:r>
            <a:r>
              <a:rPr lang="el-GR" dirty="0"/>
              <a:t>θ</a:t>
            </a:r>
            <a:r>
              <a:rPr lang="en-GB" dirty="0"/>
              <a:t> was zero) is given as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altLang="en-US" dirty="0"/>
              <a:t>The gradient of a graph of flux linkage against time is the change in flux linkage per second so it is a way of calculating </a:t>
            </a:r>
            <a:r>
              <a:rPr lang="en-GB" altLang="en-US" i="1" dirty="0" err="1" smtClean="0"/>
              <a:t>emf</a:t>
            </a:r>
            <a:r>
              <a:rPr lang="en-GB" altLang="en-US" dirty="0" smtClean="0"/>
              <a:t>:</a:t>
            </a:r>
            <a:endParaRPr lang="en-GB" altLang="en-US" dirty="0"/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/>
          </p:nvPr>
        </p:nvGraphicFramePr>
        <p:xfrm>
          <a:off x="1783904" y="2559968"/>
          <a:ext cx="6324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295280" imgH="215640" progId="Equation.3">
                  <p:embed/>
                </p:oleObj>
              </mc:Choice>
              <mc:Fallback>
                <p:oleObj name="Equation" r:id="rId3" imgW="1295280" imgH="215640" progId="Equation.3">
                  <p:embed/>
                  <p:pic>
                    <p:nvPicPr>
                      <p:cNvPr id="4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3904" y="2559968"/>
                        <a:ext cx="6324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>
            <p:extLst/>
          </p:nvPr>
        </p:nvGraphicFramePr>
        <p:xfrm>
          <a:off x="3917504" y="5912768"/>
          <a:ext cx="4038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876300" imgH="228600" progId="Equation.3">
                  <p:embed/>
                </p:oleObj>
              </mc:Choice>
              <mc:Fallback>
                <p:oleObj name="Equation" r:id="rId5" imgW="876300" imgH="228600" progId="Equation.3">
                  <p:embed/>
                  <p:pic>
                    <p:nvPicPr>
                      <p:cNvPr id="5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7504" y="5912768"/>
                        <a:ext cx="4038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211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GB" dirty="0" smtClean="0"/>
              <a:t>AC current is a sine wave, as is the </a:t>
            </a:r>
            <a:r>
              <a:rPr lang="en-GB" i="1" dirty="0" err="1" smtClean="0"/>
              <a:t>emf</a:t>
            </a:r>
            <a:r>
              <a:rPr lang="en-GB" i="1" dirty="0" smtClean="0"/>
              <a:t>,</a:t>
            </a:r>
            <a:r>
              <a:rPr lang="en-GB" dirty="0" smtClean="0"/>
              <a:t> over time</a:t>
            </a:r>
          </a:p>
          <a:p>
            <a:r>
              <a:rPr lang="en-GB" dirty="0" smtClean="0"/>
              <a:t>DC from a spinning coil is a wave but is always positive</a:t>
            </a:r>
          </a:p>
          <a:p>
            <a:r>
              <a:rPr lang="en-GB" dirty="0" smtClean="0"/>
              <a:t>UK mains electricity is created in three phases, only one phase is used by any one consumer.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22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32" y="1775191"/>
            <a:ext cx="3826768" cy="4625609"/>
          </a:xfrm>
        </p:spPr>
        <p:txBody>
          <a:bodyPr/>
          <a:lstStyle/>
          <a:p>
            <a:pPr marL="118872" indent="0" algn="ctr">
              <a:buNone/>
            </a:pPr>
            <a:r>
              <a:rPr lang="en-GB" b="1" u="sng" dirty="0" smtClean="0"/>
              <a:t>AC Generator </a:t>
            </a:r>
          </a:p>
          <a:p>
            <a:pPr marL="118872" indent="0" algn="ctr">
              <a:buNone/>
            </a:pPr>
            <a:endParaRPr lang="en-GB" dirty="0"/>
          </a:p>
          <a:p>
            <a:pPr marL="118872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State the parts of an AC Generator?</a:t>
            </a:r>
          </a:p>
          <a:p>
            <a:pPr marL="118872" indent="0" algn="ctr">
              <a:buNone/>
            </a:pPr>
            <a:r>
              <a:rPr lang="en-GB" dirty="0" smtClean="0">
                <a:solidFill>
                  <a:srgbClr val="FFC000"/>
                </a:solidFill>
              </a:rPr>
              <a:t>Explain how the generators work?</a:t>
            </a:r>
          </a:p>
          <a:p>
            <a:pPr marL="118872" indent="0" algn="ctr">
              <a:buNone/>
            </a:pPr>
            <a:r>
              <a:rPr lang="en-GB" dirty="0" smtClean="0">
                <a:solidFill>
                  <a:srgbClr val="00B050"/>
                </a:solidFill>
              </a:rPr>
              <a:t>Suggest why the current is AC?</a:t>
            </a:r>
          </a:p>
        </p:txBody>
      </p:sp>
      <p:pic>
        <p:nvPicPr>
          <p:cNvPr id="5" name="Picture 2" descr="http://www.electronics-tutorials.ws/accircuits/acp14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7" y="2276872"/>
            <a:ext cx="4501111" cy="382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4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GB" b="1" u="sng" dirty="0" smtClean="0"/>
              <a:t>Task</a:t>
            </a:r>
          </a:p>
          <a:p>
            <a:pPr marL="118872" indent="0">
              <a:buNone/>
            </a:pPr>
            <a:r>
              <a:rPr lang="en-GB" dirty="0" smtClean="0"/>
              <a:t>Explain the shape of the graph you have sketched. What would happen if the coil turned faster?</a:t>
            </a:r>
          </a:p>
          <a:p>
            <a:pPr marL="118872" indent="0">
              <a:buNone/>
            </a:pPr>
            <a:endParaRPr lang="en-GB" dirty="0"/>
          </a:p>
          <a:p>
            <a:pPr marL="118872" indent="0">
              <a:buNone/>
            </a:pPr>
            <a:r>
              <a:rPr lang="en-GB" b="1" u="sng" dirty="0" smtClean="0"/>
              <a:t>Extension</a:t>
            </a:r>
          </a:p>
          <a:p>
            <a:pPr marL="118872" indent="0">
              <a:buNone/>
            </a:pPr>
            <a:r>
              <a:rPr lang="en-GB" dirty="0" smtClean="0"/>
              <a:t>Explain these changes in the waveform by referring to Faraday’s law.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77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en-GB" dirty="0"/>
          </a:p>
        </p:txBody>
      </p:sp>
      <p:pic>
        <p:nvPicPr>
          <p:cNvPr id="6146" name="Picture 2" descr="http://www.citycollegiate.com/generator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700808"/>
            <a:ext cx="8592889" cy="49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58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0487" y="571500"/>
            <a:ext cx="8229600" cy="1143000"/>
          </a:xfrm>
        </p:spPr>
        <p:txBody>
          <a:bodyPr/>
          <a:lstStyle/>
          <a:p>
            <a:r>
              <a:rPr lang="en-GB" altLang="en-US" u="sng" dirty="0"/>
              <a:t>AC Generator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505200"/>
            <a:ext cx="7848600" cy="2814927"/>
          </a:xfrm>
        </p:spPr>
        <p:txBody>
          <a:bodyPr/>
          <a:lstStyle/>
          <a:p>
            <a:r>
              <a:rPr lang="en-GB" altLang="en-US" sz="2800" dirty="0"/>
              <a:t>Spinning a coil of wire inside a constant magnetic field means that the angle that the wires cut the magnetic field lines </a:t>
            </a:r>
            <a:r>
              <a:rPr lang="en-GB" altLang="en-US" sz="2800" dirty="0" smtClean="0"/>
              <a:t>changes </a:t>
            </a:r>
            <a:r>
              <a:rPr lang="en-GB" altLang="en-US" sz="2800" dirty="0"/>
              <a:t>over time.</a:t>
            </a:r>
          </a:p>
          <a:p>
            <a:r>
              <a:rPr lang="en-GB" altLang="en-US" sz="2800" dirty="0"/>
              <a:t>This means that the flux linkage changes over time.</a:t>
            </a:r>
          </a:p>
        </p:txBody>
      </p:sp>
      <p:graphicFrame>
        <p:nvGraphicFramePr>
          <p:cNvPr id="5124" name="Object 4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1066800" y="2209800"/>
          <a:ext cx="6324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066680" imgH="177480" progId="Equation.3">
                  <p:embed/>
                </p:oleObj>
              </mc:Choice>
              <mc:Fallback>
                <p:oleObj name="Equation" r:id="rId3" imgW="1066680" imgH="177480" progId="Equation.3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09800"/>
                        <a:ext cx="6324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1414790"/>
            <a:ext cx="7380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Flux linkage for </a:t>
            </a:r>
            <a:r>
              <a:rPr lang="en-GB" sz="2800" i="1" dirty="0" smtClean="0"/>
              <a:t>N</a:t>
            </a:r>
            <a:r>
              <a:rPr lang="en-GB" sz="2800" dirty="0" smtClean="0"/>
              <a:t> coils at angle </a:t>
            </a:r>
            <a:r>
              <a:rPr lang="el-GR" sz="2800" dirty="0" smtClean="0"/>
              <a:t>θ</a:t>
            </a:r>
            <a:r>
              <a:rPr lang="en-GB" sz="2800" dirty="0" smtClean="0"/>
              <a:t> is given as: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1" y="4361542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frequency of the spinning magnet can be used to calculate the angle </a:t>
            </a:r>
            <a:r>
              <a:rPr lang="el-GR" sz="2800" dirty="0" smtClean="0"/>
              <a:t>θ</a:t>
            </a:r>
            <a:r>
              <a:rPr lang="en-GB" sz="2800" dirty="0" smtClean="0"/>
              <a:t>:</a:t>
            </a:r>
            <a:endParaRPr lang="en-GB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642522" y="5341049"/>
          <a:ext cx="3009901" cy="1146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533160" imgH="203040" progId="Equation.3">
                  <p:embed/>
                </p:oleObj>
              </mc:Choice>
              <mc:Fallback>
                <p:oleObj name="Equation" r:id="rId5" imgW="533160" imgH="20304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42522" y="5341049"/>
                        <a:ext cx="3009901" cy="11466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206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0416 -0.305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3" grpId="1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0380" y="594748"/>
            <a:ext cx="8229600" cy="1143000"/>
          </a:xfrm>
        </p:spPr>
        <p:txBody>
          <a:bodyPr/>
          <a:lstStyle/>
          <a:p>
            <a:r>
              <a:rPr lang="en-GB" altLang="en-US" u="sng" dirty="0"/>
              <a:t>AC Generator</a:t>
            </a: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1295400" y="2627784"/>
          <a:ext cx="6324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295280" imgH="215640" progId="Equation.3">
                  <p:embed/>
                </p:oleObj>
              </mc:Choice>
              <mc:Fallback>
                <p:oleObj name="Equation" r:id="rId3" imgW="1295280" imgH="215640" progId="Equation.3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27784"/>
                        <a:ext cx="6324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1484784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Flux linkage for </a:t>
            </a:r>
            <a:r>
              <a:rPr lang="en-GB" sz="2800" i="1" dirty="0" smtClean="0"/>
              <a:t>N</a:t>
            </a:r>
            <a:r>
              <a:rPr lang="en-GB" sz="2800" dirty="0" smtClean="0"/>
              <a:t> coils at time </a:t>
            </a:r>
            <a:r>
              <a:rPr lang="en-GB" sz="2800" i="1" dirty="0" smtClean="0"/>
              <a:t>t </a:t>
            </a:r>
            <a:r>
              <a:rPr lang="en-GB" sz="2800" dirty="0" smtClean="0"/>
              <a:t>(after angle </a:t>
            </a:r>
            <a:r>
              <a:rPr lang="el-GR" sz="2800" dirty="0" smtClean="0"/>
              <a:t>θ</a:t>
            </a:r>
            <a:r>
              <a:rPr lang="en-GB" sz="2800" dirty="0" smtClean="0"/>
              <a:t> was zero) is given as:</a:t>
            </a:r>
            <a:endParaRPr lang="en-GB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252788" y="5675784"/>
          <a:ext cx="28670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533160" imgH="203040" progId="Equation.3">
                  <p:embed/>
                </p:oleObj>
              </mc:Choice>
              <mc:Fallback>
                <p:oleObj name="Equation" r:id="rId5" imgW="533160" imgH="20304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2788" y="5675784"/>
                        <a:ext cx="2867025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1" y="4380384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Any formula containing 2</a:t>
            </a:r>
            <a:r>
              <a:rPr lang="el-GR" sz="2800" i="1" dirty="0" smtClean="0"/>
              <a:t>π</a:t>
            </a:r>
            <a:r>
              <a:rPr lang="en-GB" sz="2800" i="1" dirty="0" smtClean="0"/>
              <a:t>f </a:t>
            </a:r>
            <a:r>
              <a:rPr lang="en-GB" sz="2800" dirty="0" smtClean="0"/>
              <a:t>is often shortened to the following, called the angular frequency: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27663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0238" y="647700"/>
            <a:ext cx="8229600" cy="1143000"/>
          </a:xfrm>
        </p:spPr>
        <p:txBody>
          <a:bodyPr/>
          <a:lstStyle/>
          <a:p>
            <a:r>
              <a:rPr lang="en-GB" altLang="en-US" u="sng" dirty="0" err="1"/>
              <a:t>Emf</a:t>
            </a:r>
            <a:endParaRPr lang="en-GB" altLang="en-US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1600200"/>
          </a:xfrm>
        </p:spPr>
        <p:txBody>
          <a:bodyPr/>
          <a:lstStyle/>
          <a:p>
            <a:r>
              <a:rPr lang="en-GB" altLang="en-US" sz="2800" dirty="0"/>
              <a:t>The gradient of </a:t>
            </a:r>
            <a:r>
              <a:rPr lang="en-GB" altLang="en-US" sz="2800" dirty="0" smtClean="0"/>
              <a:t>a </a:t>
            </a:r>
            <a:r>
              <a:rPr lang="en-GB" altLang="en-US" sz="2800" dirty="0"/>
              <a:t>graph </a:t>
            </a:r>
            <a:r>
              <a:rPr lang="en-GB" altLang="en-US" sz="2800" dirty="0" smtClean="0"/>
              <a:t>of flux linkage against time is </a:t>
            </a:r>
            <a:r>
              <a:rPr lang="en-GB" altLang="en-US" sz="2800" dirty="0"/>
              <a:t>the change in flux linkage per second so it is a way of calculating </a:t>
            </a:r>
            <a:r>
              <a:rPr lang="en-GB" altLang="en-US" sz="2800" i="1" dirty="0" err="1"/>
              <a:t>emf</a:t>
            </a:r>
            <a:endParaRPr lang="en-GB" altLang="en-US" sz="2800" i="1" dirty="0"/>
          </a:p>
        </p:txBody>
      </p:sp>
      <p:graphicFrame>
        <p:nvGraphicFramePr>
          <p:cNvPr id="71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62000" y="3581400"/>
          <a:ext cx="4038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876240" imgH="228600" progId="Equation.3">
                  <p:embed/>
                </p:oleObj>
              </mc:Choice>
              <mc:Fallback>
                <p:oleObj name="Equation" r:id="rId3" imgW="876240" imgH="228600" progId="Equation.3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81400"/>
                        <a:ext cx="4038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546725" y="3646488"/>
            <a:ext cx="2479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en-US" sz="2800" i="1" dirty="0">
                <a:cs typeface="Arial" charset="0"/>
              </a:rPr>
              <a:t>ε</a:t>
            </a:r>
            <a:r>
              <a:rPr lang="en-GB" altLang="en-US" sz="2800" baseline="-25000" dirty="0">
                <a:cs typeface="Arial" charset="0"/>
              </a:rPr>
              <a:t>0</a:t>
            </a:r>
            <a:r>
              <a:rPr lang="en-GB" altLang="en-US" sz="2800" dirty="0">
                <a:cs typeface="Arial" charset="0"/>
              </a:rPr>
              <a:t> = Peak </a:t>
            </a:r>
            <a:r>
              <a:rPr lang="en-GB" altLang="en-US" sz="2800" dirty="0" err="1" smtClean="0">
                <a:cs typeface="Arial" charset="0"/>
              </a:rPr>
              <a:t>p.d</a:t>
            </a:r>
            <a:r>
              <a:rPr lang="en-GB" altLang="en-US" sz="2800" dirty="0" smtClean="0">
                <a:cs typeface="Arial" charset="0"/>
              </a:rPr>
              <a:t>.</a:t>
            </a:r>
            <a:endParaRPr lang="en-GB" altLang="en-US" sz="2800" dirty="0">
              <a:cs typeface="Arial" charset="0"/>
            </a:endParaRPr>
          </a:p>
          <a:p>
            <a:r>
              <a:rPr lang="en-GB" altLang="en-US" sz="2800" i="1" dirty="0">
                <a:cs typeface="Arial" charset="0"/>
              </a:rPr>
              <a:t>f</a:t>
            </a:r>
            <a:r>
              <a:rPr lang="en-GB" altLang="en-US" sz="2800" dirty="0">
                <a:cs typeface="Arial" charset="0"/>
              </a:rPr>
              <a:t> = Frequency</a:t>
            </a:r>
            <a:endParaRPr lang="el-GR" altLang="en-US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9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0993" y="559718"/>
            <a:ext cx="8229600" cy="1143000"/>
          </a:xfrm>
        </p:spPr>
        <p:txBody>
          <a:bodyPr/>
          <a:lstStyle/>
          <a:p>
            <a:r>
              <a:rPr lang="en-GB" altLang="en-US" u="sng" dirty="0"/>
              <a:t>D.C. Generator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293" y="1416968"/>
            <a:ext cx="8763000" cy="12954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/>
              <a:t>Using a split-ring commutator you can create a DC current from a spinning coil of wire</a:t>
            </a:r>
          </a:p>
        </p:txBody>
      </p:sp>
      <p:pic>
        <p:nvPicPr>
          <p:cNvPr id="10242" name="Picture 2" descr="https://upload.wikimedia.org/wikipedia/commons/d/da/Waveform_fullwave_rectifi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93" y="2426618"/>
            <a:ext cx="603885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6639" y="5684168"/>
            <a:ext cx="8763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en-US" sz="2800" kern="0" dirty="0" smtClean="0"/>
              <a:t>Although the current is always in the same direction, the spinning coil still creates a changing </a:t>
            </a:r>
            <a:r>
              <a:rPr lang="en-GB" altLang="en-US" sz="2800" i="1" kern="0" dirty="0" err="1" smtClean="0"/>
              <a:t>emf</a:t>
            </a:r>
            <a:r>
              <a:rPr lang="en-GB" altLang="en-US" sz="2800" kern="0" dirty="0" smtClean="0"/>
              <a:t> over time</a:t>
            </a:r>
            <a:endParaRPr lang="en-GB" alt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98148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26232"/>
            <a:ext cx="8229600" cy="868362"/>
          </a:xfrm>
        </p:spPr>
        <p:txBody>
          <a:bodyPr/>
          <a:lstStyle/>
          <a:p>
            <a:r>
              <a:rPr lang="en-GB" altLang="en-US" u="sng" dirty="0" smtClean="0"/>
              <a:t>Three </a:t>
            </a:r>
            <a:r>
              <a:rPr lang="en-GB" altLang="en-US" u="sng" dirty="0"/>
              <a:t>phase alternator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832"/>
            <a:ext cx="8839200" cy="3352800"/>
          </a:xfrm>
        </p:spPr>
        <p:txBody>
          <a:bodyPr/>
          <a:lstStyle/>
          <a:p>
            <a:r>
              <a:rPr lang="en-GB" altLang="en-US" dirty="0"/>
              <a:t>A power station uses static coil windings outside of a spinning electromagnet. This creates 3 AC currents that are 120</a:t>
            </a:r>
            <a:r>
              <a:rPr lang="en-GB" altLang="en-US" baseline="30000" dirty="0"/>
              <a:t>o</a:t>
            </a:r>
            <a:r>
              <a:rPr lang="en-GB" altLang="en-US" dirty="0"/>
              <a:t> out of phase to each other.</a:t>
            </a:r>
          </a:p>
          <a:p>
            <a:r>
              <a:rPr lang="en-GB" altLang="en-US" dirty="0"/>
              <a:t>Transformers and sub-stations can supply these to businesses and homes 1/3 to </a:t>
            </a:r>
            <a:r>
              <a:rPr lang="en-GB" altLang="en-US" dirty="0" smtClean="0"/>
              <a:t>each.</a:t>
            </a:r>
          </a:p>
        </p:txBody>
      </p:sp>
    </p:spTree>
    <p:extLst>
      <p:ext uri="{BB962C8B-B14F-4D97-AF65-F5344CB8AC3E}">
        <p14:creationId xmlns:p14="http://schemas.microsoft.com/office/powerpoint/2010/main" val="344837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410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Office Theme</vt:lpstr>
      <vt:lpstr>Equation</vt:lpstr>
      <vt:lpstr>AC Generators</vt:lpstr>
      <vt:lpstr>PowerPoint Presentation</vt:lpstr>
      <vt:lpstr>PowerPoint Presentation</vt:lpstr>
      <vt:lpstr>PowerPoint Presentation</vt:lpstr>
      <vt:lpstr>AC Generator</vt:lpstr>
      <vt:lpstr>AC Generator</vt:lpstr>
      <vt:lpstr>Emf</vt:lpstr>
      <vt:lpstr>D.C. Generator</vt:lpstr>
      <vt:lpstr>Three phase alternator</vt:lpstr>
      <vt:lpstr>Current supplied from a 3 phase coil generator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Josh Duddy</cp:lastModifiedBy>
  <cp:revision>17</cp:revision>
  <dcterms:created xsi:type="dcterms:W3CDTF">2015-01-15T14:31:39Z</dcterms:created>
  <dcterms:modified xsi:type="dcterms:W3CDTF">2020-03-19T11:40:58Z</dcterms:modified>
</cp:coreProperties>
</file>