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7" r:id="rId3"/>
    <p:sldId id="260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59" r:id="rId14"/>
    <p:sldId id="262" r:id="rId15"/>
    <p:sldId id="263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6BC01-A4ED-4C19-86EF-B28C40826FB6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1117B-640C-4989-AB32-FC8345100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659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C7F48-DA3E-4AF1-8C0E-313A2B0C6DF2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A1B1-3606-462E-B3A0-B2D5FC89D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03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F513E4-3816-468E-94E9-415048628DEE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22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888B74-710F-4CF8-A916-BA1B87E9CB09}" type="slidenum">
              <a:rPr lang="en-GB" altLang="en-US"/>
              <a:pPr eaLnBrk="1" hangingPunct="1"/>
              <a:t>16</a:t>
            </a:fld>
            <a:endParaRPr lang="en-GB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5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A19DE3-4CE8-4DF8-9CED-9715425A98AE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7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68C9BA-7932-4AD8-80C9-1BEC8DBC3228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23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F0EBDD-B194-4338-9826-26DE944399B3}" type="slidenum">
              <a:rPr lang="en-GB" altLang="en-US"/>
              <a:pPr eaLnBrk="1" hangingPunct="1"/>
              <a:t>19</a:t>
            </a:fld>
            <a:endParaRPr lang="en-GB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79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017E2F-655A-430A-B626-3BE38C6CD8C3}" type="slidenum">
              <a:rPr lang="en-GB" altLang="en-US"/>
              <a:pPr eaLnBrk="1" hangingPunct="1"/>
              <a:t>20</a:t>
            </a:fld>
            <a:endParaRPr lang="en-GB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98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4AFC07-4C61-493D-A242-CEBC5C4B7C13}" type="slidenum">
              <a:rPr lang="en-GB" altLang="en-US"/>
              <a:pPr eaLnBrk="1" hangingPunct="1"/>
              <a:t>21</a:t>
            </a:fld>
            <a:endParaRPr lang="en-GB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85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CC39F-E84B-4A65-898C-E09538B722FD}" type="slidenum">
              <a:rPr lang="en-GB" altLang="en-US"/>
              <a:pPr eaLnBrk="1" hangingPunct="1"/>
              <a:t>22</a:t>
            </a:fld>
            <a:endParaRPr lang="en-GB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5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38DE2B-E30A-4955-B66E-FBF645A5ED34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6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6DF67A-0D3E-4DFC-B21C-500C17DE5853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ACA274-17C0-4F00-8A57-74289D5FAA0D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4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655A40-68FE-4262-AEFF-AC90F15B4A81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52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CA1D1E-786C-4A7B-992A-5C0B3B95C170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02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15D6A6-D798-4885-9CF9-A80F3E5DD5A7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4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E6BE92-208A-44F5-8588-2FCE3229450D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79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7EC31B-93F9-4338-8E3A-09E1F53F55E8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8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5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2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5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212B2-27E3-4074-89D7-12900D1D78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378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6B354-7AE4-448A-8D54-7D8DA009EC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40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4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8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9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6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3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CB03-FE58-4F35-B6BB-0FBAF2F336BC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9591-250D-4E39-9C2D-FBB1F2BA7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0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fld id="{E7A4CB03-FE58-4F35-B6BB-0FBAF2F336B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fld id="{41839591-250D-4E39-9C2D-FBB1F2BA76A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LO: To understand Gravitational Fields</a:t>
            </a:r>
            <a:r>
              <a:rPr lang="en-GB" sz="1600" baseline="0" dirty="0" smtClean="0">
                <a:latin typeface="Comic Sans MS" panose="030F0702030302020204" pitchFamily="66" charset="0"/>
              </a:rPr>
              <a:t> and Field Strength </a:t>
            </a:r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52934"/>
            <a:ext cx="914400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Key Words: Field Strength, Newton, Radius, Force, Radial, Spherical, Uniform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7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67" t="41334" r="29761" b="36904"/>
          <a:stretch/>
        </p:blipFill>
        <p:spPr>
          <a:xfrm>
            <a:off x="696685" y="1587029"/>
            <a:ext cx="7496421" cy="303711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314707"/>
              </p:ext>
            </p:extLst>
          </p:nvPr>
        </p:nvGraphicFramePr>
        <p:xfrm>
          <a:off x="0" y="5029224"/>
          <a:ext cx="9034272" cy="16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4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Calculate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Field strength and Force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(C)</a:t>
                      </a: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Draw and interpret gravitational field diagrams.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(B)</a:t>
                      </a: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Use Centripetal Force to calculate period 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of orbit </a:t>
                      </a:r>
                      <a:r>
                        <a:rPr lang="en-GB" sz="1600" dirty="0" smtClean="0">
                          <a:latin typeface="Comic Sans MS" pitchFamily="66" charset="0"/>
                        </a:rPr>
                        <a:t>(A/A*)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57908"/>
              </p:ext>
            </p:extLst>
          </p:nvPr>
        </p:nvGraphicFramePr>
        <p:xfrm>
          <a:off x="0" y="764704"/>
          <a:ext cx="914400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1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6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6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6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u="sng" dirty="0" smtClean="0">
                          <a:latin typeface="Comic Sans MS" panose="030F0702030302020204" pitchFamily="66" charset="0"/>
                        </a:rPr>
                        <a:t>Gravitational Force</a:t>
                      </a:r>
                      <a:r>
                        <a:rPr lang="en-GB" sz="2000" b="1" u="sng" baseline="0" dirty="0" smtClean="0">
                          <a:latin typeface="Comic Sans MS" panose="030F0702030302020204" pitchFamily="66" charset="0"/>
                        </a:rPr>
                        <a:t> and Field Strength </a:t>
                      </a:r>
                      <a:endParaRPr lang="en-GB" sz="20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600" b="1" u="sng" smtClean="0">
                          <a:latin typeface="Comic Sans MS" panose="030F0702030302020204" pitchFamily="66" charset="0"/>
                        </a:rPr>
                        <a:t>26/09/2018</a:t>
                      </a:fld>
                      <a:endParaRPr lang="en-GB" sz="16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7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92188"/>
            <a:ext cx="8229600" cy="58658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400" dirty="0" smtClean="0"/>
              <a:t>Inserting a constant of proportionality:</a:t>
            </a:r>
          </a:p>
          <a:p>
            <a:pPr marL="0" indent="0" eaLnBrk="1" hangingPunct="1">
              <a:buFontTx/>
              <a:buNone/>
            </a:pPr>
            <a:r>
              <a:rPr lang="en-GB" altLang="en-US" b="1" i="1" dirty="0" smtClean="0">
                <a:solidFill>
                  <a:srgbClr val="FF3300"/>
                </a:solidFill>
              </a:rPr>
              <a:t>		F  </a:t>
            </a:r>
            <a:r>
              <a:rPr lang="en-GB" altLang="en-US" b="1" i="1" dirty="0" smtClean="0">
                <a:solidFill>
                  <a:srgbClr val="FF3300"/>
                </a:solidFill>
                <a:cs typeface="Arial" panose="020B0604020202020204" pitchFamily="34" charset="0"/>
              </a:rPr>
              <a:t>=  - G </a:t>
            </a:r>
            <a:r>
              <a:rPr lang="en-GB" altLang="en-US" b="1" i="1" u="sng" dirty="0" smtClean="0">
                <a:solidFill>
                  <a:srgbClr val="FF3300"/>
                </a:solidFill>
                <a:cs typeface="Arial" panose="020B0604020202020204" pitchFamily="34" charset="0"/>
              </a:rPr>
              <a:t>m</a:t>
            </a:r>
            <a:r>
              <a:rPr lang="en-GB" altLang="en-US" b="1" i="1" u="sng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1</a:t>
            </a:r>
            <a:r>
              <a:rPr lang="en-GB" altLang="en-US" b="1" i="1" u="sng" dirty="0" smtClean="0">
                <a:solidFill>
                  <a:srgbClr val="FF3300"/>
                </a:solidFill>
                <a:cs typeface="Arial" panose="020B0604020202020204" pitchFamily="34" charset="0"/>
              </a:rPr>
              <a:t> m</a:t>
            </a:r>
            <a:r>
              <a:rPr lang="en-GB" altLang="en-US" b="1" i="1" u="sng" baseline="-25000" dirty="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</a:p>
          <a:p>
            <a:pPr marL="0" indent="0" eaLnBrk="1" hangingPunct="1">
              <a:buFontTx/>
              <a:buNone/>
            </a:pPr>
            <a:r>
              <a:rPr lang="en-GB" altLang="en-US" b="1" i="1" dirty="0" smtClean="0">
                <a:solidFill>
                  <a:srgbClr val="FF3300"/>
                </a:solidFill>
                <a:cs typeface="Arial" panose="020B0604020202020204" pitchFamily="34" charset="0"/>
              </a:rPr>
              <a:t>			         r</a:t>
            </a:r>
            <a:r>
              <a:rPr lang="en-GB" altLang="en-US" b="1" i="1" baseline="30000" dirty="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 b="1" i="1" dirty="0" smtClean="0">
                <a:solidFill>
                  <a:srgbClr val="FF3300"/>
                </a:solidFill>
                <a:cs typeface="Arial" panose="020B0604020202020204" pitchFamily="34" charset="0"/>
              </a:rPr>
              <a:t>G</a:t>
            </a:r>
            <a:r>
              <a:rPr lang="en-GB" altLang="en-US" sz="2400" i="1" dirty="0" smtClean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cs typeface="Arial" panose="020B0604020202020204" pitchFamily="34" charset="0"/>
              </a:rPr>
              <a:t>is called the </a:t>
            </a:r>
            <a:r>
              <a:rPr lang="en-GB" altLang="en-US" sz="2400" b="1" dirty="0" smtClean="0">
                <a:solidFill>
                  <a:schemeClr val="accent2"/>
                </a:solidFill>
              </a:rPr>
              <a:t>Universal Constant of Gravitation</a:t>
            </a:r>
            <a:r>
              <a:rPr lang="en-GB" altLang="en-US" sz="2400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 b="1" i="1" dirty="0" smtClean="0">
                <a:solidFill>
                  <a:srgbClr val="FF3300"/>
                </a:solidFill>
                <a:cs typeface="Arial" panose="020B0604020202020204" pitchFamily="34" charset="0"/>
              </a:rPr>
              <a:t>G</a:t>
            </a:r>
            <a:r>
              <a:rPr lang="en-GB" altLang="en-US" sz="2400" i="1" dirty="0" smtClean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cs typeface="Arial" panose="020B0604020202020204" pitchFamily="34" charset="0"/>
              </a:rPr>
              <a:t>= 6.672 x 10 </a:t>
            </a:r>
            <a:r>
              <a:rPr lang="en-GB" altLang="en-US" sz="2400" baseline="30000" dirty="0" smtClean="0">
                <a:cs typeface="Arial" panose="020B0604020202020204" pitchFamily="34" charset="0"/>
              </a:rPr>
              <a:t>-11</a:t>
            </a:r>
            <a:r>
              <a:rPr lang="en-GB" altLang="en-US" sz="2400" dirty="0" smtClean="0">
                <a:cs typeface="Arial" panose="020B0604020202020204" pitchFamily="34" charset="0"/>
              </a:rPr>
              <a:t> N m </a:t>
            </a:r>
            <a:r>
              <a:rPr lang="en-GB" altLang="en-US" sz="2400" baseline="30000" dirty="0" smtClean="0">
                <a:cs typeface="Arial" panose="020B0604020202020204" pitchFamily="34" charset="0"/>
              </a:rPr>
              <a:t>2</a:t>
            </a:r>
            <a:r>
              <a:rPr lang="en-GB" altLang="en-US" sz="2400" dirty="0" smtClean="0">
                <a:cs typeface="Arial" panose="020B0604020202020204" pitchFamily="34" charset="0"/>
              </a:rPr>
              <a:t> kg </a:t>
            </a:r>
            <a:r>
              <a:rPr lang="en-GB" altLang="en-US" sz="2400" baseline="30000" dirty="0" smtClean="0">
                <a:cs typeface="Arial" panose="020B0604020202020204" pitchFamily="34" charset="0"/>
              </a:rPr>
              <a:t>- 2</a:t>
            </a:r>
            <a:r>
              <a:rPr lang="en-GB" altLang="en-US" sz="2400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 b="1" i="1" dirty="0" smtClean="0">
                <a:solidFill>
                  <a:srgbClr val="FF3300"/>
                </a:solidFill>
              </a:rPr>
              <a:t>G</a:t>
            </a:r>
            <a:r>
              <a:rPr lang="en-GB" altLang="en-US" sz="2400" dirty="0" smtClean="0"/>
              <a:t> is a ‘universal’ constant because it appears to be the same throughout the universe and independent of time, temperature and the medium separating the masses.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 b="1" i="1" dirty="0" smtClean="0">
                <a:solidFill>
                  <a:srgbClr val="FF3300"/>
                </a:solidFill>
              </a:rPr>
              <a:t>G</a:t>
            </a:r>
            <a:r>
              <a:rPr lang="en-GB" altLang="en-US" sz="2400" dirty="0" smtClean="0"/>
              <a:t> is a very small number and as a consequence gravitational force is only significant when at least one of the masses involved is very large (e.g. at least Moon sized)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 b="1" i="1" dirty="0" smtClean="0">
                <a:solidFill>
                  <a:srgbClr val="FF3300"/>
                </a:solidFill>
              </a:rPr>
              <a:t>The equation contains a negative sign to indicate that the force is attractive.</a:t>
            </a:r>
          </a:p>
        </p:txBody>
      </p:sp>
    </p:spTree>
    <p:extLst>
      <p:ext uri="{BB962C8B-B14F-4D97-AF65-F5344CB8AC3E}">
        <p14:creationId xmlns:p14="http://schemas.microsoft.com/office/powerpoint/2010/main" val="27445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Question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800" i="1" smtClean="0"/>
              <a:t>Calculate the gravitational force between yourself and the person sitting next to you. Comment on your answer.</a:t>
            </a:r>
          </a:p>
          <a:p>
            <a:pPr marL="0" indent="0" eaLnBrk="1" hangingPunct="1">
              <a:buFontTx/>
              <a:buNone/>
            </a:pPr>
            <a:endParaRPr lang="en-GB" altLang="en-US" sz="2800" i="1" smtClean="0"/>
          </a:p>
          <a:p>
            <a:pPr marL="0" indent="0" eaLnBrk="1" hangingPunct="1">
              <a:buFontTx/>
              <a:buNone/>
            </a:pPr>
            <a:r>
              <a:rPr lang="en-GB" altLang="en-US" sz="2800" i="1" smtClean="0"/>
              <a:t>Typical values: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i="1" smtClean="0"/>
              <a:t>Masses of both persons = 70 kg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i="1" smtClean="0"/>
              <a:t>Distance apart = 1m</a:t>
            </a:r>
          </a:p>
          <a:p>
            <a:pPr marL="0" indent="0" eaLnBrk="1" hangingPunct="1"/>
            <a:endParaRPr lang="en-GB" altLang="en-US" sz="2800" i="1" smtClean="0"/>
          </a:p>
        </p:txBody>
      </p:sp>
    </p:spTree>
    <p:extLst>
      <p:ext uri="{BB962C8B-B14F-4D97-AF65-F5344CB8AC3E}">
        <p14:creationId xmlns:p14="http://schemas.microsoft.com/office/powerpoint/2010/main" val="27184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232" y="1150103"/>
            <a:ext cx="8277225" cy="50673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smtClean="0"/>
              <a:t>F  </a:t>
            </a:r>
            <a:r>
              <a:rPr lang="en-GB" altLang="en-US" sz="2800" b="1" i="1" smtClean="0">
                <a:cs typeface="Arial" panose="020B0604020202020204" pitchFamily="34" charset="0"/>
              </a:rPr>
              <a:t>=  - G </a:t>
            </a:r>
            <a:r>
              <a:rPr lang="en-GB" altLang="en-US" sz="2800" b="1" i="1" u="sng" smtClean="0">
                <a:cs typeface="Arial" panose="020B0604020202020204" pitchFamily="34" charset="0"/>
              </a:rPr>
              <a:t>m</a:t>
            </a:r>
            <a:r>
              <a:rPr lang="en-GB" altLang="en-US" sz="2800" b="1" i="1" u="sng" baseline="-25000" smtClean="0">
                <a:cs typeface="Arial" panose="020B0604020202020204" pitchFamily="34" charset="0"/>
              </a:rPr>
              <a:t>1</a:t>
            </a:r>
            <a:r>
              <a:rPr lang="en-GB" altLang="en-US" sz="2800" b="1" i="1" u="sng" smtClean="0">
                <a:cs typeface="Arial" panose="020B0604020202020204" pitchFamily="34" charset="0"/>
              </a:rPr>
              <a:t> m</a:t>
            </a:r>
            <a:r>
              <a:rPr lang="en-GB" altLang="en-US" sz="2800" b="1" i="1" u="sng" baseline="-25000" smtClean="0">
                <a:cs typeface="Arial" panose="020B0604020202020204" pitchFamily="34" charset="0"/>
              </a:rPr>
              <a:t>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smtClean="0">
                <a:cs typeface="Arial" panose="020B0604020202020204" pitchFamily="34" charset="0"/>
              </a:rPr>
              <a:t>	         r</a:t>
            </a:r>
            <a:r>
              <a:rPr lang="en-GB" altLang="en-US" sz="2800" b="1" i="1" baseline="30000" smtClean="0">
                <a:cs typeface="Arial" panose="020B0604020202020204" pitchFamily="34" charset="0"/>
              </a:rPr>
              <a:t>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= (</a:t>
            </a:r>
            <a:r>
              <a:rPr lang="en-GB" altLang="en-US" sz="2800" u="sng" smtClean="0">
                <a:cs typeface="Arial" panose="020B0604020202020204" pitchFamily="34" charset="0"/>
              </a:rPr>
              <a:t>6.672 x 10 </a:t>
            </a:r>
            <a:r>
              <a:rPr lang="en-GB" altLang="en-US" sz="2800" u="sng" baseline="30000" smtClean="0">
                <a:cs typeface="Arial" panose="020B0604020202020204" pitchFamily="34" charset="0"/>
              </a:rPr>
              <a:t>-11</a:t>
            </a:r>
            <a:r>
              <a:rPr lang="en-GB" altLang="en-US" sz="2800" u="sng" smtClean="0">
                <a:cs typeface="Arial" panose="020B0604020202020204" pitchFamily="34" charset="0"/>
              </a:rPr>
              <a:t>) x (</a:t>
            </a:r>
            <a:r>
              <a:rPr lang="en-GB" altLang="en-US" sz="2800" u="sng" smtClean="0"/>
              <a:t>70) x (70)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		     (1 )</a:t>
            </a:r>
            <a:r>
              <a:rPr lang="en-GB" altLang="en-US" sz="2800" baseline="30000" smtClean="0"/>
              <a:t>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b="1" smtClean="0">
                <a:solidFill>
                  <a:srgbClr val="FF3300"/>
                </a:solidFill>
              </a:rPr>
              <a:t>gravitational force = 3.72 x 10 </a:t>
            </a:r>
            <a:r>
              <a:rPr lang="en-GB" altLang="en-US" b="1" baseline="30000" smtClean="0">
                <a:solidFill>
                  <a:srgbClr val="FF3300"/>
                </a:solidFill>
              </a:rPr>
              <a:t>- 7</a:t>
            </a:r>
            <a:r>
              <a:rPr lang="en-GB" altLang="en-US" b="1" smtClean="0">
                <a:solidFill>
                  <a:srgbClr val="FF3300"/>
                </a:solidFill>
              </a:rPr>
              <a:t> 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b="1" smtClean="0"/>
              <a:t>Comment: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/>
              <a:t>The weight of one of these persons is about 700N.         The above force would be the weight of a mass of about 0.000 04g. This is too small to measure even using a chemical balance reading down to 0.001g.</a:t>
            </a:r>
            <a:endParaRPr lang="en-GB" altLang="en-US" sz="2800" i="1" smtClean="0"/>
          </a:p>
        </p:txBody>
      </p:sp>
    </p:spTree>
    <p:extLst>
      <p:ext uri="{BB962C8B-B14F-4D97-AF65-F5344CB8AC3E}">
        <p14:creationId xmlns:p14="http://schemas.microsoft.com/office/powerpoint/2010/main" val="22383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65226" y="7197599"/>
            <a:ext cx="2057400" cy="365125"/>
          </a:xfrm>
        </p:spPr>
        <p:txBody>
          <a:bodyPr/>
          <a:lstStyle/>
          <a:p>
            <a:pPr>
              <a:defRPr/>
            </a:pPr>
            <a:fld id="{AA5BF0FB-38D0-4E0A-897E-8CEDDA8652C6}" type="datetime4">
              <a:rPr lang="en-GB"/>
              <a:pPr>
                <a:defRPr/>
              </a:pPr>
              <a:t>26 September 2018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7401" y="957136"/>
            <a:ext cx="8569325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latin typeface="Comic Sans MS" panose="030F0702030302020204" pitchFamily="66" charset="0"/>
                <a:cs typeface="Arial" charset="0"/>
              </a:rPr>
              <a:t>Worked </a:t>
            </a:r>
            <a:r>
              <a:rPr lang="en-GB" sz="2400" u="sng" dirty="0" smtClean="0">
                <a:latin typeface="Comic Sans MS" panose="030F0702030302020204" pitchFamily="66" charset="0"/>
                <a:cs typeface="Arial" charset="0"/>
              </a:rPr>
              <a:t>Example</a:t>
            </a:r>
          </a:p>
          <a:p>
            <a:pPr>
              <a:defRPr/>
            </a:pPr>
            <a:endParaRPr lang="en-GB" sz="2400" u="sng" dirty="0">
              <a:latin typeface="Comic Sans MS" panose="030F0702030302020204" pitchFamily="66" charset="0"/>
              <a:cs typeface="Arial" charset="0"/>
            </a:endParaRPr>
          </a:p>
          <a:p>
            <a:pPr>
              <a:defRPr/>
            </a:pPr>
            <a:r>
              <a:rPr lang="en-GB" dirty="0" smtClean="0">
                <a:latin typeface="Comic Sans MS" panose="030F0702030302020204" pitchFamily="66" charset="0"/>
                <a:cs typeface="Arial" charset="0"/>
              </a:rPr>
              <a:t>A Person</a:t>
            </a:r>
            <a:r>
              <a:rPr lang="en-GB" dirty="0" smtClean="0">
                <a:latin typeface="Comic Sans MS" panose="030F0702030302020204" pitchFamily="66" charset="0"/>
                <a:cs typeface="Arial" charset="0"/>
              </a:rPr>
              <a:t> has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a mass of 80kg.  When </a:t>
            </a:r>
            <a:r>
              <a:rPr lang="en-GB" dirty="0" smtClean="0">
                <a:latin typeface="Comic Sans MS" panose="030F0702030302020204" pitchFamily="66" charset="0"/>
                <a:cs typeface="Arial" charset="0"/>
              </a:rPr>
              <a:t>they are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standing on the Earth, what is the force exerted on </a:t>
            </a:r>
            <a:r>
              <a:rPr lang="en-GB" dirty="0" smtClean="0">
                <a:latin typeface="Comic Sans MS" panose="030F0702030302020204" pitchFamily="66" charset="0"/>
                <a:cs typeface="Arial" charset="0"/>
              </a:rPr>
              <a:t>them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by: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GB" dirty="0">
                <a:latin typeface="Comic Sans MS" panose="030F0702030302020204" pitchFamily="66" charset="0"/>
                <a:cs typeface="Arial" charset="0"/>
              </a:rPr>
              <a:t>The Sun;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GB" dirty="0">
                <a:latin typeface="Comic Sans MS" panose="030F0702030302020204" pitchFamily="66" charset="0"/>
                <a:cs typeface="Arial" charset="0"/>
              </a:rPr>
              <a:t>The Earth</a:t>
            </a:r>
            <a:r>
              <a:rPr lang="en-GB" dirty="0" smtClean="0">
                <a:latin typeface="Comic Sans MS" panose="030F0702030302020204" pitchFamily="66" charset="0"/>
                <a:cs typeface="Arial" charset="0"/>
              </a:rPr>
              <a:t>.</a:t>
            </a:r>
          </a:p>
          <a:p>
            <a:pPr>
              <a:defRPr/>
            </a:pPr>
            <a:endParaRPr lang="en-GB" dirty="0">
              <a:latin typeface="Comic Sans MS" panose="030F0702030302020204" pitchFamily="66" charset="0"/>
              <a:cs typeface="Arial" charset="0"/>
            </a:endParaRPr>
          </a:p>
          <a:p>
            <a:pPr marL="342900" indent="-342900">
              <a:defRPr/>
            </a:pPr>
            <a:r>
              <a:rPr lang="en-GB" i="1" dirty="0">
                <a:latin typeface="Comic Sans MS" panose="030F0702030302020204" pitchFamily="66" charset="0"/>
                <a:cs typeface="Arial" charset="0"/>
              </a:rPr>
              <a:t>	G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= 6.67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x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-11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N m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2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kg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-2</a:t>
            </a:r>
            <a:r>
              <a:rPr lang="en-GB" dirty="0" smtClean="0">
                <a:latin typeface="Comic Sans MS" panose="030F0702030302020204" pitchFamily="66" charset="0"/>
                <a:cs typeface="Arial" charset="0"/>
              </a:rPr>
              <a:t>,</a:t>
            </a:r>
          </a:p>
          <a:p>
            <a:pPr marL="342900" indent="-342900">
              <a:defRPr/>
            </a:pPr>
            <a:r>
              <a:rPr lang="en-GB" dirty="0" smtClean="0">
                <a:latin typeface="Comic Sans MS" panose="030F0702030302020204" pitchFamily="66" charset="0"/>
                <a:cs typeface="Arial" charset="0"/>
              </a:rPr>
              <a:t>	mass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of the Earth = 6.0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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24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kg, </a:t>
            </a:r>
          </a:p>
          <a:p>
            <a:pPr marL="342900" indent="-342900">
              <a:defRPr/>
            </a:pPr>
            <a:r>
              <a:rPr lang="en-GB" dirty="0">
                <a:latin typeface="Comic Sans MS" panose="030F0702030302020204" pitchFamily="66" charset="0"/>
                <a:cs typeface="Arial" charset="0"/>
              </a:rPr>
              <a:t>	radius of the Earth = 6.4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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6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m, </a:t>
            </a:r>
            <a:endParaRPr lang="en-GB" dirty="0" smtClean="0">
              <a:latin typeface="Comic Sans MS" panose="030F0702030302020204" pitchFamily="66" charset="0"/>
              <a:cs typeface="Arial" charset="0"/>
            </a:endParaRPr>
          </a:p>
          <a:p>
            <a:pPr marL="342900" indent="-342900">
              <a:defRPr/>
            </a:pPr>
            <a:r>
              <a:rPr lang="en-GB" dirty="0">
                <a:latin typeface="Comic Sans MS" panose="030F0702030302020204" pitchFamily="66" charset="0"/>
                <a:cs typeface="Arial" charset="0"/>
              </a:rPr>
              <a:t>	</a:t>
            </a:r>
            <a:r>
              <a:rPr lang="en-GB" dirty="0" smtClean="0">
                <a:latin typeface="Comic Sans MS" panose="030F0702030302020204" pitchFamily="66" charset="0"/>
                <a:cs typeface="Arial" charset="0"/>
              </a:rPr>
              <a:t>mass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of the Sun = 2.0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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30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kg, </a:t>
            </a:r>
          </a:p>
          <a:p>
            <a:pPr marL="342900" indent="-342900">
              <a:defRPr/>
            </a:pPr>
            <a:r>
              <a:rPr lang="en-GB" dirty="0">
                <a:latin typeface="Comic Sans MS" panose="030F0702030302020204" pitchFamily="66" charset="0"/>
                <a:cs typeface="Arial" charset="0"/>
              </a:rPr>
              <a:t>	average distance from the Earth to the Sun = 1.5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x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11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m.</a:t>
            </a:r>
          </a:p>
          <a:p>
            <a:pPr marL="342900" indent="-342900">
              <a:defRPr/>
            </a:pPr>
            <a:endParaRPr lang="en-GB" dirty="0">
              <a:latin typeface="Comic Sans MS" panose="030F0702030302020204" pitchFamily="66" charset="0"/>
              <a:cs typeface="Arial" charset="0"/>
            </a:endParaRPr>
          </a:p>
          <a:p>
            <a:pPr marL="342900" indent="-342900">
              <a:defRPr/>
            </a:pPr>
            <a:r>
              <a:rPr lang="en-GB" dirty="0">
                <a:latin typeface="Comic Sans MS" panose="030F0702030302020204" pitchFamily="66" charset="0"/>
                <a:cs typeface="Arial" charset="0"/>
              </a:rPr>
              <a:t>a	F = 6.67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x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-11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x 80 x 2.0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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30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/ (1.5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x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11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)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2</a:t>
            </a:r>
            <a:endParaRPr lang="en-GB" dirty="0">
              <a:latin typeface="Comic Sans MS" panose="030F0702030302020204" pitchFamily="66" charset="0"/>
              <a:cs typeface="Arial" charset="0"/>
            </a:endParaRPr>
          </a:p>
          <a:p>
            <a:pPr marL="342900" indent="-342900">
              <a:defRPr/>
            </a:pPr>
            <a:r>
              <a:rPr lang="en-GB" dirty="0">
                <a:latin typeface="Comic Sans MS" panose="030F0702030302020204" pitchFamily="66" charset="0"/>
                <a:cs typeface="Arial" charset="0"/>
              </a:rPr>
              <a:t>	   = 0.47 N</a:t>
            </a:r>
          </a:p>
          <a:p>
            <a:pPr marL="342900" indent="-342900">
              <a:defRPr/>
            </a:pPr>
            <a:endParaRPr lang="en-GB" dirty="0">
              <a:latin typeface="Comic Sans MS" panose="030F0702030302020204" pitchFamily="66" charset="0"/>
              <a:cs typeface="Arial" charset="0"/>
            </a:endParaRPr>
          </a:p>
          <a:p>
            <a:pPr marL="342900" indent="-342900">
              <a:defRPr/>
            </a:pPr>
            <a:r>
              <a:rPr lang="en-GB" dirty="0">
                <a:latin typeface="Comic Sans MS" panose="030F0702030302020204" pitchFamily="66" charset="0"/>
                <a:cs typeface="Arial" charset="0"/>
              </a:rPr>
              <a:t>b	</a:t>
            </a:r>
            <a:r>
              <a:rPr lang="en-GB" i="1" dirty="0">
                <a:solidFill>
                  <a:srgbClr val="C00000"/>
                </a:solidFill>
                <a:latin typeface="Comic Sans MS" panose="030F0702030302020204" pitchFamily="66" charset="0"/>
                <a:cs typeface="Arial" charset="0"/>
              </a:rPr>
              <a:t>What will we use for r?</a:t>
            </a:r>
          </a:p>
          <a:p>
            <a:pPr marL="342900" indent="-342900">
              <a:defRPr/>
            </a:pPr>
            <a:r>
              <a:rPr lang="en-GB" dirty="0">
                <a:latin typeface="Comic Sans MS" panose="030F0702030302020204" pitchFamily="66" charset="0"/>
                <a:cs typeface="Arial" charset="0"/>
              </a:rPr>
              <a:t>	F = 6.67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x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-11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x 80 x 6.0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x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24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/ (6.4 </a:t>
            </a:r>
            <a:r>
              <a:rPr lang="en-GB" dirty="0">
                <a:latin typeface="Comic Sans MS" panose="030F0702030302020204" pitchFamily="66" charset="0"/>
                <a:cs typeface="Arial" charset="0"/>
                <a:sym typeface="Symbol"/>
              </a:rPr>
              <a:t>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6 </a:t>
            </a:r>
            <a:r>
              <a:rPr lang="en-GB" dirty="0">
                <a:latin typeface="Comic Sans MS" panose="030F0702030302020204" pitchFamily="66" charset="0"/>
                <a:cs typeface="Arial" charset="0"/>
              </a:rPr>
              <a:t>)</a:t>
            </a:r>
            <a:r>
              <a:rPr lang="en-GB" baseline="30000" dirty="0">
                <a:latin typeface="Comic Sans MS" panose="030F0702030302020204" pitchFamily="66" charset="0"/>
                <a:cs typeface="Arial" charset="0"/>
              </a:rPr>
              <a:t>2</a:t>
            </a:r>
            <a:endParaRPr lang="en-GB" dirty="0">
              <a:latin typeface="Comic Sans MS" panose="030F0702030302020204" pitchFamily="66" charset="0"/>
              <a:cs typeface="Arial" charset="0"/>
            </a:endParaRPr>
          </a:p>
          <a:p>
            <a:pPr marL="342900" indent="-342900">
              <a:defRPr/>
            </a:pPr>
            <a:r>
              <a:rPr lang="en-GB" dirty="0">
                <a:latin typeface="Comic Sans MS" panose="030F0702030302020204" pitchFamily="66" charset="0"/>
                <a:cs typeface="Arial" charset="0"/>
              </a:rPr>
              <a:t>	   = 780 N</a:t>
            </a:r>
          </a:p>
          <a:p>
            <a:pPr marL="342900" indent="-342900">
              <a:defRPr/>
            </a:pPr>
            <a:endParaRPr lang="en-GB" dirty="0"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969" t="37871" r="8870" b="21484"/>
          <a:stretch/>
        </p:blipFill>
        <p:spPr>
          <a:xfrm>
            <a:off x="324465" y="1002891"/>
            <a:ext cx="8070316" cy="37165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209" t="37516" r="8872" b="23387"/>
          <a:stretch/>
        </p:blipFill>
        <p:spPr>
          <a:xfrm>
            <a:off x="2448232" y="2861187"/>
            <a:ext cx="6695768" cy="2979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92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921" t="38291" r="7257" b="2484"/>
          <a:stretch/>
        </p:blipFill>
        <p:spPr>
          <a:xfrm>
            <a:off x="1179871" y="884903"/>
            <a:ext cx="7049729" cy="4513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693" t="36355" r="9113" b="44290"/>
          <a:stretch/>
        </p:blipFill>
        <p:spPr>
          <a:xfrm>
            <a:off x="1401095" y="5397910"/>
            <a:ext cx="6607279" cy="147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3201" y="904458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b="1" smtClean="0"/>
              <a:t>Radial field relationship between </a:t>
            </a:r>
            <a:r>
              <a:rPr lang="en-GB" altLang="en-US" sz="3200" b="1" i="1" smtClean="0">
                <a:solidFill>
                  <a:srgbClr val="FF3300"/>
                </a:solidFill>
              </a:rPr>
              <a:t>g</a:t>
            </a:r>
            <a:r>
              <a:rPr lang="en-GB" altLang="en-US" sz="3200" b="1" smtClean="0"/>
              <a:t> and </a:t>
            </a:r>
            <a:r>
              <a:rPr lang="en-GB" altLang="en-US" sz="3200" b="1" i="1" smtClean="0">
                <a:solidFill>
                  <a:srgbClr val="FF3300"/>
                </a:solidFill>
              </a:rPr>
              <a:t>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264" y="2073275"/>
            <a:ext cx="8410575" cy="47847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</a:rPr>
              <a:t>g = F / m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where </a:t>
            </a:r>
            <a:r>
              <a:rPr lang="en-GB" altLang="en-US" sz="2400" b="1" i="1" smtClean="0">
                <a:solidFill>
                  <a:srgbClr val="FF3300"/>
                </a:solidFill>
              </a:rPr>
              <a:t>m</a:t>
            </a:r>
            <a:r>
              <a:rPr lang="en-GB" altLang="en-US" sz="2400" smtClean="0"/>
              <a:t> is a mass feeling the gravity force of a much larger mass </a:t>
            </a:r>
            <a:r>
              <a:rPr lang="en-GB" altLang="en-US" sz="2400" b="1" i="1" smtClean="0">
                <a:solidFill>
                  <a:srgbClr val="FF3300"/>
                </a:solidFill>
              </a:rPr>
              <a:t>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Newton’s law in this situation can now be written: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</a:rPr>
              <a:t>F  </a:t>
            </a: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=  - </a:t>
            </a:r>
            <a:r>
              <a:rPr lang="en-GB" altLang="en-US" sz="2400" b="1" i="1" u="sng" smtClean="0">
                <a:solidFill>
                  <a:srgbClr val="FF3300"/>
                </a:solidFill>
                <a:cs typeface="Arial" panose="020B0604020202020204" pitchFamily="34" charset="0"/>
              </a:rPr>
              <a:t>G M m</a:t>
            </a:r>
            <a:endParaRPr lang="en-GB" altLang="en-US" sz="2400" b="1" i="1" u="sng" baseline="-25000" smtClean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	    r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Substituting </a:t>
            </a:r>
            <a:r>
              <a:rPr lang="en-GB" altLang="en-US" sz="2400" b="1" i="1" smtClean="0">
                <a:solidFill>
                  <a:srgbClr val="FF3300"/>
                </a:solidFill>
              </a:rPr>
              <a:t>F</a:t>
            </a:r>
            <a:r>
              <a:rPr lang="en-GB" altLang="en-US" sz="2400" smtClean="0"/>
              <a:t> from the 2</a:t>
            </a:r>
            <a:r>
              <a:rPr lang="en-GB" altLang="en-US" sz="2400" baseline="30000" smtClean="0"/>
              <a:t>nd</a:t>
            </a:r>
            <a:r>
              <a:rPr lang="en-GB" altLang="en-US" sz="2400" smtClean="0"/>
              <a:t> equation into the 1st: </a:t>
            </a:r>
            <a:r>
              <a:rPr lang="en-GB" altLang="en-US" sz="2400" b="1" i="1" smtClean="0">
                <a:solidFill>
                  <a:srgbClr val="FF3300"/>
                </a:solidFill>
              </a:rPr>
              <a:t>g = - </a:t>
            </a:r>
            <a:r>
              <a:rPr lang="en-GB" altLang="en-US" sz="2400" b="1" i="1" u="sng" smtClean="0">
                <a:solidFill>
                  <a:srgbClr val="FF3300"/>
                </a:solidFill>
                <a:cs typeface="Arial" panose="020B0604020202020204" pitchFamily="34" charset="0"/>
              </a:rPr>
              <a:t>G M m</a:t>
            </a:r>
            <a:r>
              <a:rPr lang="en-GB" altLang="en-US" sz="2400" b="1" i="1" smtClean="0">
                <a:solidFill>
                  <a:srgbClr val="FF33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          								 r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r>
              <a:rPr lang="en-GB" altLang="en-US" sz="2400" b="1" i="1" smtClean="0">
                <a:solidFill>
                  <a:srgbClr val="FF3300"/>
                </a:solidFill>
              </a:rPr>
              <a:t> 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</a:rPr>
              <a:t>			</a:t>
            </a:r>
            <a:r>
              <a:rPr lang="en-GB" altLang="en-US" b="1" i="1" smtClean="0">
                <a:solidFill>
                  <a:srgbClr val="FF3300"/>
                </a:solidFill>
              </a:rPr>
              <a:t>g = - </a:t>
            </a:r>
            <a:r>
              <a:rPr lang="en-GB" altLang="en-US" b="1" i="1" u="sng" smtClean="0">
                <a:solidFill>
                  <a:srgbClr val="FF3300"/>
                </a:solidFill>
                <a:cs typeface="Arial" panose="020B0604020202020204" pitchFamily="34" charset="0"/>
              </a:rPr>
              <a:t>G M </a:t>
            </a:r>
            <a:endParaRPr lang="en-GB" altLang="en-US" b="1" i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b="1" i="1" smtClean="0">
                <a:solidFill>
                  <a:srgbClr val="FF3300"/>
                </a:solidFill>
                <a:cs typeface="Arial" panose="020B0604020202020204" pitchFamily="34" charset="0"/>
              </a:rPr>
              <a:t>          			   r</a:t>
            </a:r>
            <a:r>
              <a:rPr lang="en-GB" altLang="en-US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endParaRPr lang="en-GB" altLang="en-US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baseline="30000" smtClean="0"/>
          </a:p>
        </p:txBody>
      </p:sp>
    </p:spTree>
    <p:extLst>
      <p:ext uri="{BB962C8B-B14F-4D97-AF65-F5344CB8AC3E}">
        <p14:creationId xmlns:p14="http://schemas.microsoft.com/office/powerpoint/2010/main" val="25353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24" y="714041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mtClean="0"/>
              <a:t>Question  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187" y="169035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smtClean="0"/>
              <a:t>Calculate the mass of the Earth, M.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smtClean="0"/>
              <a:t>Earth surface g = 9.81 Nkg </a:t>
            </a:r>
            <a:r>
              <a:rPr lang="en-GB" altLang="en-US" sz="2400" i="1" baseline="30000" smtClean="0"/>
              <a:t>-1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smtClean="0"/>
              <a:t>Earth radius, r = 6400 km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/>
              <a:t>	</a:t>
            </a:r>
            <a:r>
              <a:rPr lang="en-GB" altLang="en-US" sz="2400" b="1" i="1" smtClean="0">
                <a:solidFill>
                  <a:srgbClr val="FF3300"/>
                </a:solidFill>
              </a:rPr>
              <a:t>	   g = 	- </a:t>
            </a:r>
            <a:r>
              <a:rPr lang="en-GB" altLang="en-US" sz="2400" b="1" i="1" u="sng" smtClean="0">
                <a:solidFill>
                  <a:srgbClr val="FF3300"/>
                </a:solidFill>
                <a:cs typeface="Arial" panose="020B0604020202020204" pitchFamily="34" charset="0"/>
              </a:rPr>
              <a:t>G M </a:t>
            </a:r>
            <a:endParaRPr lang="en-GB" altLang="en-US" sz="2400" b="1" i="1" smtClean="0">
              <a:solidFill>
                <a:srgbClr val="FF33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         		    r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endParaRPr lang="en-GB" altLang="en-US" sz="2400" i="1" smtClean="0">
              <a:solidFill>
                <a:srgbClr val="FF33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</a:rPr>
              <a:t>r</a:t>
            </a:r>
            <a:r>
              <a:rPr lang="en-GB" altLang="en-US" sz="2400" i="1" smtClean="0">
                <a:solidFill>
                  <a:srgbClr val="FF3300"/>
                </a:solidFill>
              </a:rPr>
              <a:t> </a:t>
            </a:r>
            <a:r>
              <a:rPr lang="en-GB" altLang="en-US" sz="2400" i="1" smtClean="0"/>
              <a:t>= </a:t>
            </a:r>
            <a:r>
              <a:rPr lang="en-GB" altLang="en-US" sz="2400" smtClean="0"/>
              <a:t>distance from Earth centre = 6 400 000 m = 6.4 x 10 </a:t>
            </a:r>
            <a:r>
              <a:rPr lang="en-GB" altLang="en-US" sz="2400" baseline="30000" smtClean="0"/>
              <a:t>6 </a:t>
            </a:r>
            <a:r>
              <a:rPr lang="en-GB" altLang="en-US" sz="2400" smtClean="0"/>
              <a:t>m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9.81 = </a:t>
            </a:r>
            <a:r>
              <a:rPr lang="en-GB" altLang="en-US" sz="2400" u="sng" smtClean="0"/>
              <a:t>(</a:t>
            </a:r>
            <a:r>
              <a:rPr lang="en-GB" altLang="en-US" sz="2400" u="sng" smtClean="0">
                <a:cs typeface="Arial" panose="020B0604020202020204" pitchFamily="34" charset="0"/>
              </a:rPr>
              <a:t>6.672 x 10 </a:t>
            </a:r>
            <a:r>
              <a:rPr lang="en-GB" altLang="en-US" sz="2400" u="sng" baseline="30000" smtClean="0">
                <a:cs typeface="Arial" panose="020B0604020202020204" pitchFamily="34" charset="0"/>
              </a:rPr>
              <a:t>-11</a:t>
            </a:r>
            <a:r>
              <a:rPr lang="en-GB" altLang="en-US" sz="2400" u="sng" smtClean="0">
                <a:cs typeface="Arial" panose="020B0604020202020204" pitchFamily="34" charset="0"/>
              </a:rPr>
              <a:t>) x (</a:t>
            </a:r>
            <a:r>
              <a:rPr lang="en-GB" altLang="en-US" sz="2400" b="1" i="1" u="sng" smtClean="0">
                <a:solidFill>
                  <a:srgbClr val="FF3300"/>
                </a:solidFill>
              </a:rPr>
              <a:t>M</a:t>
            </a:r>
            <a:r>
              <a:rPr lang="en-GB" altLang="en-US" sz="2400" u="sng" smtClean="0"/>
              <a:t>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		     (6.4 x 10 </a:t>
            </a:r>
            <a:r>
              <a:rPr lang="en-GB" altLang="en-US" sz="2400" baseline="30000" smtClean="0"/>
              <a:t>6 </a:t>
            </a:r>
            <a:r>
              <a:rPr lang="en-GB" altLang="en-US" sz="2400" smtClean="0"/>
              <a:t>m )</a:t>
            </a:r>
            <a:r>
              <a:rPr lang="en-GB" altLang="en-US" sz="2400" baseline="30000" smtClean="0"/>
              <a:t>2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</a:rPr>
              <a:t>M</a:t>
            </a:r>
            <a:r>
              <a:rPr lang="en-GB" altLang="en-US" sz="2400" smtClean="0"/>
              <a:t> = 9.81 x (6.4 x 10 </a:t>
            </a:r>
            <a:r>
              <a:rPr lang="en-GB" altLang="en-US" sz="2400" baseline="30000" smtClean="0"/>
              <a:t>6 </a:t>
            </a:r>
            <a:r>
              <a:rPr lang="en-GB" altLang="en-US" sz="2400" smtClean="0"/>
              <a:t>m )</a:t>
            </a:r>
            <a:r>
              <a:rPr lang="en-GB" altLang="en-US" sz="2400" baseline="30000" smtClean="0"/>
              <a:t>2 </a:t>
            </a:r>
            <a:r>
              <a:rPr lang="en-GB" altLang="en-US" sz="2400" smtClean="0"/>
              <a:t>/ (</a:t>
            </a:r>
            <a:r>
              <a:rPr lang="en-GB" altLang="en-US" sz="2400" smtClean="0">
                <a:cs typeface="Arial" panose="020B0604020202020204" pitchFamily="34" charset="0"/>
              </a:rPr>
              <a:t>6.672 x 10 </a:t>
            </a:r>
            <a:r>
              <a:rPr lang="en-GB" altLang="en-US" sz="2400" baseline="30000" smtClean="0">
                <a:cs typeface="Arial" panose="020B0604020202020204" pitchFamily="34" charset="0"/>
              </a:rPr>
              <a:t>-11</a:t>
            </a:r>
            <a:r>
              <a:rPr lang="en-GB" altLang="en-US" sz="2400" smtClean="0">
                <a:cs typeface="Arial" panose="020B0604020202020204" pitchFamily="34" charset="0"/>
              </a:rPr>
              <a:t>)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= 4.404 x 10</a:t>
            </a:r>
            <a:r>
              <a:rPr lang="en-GB" altLang="en-US" sz="2400" baseline="30000" smtClean="0">
                <a:cs typeface="Arial" panose="020B0604020202020204" pitchFamily="34" charset="0"/>
              </a:rPr>
              <a:t>13</a:t>
            </a:r>
            <a:r>
              <a:rPr lang="en-GB" altLang="en-US" sz="2400" smtClean="0">
                <a:cs typeface="Arial" panose="020B0604020202020204" pitchFamily="34" charset="0"/>
              </a:rPr>
              <a:t> / 6.672 x 10 </a:t>
            </a:r>
            <a:r>
              <a:rPr lang="en-GB" altLang="en-US" sz="2400" baseline="30000" smtClean="0">
                <a:cs typeface="Arial" panose="020B0604020202020204" pitchFamily="34" charset="0"/>
              </a:rPr>
              <a:t>-11</a:t>
            </a:r>
            <a:endParaRPr lang="en-GB" altLang="en-US" sz="2400" smtClean="0"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smtClean="0">
                <a:solidFill>
                  <a:srgbClr val="FF3300"/>
                </a:solidFill>
                <a:cs typeface="Arial" panose="020B0604020202020204" pitchFamily="34" charset="0"/>
              </a:rPr>
              <a:t>Earth mass = </a:t>
            </a:r>
            <a:r>
              <a:rPr lang="en-GB" altLang="en-US" sz="2400" b="1" smtClean="0">
                <a:solidFill>
                  <a:srgbClr val="FF3300"/>
                </a:solidFill>
              </a:rPr>
              <a:t>6.02 x 10 </a:t>
            </a:r>
            <a:r>
              <a:rPr lang="en-GB" altLang="en-US" sz="2400" b="1" baseline="30000" smtClean="0">
                <a:solidFill>
                  <a:srgbClr val="FF3300"/>
                </a:solidFill>
              </a:rPr>
              <a:t>24</a:t>
            </a:r>
            <a:r>
              <a:rPr lang="en-GB" altLang="en-US" sz="2400" b="1" smtClean="0">
                <a:solidFill>
                  <a:srgbClr val="FF3300"/>
                </a:solidFill>
              </a:rPr>
              <a:t> kg </a:t>
            </a:r>
            <a:endParaRPr lang="en-GB" altLang="en-US" sz="2400" b="1" smtClean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1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6618" y="894516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mtClean="0"/>
              <a:t>Question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818" y="1942265"/>
            <a:ext cx="8299450" cy="298291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smtClean="0"/>
              <a:t>Calculate the gravitational field strength due to the Earth at: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LcParenBoth"/>
            </a:pPr>
            <a:r>
              <a:rPr lang="en-GB" altLang="en-US" sz="2400" i="1" smtClean="0"/>
              <a:t> the top of Snowdon in Wales (height 1000m)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LcParenBoth"/>
            </a:pPr>
            <a:r>
              <a:rPr lang="en-GB" altLang="en-US" sz="2400" i="1" smtClean="0"/>
              <a:t> the top of Mount Everest (height 10 000m)</a:t>
            </a:r>
          </a:p>
          <a:p>
            <a:pPr marL="0" indent="0" eaLnBrk="1" hangingPunct="1">
              <a:lnSpc>
                <a:spcPct val="80000"/>
              </a:lnSpc>
              <a:buFontTx/>
              <a:buAutoNum type="alphaLcParenBoth"/>
            </a:pPr>
            <a:r>
              <a:rPr lang="en-GB" altLang="en-US" sz="2400" i="1" smtClean="0"/>
              <a:t> the height of the orbit of the International Space Station (height 300 km)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smtClean="0"/>
              <a:t>Earth mass = 6.0 x 10 </a:t>
            </a:r>
            <a:r>
              <a:rPr lang="en-GB" altLang="en-US" sz="2400" i="1" baseline="30000" smtClean="0"/>
              <a:t>24</a:t>
            </a:r>
            <a:r>
              <a:rPr lang="en-GB" altLang="en-US" sz="2400" i="1" smtClean="0"/>
              <a:t> kg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smtClean="0"/>
              <a:t>Earth radius = 6400 km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i="1" smtClean="0"/>
              <a:t>G = </a:t>
            </a:r>
            <a:r>
              <a:rPr lang="en-GB" altLang="en-US" sz="2400" i="1" smtClean="0">
                <a:cs typeface="Arial" panose="020B0604020202020204" pitchFamily="34" charset="0"/>
              </a:rPr>
              <a:t>6.672 x 10 </a:t>
            </a:r>
            <a:r>
              <a:rPr lang="en-GB" altLang="en-US" sz="2400" i="1" baseline="30000" smtClean="0">
                <a:cs typeface="Arial" panose="020B0604020202020204" pitchFamily="34" charset="0"/>
              </a:rPr>
              <a:t>-11</a:t>
            </a:r>
            <a:r>
              <a:rPr lang="en-GB" altLang="en-US" sz="2400" i="1" smtClean="0">
                <a:cs typeface="Arial" panose="020B0604020202020204" pitchFamily="34" charset="0"/>
              </a:rPr>
              <a:t> N m </a:t>
            </a:r>
            <a:r>
              <a:rPr lang="en-GB" altLang="en-US" sz="2400" i="1" baseline="30000" smtClean="0">
                <a:cs typeface="Arial" panose="020B0604020202020204" pitchFamily="34" charset="0"/>
              </a:rPr>
              <a:t>2</a:t>
            </a:r>
            <a:r>
              <a:rPr lang="en-GB" altLang="en-US" sz="2400" i="1" smtClean="0">
                <a:cs typeface="Arial" panose="020B0604020202020204" pitchFamily="34" charset="0"/>
              </a:rPr>
              <a:t> kg </a:t>
            </a:r>
            <a:r>
              <a:rPr lang="en-GB" altLang="en-US" sz="2400" i="1" baseline="30000" smtClean="0">
                <a:cs typeface="Arial" panose="020B0604020202020204" pitchFamily="34" charset="0"/>
              </a:rPr>
              <a:t>- 2</a:t>
            </a:r>
            <a:endParaRPr lang="en-GB" altLang="en-US" sz="2400" i="1" smtClean="0"/>
          </a:p>
        </p:txBody>
      </p:sp>
    </p:spTree>
    <p:extLst>
      <p:ext uri="{BB962C8B-B14F-4D97-AF65-F5344CB8AC3E}">
        <p14:creationId xmlns:p14="http://schemas.microsoft.com/office/powerpoint/2010/main" val="197104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7355"/>
            <a:ext cx="8229600" cy="5649913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3600" b="1" i="1" smtClean="0">
                <a:solidFill>
                  <a:srgbClr val="FF3300"/>
                </a:solidFill>
              </a:rPr>
              <a:t>			</a:t>
            </a:r>
            <a:r>
              <a:rPr lang="en-GB" altLang="en-US" sz="2800" b="1" i="1" smtClean="0">
                <a:solidFill>
                  <a:srgbClr val="FF3300"/>
                </a:solidFill>
              </a:rPr>
              <a:t>g = - </a:t>
            </a:r>
            <a:r>
              <a:rPr lang="en-GB" altLang="en-US" sz="2800" b="1" i="1" u="sng" smtClean="0">
                <a:solidFill>
                  <a:srgbClr val="FF3300"/>
                </a:solidFill>
                <a:cs typeface="Arial" panose="020B0604020202020204" pitchFamily="34" charset="0"/>
              </a:rPr>
              <a:t>G M </a:t>
            </a:r>
            <a:endParaRPr lang="en-GB" altLang="en-US" sz="2800" b="1" i="1" smtClean="0">
              <a:solidFill>
                <a:srgbClr val="FF3300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  <a:cs typeface="Arial" panose="020B0604020202020204" pitchFamily="34" charset="0"/>
              </a:rPr>
              <a:t>          		  r</a:t>
            </a:r>
            <a:r>
              <a:rPr lang="en-GB" altLang="en-US" sz="28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endParaRPr lang="en-GB" altLang="en-US" sz="2800" i="1" smtClean="0"/>
          </a:p>
          <a:p>
            <a:pPr marL="533400" indent="-533400" eaLnBrk="1" hangingPunct="1">
              <a:lnSpc>
                <a:spcPct val="80000"/>
              </a:lnSpc>
              <a:buFontTx/>
              <a:buAutoNum type="alphaLcParenBoth"/>
            </a:pPr>
            <a:r>
              <a:rPr lang="en-GB" altLang="en-US" sz="2800" i="1" smtClean="0"/>
              <a:t>Snowdon: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</a:rPr>
              <a:t>r</a:t>
            </a:r>
            <a:r>
              <a:rPr lang="en-GB" altLang="en-US" sz="2800" i="1" smtClean="0"/>
              <a:t> = distance from Earth centre = (6400 + 1) km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</a:rPr>
              <a:t>g </a:t>
            </a:r>
            <a:r>
              <a:rPr lang="en-GB" altLang="en-US" sz="2800" i="1" smtClean="0"/>
              <a:t>= </a:t>
            </a:r>
            <a:r>
              <a:rPr lang="en-GB" altLang="en-US" sz="2800" u="sng" smtClean="0"/>
              <a:t>(</a:t>
            </a:r>
            <a:r>
              <a:rPr lang="en-GB" altLang="en-US" sz="2800" u="sng" smtClean="0">
                <a:cs typeface="Arial" panose="020B0604020202020204" pitchFamily="34" charset="0"/>
              </a:rPr>
              <a:t>6.672 x 10 </a:t>
            </a:r>
            <a:r>
              <a:rPr lang="en-GB" altLang="en-US" sz="2800" u="sng" baseline="30000" smtClean="0">
                <a:cs typeface="Arial" panose="020B0604020202020204" pitchFamily="34" charset="0"/>
              </a:rPr>
              <a:t>-11</a:t>
            </a:r>
            <a:r>
              <a:rPr lang="en-GB" altLang="en-US" sz="2800" u="sng" smtClean="0">
                <a:cs typeface="Arial" panose="020B0604020202020204" pitchFamily="34" charset="0"/>
              </a:rPr>
              <a:t>) x (</a:t>
            </a:r>
            <a:r>
              <a:rPr lang="en-GB" altLang="en-US" sz="2800" u="sng" smtClean="0"/>
              <a:t>6.0 x 10 </a:t>
            </a:r>
            <a:r>
              <a:rPr lang="en-GB" altLang="en-US" sz="2800" u="sng" baseline="30000" smtClean="0"/>
              <a:t>24</a:t>
            </a:r>
            <a:r>
              <a:rPr lang="en-GB" altLang="en-US" sz="2800" u="sng" smtClean="0"/>
              <a:t> kg)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		     (6401 x 10 </a:t>
            </a:r>
            <a:r>
              <a:rPr lang="en-GB" altLang="en-US" sz="2800" baseline="30000" smtClean="0"/>
              <a:t>3 </a:t>
            </a:r>
            <a:r>
              <a:rPr lang="en-GB" altLang="en-US" sz="2800" smtClean="0"/>
              <a:t>m )</a:t>
            </a:r>
            <a:r>
              <a:rPr lang="en-GB" altLang="en-US" sz="2800" baseline="30000" smtClean="0"/>
              <a:t>2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= 4.003 x 10</a:t>
            </a:r>
            <a:r>
              <a:rPr lang="en-GB" altLang="en-US" sz="2800" baseline="30000" smtClean="0"/>
              <a:t>14</a:t>
            </a:r>
            <a:r>
              <a:rPr lang="en-GB" altLang="en-US" sz="2800" smtClean="0"/>
              <a:t> / 4.097 x 10</a:t>
            </a:r>
            <a:r>
              <a:rPr lang="en-GB" altLang="en-US" sz="2800" baseline="30000" smtClean="0"/>
              <a:t>13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</a:rPr>
              <a:t>g</a:t>
            </a:r>
            <a:r>
              <a:rPr lang="en-GB" altLang="en-US" sz="2800" b="1" smtClean="0">
                <a:solidFill>
                  <a:srgbClr val="FF3300"/>
                </a:solidFill>
              </a:rPr>
              <a:t>, Snowdon = 9.77 Nkg</a:t>
            </a:r>
            <a:r>
              <a:rPr lang="en-GB" altLang="en-US" sz="2800" b="1" baseline="30000" smtClean="0">
                <a:solidFill>
                  <a:srgbClr val="FF3300"/>
                </a:solidFill>
              </a:rPr>
              <a:t>-1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(b) Everest: </a:t>
            </a:r>
            <a:r>
              <a:rPr lang="en-GB" altLang="en-US" sz="2800" b="1" i="1" smtClean="0">
                <a:solidFill>
                  <a:srgbClr val="FF3300"/>
                </a:solidFill>
              </a:rPr>
              <a:t>r</a:t>
            </a:r>
            <a:r>
              <a:rPr lang="en-GB" altLang="en-US" sz="2800" smtClean="0"/>
              <a:t> = 6410 km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</a:rPr>
              <a:t>g</a:t>
            </a:r>
            <a:r>
              <a:rPr lang="en-GB" altLang="en-US" sz="2800" b="1" smtClean="0">
                <a:solidFill>
                  <a:srgbClr val="FF3300"/>
                </a:solidFill>
              </a:rPr>
              <a:t>, Everest = 9.74 Nkg</a:t>
            </a:r>
            <a:r>
              <a:rPr lang="en-GB" altLang="en-US" sz="2800" b="1" baseline="30000" smtClean="0">
                <a:solidFill>
                  <a:srgbClr val="FF3300"/>
                </a:solidFill>
              </a:rPr>
              <a:t>-1</a:t>
            </a:r>
            <a:endParaRPr lang="en-GB" altLang="en-US" sz="2800" b="1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(c) ISS: </a:t>
            </a:r>
            <a:r>
              <a:rPr lang="en-GB" altLang="en-US" sz="2800" b="1" i="1" smtClean="0">
                <a:solidFill>
                  <a:srgbClr val="FF3300"/>
                </a:solidFill>
              </a:rPr>
              <a:t>r</a:t>
            </a:r>
            <a:r>
              <a:rPr lang="en-GB" altLang="en-US" sz="2800" smtClean="0"/>
              <a:t> = 6700 km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</a:rPr>
              <a:t>g</a:t>
            </a:r>
            <a:r>
              <a:rPr lang="en-GB" altLang="en-US" sz="2800" b="1" smtClean="0">
                <a:solidFill>
                  <a:srgbClr val="FF3300"/>
                </a:solidFill>
              </a:rPr>
              <a:t>, International Space Station = 8.92 Nkg</a:t>
            </a:r>
            <a:r>
              <a:rPr lang="en-GB" altLang="en-US" sz="2800" b="1" baseline="30000" smtClean="0">
                <a:solidFill>
                  <a:srgbClr val="FF3300"/>
                </a:solidFill>
              </a:rPr>
              <a:t>-1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GB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val="2662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Gravitational force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b="1" smtClean="0"/>
              <a:t>This is the </a:t>
            </a:r>
            <a:r>
              <a:rPr lang="en-GB" altLang="en-US" b="1" smtClean="0">
                <a:solidFill>
                  <a:srgbClr val="FF3300"/>
                </a:solidFill>
              </a:rPr>
              <a:t>ATTRACTIVE</a:t>
            </a:r>
            <a:r>
              <a:rPr lang="en-GB" altLang="en-US" b="1" smtClean="0"/>
              <a:t> force 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b="1" smtClean="0"/>
              <a:t>exerted between objects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b="1" smtClean="0"/>
              <a:t>due to their </a:t>
            </a:r>
            <a:r>
              <a:rPr lang="en-GB" altLang="en-US" b="1" smtClean="0">
                <a:solidFill>
                  <a:srgbClr val="FF3300"/>
                </a:solidFill>
              </a:rPr>
              <a:t>MASSES</a:t>
            </a:r>
            <a:r>
              <a:rPr lang="en-GB" altLang="en-US" b="1" smtClean="0"/>
              <a:t>. </a:t>
            </a:r>
          </a:p>
          <a:p>
            <a:pPr marL="0" indent="0" algn="ctr" eaLnBrk="1" hangingPunct="1">
              <a:buFontTx/>
              <a:buNone/>
            </a:pPr>
            <a:endParaRPr lang="en-GB" altLang="en-US" b="1" smtClean="0"/>
          </a:p>
          <a:p>
            <a:pPr marL="0" indent="0" algn="ctr" eaLnBrk="1" hangingPunct="1">
              <a:buFontTx/>
              <a:buNone/>
            </a:pPr>
            <a:r>
              <a:rPr lang="en-GB" altLang="en-US" b="1" smtClean="0">
                <a:solidFill>
                  <a:schemeClr val="accent2"/>
                </a:solidFill>
              </a:rPr>
              <a:t>WEIGHT</a:t>
            </a:r>
            <a:r>
              <a:rPr lang="en-GB" altLang="en-US" b="1" smtClean="0"/>
              <a:t> is the name given to the gravitational force exerted by a planet or moon on an object.</a:t>
            </a:r>
            <a:endParaRPr lang="en-GB" altLang="en-US" smtClean="0"/>
          </a:p>
          <a:p>
            <a:pPr marL="0" indent="0" eaLnBrk="1" hangingPunct="1">
              <a:buFontTx/>
              <a:buNone/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757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05" y="695744"/>
            <a:ext cx="8229600" cy="652462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The orbit of the Moon</a:t>
            </a:r>
            <a:r>
              <a:rPr lang="en-GB" altLang="en-US" sz="4000" smtClean="0"/>
              <a:t>  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755" y="1576806"/>
            <a:ext cx="8510588" cy="51689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/>
              <a:t>Calculate the gravitational field strength due to the Earth at the Moon and hence calculate the expected orbital period of the Moon.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/>
              <a:t>Earth mass = 6.0 x 10 </a:t>
            </a:r>
            <a:r>
              <a:rPr lang="en-GB" altLang="en-US" sz="2400" i="1" baseline="30000" smtClean="0"/>
              <a:t>24</a:t>
            </a:r>
            <a:r>
              <a:rPr lang="en-GB" altLang="en-US" sz="2400" i="1" smtClean="0"/>
              <a:t> kg; Earth radius = 6400 km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/>
              <a:t>Moon orbital radius = 400 000 km;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i="1" smtClean="0"/>
              <a:t>G = </a:t>
            </a:r>
            <a:r>
              <a:rPr lang="en-GB" altLang="en-US" sz="2400" i="1" smtClean="0">
                <a:cs typeface="Arial" panose="020B0604020202020204" pitchFamily="34" charset="0"/>
              </a:rPr>
              <a:t>6.672 x 10 </a:t>
            </a:r>
            <a:r>
              <a:rPr lang="en-GB" altLang="en-US" sz="2400" i="1" baseline="30000" smtClean="0">
                <a:cs typeface="Arial" panose="020B0604020202020204" pitchFamily="34" charset="0"/>
              </a:rPr>
              <a:t>-11</a:t>
            </a:r>
            <a:r>
              <a:rPr lang="en-GB" altLang="en-US" sz="2400" i="1" smtClean="0">
                <a:cs typeface="Arial" panose="020B0604020202020204" pitchFamily="34" charset="0"/>
              </a:rPr>
              <a:t> N m </a:t>
            </a:r>
            <a:r>
              <a:rPr lang="en-GB" altLang="en-US" sz="2400" i="1" baseline="30000" smtClean="0">
                <a:cs typeface="Arial" panose="020B0604020202020204" pitchFamily="34" charset="0"/>
              </a:rPr>
              <a:t>2</a:t>
            </a:r>
            <a:r>
              <a:rPr lang="en-GB" altLang="en-US" sz="2400" i="1" smtClean="0">
                <a:cs typeface="Arial" panose="020B0604020202020204" pitchFamily="34" charset="0"/>
              </a:rPr>
              <a:t> kg </a:t>
            </a:r>
            <a:r>
              <a:rPr lang="en-GB" altLang="en-US" sz="2400" i="1" baseline="30000" smtClean="0">
                <a:cs typeface="Arial" panose="020B0604020202020204" pitchFamily="34" charset="0"/>
              </a:rPr>
              <a:t>– 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</a:rPr>
              <a:t>		g = - </a:t>
            </a:r>
            <a:r>
              <a:rPr lang="en-GB" altLang="en-US" sz="2400" b="1" i="1" u="sng" smtClean="0">
                <a:solidFill>
                  <a:srgbClr val="FF3300"/>
                </a:solidFill>
                <a:cs typeface="Arial" panose="020B0604020202020204" pitchFamily="34" charset="0"/>
              </a:rPr>
              <a:t>G M </a:t>
            </a:r>
            <a:endParaRPr lang="en-GB" altLang="en-US" sz="2400" b="1" i="1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           		r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endParaRPr lang="en-GB" altLang="en-US" sz="2400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</a:rPr>
              <a:t>g </a:t>
            </a:r>
            <a:r>
              <a:rPr lang="en-GB" altLang="en-US" sz="2400" i="1" smtClean="0"/>
              <a:t>= </a:t>
            </a:r>
            <a:r>
              <a:rPr lang="en-GB" altLang="en-US" sz="2400" u="sng" smtClean="0"/>
              <a:t>(</a:t>
            </a:r>
            <a:r>
              <a:rPr lang="en-GB" altLang="en-US" sz="2400" u="sng" smtClean="0">
                <a:cs typeface="Arial" panose="020B0604020202020204" pitchFamily="34" charset="0"/>
              </a:rPr>
              <a:t>6.672 x 10 </a:t>
            </a:r>
            <a:r>
              <a:rPr lang="en-GB" altLang="en-US" sz="2400" u="sng" baseline="30000" smtClean="0">
                <a:cs typeface="Arial" panose="020B0604020202020204" pitchFamily="34" charset="0"/>
              </a:rPr>
              <a:t>-11</a:t>
            </a:r>
            <a:r>
              <a:rPr lang="en-GB" altLang="en-US" sz="2400" u="sng" smtClean="0">
                <a:cs typeface="Arial" panose="020B0604020202020204" pitchFamily="34" charset="0"/>
              </a:rPr>
              <a:t>) x (</a:t>
            </a:r>
            <a:r>
              <a:rPr lang="en-GB" altLang="en-US" sz="2400" u="sng" smtClean="0"/>
              <a:t>6.0 x 10 </a:t>
            </a:r>
            <a:r>
              <a:rPr lang="en-GB" altLang="en-US" sz="2400" u="sng" baseline="30000" smtClean="0"/>
              <a:t>24</a:t>
            </a:r>
            <a:r>
              <a:rPr lang="en-GB" altLang="en-US" sz="2400" u="sng" smtClean="0"/>
              <a:t> kg)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	 (400 000 x 10 </a:t>
            </a:r>
            <a:r>
              <a:rPr lang="en-GB" altLang="en-US" sz="2400" baseline="30000" smtClean="0"/>
              <a:t>3 </a:t>
            </a:r>
            <a:r>
              <a:rPr lang="en-GB" altLang="en-US" sz="2400" smtClean="0"/>
              <a:t>m )</a:t>
            </a:r>
            <a:r>
              <a:rPr lang="en-GB" altLang="en-US" sz="2400" baseline="30000" smtClean="0"/>
              <a:t>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= 4.0 x 10</a:t>
            </a:r>
            <a:r>
              <a:rPr lang="en-GB" altLang="en-US" sz="2400" baseline="30000" smtClean="0"/>
              <a:t>14</a:t>
            </a:r>
            <a:r>
              <a:rPr lang="en-GB" altLang="en-US" sz="2400" smtClean="0"/>
              <a:t> / 1.6 x 10</a:t>
            </a:r>
            <a:r>
              <a:rPr lang="en-GB" altLang="en-US" sz="2400" baseline="30000" smtClean="0"/>
              <a:t>17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</a:rPr>
              <a:t>g</a:t>
            </a:r>
            <a:r>
              <a:rPr lang="en-GB" altLang="en-US" sz="2400" b="1" smtClean="0">
                <a:solidFill>
                  <a:srgbClr val="FF3300"/>
                </a:solidFill>
              </a:rPr>
              <a:t>, at the Moon due to the Earth’s gravity = 0.0025 Nkg</a:t>
            </a:r>
            <a:r>
              <a:rPr lang="en-GB" altLang="en-US" sz="2400" b="1" baseline="30000" smtClean="0">
                <a:solidFill>
                  <a:srgbClr val="FF3300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43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724" y="931863"/>
            <a:ext cx="8510588" cy="5926137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The force exerted on the Moon by the Earth, </a:t>
            </a:r>
            <a:r>
              <a:rPr lang="en-GB" altLang="en-US" sz="2400" b="1" i="1" smtClean="0">
                <a:solidFill>
                  <a:srgbClr val="FF3300"/>
                </a:solidFill>
              </a:rPr>
              <a:t>F = mg</a:t>
            </a:r>
            <a:r>
              <a:rPr lang="en-GB" altLang="en-US" sz="2400" smtClean="0"/>
              <a:t>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where </a:t>
            </a:r>
            <a:r>
              <a:rPr lang="en-GB" altLang="en-US" sz="2400" b="1" i="1" smtClean="0">
                <a:solidFill>
                  <a:srgbClr val="FF3300"/>
                </a:solidFill>
              </a:rPr>
              <a:t>m</a:t>
            </a:r>
            <a:r>
              <a:rPr lang="en-GB" altLang="en-US" sz="2400" smtClean="0"/>
              <a:t> = the mass of the Moon.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This force is a centripetal force which = </a:t>
            </a:r>
            <a:r>
              <a:rPr lang="en-GB" altLang="en-US" sz="2400" b="1" i="1" smtClean="0">
                <a:solidFill>
                  <a:srgbClr val="FF3300"/>
                </a:solidFill>
              </a:rPr>
              <a:t>mr</a:t>
            </a:r>
            <a:r>
              <a:rPr lang="el-GR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ω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And so: </a:t>
            </a: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mg = </a:t>
            </a:r>
            <a:r>
              <a:rPr lang="en-GB" altLang="en-US" sz="2400" b="1" i="1" smtClean="0">
                <a:solidFill>
                  <a:srgbClr val="FF3300"/>
                </a:solidFill>
              </a:rPr>
              <a:t>mr</a:t>
            </a:r>
            <a:r>
              <a:rPr lang="el-GR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ω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g = </a:t>
            </a:r>
            <a:r>
              <a:rPr lang="en-GB" altLang="en-US" sz="2400" b="1" i="1" smtClean="0">
                <a:solidFill>
                  <a:srgbClr val="FF3300"/>
                </a:solidFill>
              </a:rPr>
              <a:t>r</a:t>
            </a:r>
            <a:r>
              <a:rPr lang="el-GR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ω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but: </a:t>
            </a:r>
            <a:r>
              <a:rPr lang="el-GR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ω</a:t>
            </a: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 = 2</a:t>
            </a:r>
            <a:r>
              <a:rPr lang="el-GR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π</a:t>
            </a: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 / T</a:t>
            </a:r>
            <a:r>
              <a:rPr lang="en-GB" altLang="en-US" sz="2400" smtClean="0">
                <a:cs typeface="Arial" panose="020B0604020202020204" pitchFamily="34" charset="0"/>
              </a:rPr>
              <a:t>,  where </a:t>
            </a: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T</a:t>
            </a:r>
            <a:r>
              <a:rPr lang="en-GB" altLang="en-US" sz="2400" smtClean="0">
                <a:cs typeface="Arial" panose="020B0604020202020204" pitchFamily="34" charset="0"/>
              </a:rPr>
              <a:t> = the orbital period of the Moon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And so: </a:t>
            </a: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g = r 4</a:t>
            </a:r>
            <a:r>
              <a:rPr lang="el-GR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π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 / T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T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 = r 4</a:t>
            </a:r>
            <a:r>
              <a:rPr lang="el-GR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π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 / 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>
                <a:cs typeface="Arial" panose="020B0604020202020204" pitchFamily="34" charset="0"/>
              </a:rPr>
              <a:t>= [(4.0 x 10</a:t>
            </a:r>
            <a:r>
              <a:rPr lang="en-GB" altLang="en-US" sz="2400" baseline="30000" smtClean="0">
                <a:cs typeface="Arial" panose="020B0604020202020204" pitchFamily="34" charset="0"/>
              </a:rPr>
              <a:t>8</a:t>
            </a:r>
            <a:r>
              <a:rPr lang="en-GB" altLang="en-US" sz="2400" smtClean="0">
                <a:cs typeface="Arial" panose="020B0604020202020204" pitchFamily="34" charset="0"/>
              </a:rPr>
              <a:t>m) x 4</a:t>
            </a:r>
            <a:r>
              <a:rPr lang="el-GR" altLang="en-US" sz="2400" smtClean="0">
                <a:cs typeface="Arial" panose="020B0604020202020204" pitchFamily="34" charset="0"/>
              </a:rPr>
              <a:t>π</a:t>
            </a:r>
            <a:r>
              <a:rPr lang="en-GB" altLang="en-US" sz="2400" baseline="30000" smtClean="0">
                <a:cs typeface="Arial" panose="020B0604020202020204" pitchFamily="34" charset="0"/>
              </a:rPr>
              <a:t>2</a:t>
            </a:r>
            <a:r>
              <a:rPr lang="en-GB" altLang="en-US" sz="2400" smtClean="0">
                <a:cs typeface="Arial" panose="020B0604020202020204" pitchFamily="34" charset="0"/>
              </a:rPr>
              <a:t>] / (0.0025 Nkg</a:t>
            </a:r>
            <a:r>
              <a:rPr lang="en-GB" altLang="en-US" sz="2400" baseline="30000" smtClean="0">
                <a:cs typeface="Arial" panose="020B0604020202020204" pitchFamily="34" charset="0"/>
              </a:rPr>
              <a:t>-1</a:t>
            </a:r>
            <a:r>
              <a:rPr lang="en-GB" altLang="en-US" sz="2400" smtClean="0">
                <a:cs typeface="Arial" panose="020B0604020202020204" pitchFamily="34" charset="0"/>
              </a:rPr>
              <a:t>) = 1.579 x 10</a:t>
            </a:r>
            <a:r>
              <a:rPr lang="en-GB" altLang="en-US" sz="2400" baseline="30000" smtClean="0">
                <a:cs typeface="Arial" panose="020B0604020202020204" pitchFamily="34" charset="0"/>
              </a:rPr>
              <a:t>10</a:t>
            </a:r>
            <a:r>
              <a:rPr lang="en-GB" altLang="en-US" sz="2400" smtClean="0">
                <a:cs typeface="Arial" panose="020B0604020202020204" pitchFamily="34" charset="0"/>
              </a:rPr>
              <a:t> / 0.0025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T</a:t>
            </a:r>
            <a:r>
              <a:rPr lang="en-GB" altLang="en-US" sz="24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r>
              <a:rPr lang="en-GB" altLang="en-US" sz="2400" smtClean="0">
                <a:cs typeface="Arial" panose="020B0604020202020204" pitchFamily="34" charset="0"/>
              </a:rPr>
              <a:t> = 6.317 x 10</a:t>
            </a:r>
            <a:r>
              <a:rPr lang="en-GB" altLang="en-US" sz="2400" baseline="30000" smtClean="0">
                <a:cs typeface="Arial" panose="020B0604020202020204" pitchFamily="34" charset="0"/>
              </a:rPr>
              <a:t>12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i="1" smtClean="0">
                <a:solidFill>
                  <a:srgbClr val="FF3300"/>
                </a:solidFill>
                <a:cs typeface="Arial" panose="020B0604020202020204" pitchFamily="34" charset="0"/>
              </a:rPr>
              <a:t>T</a:t>
            </a:r>
            <a:r>
              <a:rPr lang="en-GB" altLang="en-US" sz="2400" smtClean="0">
                <a:cs typeface="Arial" panose="020B0604020202020204" pitchFamily="34" charset="0"/>
              </a:rPr>
              <a:t> = 2.51 x 10</a:t>
            </a:r>
            <a:r>
              <a:rPr lang="en-GB" altLang="en-US" sz="2400" baseline="30000" smtClean="0">
                <a:cs typeface="Arial" panose="020B0604020202020204" pitchFamily="34" charset="0"/>
              </a:rPr>
              <a:t>6</a:t>
            </a:r>
            <a:r>
              <a:rPr lang="en-GB" altLang="en-US" sz="2400" smtClean="0">
                <a:cs typeface="Arial" panose="020B0604020202020204" pitchFamily="34" charset="0"/>
              </a:rPr>
              <a:t> seconds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smtClean="0">
                <a:solidFill>
                  <a:schemeClr val="accent2"/>
                </a:solidFill>
                <a:cs typeface="Arial" panose="020B0604020202020204" pitchFamily="34" charset="0"/>
              </a:rPr>
              <a:t>Orbital period of the Moon = 29.1 days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400" b="1" smtClean="0">
              <a:solidFill>
                <a:srgbClr val="FF00FF"/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smtClean="0">
                <a:solidFill>
                  <a:srgbClr val="FF00FF"/>
                </a:solidFill>
                <a:cs typeface="Arial" panose="020B0604020202020204" pitchFamily="34" charset="0"/>
              </a:rPr>
              <a:t>NOTE: This result agrees with the observed period of the Moon and therefore supports Newton’s law of gravitation.</a:t>
            </a:r>
            <a:endParaRPr lang="el-GR" altLang="en-US" sz="2400" b="1" smtClean="0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9" name="Picture 9" descr="p0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280" y="1979780"/>
            <a:ext cx="4549775" cy="4581525"/>
          </a:xfrm>
          <a:noFill/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05" y="90028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Variation of </a:t>
            </a:r>
            <a:r>
              <a:rPr lang="en-GB" altLang="en-US" b="1" i="1" smtClean="0">
                <a:solidFill>
                  <a:srgbClr val="FF3300"/>
                </a:solidFill>
              </a:rPr>
              <a:t>g</a:t>
            </a:r>
            <a:r>
              <a:rPr lang="en-GB" altLang="en-US" b="1" smtClean="0"/>
              <a:t> with </a:t>
            </a:r>
            <a:r>
              <a:rPr lang="en-GB" altLang="en-US" b="1" i="1" smtClean="0">
                <a:solidFill>
                  <a:srgbClr val="FF3300"/>
                </a:solidFill>
              </a:rPr>
              <a:t>r</a:t>
            </a:r>
            <a:endParaRPr lang="en-GB" altLang="en-US" b="1" smtClean="0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256630" y="2109955"/>
            <a:ext cx="3455988" cy="3457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800" smtClean="0"/>
              <a:t>INSIDE PLANET</a:t>
            </a:r>
          </a:p>
          <a:p>
            <a:pPr eaLnBrk="1" hangingPunct="1">
              <a:buFontTx/>
              <a:buNone/>
            </a:pPr>
            <a:r>
              <a:rPr lang="en-GB" altLang="en-US" sz="2800" b="1" smtClean="0">
                <a:solidFill>
                  <a:srgbClr val="FF3300"/>
                </a:solidFill>
              </a:rPr>
              <a:t>g  </a:t>
            </a:r>
            <a:r>
              <a:rPr lang="el-GR" altLang="en-US" sz="2800" b="1" smtClean="0">
                <a:solidFill>
                  <a:srgbClr val="FF3300"/>
                </a:solidFill>
                <a:cs typeface="Arial" panose="020B0604020202020204" pitchFamily="34" charset="0"/>
              </a:rPr>
              <a:t>α</a:t>
            </a:r>
            <a:r>
              <a:rPr lang="en-GB" altLang="en-US" sz="2800" b="1" smtClean="0">
                <a:solidFill>
                  <a:srgbClr val="FF3300"/>
                </a:solidFill>
                <a:cs typeface="Arial" panose="020B0604020202020204" pitchFamily="34" charset="0"/>
              </a:rPr>
              <a:t>  r</a:t>
            </a: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smtClean="0"/>
              <a:t>OUTSIDE PLANET</a:t>
            </a:r>
          </a:p>
          <a:p>
            <a:pPr eaLnBrk="1" hangingPunct="1">
              <a:buFontTx/>
              <a:buNone/>
            </a:pPr>
            <a:r>
              <a:rPr lang="en-GB" altLang="en-US" sz="2800" b="1" smtClean="0">
                <a:solidFill>
                  <a:srgbClr val="FF3300"/>
                </a:solidFill>
              </a:rPr>
              <a:t>g  </a:t>
            </a:r>
            <a:r>
              <a:rPr lang="el-GR" altLang="en-US" sz="2800" b="1" smtClean="0">
                <a:solidFill>
                  <a:srgbClr val="FF3300"/>
                </a:solidFill>
                <a:cs typeface="Arial" panose="020B0604020202020204" pitchFamily="34" charset="0"/>
              </a:rPr>
              <a:t>α</a:t>
            </a:r>
            <a:r>
              <a:rPr lang="en-GB" altLang="en-US" sz="2800" b="1" smtClean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  <a:r>
              <a:rPr lang="en-GB" altLang="en-US" sz="2800" b="1" u="sng" smtClean="0">
                <a:solidFill>
                  <a:srgbClr val="FF3300"/>
                </a:solidFill>
                <a:cs typeface="Arial" panose="020B0604020202020204" pitchFamily="34" charset="0"/>
              </a:rPr>
              <a:t>1</a:t>
            </a:r>
          </a:p>
          <a:p>
            <a:pPr eaLnBrk="1" hangingPunct="1">
              <a:buFontTx/>
              <a:buNone/>
            </a:pPr>
            <a:r>
              <a:rPr lang="en-GB" altLang="en-US" sz="2800" b="1" smtClean="0">
                <a:solidFill>
                  <a:srgbClr val="FF3300"/>
                </a:solidFill>
                <a:cs typeface="Arial" panose="020B0604020202020204" pitchFamily="34" charset="0"/>
              </a:rPr>
              <a:t>        r</a:t>
            </a:r>
            <a:r>
              <a:rPr lang="en-GB" altLang="en-US" sz="2800" b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endParaRPr lang="el-GR" altLang="en-US" sz="2800" b="1" baseline="30000" smtClean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eaLnBrk="1" hangingPunct="1"/>
            <a:endParaRPr lang="el-GR" altLang="en-US" sz="2800" b="1" smtClean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896268" y="2182980"/>
            <a:ext cx="3313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4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178254" y="935264"/>
            <a:ext cx="867727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</a:rPr>
              <a:t>Data required: G = 6.67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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</a:rPr>
              <a:t> 10</a:t>
            </a:r>
            <a:r>
              <a:rPr lang="en-GB" baseline="30000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-11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 N m</a:t>
            </a:r>
            <a:r>
              <a:rPr lang="en-GB" baseline="30000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2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kg</a:t>
            </a:r>
            <a:r>
              <a:rPr lang="en-GB" baseline="30000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-2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, mass of the Earth = 6.0 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</a:rPr>
              <a:t> 10</a:t>
            </a:r>
            <a:r>
              <a:rPr lang="en-GB" baseline="30000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24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 kg,</a:t>
            </a:r>
            <a:endParaRPr lang="en-GB" dirty="0">
              <a:latin typeface="Comic Sans MS" panose="030F0702030302020204" pitchFamily="66" charset="0"/>
              <a:sym typeface="Symbol" pitchFamily="18" charset="2"/>
            </a:endParaRPr>
          </a:p>
          <a:p>
            <a:pPr eaLnBrk="0" hangingPunct="0"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radius of the Earth = 6.4 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</a:rPr>
              <a:t> 10</a:t>
            </a:r>
            <a:r>
              <a:rPr lang="en-GB" baseline="30000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6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 m.</a:t>
            </a:r>
          </a:p>
          <a:p>
            <a:pPr eaLnBrk="0" hangingPunct="0">
              <a:defRPr/>
            </a:pPr>
            <a:endParaRPr lang="en-GB" dirty="0">
              <a:latin typeface="Comic Sans MS" panose="030F0702030302020204" pitchFamily="66" charset="0"/>
              <a:sym typeface="Symbol" pitchFamily="18" charset="2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Treating the Earth as a perfect sphere, show that the field strength at the Earth’s surface is around 9.8 N kg</a:t>
            </a:r>
            <a:r>
              <a:rPr lang="en-GB" baseline="30000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-1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.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" charset="0"/>
                <a:sym typeface="Symbol" pitchFamily="18" charset="2"/>
              </a:rPr>
              <a:t>What is the strength of the gravitational field due to you at a distance equal to the radius of the Earth?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GB" dirty="0">
                <a:latin typeface="Comic Sans MS" panose="030F0702030302020204" pitchFamily="66" charset="0"/>
              </a:rPr>
              <a:t>Assume the Earth has an average density </a:t>
            </a:r>
            <a:r>
              <a:rPr lang="el-GR" dirty="0">
                <a:latin typeface="Comic Sans MS" panose="030F0702030302020204" pitchFamily="66" charset="0"/>
              </a:rPr>
              <a:t>ρ</a:t>
            </a:r>
            <a:r>
              <a:rPr lang="en-GB" dirty="0">
                <a:latin typeface="Comic Sans MS" panose="030F0702030302020204" pitchFamily="66" charset="0"/>
              </a:rPr>
              <a:t>. Rewrite the expression g = GM/r</a:t>
            </a:r>
            <a:r>
              <a:rPr lang="en-GB" baseline="30000" dirty="0">
                <a:latin typeface="Comic Sans MS" panose="030F0702030302020204" pitchFamily="66" charset="0"/>
              </a:rPr>
              <a:t>2</a:t>
            </a:r>
            <a:r>
              <a:rPr lang="en-GB" dirty="0">
                <a:latin typeface="Comic Sans MS" panose="030F0702030302020204" pitchFamily="66" charset="0"/>
              </a:rPr>
              <a:t> to include </a:t>
            </a:r>
            <a:r>
              <a:rPr lang="el-GR" dirty="0">
                <a:latin typeface="Comic Sans MS" panose="030F0702030302020204" pitchFamily="66" charset="0"/>
              </a:rPr>
              <a:t>ρ</a:t>
            </a:r>
            <a:r>
              <a:rPr lang="en-GB" dirty="0">
                <a:latin typeface="Comic Sans MS" panose="030F0702030302020204" pitchFamily="66" charset="0"/>
              </a:rPr>
              <a:t>.  (The volume of a sphere is given by V = (4/3) pr</a:t>
            </a:r>
            <a:r>
              <a:rPr lang="en-GB" baseline="30000" dirty="0">
                <a:latin typeface="Comic Sans MS" panose="030F0702030302020204" pitchFamily="66" charset="0"/>
              </a:rPr>
              <a:t>3</a:t>
            </a:r>
            <a:r>
              <a:rPr lang="en-GB" dirty="0">
                <a:latin typeface="Comic Sans MS" panose="030F0702030302020204" pitchFamily="66" charset="0"/>
              </a:rPr>
              <a:t>.) Now, assume that the Moon has the same average density as the Earth. On the surface of the Moon, the gravitational field strength is about 1.6 N kg</a:t>
            </a:r>
            <a:r>
              <a:rPr lang="en-GB" baseline="30000" dirty="0">
                <a:latin typeface="Comic Sans MS" panose="030F0702030302020204" pitchFamily="66" charset="0"/>
              </a:rPr>
              <a:t>-1</a:t>
            </a:r>
            <a:r>
              <a:rPr lang="en-GB" dirty="0">
                <a:latin typeface="Comic Sans MS" panose="030F0702030302020204" pitchFamily="66" charset="0"/>
              </a:rPr>
              <a:t>. Use this to estimate the radius of the Moon.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en-GB" dirty="0">
                <a:latin typeface="Comic Sans MS" panose="030F0702030302020204" pitchFamily="66" charset="0"/>
              </a:rPr>
              <a:t>In fact the radius of the Moon is 1.7 </a:t>
            </a:r>
            <a:r>
              <a:rPr lang="en-GB" dirty="0">
                <a:latin typeface="Comic Sans MS" panose="030F0702030302020204" pitchFamily="66" charset="0"/>
                <a:sym typeface="Symbol"/>
              </a:rPr>
              <a:t></a:t>
            </a:r>
            <a:r>
              <a:rPr lang="en-GB" dirty="0">
                <a:latin typeface="Comic Sans MS" panose="030F0702030302020204" pitchFamily="66" charset="0"/>
              </a:rPr>
              <a:t> 10</a:t>
            </a:r>
            <a:r>
              <a:rPr lang="en-GB" baseline="30000" dirty="0">
                <a:latin typeface="Comic Sans MS" panose="030F0702030302020204" pitchFamily="66" charset="0"/>
              </a:rPr>
              <a:t>6</a:t>
            </a:r>
            <a:r>
              <a:rPr lang="en-GB" dirty="0">
                <a:latin typeface="Comic Sans MS" panose="030F0702030302020204" pitchFamily="66" charset="0"/>
              </a:rPr>
              <a:t> m. In view of your answer to question 4, what does this suggest about the average density of the Moon compared with that of the Earth?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endParaRPr lang="en-GB" dirty="0">
              <a:solidFill>
                <a:srgbClr val="000000"/>
              </a:solidFill>
              <a:latin typeface="Comic Sans MS" panose="030F0702030302020204" pitchFamily="66" charset="0"/>
              <a:ea typeface="Times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44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0111" y="1970610"/>
            <a:ext cx="2955810" cy="2814071"/>
            <a:chOff x="1990" y="3125"/>
            <a:chExt cx="3280" cy="3280"/>
          </a:xfrm>
        </p:grpSpPr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1990" y="3125"/>
              <a:ext cx="3280" cy="3280"/>
              <a:chOff x="1990" y="3125"/>
              <a:chExt cx="3280" cy="3280"/>
            </a:xfrm>
          </p:grpSpPr>
          <p:grpSp>
            <p:nvGrpSpPr>
              <p:cNvPr id="56" name="Group 55"/>
              <p:cNvGrpSpPr>
                <a:grpSpLocks/>
              </p:cNvGrpSpPr>
              <p:nvPr/>
            </p:nvGrpSpPr>
            <p:grpSpPr bwMode="auto">
              <a:xfrm>
                <a:off x="1990" y="3125"/>
                <a:ext cx="3280" cy="3280"/>
                <a:chOff x="1990" y="3125"/>
                <a:chExt cx="3280" cy="3280"/>
              </a:xfrm>
            </p:grpSpPr>
            <p:grpSp>
              <p:nvGrpSpPr>
                <p:cNvPr id="70" name="Group 69"/>
                <p:cNvGrpSpPr>
                  <a:grpSpLocks/>
                </p:cNvGrpSpPr>
                <p:nvPr/>
              </p:nvGrpSpPr>
              <p:grpSpPr bwMode="auto">
                <a:xfrm>
                  <a:off x="1990" y="3125"/>
                  <a:ext cx="3280" cy="3280"/>
                  <a:chOff x="3435" y="4220"/>
                  <a:chExt cx="3280" cy="3280"/>
                </a:xfrm>
              </p:grpSpPr>
              <p:grpSp>
                <p:nvGrpSpPr>
                  <p:cNvPr id="7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445" y="4220"/>
                    <a:ext cx="3270" cy="3270"/>
                    <a:chOff x="3445" y="4220"/>
                    <a:chExt cx="3270" cy="3270"/>
                  </a:xfrm>
                </p:grpSpPr>
                <p:sp>
                  <p:nvSpPr>
                    <p:cNvPr id="82" name="Line 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0" y="4220"/>
                      <a:ext cx="0" cy="32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GB"/>
                    </a:p>
                  </p:txBody>
                </p:sp>
                <p:sp>
                  <p:nvSpPr>
                    <p:cNvPr id="83" name="Line 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5080" y="4220"/>
                      <a:ext cx="0" cy="32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GB"/>
                    </a:p>
                  </p:txBody>
                </p:sp>
              </p:grpSp>
              <p:grpSp>
                <p:nvGrpSpPr>
                  <p:cNvPr id="79" name="Group 78"/>
                  <p:cNvGrpSpPr>
                    <a:grpSpLocks/>
                  </p:cNvGrpSpPr>
                  <p:nvPr/>
                </p:nvGrpSpPr>
                <p:grpSpPr bwMode="auto">
                  <a:xfrm rot="2787881">
                    <a:off x="3435" y="4230"/>
                    <a:ext cx="3270" cy="3270"/>
                    <a:chOff x="3445" y="4220"/>
                    <a:chExt cx="3270" cy="3270"/>
                  </a:xfrm>
                </p:grpSpPr>
                <p:sp>
                  <p:nvSpPr>
                    <p:cNvPr id="80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0" y="4220"/>
                      <a:ext cx="0" cy="32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GB"/>
                    </a:p>
                  </p:txBody>
                </p:sp>
                <p:sp>
                  <p:nvSpPr>
                    <p:cNvPr id="81" name="Line 11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5080" y="4220"/>
                      <a:ext cx="0" cy="32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71" name="Group 70"/>
                <p:cNvGrpSpPr>
                  <a:grpSpLocks/>
                </p:cNvGrpSpPr>
                <p:nvPr/>
              </p:nvGrpSpPr>
              <p:grpSpPr bwMode="auto">
                <a:xfrm rot="1284147">
                  <a:off x="1990" y="3125"/>
                  <a:ext cx="3280" cy="3280"/>
                  <a:chOff x="3435" y="4220"/>
                  <a:chExt cx="3280" cy="3280"/>
                </a:xfrm>
              </p:grpSpPr>
              <p:grpSp>
                <p:nvGrpSpPr>
                  <p:cNvPr id="72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3445" y="4220"/>
                    <a:ext cx="3270" cy="3270"/>
                    <a:chOff x="3445" y="4220"/>
                    <a:chExt cx="3270" cy="3270"/>
                  </a:xfrm>
                </p:grpSpPr>
                <p:sp>
                  <p:nvSpPr>
                    <p:cNvPr id="76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0" y="4220"/>
                      <a:ext cx="0" cy="32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GB"/>
                    </a:p>
                  </p:txBody>
                </p:sp>
                <p:sp>
                  <p:nvSpPr>
                    <p:cNvPr id="77" name="Line 15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5080" y="4220"/>
                      <a:ext cx="0" cy="32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GB"/>
                    </a:p>
                  </p:txBody>
                </p:sp>
              </p:grpSp>
              <p:grpSp>
                <p:nvGrpSpPr>
                  <p:cNvPr id="73" name="Group 72"/>
                  <p:cNvGrpSpPr>
                    <a:grpSpLocks/>
                  </p:cNvGrpSpPr>
                  <p:nvPr/>
                </p:nvGrpSpPr>
                <p:grpSpPr bwMode="auto">
                  <a:xfrm rot="2787881">
                    <a:off x="3435" y="4230"/>
                    <a:ext cx="3270" cy="3270"/>
                    <a:chOff x="3445" y="4220"/>
                    <a:chExt cx="3270" cy="3270"/>
                  </a:xfrm>
                </p:grpSpPr>
                <p:sp>
                  <p:nvSpPr>
                    <p:cNvPr id="74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0" y="4220"/>
                      <a:ext cx="0" cy="32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GB"/>
                    </a:p>
                  </p:txBody>
                </p:sp>
                <p:sp>
                  <p:nvSpPr>
                    <p:cNvPr id="75" name="Line 1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5080" y="4220"/>
                      <a:ext cx="0" cy="32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57" name="Group 56"/>
              <p:cNvGrpSpPr>
                <a:grpSpLocks/>
              </p:cNvGrpSpPr>
              <p:nvPr/>
            </p:nvGrpSpPr>
            <p:grpSpPr bwMode="auto">
              <a:xfrm>
                <a:off x="2947" y="4085"/>
                <a:ext cx="1325" cy="1326"/>
                <a:chOff x="2947" y="4085"/>
                <a:chExt cx="1325" cy="1326"/>
              </a:xfrm>
            </p:grpSpPr>
            <p:sp>
              <p:nvSpPr>
                <p:cNvPr id="58" name="Oval 57"/>
                <p:cNvSpPr>
                  <a:spLocks noChangeArrowheads="1"/>
                </p:cNvSpPr>
                <p:nvPr/>
              </p:nvSpPr>
              <p:spPr bwMode="auto">
                <a:xfrm rot="-1511909">
                  <a:off x="2947" y="4085"/>
                  <a:ext cx="1325" cy="1326"/>
                </a:xfrm>
                <a:prstGeom prst="ellipse">
                  <a:avLst/>
                </a:prstGeom>
                <a:solidFill>
                  <a:srgbClr val="B3D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grpSp>
              <p:nvGrpSpPr>
                <p:cNvPr id="59" name="Group 58"/>
                <p:cNvGrpSpPr>
                  <a:grpSpLocks/>
                </p:cNvGrpSpPr>
                <p:nvPr/>
              </p:nvGrpSpPr>
              <p:grpSpPr bwMode="auto">
                <a:xfrm>
                  <a:off x="2949" y="4089"/>
                  <a:ext cx="1265" cy="1172"/>
                  <a:chOff x="1689" y="953"/>
                  <a:chExt cx="3659" cy="3389"/>
                </a:xfrm>
              </p:grpSpPr>
              <p:grpSp>
                <p:nvGrpSpPr>
                  <p:cNvPr id="6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689" y="953"/>
                    <a:ext cx="3659" cy="3389"/>
                    <a:chOff x="1689" y="953"/>
                    <a:chExt cx="3659" cy="3389"/>
                  </a:xfrm>
                </p:grpSpPr>
                <p:sp>
                  <p:nvSpPr>
                    <p:cNvPr id="63" name="Freeform 62"/>
                    <p:cNvSpPr>
                      <a:spLocks/>
                    </p:cNvSpPr>
                    <p:nvPr/>
                  </p:nvSpPr>
                  <p:spPr bwMode="auto">
                    <a:xfrm rot="-1511909">
                      <a:off x="3385" y="1123"/>
                      <a:ext cx="190" cy="197"/>
                    </a:xfrm>
                    <a:custGeom>
                      <a:avLst/>
                      <a:gdLst>
                        <a:gd name="T0" fmla="*/ 1 w 306"/>
                        <a:gd name="T1" fmla="*/ 7 h 318"/>
                        <a:gd name="T2" fmla="*/ 1 w 306"/>
                        <a:gd name="T3" fmla="*/ 7 h 318"/>
                        <a:gd name="T4" fmla="*/ 1 w 306"/>
                        <a:gd name="T5" fmla="*/ 7 h 318"/>
                        <a:gd name="T6" fmla="*/ 2 w 306"/>
                        <a:gd name="T7" fmla="*/ 7 h 318"/>
                        <a:gd name="T8" fmla="*/ 3 w 306"/>
                        <a:gd name="T9" fmla="*/ 7 h 318"/>
                        <a:gd name="T10" fmla="*/ 4 w 306"/>
                        <a:gd name="T11" fmla="*/ 7 h 318"/>
                        <a:gd name="T12" fmla="*/ 4 w 306"/>
                        <a:gd name="T13" fmla="*/ 7 h 318"/>
                        <a:gd name="T14" fmla="*/ 6 w 306"/>
                        <a:gd name="T15" fmla="*/ 7 h 318"/>
                        <a:gd name="T16" fmla="*/ 6 w 306"/>
                        <a:gd name="T17" fmla="*/ 7 h 318"/>
                        <a:gd name="T18" fmla="*/ 7 w 306"/>
                        <a:gd name="T19" fmla="*/ 6 h 318"/>
                        <a:gd name="T20" fmla="*/ 7 w 306"/>
                        <a:gd name="T21" fmla="*/ 6 h 318"/>
                        <a:gd name="T22" fmla="*/ 6 w 306"/>
                        <a:gd name="T23" fmla="*/ 6 h 318"/>
                        <a:gd name="T24" fmla="*/ 6 w 306"/>
                        <a:gd name="T25" fmla="*/ 6 h 318"/>
                        <a:gd name="T26" fmla="*/ 6 w 306"/>
                        <a:gd name="T27" fmla="*/ 4 h 318"/>
                        <a:gd name="T28" fmla="*/ 5 w 306"/>
                        <a:gd name="T29" fmla="*/ 4 h 318"/>
                        <a:gd name="T30" fmla="*/ 4 w 306"/>
                        <a:gd name="T31" fmla="*/ 4 h 318"/>
                        <a:gd name="T32" fmla="*/ 5 w 306"/>
                        <a:gd name="T33" fmla="*/ 2 h 318"/>
                        <a:gd name="T34" fmla="*/ 4 w 306"/>
                        <a:gd name="T35" fmla="*/ 2 h 318"/>
                        <a:gd name="T36" fmla="*/ 4 w 306"/>
                        <a:gd name="T37" fmla="*/ 2 h 318"/>
                        <a:gd name="T38" fmla="*/ 4 w 306"/>
                        <a:gd name="T39" fmla="*/ 1 h 318"/>
                        <a:gd name="T40" fmla="*/ 6 w 306"/>
                        <a:gd name="T41" fmla="*/ 1 h 318"/>
                        <a:gd name="T42" fmla="*/ 4 w 306"/>
                        <a:gd name="T43" fmla="*/ 0 h 318"/>
                        <a:gd name="T44" fmla="*/ 4 w 306"/>
                        <a:gd name="T45" fmla="*/ 1 h 318"/>
                        <a:gd name="T46" fmla="*/ 2 w 306"/>
                        <a:gd name="T47" fmla="*/ 1 h 318"/>
                        <a:gd name="T48" fmla="*/ 4 w 306"/>
                        <a:gd name="T49" fmla="*/ 2 h 318"/>
                        <a:gd name="T50" fmla="*/ 2 w 306"/>
                        <a:gd name="T51" fmla="*/ 2 h 318"/>
                        <a:gd name="T52" fmla="*/ 2 w 306"/>
                        <a:gd name="T53" fmla="*/ 2 h 318"/>
                        <a:gd name="T54" fmla="*/ 2 w 306"/>
                        <a:gd name="T55" fmla="*/ 4 h 318"/>
                        <a:gd name="T56" fmla="*/ 4 w 306"/>
                        <a:gd name="T57" fmla="*/ 4 h 318"/>
                        <a:gd name="T58" fmla="*/ 4 w 306"/>
                        <a:gd name="T59" fmla="*/ 4 h 318"/>
                        <a:gd name="T60" fmla="*/ 4 w 306"/>
                        <a:gd name="T61" fmla="*/ 4 h 318"/>
                        <a:gd name="T62" fmla="*/ 3 w 306"/>
                        <a:gd name="T63" fmla="*/ 4 h 318"/>
                        <a:gd name="T64" fmla="*/ 2 w 306"/>
                        <a:gd name="T65" fmla="*/ 4 h 318"/>
                        <a:gd name="T66" fmla="*/ 2 w 306"/>
                        <a:gd name="T67" fmla="*/ 4 h 318"/>
                        <a:gd name="T68" fmla="*/ 2 w 306"/>
                        <a:gd name="T69" fmla="*/ 6 h 318"/>
                        <a:gd name="T70" fmla="*/ 2 w 306"/>
                        <a:gd name="T71" fmla="*/ 6 h 318"/>
                        <a:gd name="T72" fmla="*/ 1 w 306"/>
                        <a:gd name="T73" fmla="*/ 6 h 318"/>
                        <a:gd name="T74" fmla="*/ 1 w 306"/>
                        <a:gd name="T75" fmla="*/ 6 h 318"/>
                        <a:gd name="T76" fmla="*/ 1 w 306"/>
                        <a:gd name="T77" fmla="*/ 6 h 318"/>
                        <a:gd name="T78" fmla="*/ 1 w 306"/>
                        <a:gd name="T79" fmla="*/ 7 h 318"/>
                        <a:gd name="T80" fmla="*/ 0 w 306"/>
                        <a:gd name="T81" fmla="*/ 7 h 318"/>
                        <a:gd name="T82" fmla="*/ 1 w 306"/>
                        <a:gd name="T83" fmla="*/ 7 h 318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06"/>
                        <a:gd name="T127" fmla="*/ 0 h 318"/>
                        <a:gd name="T128" fmla="*/ 306 w 306"/>
                        <a:gd name="T129" fmla="*/ 318 h 318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06" h="318">
                          <a:moveTo>
                            <a:pt x="12" y="318"/>
                          </a:moveTo>
                          <a:lnTo>
                            <a:pt x="42" y="312"/>
                          </a:lnTo>
                          <a:lnTo>
                            <a:pt x="63" y="315"/>
                          </a:lnTo>
                          <a:lnTo>
                            <a:pt x="102" y="306"/>
                          </a:lnTo>
                          <a:lnTo>
                            <a:pt x="141" y="300"/>
                          </a:lnTo>
                          <a:lnTo>
                            <a:pt x="171" y="315"/>
                          </a:lnTo>
                          <a:lnTo>
                            <a:pt x="207" y="306"/>
                          </a:lnTo>
                          <a:lnTo>
                            <a:pt x="249" y="303"/>
                          </a:lnTo>
                          <a:lnTo>
                            <a:pt x="276" y="291"/>
                          </a:lnTo>
                          <a:lnTo>
                            <a:pt x="303" y="288"/>
                          </a:lnTo>
                          <a:lnTo>
                            <a:pt x="306" y="267"/>
                          </a:lnTo>
                          <a:lnTo>
                            <a:pt x="258" y="264"/>
                          </a:lnTo>
                          <a:lnTo>
                            <a:pt x="267" y="243"/>
                          </a:lnTo>
                          <a:lnTo>
                            <a:pt x="258" y="219"/>
                          </a:lnTo>
                          <a:lnTo>
                            <a:pt x="225" y="207"/>
                          </a:lnTo>
                          <a:lnTo>
                            <a:pt x="219" y="165"/>
                          </a:lnTo>
                          <a:lnTo>
                            <a:pt x="231" y="141"/>
                          </a:lnTo>
                          <a:lnTo>
                            <a:pt x="219" y="117"/>
                          </a:lnTo>
                          <a:lnTo>
                            <a:pt x="210" y="93"/>
                          </a:lnTo>
                          <a:lnTo>
                            <a:pt x="213" y="60"/>
                          </a:lnTo>
                          <a:lnTo>
                            <a:pt x="234" y="33"/>
                          </a:lnTo>
                          <a:lnTo>
                            <a:pt x="222" y="0"/>
                          </a:lnTo>
                          <a:lnTo>
                            <a:pt x="153" y="9"/>
                          </a:lnTo>
                          <a:lnTo>
                            <a:pt x="135" y="57"/>
                          </a:lnTo>
                          <a:lnTo>
                            <a:pt x="150" y="90"/>
                          </a:lnTo>
                          <a:lnTo>
                            <a:pt x="132" y="114"/>
                          </a:lnTo>
                          <a:lnTo>
                            <a:pt x="126" y="132"/>
                          </a:lnTo>
                          <a:lnTo>
                            <a:pt x="129" y="156"/>
                          </a:lnTo>
                          <a:lnTo>
                            <a:pt x="159" y="159"/>
                          </a:lnTo>
                          <a:lnTo>
                            <a:pt x="165" y="183"/>
                          </a:lnTo>
                          <a:lnTo>
                            <a:pt x="159" y="210"/>
                          </a:lnTo>
                          <a:lnTo>
                            <a:pt x="144" y="195"/>
                          </a:lnTo>
                          <a:lnTo>
                            <a:pt x="96" y="186"/>
                          </a:lnTo>
                          <a:lnTo>
                            <a:pt x="123" y="216"/>
                          </a:lnTo>
                          <a:lnTo>
                            <a:pt x="117" y="243"/>
                          </a:lnTo>
                          <a:lnTo>
                            <a:pt x="111" y="261"/>
                          </a:lnTo>
                          <a:lnTo>
                            <a:pt x="72" y="249"/>
                          </a:lnTo>
                          <a:lnTo>
                            <a:pt x="84" y="276"/>
                          </a:lnTo>
                          <a:lnTo>
                            <a:pt x="51" y="276"/>
                          </a:lnTo>
                          <a:lnTo>
                            <a:pt x="27" y="294"/>
                          </a:lnTo>
                          <a:lnTo>
                            <a:pt x="0" y="303"/>
                          </a:lnTo>
                          <a:lnTo>
                            <a:pt x="12" y="31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GB"/>
                    </a:p>
                  </p:txBody>
                </p:sp>
                <p:sp>
                  <p:nvSpPr>
                    <p:cNvPr id="64" name="Freeform 63"/>
                    <p:cNvSpPr>
                      <a:spLocks/>
                    </p:cNvSpPr>
                    <p:nvPr/>
                  </p:nvSpPr>
                  <p:spPr bwMode="auto">
                    <a:xfrm rot="-1511909">
                      <a:off x="3360" y="1229"/>
                      <a:ext cx="69" cy="89"/>
                    </a:xfrm>
                    <a:custGeom>
                      <a:avLst/>
                      <a:gdLst>
                        <a:gd name="T0" fmla="*/ 1 w 111"/>
                        <a:gd name="T1" fmla="*/ 0 h 144"/>
                        <a:gd name="T2" fmla="*/ 1 w 111"/>
                        <a:gd name="T3" fmla="*/ 1 h 144"/>
                        <a:gd name="T4" fmla="*/ 1 w 111"/>
                        <a:gd name="T5" fmla="*/ 1 h 144"/>
                        <a:gd name="T6" fmla="*/ 1 w 111"/>
                        <a:gd name="T7" fmla="*/ 1 h 144"/>
                        <a:gd name="T8" fmla="*/ 0 w 111"/>
                        <a:gd name="T9" fmla="*/ 1 h 144"/>
                        <a:gd name="T10" fmla="*/ 1 w 111"/>
                        <a:gd name="T11" fmla="*/ 1 h 144"/>
                        <a:gd name="T12" fmla="*/ 1 w 111"/>
                        <a:gd name="T13" fmla="*/ 2 h 144"/>
                        <a:gd name="T14" fmla="*/ 0 w 111"/>
                        <a:gd name="T15" fmla="*/ 2 h 144"/>
                        <a:gd name="T16" fmla="*/ 0 w 111"/>
                        <a:gd name="T17" fmla="*/ 2 h 144"/>
                        <a:gd name="T18" fmla="*/ 1 w 111"/>
                        <a:gd name="T19" fmla="*/ 3 h 144"/>
                        <a:gd name="T20" fmla="*/ 1 w 111"/>
                        <a:gd name="T21" fmla="*/ 2 h 144"/>
                        <a:gd name="T22" fmla="*/ 2 w 111"/>
                        <a:gd name="T23" fmla="*/ 2 h 144"/>
                        <a:gd name="T24" fmla="*/ 2 w 111"/>
                        <a:gd name="T25" fmla="*/ 1 h 144"/>
                        <a:gd name="T26" fmla="*/ 2 w 111"/>
                        <a:gd name="T27" fmla="*/ 1 h 144"/>
                        <a:gd name="T28" fmla="*/ 1 w 111"/>
                        <a:gd name="T29" fmla="*/ 1 h 144"/>
                        <a:gd name="T30" fmla="*/ 1 w 111"/>
                        <a:gd name="T31" fmla="*/ 0 h 14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11"/>
                        <a:gd name="T49" fmla="*/ 0 h 144"/>
                        <a:gd name="T50" fmla="*/ 111 w 111"/>
                        <a:gd name="T51" fmla="*/ 144 h 14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11" h="144">
                          <a:moveTo>
                            <a:pt x="57" y="0"/>
                          </a:moveTo>
                          <a:lnTo>
                            <a:pt x="30" y="15"/>
                          </a:lnTo>
                          <a:lnTo>
                            <a:pt x="30" y="54"/>
                          </a:lnTo>
                          <a:lnTo>
                            <a:pt x="6" y="39"/>
                          </a:lnTo>
                          <a:lnTo>
                            <a:pt x="0" y="72"/>
                          </a:lnTo>
                          <a:lnTo>
                            <a:pt x="27" y="75"/>
                          </a:lnTo>
                          <a:lnTo>
                            <a:pt x="21" y="102"/>
                          </a:lnTo>
                          <a:lnTo>
                            <a:pt x="0" y="111"/>
                          </a:lnTo>
                          <a:lnTo>
                            <a:pt x="0" y="129"/>
                          </a:lnTo>
                          <a:lnTo>
                            <a:pt x="27" y="144"/>
                          </a:lnTo>
                          <a:lnTo>
                            <a:pt x="66" y="135"/>
                          </a:lnTo>
                          <a:lnTo>
                            <a:pt x="93" y="108"/>
                          </a:lnTo>
                          <a:lnTo>
                            <a:pt x="105" y="66"/>
                          </a:lnTo>
                          <a:lnTo>
                            <a:pt x="111" y="39"/>
                          </a:lnTo>
                          <a:lnTo>
                            <a:pt x="84" y="12"/>
                          </a:lnTo>
                          <a:lnTo>
                            <a:pt x="57" y="0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defPPr>
                        <a:defRPr lang="en-US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GB"/>
                    </a:p>
                  </p:txBody>
                </p:sp>
                <p:grpSp>
                  <p:nvGrpSpPr>
                    <p:cNvPr id="65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9" y="953"/>
                      <a:ext cx="3659" cy="3389"/>
                      <a:chOff x="1689" y="953"/>
                      <a:chExt cx="3659" cy="3389"/>
                    </a:xfrm>
                  </p:grpSpPr>
                  <p:sp>
                    <p:nvSpPr>
                      <p:cNvPr id="66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35" y="953"/>
                        <a:ext cx="2190" cy="3125"/>
                      </a:xfrm>
                      <a:custGeom>
                        <a:avLst/>
                        <a:gdLst>
                          <a:gd name="T0" fmla="*/ 634 w 2190"/>
                          <a:gd name="T1" fmla="*/ 166 h 3125"/>
                          <a:gd name="T2" fmla="*/ 796 w 2190"/>
                          <a:gd name="T3" fmla="*/ 207 h 3125"/>
                          <a:gd name="T4" fmla="*/ 906 w 2190"/>
                          <a:gd name="T5" fmla="*/ 241 h 3125"/>
                          <a:gd name="T6" fmla="*/ 764 w 2190"/>
                          <a:gd name="T7" fmla="*/ 261 h 3125"/>
                          <a:gd name="T8" fmla="*/ 551 w 2190"/>
                          <a:gd name="T9" fmla="*/ 359 h 3125"/>
                          <a:gd name="T10" fmla="*/ 470 w 2190"/>
                          <a:gd name="T11" fmla="*/ 409 h 3125"/>
                          <a:gd name="T12" fmla="*/ 460 w 2190"/>
                          <a:gd name="T13" fmla="*/ 505 h 3125"/>
                          <a:gd name="T14" fmla="*/ 354 w 2190"/>
                          <a:gd name="T15" fmla="*/ 670 h 3125"/>
                          <a:gd name="T16" fmla="*/ 518 w 2190"/>
                          <a:gd name="T17" fmla="*/ 684 h 3125"/>
                          <a:gd name="T18" fmla="*/ 612 w 2190"/>
                          <a:gd name="T19" fmla="*/ 546 h 3125"/>
                          <a:gd name="T20" fmla="*/ 776 w 2190"/>
                          <a:gd name="T21" fmla="*/ 462 h 3125"/>
                          <a:gd name="T22" fmla="*/ 953 w 2190"/>
                          <a:gd name="T23" fmla="*/ 546 h 3125"/>
                          <a:gd name="T24" fmla="*/ 1018 w 2190"/>
                          <a:gd name="T25" fmla="*/ 622 h 3125"/>
                          <a:gd name="T26" fmla="*/ 1004 w 2190"/>
                          <a:gd name="T27" fmla="*/ 532 h 3125"/>
                          <a:gd name="T28" fmla="*/ 927 w 2190"/>
                          <a:gd name="T29" fmla="*/ 439 h 3125"/>
                          <a:gd name="T30" fmla="*/ 1120 w 2190"/>
                          <a:gd name="T31" fmla="*/ 600 h 3125"/>
                          <a:gd name="T32" fmla="*/ 1227 w 2190"/>
                          <a:gd name="T33" fmla="*/ 668 h 3125"/>
                          <a:gd name="T34" fmla="*/ 1180 w 2190"/>
                          <a:gd name="T35" fmla="*/ 559 h 3125"/>
                          <a:gd name="T36" fmla="*/ 1245 w 2190"/>
                          <a:gd name="T37" fmla="*/ 573 h 3125"/>
                          <a:gd name="T38" fmla="*/ 1270 w 2190"/>
                          <a:gd name="T39" fmla="*/ 452 h 3125"/>
                          <a:gd name="T40" fmla="*/ 1419 w 2190"/>
                          <a:gd name="T41" fmla="*/ 483 h 3125"/>
                          <a:gd name="T42" fmla="*/ 1281 w 2190"/>
                          <a:gd name="T43" fmla="*/ 571 h 3125"/>
                          <a:gd name="T44" fmla="*/ 1364 w 2190"/>
                          <a:gd name="T45" fmla="*/ 660 h 3125"/>
                          <a:gd name="T46" fmla="*/ 1516 w 2190"/>
                          <a:gd name="T47" fmla="*/ 753 h 3125"/>
                          <a:gd name="T48" fmla="*/ 1315 w 2190"/>
                          <a:gd name="T49" fmla="*/ 728 h 3125"/>
                          <a:gd name="T50" fmla="*/ 1153 w 2190"/>
                          <a:gd name="T51" fmla="*/ 790 h 3125"/>
                          <a:gd name="T52" fmla="*/ 866 w 2190"/>
                          <a:gd name="T53" fmla="*/ 638 h 3125"/>
                          <a:gd name="T54" fmla="*/ 609 w 2190"/>
                          <a:gd name="T55" fmla="*/ 712 h 3125"/>
                          <a:gd name="T56" fmla="*/ 378 w 2190"/>
                          <a:gd name="T57" fmla="*/ 800 h 3125"/>
                          <a:gd name="T58" fmla="*/ 227 w 2190"/>
                          <a:gd name="T59" fmla="*/ 938 h 3125"/>
                          <a:gd name="T60" fmla="*/ 51 w 2190"/>
                          <a:gd name="T61" fmla="*/ 1129 h 3125"/>
                          <a:gd name="T62" fmla="*/ 9 w 2190"/>
                          <a:gd name="T63" fmla="*/ 1369 h 3125"/>
                          <a:gd name="T64" fmla="*/ 64 w 2190"/>
                          <a:gd name="T65" fmla="*/ 1584 h 3125"/>
                          <a:gd name="T66" fmla="*/ 275 w 2190"/>
                          <a:gd name="T67" fmla="*/ 1758 h 3125"/>
                          <a:gd name="T68" fmla="*/ 607 w 2190"/>
                          <a:gd name="T69" fmla="*/ 1765 h 3125"/>
                          <a:gd name="T70" fmla="*/ 891 w 2190"/>
                          <a:gd name="T71" fmla="*/ 1791 h 3125"/>
                          <a:gd name="T72" fmla="*/ 1015 w 2190"/>
                          <a:gd name="T73" fmla="*/ 1969 h 3125"/>
                          <a:gd name="T74" fmla="*/ 1149 w 2190"/>
                          <a:gd name="T75" fmla="*/ 2188 h 3125"/>
                          <a:gd name="T76" fmla="*/ 1120 w 2190"/>
                          <a:gd name="T77" fmla="*/ 2454 h 3125"/>
                          <a:gd name="T78" fmla="*/ 1179 w 2190"/>
                          <a:gd name="T79" fmla="*/ 2785 h 3125"/>
                          <a:gd name="T80" fmla="*/ 1279 w 2190"/>
                          <a:gd name="T81" fmla="*/ 3097 h 3125"/>
                          <a:gd name="T82" fmla="*/ 1515 w 2190"/>
                          <a:gd name="T83" fmla="*/ 3053 h 3125"/>
                          <a:gd name="T84" fmla="*/ 1735 w 2190"/>
                          <a:gd name="T85" fmla="*/ 2832 h 3125"/>
                          <a:gd name="T86" fmla="*/ 1864 w 2190"/>
                          <a:gd name="T87" fmla="*/ 2647 h 3125"/>
                          <a:gd name="T88" fmla="*/ 1944 w 2190"/>
                          <a:gd name="T89" fmla="*/ 2404 h 3125"/>
                          <a:gd name="T90" fmla="*/ 1968 w 2190"/>
                          <a:gd name="T91" fmla="*/ 2204 h 3125"/>
                          <a:gd name="T92" fmla="*/ 2078 w 2190"/>
                          <a:gd name="T93" fmla="*/ 1807 h 3125"/>
                          <a:gd name="T94" fmla="*/ 2178 w 2190"/>
                          <a:gd name="T95" fmla="*/ 1504 h 3125"/>
                          <a:gd name="T96" fmla="*/ 2005 w 2190"/>
                          <a:gd name="T97" fmla="*/ 1379 h 3125"/>
                          <a:gd name="T98" fmla="*/ 1831 w 2190"/>
                          <a:gd name="T99" fmla="*/ 1195 h 3125"/>
                          <a:gd name="T100" fmla="*/ 1606 w 2190"/>
                          <a:gd name="T101" fmla="*/ 959 h 3125"/>
                          <a:gd name="T102" fmla="*/ 1656 w 2190"/>
                          <a:gd name="T103" fmla="*/ 954 h 3125"/>
                          <a:gd name="T104" fmla="*/ 1972 w 2190"/>
                          <a:gd name="T105" fmla="*/ 1297 h 3125"/>
                          <a:gd name="T106" fmla="*/ 2117 w 2190"/>
                          <a:gd name="T107" fmla="*/ 1168 h 3125"/>
                          <a:gd name="T108" fmla="*/ 1971 w 2190"/>
                          <a:gd name="T109" fmla="*/ 912 h 3125"/>
                          <a:gd name="T110" fmla="*/ 2079 w 2190"/>
                          <a:gd name="T111" fmla="*/ 934 h 3125"/>
                          <a:gd name="T112" fmla="*/ 1039 w 2190"/>
                          <a:gd name="T113" fmla="*/ 55 h 3125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190"/>
                          <a:gd name="T172" fmla="*/ 0 h 3125"/>
                          <a:gd name="T173" fmla="*/ 2190 w 2190"/>
                          <a:gd name="T174" fmla="*/ 3125 h 3125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190" h="3125">
                            <a:moveTo>
                              <a:pt x="725" y="0"/>
                            </a:moveTo>
                            <a:lnTo>
                              <a:pt x="676" y="69"/>
                            </a:lnTo>
                            <a:lnTo>
                              <a:pt x="656" y="125"/>
                            </a:lnTo>
                            <a:lnTo>
                              <a:pt x="634" y="166"/>
                            </a:lnTo>
                            <a:lnTo>
                              <a:pt x="652" y="186"/>
                            </a:lnTo>
                            <a:lnTo>
                              <a:pt x="699" y="183"/>
                            </a:lnTo>
                            <a:lnTo>
                              <a:pt x="745" y="216"/>
                            </a:lnTo>
                            <a:lnTo>
                              <a:pt x="796" y="207"/>
                            </a:lnTo>
                            <a:lnTo>
                              <a:pt x="789" y="135"/>
                            </a:lnTo>
                            <a:lnTo>
                              <a:pt x="817" y="173"/>
                            </a:lnTo>
                            <a:lnTo>
                              <a:pt x="911" y="183"/>
                            </a:lnTo>
                            <a:lnTo>
                              <a:pt x="906" y="241"/>
                            </a:lnTo>
                            <a:lnTo>
                              <a:pt x="884" y="277"/>
                            </a:lnTo>
                            <a:lnTo>
                              <a:pt x="834" y="250"/>
                            </a:lnTo>
                            <a:lnTo>
                              <a:pt x="790" y="255"/>
                            </a:lnTo>
                            <a:lnTo>
                              <a:pt x="764" y="261"/>
                            </a:lnTo>
                            <a:lnTo>
                              <a:pt x="714" y="231"/>
                            </a:lnTo>
                            <a:lnTo>
                              <a:pt x="645" y="276"/>
                            </a:lnTo>
                            <a:lnTo>
                              <a:pt x="601" y="320"/>
                            </a:lnTo>
                            <a:lnTo>
                              <a:pt x="551" y="359"/>
                            </a:lnTo>
                            <a:lnTo>
                              <a:pt x="505" y="381"/>
                            </a:lnTo>
                            <a:lnTo>
                              <a:pt x="487" y="371"/>
                            </a:lnTo>
                            <a:lnTo>
                              <a:pt x="458" y="393"/>
                            </a:lnTo>
                            <a:lnTo>
                              <a:pt x="470" y="409"/>
                            </a:lnTo>
                            <a:lnTo>
                              <a:pt x="513" y="418"/>
                            </a:lnTo>
                            <a:lnTo>
                              <a:pt x="539" y="440"/>
                            </a:lnTo>
                            <a:lnTo>
                              <a:pt x="527" y="494"/>
                            </a:lnTo>
                            <a:lnTo>
                              <a:pt x="460" y="505"/>
                            </a:lnTo>
                            <a:lnTo>
                              <a:pt x="398" y="505"/>
                            </a:lnTo>
                            <a:lnTo>
                              <a:pt x="327" y="520"/>
                            </a:lnTo>
                            <a:lnTo>
                              <a:pt x="335" y="610"/>
                            </a:lnTo>
                            <a:lnTo>
                              <a:pt x="354" y="670"/>
                            </a:lnTo>
                            <a:lnTo>
                              <a:pt x="358" y="691"/>
                            </a:lnTo>
                            <a:lnTo>
                              <a:pt x="414" y="701"/>
                            </a:lnTo>
                            <a:lnTo>
                              <a:pt x="486" y="692"/>
                            </a:lnTo>
                            <a:lnTo>
                              <a:pt x="518" y="684"/>
                            </a:lnTo>
                            <a:lnTo>
                              <a:pt x="539" y="626"/>
                            </a:lnTo>
                            <a:lnTo>
                              <a:pt x="552" y="593"/>
                            </a:lnTo>
                            <a:lnTo>
                              <a:pt x="578" y="567"/>
                            </a:lnTo>
                            <a:lnTo>
                              <a:pt x="612" y="546"/>
                            </a:lnTo>
                            <a:lnTo>
                              <a:pt x="657" y="546"/>
                            </a:lnTo>
                            <a:lnTo>
                              <a:pt x="696" y="528"/>
                            </a:lnTo>
                            <a:lnTo>
                              <a:pt x="716" y="472"/>
                            </a:lnTo>
                            <a:lnTo>
                              <a:pt x="776" y="462"/>
                            </a:lnTo>
                            <a:lnTo>
                              <a:pt x="813" y="466"/>
                            </a:lnTo>
                            <a:lnTo>
                              <a:pt x="848" y="499"/>
                            </a:lnTo>
                            <a:lnTo>
                              <a:pt x="900" y="519"/>
                            </a:lnTo>
                            <a:lnTo>
                              <a:pt x="953" y="546"/>
                            </a:lnTo>
                            <a:lnTo>
                              <a:pt x="994" y="566"/>
                            </a:lnTo>
                            <a:lnTo>
                              <a:pt x="1004" y="581"/>
                            </a:lnTo>
                            <a:lnTo>
                              <a:pt x="1006" y="611"/>
                            </a:lnTo>
                            <a:lnTo>
                              <a:pt x="1018" y="622"/>
                            </a:lnTo>
                            <a:lnTo>
                              <a:pt x="1020" y="592"/>
                            </a:lnTo>
                            <a:lnTo>
                              <a:pt x="1051" y="565"/>
                            </a:lnTo>
                            <a:lnTo>
                              <a:pt x="1028" y="547"/>
                            </a:lnTo>
                            <a:lnTo>
                              <a:pt x="1004" y="532"/>
                            </a:lnTo>
                            <a:lnTo>
                              <a:pt x="957" y="513"/>
                            </a:lnTo>
                            <a:lnTo>
                              <a:pt x="920" y="479"/>
                            </a:lnTo>
                            <a:lnTo>
                              <a:pt x="908" y="464"/>
                            </a:lnTo>
                            <a:lnTo>
                              <a:pt x="927" y="439"/>
                            </a:lnTo>
                            <a:lnTo>
                              <a:pt x="980" y="476"/>
                            </a:lnTo>
                            <a:lnTo>
                              <a:pt x="1038" y="479"/>
                            </a:lnTo>
                            <a:lnTo>
                              <a:pt x="1077" y="553"/>
                            </a:lnTo>
                            <a:lnTo>
                              <a:pt x="1120" y="600"/>
                            </a:lnTo>
                            <a:lnTo>
                              <a:pt x="1156" y="611"/>
                            </a:lnTo>
                            <a:lnTo>
                              <a:pt x="1180" y="657"/>
                            </a:lnTo>
                            <a:lnTo>
                              <a:pt x="1202" y="664"/>
                            </a:lnTo>
                            <a:lnTo>
                              <a:pt x="1227" y="668"/>
                            </a:lnTo>
                            <a:lnTo>
                              <a:pt x="1238" y="642"/>
                            </a:lnTo>
                            <a:lnTo>
                              <a:pt x="1224" y="597"/>
                            </a:lnTo>
                            <a:lnTo>
                              <a:pt x="1202" y="570"/>
                            </a:lnTo>
                            <a:lnTo>
                              <a:pt x="1180" y="559"/>
                            </a:lnTo>
                            <a:lnTo>
                              <a:pt x="1156" y="532"/>
                            </a:lnTo>
                            <a:lnTo>
                              <a:pt x="1160" y="499"/>
                            </a:lnTo>
                            <a:lnTo>
                              <a:pt x="1214" y="515"/>
                            </a:lnTo>
                            <a:lnTo>
                              <a:pt x="1245" y="573"/>
                            </a:lnTo>
                            <a:lnTo>
                              <a:pt x="1265" y="557"/>
                            </a:lnTo>
                            <a:lnTo>
                              <a:pt x="1263" y="536"/>
                            </a:lnTo>
                            <a:lnTo>
                              <a:pt x="1242" y="496"/>
                            </a:lnTo>
                            <a:lnTo>
                              <a:pt x="1270" y="452"/>
                            </a:lnTo>
                            <a:lnTo>
                              <a:pt x="1330" y="455"/>
                            </a:lnTo>
                            <a:lnTo>
                              <a:pt x="1367" y="457"/>
                            </a:lnTo>
                            <a:lnTo>
                              <a:pt x="1406" y="444"/>
                            </a:lnTo>
                            <a:lnTo>
                              <a:pt x="1419" y="483"/>
                            </a:lnTo>
                            <a:lnTo>
                              <a:pt x="1403" y="502"/>
                            </a:lnTo>
                            <a:lnTo>
                              <a:pt x="1357" y="509"/>
                            </a:lnTo>
                            <a:lnTo>
                              <a:pt x="1315" y="556"/>
                            </a:lnTo>
                            <a:lnTo>
                              <a:pt x="1281" y="571"/>
                            </a:lnTo>
                            <a:lnTo>
                              <a:pt x="1284" y="596"/>
                            </a:lnTo>
                            <a:lnTo>
                              <a:pt x="1294" y="616"/>
                            </a:lnTo>
                            <a:lnTo>
                              <a:pt x="1327" y="616"/>
                            </a:lnTo>
                            <a:lnTo>
                              <a:pt x="1364" y="660"/>
                            </a:lnTo>
                            <a:lnTo>
                              <a:pt x="1415" y="657"/>
                            </a:lnTo>
                            <a:lnTo>
                              <a:pt x="1464" y="664"/>
                            </a:lnTo>
                            <a:lnTo>
                              <a:pt x="1519" y="663"/>
                            </a:lnTo>
                            <a:lnTo>
                              <a:pt x="1516" y="753"/>
                            </a:lnTo>
                            <a:lnTo>
                              <a:pt x="1467" y="759"/>
                            </a:lnTo>
                            <a:lnTo>
                              <a:pt x="1408" y="742"/>
                            </a:lnTo>
                            <a:lnTo>
                              <a:pt x="1347" y="755"/>
                            </a:lnTo>
                            <a:lnTo>
                              <a:pt x="1315" y="728"/>
                            </a:lnTo>
                            <a:lnTo>
                              <a:pt x="1261" y="724"/>
                            </a:lnTo>
                            <a:lnTo>
                              <a:pt x="1196" y="729"/>
                            </a:lnTo>
                            <a:lnTo>
                              <a:pt x="1142" y="733"/>
                            </a:lnTo>
                            <a:lnTo>
                              <a:pt x="1153" y="790"/>
                            </a:lnTo>
                            <a:lnTo>
                              <a:pt x="1106" y="776"/>
                            </a:lnTo>
                            <a:lnTo>
                              <a:pt x="1027" y="751"/>
                            </a:lnTo>
                            <a:lnTo>
                              <a:pt x="1009" y="712"/>
                            </a:lnTo>
                            <a:lnTo>
                              <a:pt x="866" y="638"/>
                            </a:lnTo>
                            <a:lnTo>
                              <a:pt x="811" y="640"/>
                            </a:lnTo>
                            <a:lnTo>
                              <a:pt x="744" y="674"/>
                            </a:lnTo>
                            <a:lnTo>
                              <a:pt x="679" y="664"/>
                            </a:lnTo>
                            <a:lnTo>
                              <a:pt x="609" y="712"/>
                            </a:lnTo>
                            <a:lnTo>
                              <a:pt x="553" y="713"/>
                            </a:lnTo>
                            <a:lnTo>
                              <a:pt x="482" y="716"/>
                            </a:lnTo>
                            <a:lnTo>
                              <a:pt x="431" y="749"/>
                            </a:lnTo>
                            <a:lnTo>
                              <a:pt x="378" y="800"/>
                            </a:lnTo>
                            <a:lnTo>
                              <a:pt x="353" y="868"/>
                            </a:lnTo>
                            <a:lnTo>
                              <a:pt x="311" y="919"/>
                            </a:lnTo>
                            <a:lnTo>
                              <a:pt x="263" y="926"/>
                            </a:lnTo>
                            <a:lnTo>
                              <a:pt x="227" y="938"/>
                            </a:lnTo>
                            <a:lnTo>
                              <a:pt x="166" y="1003"/>
                            </a:lnTo>
                            <a:lnTo>
                              <a:pt x="127" y="1062"/>
                            </a:lnTo>
                            <a:lnTo>
                              <a:pt x="89" y="1080"/>
                            </a:lnTo>
                            <a:lnTo>
                              <a:pt x="51" y="1129"/>
                            </a:lnTo>
                            <a:lnTo>
                              <a:pt x="20" y="1194"/>
                            </a:lnTo>
                            <a:lnTo>
                              <a:pt x="2" y="1254"/>
                            </a:lnTo>
                            <a:lnTo>
                              <a:pt x="32" y="1308"/>
                            </a:lnTo>
                            <a:lnTo>
                              <a:pt x="9" y="1369"/>
                            </a:lnTo>
                            <a:lnTo>
                              <a:pt x="0" y="1436"/>
                            </a:lnTo>
                            <a:lnTo>
                              <a:pt x="10" y="1491"/>
                            </a:lnTo>
                            <a:lnTo>
                              <a:pt x="47" y="1536"/>
                            </a:lnTo>
                            <a:lnTo>
                              <a:pt x="64" y="1584"/>
                            </a:lnTo>
                            <a:lnTo>
                              <a:pt x="95" y="1626"/>
                            </a:lnTo>
                            <a:lnTo>
                              <a:pt x="156" y="1628"/>
                            </a:lnTo>
                            <a:lnTo>
                              <a:pt x="203" y="1703"/>
                            </a:lnTo>
                            <a:lnTo>
                              <a:pt x="275" y="1758"/>
                            </a:lnTo>
                            <a:cubicBezTo>
                              <a:pt x="300" y="1774"/>
                              <a:pt x="328" y="1791"/>
                              <a:pt x="356" y="1802"/>
                            </a:cubicBezTo>
                            <a:lnTo>
                              <a:pt x="446" y="1816"/>
                            </a:lnTo>
                            <a:lnTo>
                              <a:pt x="544" y="1785"/>
                            </a:lnTo>
                            <a:lnTo>
                              <a:pt x="607" y="1765"/>
                            </a:lnTo>
                            <a:lnTo>
                              <a:pt x="683" y="1765"/>
                            </a:lnTo>
                            <a:lnTo>
                              <a:pt x="805" y="1719"/>
                            </a:lnTo>
                            <a:lnTo>
                              <a:pt x="846" y="1750"/>
                            </a:lnTo>
                            <a:lnTo>
                              <a:pt x="891" y="1791"/>
                            </a:lnTo>
                            <a:lnTo>
                              <a:pt x="947" y="1790"/>
                            </a:lnTo>
                            <a:lnTo>
                              <a:pt x="1002" y="1842"/>
                            </a:lnTo>
                            <a:lnTo>
                              <a:pt x="1017" y="1906"/>
                            </a:lnTo>
                            <a:lnTo>
                              <a:pt x="1015" y="1969"/>
                            </a:lnTo>
                            <a:lnTo>
                              <a:pt x="1047" y="2015"/>
                            </a:lnTo>
                            <a:lnTo>
                              <a:pt x="1100" y="2051"/>
                            </a:lnTo>
                            <a:lnTo>
                              <a:pt x="1130" y="2115"/>
                            </a:lnTo>
                            <a:lnTo>
                              <a:pt x="1149" y="2188"/>
                            </a:lnTo>
                            <a:lnTo>
                              <a:pt x="1176" y="2278"/>
                            </a:lnTo>
                            <a:lnTo>
                              <a:pt x="1168" y="2338"/>
                            </a:lnTo>
                            <a:lnTo>
                              <a:pt x="1153" y="2402"/>
                            </a:lnTo>
                            <a:lnTo>
                              <a:pt x="1120" y="2454"/>
                            </a:lnTo>
                            <a:lnTo>
                              <a:pt x="1100" y="2519"/>
                            </a:lnTo>
                            <a:lnTo>
                              <a:pt x="1144" y="2622"/>
                            </a:lnTo>
                            <a:lnTo>
                              <a:pt x="1168" y="2697"/>
                            </a:lnTo>
                            <a:lnTo>
                              <a:pt x="1179" y="2785"/>
                            </a:lnTo>
                            <a:lnTo>
                              <a:pt x="1203" y="2871"/>
                            </a:lnTo>
                            <a:lnTo>
                              <a:pt x="1236" y="2897"/>
                            </a:lnTo>
                            <a:lnTo>
                              <a:pt x="1259" y="2978"/>
                            </a:lnTo>
                            <a:lnTo>
                              <a:pt x="1279" y="3097"/>
                            </a:lnTo>
                            <a:lnTo>
                              <a:pt x="1312" y="3112"/>
                            </a:lnTo>
                            <a:lnTo>
                              <a:pt x="1363" y="3125"/>
                            </a:lnTo>
                            <a:lnTo>
                              <a:pt x="1441" y="3093"/>
                            </a:lnTo>
                            <a:lnTo>
                              <a:pt x="1515" y="3053"/>
                            </a:lnTo>
                            <a:lnTo>
                              <a:pt x="1554" y="2994"/>
                            </a:lnTo>
                            <a:lnTo>
                              <a:pt x="1630" y="2958"/>
                            </a:lnTo>
                            <a:lnTo>
                              <a:pt x="1698" y="2905"/>
                            </a:lnTo>
                            <a:lnTo>
                              <a:pt x="1735" y="2832"/>
                            </a:lnTo>
                            <a:lnTo>
                              <a:pt x="1731" y="2792"/>
                            </a:lnTo>
                            <a:lnTo>
                              <a:pt x="1776" y="2766"/>
                            </a:lnTo>
                            <a:lnTo>
                              <a:pt x="1816" y="2710"/>
                            </a:lnTo>
                            <a:lnTo>
                              <a:pt x="1864" y="2647"/>
                            </a:lnTo>
                            <a:lnTo>
                              <a:pt x="1876" y="2585"/>
                            </a:lnTo>
                            <a:lnTo>
                              <a:pt x="1913" y="2511"/>
                            </a:lnTo>
                            <a:lnTo>
                              <a:pt x="1903" y="2467"/>
                            </a:lnTo>
                            <a:lnTo>
                              <a:pt x="1944" y="2404"/>
                            </a:lnTo>
                            <a:lnTo>
                              <a:pt x="1980" y="2382"/>
                            </a:lnTo>
                            <a:lnTo>
                              <a:pt x="2001" y="2352"/>
                            </a:lnTo>
                            <a:lnTo>
                              <a:pt x="1979" y="2280"/>
                            </a:lnTo>
                            <a:lnTo>
                              <a:pt x="1968" y="2204"/>
                            </a:lnTo>
                            <a:lnTo>
                              <a:pt x="1990" y="2110"/>
                            </a:lnTo>
                            <a:lnTo>
                              <a:pt x="2015" y="1945"/>
                            </a:lnTo>
                            <a:lnTo>
                              <a:pt x="2038" y="1862"/>
                            </a:lnTo>
                            <a:lnTo>
                              <a:pt x="2078" y="1807"/>
                            </a:lnTo>
                            <a:lnTo>
                              <a:pt x="2128" y="1748"/>
                            </a:lnTo>
                            <a:lnTo>
                              <a:pt x="2138" y="1662"/>
                            </a:lnTo>
                            <a:lnTo>
                              <a:pt x="2150" y="1567"/>
                            </a:lnTo>
                            <a:lnTo>
                              <a:pt x="2178" y="1504"/>
                            </a:lnTo>
                            <a:lnTo>
                              <a:pt x="2156" y="1405"/>
                            </a:lnTo>
                            <a:lnTo>
                              <a:pt x="2101" y="1442"/>
                            </a:lnTo>
                            <a:lnTo>
                              <a:pt x="2044" y="1457"/>
                            </a:lnTo>
                            <a:lnTo>
                              <a:pt x="2005" y="1379"/>
                            </a:lnTo>
                            <a:lnTo>
                              <a:pt x="1941" y="1317"/>
                            </a:lnTo>
                            <a:lnTo>
                              <a:pt x="1893" y="1294"/>
                            </a:lnTo>
                            <a:lnTo>
                              <a:pt x="1871" y="1234"/>
                            </a:lnTo>
                            <a:lnTo>
                              <a:pt x="1831" y="1195"/>
                            </a:lnTo>
                            <a:cubicBezTo>
                              <a:pt x="1815" y="1172"/>
                              <a:pt x="1789" y="1115"/>
                              <a:pt x="1770" y="1095"/>
                            </a:cubicBezTo>
                            <a:lnTo>
                              <a:pt x="1710" y="1077"/>
                            </a:lnTo>
                            <a:lnTo>
                              <a:pt x="1651" y="997"/>
                            </a:lnTo>
                            <a:lnTo>
                              <a:pt x="1606" y="959"/>
                            </a:lnTo>
                            <a:lnTo>
                              <a:pt x="1586" y="919"/>
                            </a:lnTo>
                            <a:lnTo>
                              <a:pt x="1606" y="904"/>
                            </a:lnTo>
                            <a:lnTo>
                              <a:pt x="1643" y="903"/>
                            </a:lnTo>
                            <a:lnTo>
                              <a:pt x="1656" y="954"/>
                            </a:lnTo>
                            <a:lnTo>
                              <a:pt x="1729" y="1032"/>
                            </a:lnTo>
                            <a:lnTo>
                              <a:pt x="1823" y="1090"/>
                            </a:lnTo>
                            <a:lnTo>
                              <a:pt x="1904" y="1217"/>
                            </a:lnTo>
                            <a:lnTo>
                              <a:pt x="1972" y="1297"/>
                            </a:lnTo>
                            <a:lnTo>
                              <a:pt x="2032" y="1357"/>
                            </a:lnTo>
                            <a:lnTo>
                              <a:pt x="2070" y="1353"/>
                            </a:lnTo>
                            <a:cubicBezTo>
                              <a:pt x="2081" y="1334"/>
                              <a:pt x="2091" y="1269"/>
                              <a:pt x="2098" y="1238"/>
                            </a:cubicBezTo>
                            <a:lnTo>
                              <a:pt x="2117" y="1168"/>
                            </a:lnTo>
                            <a:lnTo>
                              <a:pt x="2122" y="1104"/>
                            </a:lnTo>
                            <a:lnTo>
                              <a:pt x="2078" y="1022"/>
                            </a:lnTo>
                            <a:lnTo>
                              <a:pt x="2044" y="971"/>
                            </a:lnTo>
                            <a:lnTo>
                              <a:pt x="1971" y="912"/>
                            </a:lnTo>
                            <a:lnTo>
                              <a:pt x="1886" y="833"/>
                            </a:lnTo>
                            <a:cubicBezTo>
                              <a:pt x="1882" y="818"/>
                              <a:pt x="1917" y="810"/>
                              <a:pt x="1940" y="824"/>
                            </a:cubicBezTo>
                            <a:lnTo>
                              <a:pt x="2027" y="923"/>
                            </a:lnTo>
                            <a:lnTo>
                              <a:pt x="2079" y="934"/>
                            </a:lnTo>
                            <a:lnTo>
                              <a:pt x="2190" y="909"/>
                            </a:lnTo>
                            <a:cubicBezTo>
                              <a:pt x="2169" y="848"/>
                              <a:pt x="2071" y="678"/>
                              <a:pt x="1954" y="565"/>
                            </a:cubicBezTo>
                            <a:cubicBezTo>
                              <a:pt x="1837" y="452"/>
                              <a:pt x="1641" y="314"/>
                              <a:pt x="1489" y="229"/>
                            </a:cubicBezTo>
                            <a:cubicBezTo>
                              <a:pt x="1337" y="144"/>
                              <a:pt x="1166" y="93"/>
                              <a:pt x="1039" y="55"/>
                            </a:cubicBezTo>
                            <a:cubicBezTo>
                              <a:pt x="912" y="17"/>
                              <a:pt x="790" y="11"/>
                              <a:pt x="72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endParaRPr lang="en-GB"/>
                      </a:p>
                    </p:txBody>
                  </p:sp>
                  <p:sp>
                    <p:nvSpPr>
                      <p:cNvPr id="67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9" y="2601"/>
                        <a:ext cx="857" cy="1741"/>
                      </a:xfrm>
                      <a:custGeom>
                        <a:avLst/>
                        <a:gdLst>
                          <a:gd name="T0" fmla="*/ 16 w 857"/>
                          <a:gd name="T1" fmla="*/ 0 h 1741"/>
                          <a:gd name="T2" fmla="*/ 82 w 857"/>
                          <a:gd name="T3" fmla="*/ 38 h 1741"/>
                          <a:gd name="T4" fmla="*/ 128 w 857"/>
                          <a:gd name="T5" fmla="*/ 26 h 1741"/>
                          <a:gd name="T6" fmla="*/ 172 w 857"/>
                          <a:gd name="T7" fmla="*/ 42 h 1741"/>
                          <a:gd name="T8" fmla="*/ 189 w 857"/>
                          <a:gd name="T9" fmla="*/ 100 h 1741"/>
                          <a:gd name="T10" fmla="*/ 215 w 857"/>
                          <a:gd name="T11" fmla="*/ 155 h 1741"/>
                          <a:gd name="T12" fmla="*/ 276 w 857"/>
                          <a:gd name="T13" fmla="*/ 177 h 1741"/>
                          <a:gd name="T14" fmla="*/ 327 w 857"/>
                          <a:gd name="T15" fmla="*/ 223 h 1741"/>
                          <a:gd name="T16" fmla="*/ 382 w 857"/>
                          <a:gd name="T17" fmla="*/ 282 h 1741"/>
                          <a:gd name="T18" fmla="*/ 428 w 857"/>
                          <a:gd name="T19" fmla="*/ 358 h 1741"/>
                          <a:gd name="T20" fmla="*/ 475 w 857"/>
                          <a:gd name="T21" fmla="*/ 459 h 1741"/>
                          <a:gd name="T22" fmla="*/ 535 w 857"/>
                          <a:gd name="T23" fmla="*/ 488 h 1741"/>
                          <a:gd name="T24" fmla="*/ 621 w 857"/>
                          <a:gd name="T25" fmla="*/ 519 h 1741"/>
                          <a:gd name="T26" fmla="*/ 718 w 857"/>
                          <a:gd name="T27" fmla="*/ 571 h 1741"/>
                          <a:gd name="T28" fmla="*/ 796 w 857"/>
                          <a:gd name="T29" fmla="*/ 626 h 1741"/>
                          <a:gd name="T30" fmla="*/ 835 w 857"/>
                          <a:gd name="T31" fmla="*/ 689 h 1741"/>
                          <a:gd name="T32" fmla="*/ 850 w 857"/>
                          <a:gd name="T33" fmla="*/ 785 h 1741"/>
                          <a:gd name="T34" fmla="*/ 793 w 857"/>
                          <a:gd name="T35" fmla="*/ 838 h 1741"/>
                          <a:gd name="T36" fmla="*/ 765 w 857"/>
                          <a:gd name="T37" fmla="*/ 894 h 1741"/>
                          <a:gd name="T38" fmla="*/ 789 w 857"/>
                          <a:gd name="T39" fmla="*/ 963 h 1741"/>
                          <a:gd name="T40" fmla="*/ 772 w 857"/>
                          <a:gd name="T41" fmla="*/ 1083 h 1741"/>
                          <a:gd name="T42" fmla="*/ 690 w 857"/>
                          <a:gd name="T43" fmla="*/ 1230 h 1741"/>
                          <a:gd name="T44" fmla="*/ 647 w 857"/>
                          <a:gd name="T45" fmla="*/ 1292 h 1741"/>
                          <a:gd name="T46" fmla="*/ 643 w 857"/>
                          <a:gd name="T47" fmla="*/ 1340 h 1741"/>
                          <a:gd name="T48" fmla="*/ 652 w 857"/>
                          <a:gd name="T49" fmla="*/ 1467 h 1741"/>
                          <a:gd name="T50" fmla="*/ 657 w 857"/>
                          <a:gd name="T51" fmla="*/ 1543 h 1741"/>
                          <a:gd name="T52" fmla="*/ 740 w 857"/>
                          <a:gd name="T53" fmla="*/ 1741 h 1741"/>
                          <a:gd name="T54" fmla="*/ 708 w 857"/>
                          <a:gd name="T55" fmla="*/ 1722 h 1741"/>
                          <a:gd name="T56" fmla="*/ 435 w 857"/>
                          <a:gd name="T57" fmla="*/ 1509 h 1741"/>
                          <a:gd name="T58" fmla="*/ 162 w 857"/>
                          <a:gd name="T59" fmla="*/ 1095 h 1741"/>
                          <a:gd name="T60" fmla="*/ 33 w 857"/>
                          <a:gd name="T61" fmla="*/ 747 h 1741"/>
                          <a:gd name="T62" fmla="*/ 0 w 857"/>
                          <a:gd name="T63" fmla="*/ 315 h 1741"/>
                          <a:gd name="T64" fmla="*/ 16 w 857"/>
                          <a:gd name="T65" fmla="*/ 0 h 174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857"/>
                          <a:gd name="T100" fmla="*/ 0 h 1741"/>
                          <a:gd name="T101" fmla="*/ 857 w 857"/>
                          <a:gd name="T102" fmla="*/ 1741 h 174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857" h="1741">
                            <a:moveTo>
                              <a:pt x="16" y="0"/>
                            </a:moveTo>
                            <a:lnTo>
                              <a:pt x="82" y="38"/>
                            </a:lnTo>
                            <a:lnTo>
                              <a:pt x="128" y="26"/>
                            </a:lnTo>
                            <a:lnTo>
                              <a:pt x="172" y="42"/>
                            </a:lnTo>
                            <a:lnTo>
                              <a:pt x="189" y="100"/>
                            </a:lnTo>
                            <a:lnTo>
                              <a:pt x="215" y="155"/>
                            </a:lnTo>
                            <a:lnTo>
                              <a:pt x="276" y="177"/>
                            </a:lnTo>
                            <a:lnTo>
                              <a:pt x="327" y="223"/>
                            </a:lnTo>
                            <a:lnTo>
                              <a:pt x="382" y="282"/>
                            </a:lnTo>
                            <a:lnTo>
                              <a:pt x="428" y="358"/>
                            </a:lnTo>
                            <a:lnTo>
                              <a:pt x="475" y="459"/>
                            </a:lnTo>
                            <a:lnTo>
                              <a:pt x="535" y="488"/>
                            </a:lnTo>
                            <a:lnTo>
                              <a:pt x="621" y="519"/>
                            </a:lnTo>
                            <a:lnTo>
                              <a:pt x="718" y="571"/>
                            </a:lnTo>
                            <a:lnTo>
                              <a:pt x="796" y="626"/>
                            </a:lnTo>
                            <a:cubicBezTo>
                              <a:pt x="815" y="646"/>
                              <a:pt x="826" y="663"/>
                              <a:pt x="835" y="689"/>
                            </a:cubicBezTo>
                            <a:cubicBezTo>
                              <a:pt x="844" y="716"/>
                              <a:pt x="857" y="761"/>
                              <a:pt x="850" y="785"/>
                            </a:cubicBezTo>
                            <a:lnTo>
                              <a:pt x="793" y="838"/>
                            </a:lnTo>
                            <a:lnTo>
                              <a:pt x="765" y="894"/>
                            </a:lnTo>
                            <a:lnTo>
                              <a:pt x="789" y="963"/>
                            </a:lnTo>
                            <a:lnTo>
                              <a:pt x="772" y="1083"/>
                            </a:lnTo>
                            <a:lnTo>
                              <a:pt x="690" y="1230"/>
                            </a:lnTo>
                            <a:lnTo>
                              <a:pt x="647" y="1292"/>
                            </a:lnTo>
                            <a:lnTo>
                              <a:pt x="643" y="1340"/>
                            </a:lnTo>
                            <a:lnTo>
                              <a:pt x="652" y="1467"/>
                            </a:lnTo>
                            <a:lnTo>
                              <a:pt x="657" y="1543"/>
                            </a:lnTo>
                            <a:lnTo>
                              <a:pt x="740" y="1741"/>
                            </a:lnTo>
                            <a:lnTo>
                              <a:pt x="708" y="1722"/>
                            </a:lnTo>
                            <a:cubicBezTo>
                              <a:pt x="657" y="1683"/>
                              <a:pt x="526" y="1613"/>
                              <a:pt x="435" y="1509"/>
                            </a:cubicBezTo>
                            <a:cubicBezTo>
                              <a:pt x="344" y="1405"/>
                              <a:pt x="229" y="1222"/>
                              <a:pt x="162" y="1095"/>
                            </a:cubicBezTo>
                            <a:cubicBezTo>
                              <a:pt x="95" y="968"/>
                              <a:pt x="60" y="877"/>
                              <a:pt x="33" y="747"/>
                            </a:cubicBezTo>
                            <a:cubicBezTo>
                              <a:pt x="6" y="617"/>
                              <a:pt x="3" y="439"/>
                              <a:pt x="0" y="315"/>
                            </a:cubicBezTo>
                            <a:lnTo>
                              <a:pt x="16" y="0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endParaRPr lang="en-GB"/>
                      </a:p>
                    </p:txBody>
                  </p:sp>
                  <p:sp>
                    <p:nvSpPr>
                      <p:cNvPr id="68" name="Freeform 67"/>
                      <p:cNvSpPr>
                        <a:spLocks/>
                      </p:cNvSpPr>
                      <p:nvPr/>
                    </p:nvSpPr>
                    <p:spPr bwMode="auto">
                      <a:xfrm rot="-1511909">
                        <a:off x="5015" y="3584"/>
                        <a:ext cx="115" cy="63"/>
                      </a:xfrm>
                      <a:custGeom>
                        <a:avLst/>
                        <a:gdLst>
                          <a:gd name="T0" fmla="*/ 1 w 186"/>
                          <a:gd name="T1" fmla="*/ 1 h 102"/>
                          <a:gd name="T2" fmla="*/ 0 w 186"/>
                          <a:gd name="T3" fmla="*/ 1 h 102"/>
                          <a:gd name="T4" fmla="*/ 1 w 186"/>
                          <a:gd name="T5" fmla="*/ 2 h 102"/>
                          <a:gd name="T6" fmla="*/ 2 w 186"/>
                          <a:gd name="T7" fmla="*/ 2 h 102"/>
                          <a:gd name="T8" fmla="*/ 4 w 186"/>
                          <a:gd name="T9" fmla="*/ 1 h 102"/>
                          <a:gd name="T10" fmla="*/ 4 w 186"/>
                          <a:gd name="T11" fmla="*/ 1 h 102"/>
                          <a:gd name="T12" fmla="*/ 2 w 186"/>
                          <a:gd name="T13" fmla="*/ 1 h 102"/>
                          <a:gd name="T14" fmla="*/ 2 w 186"/>
                          <a:gd name="T15" fmla="*/ 1 h 102"/>
                          <a:gd name="T16" fmla="*/ 1 w 186"/>
                          <a:gd name="T17" fmla="*/ 0 h 102"/>
                          <a:gd name="T18" fmla="*/ 1 w 186"/>
                          <a:gd name="T19" fmla="*/ 1 h 10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86"/>
                          <a:gd name="T31" fmla="*/ 0 h 102"/>
                          <a:gd name="T32" fmla="*/ 186 w 186"/>
                          <a:gd name="T33" fmla="*/ 102 h 102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86" h="102">
                            <a:moveTo>
                              <a:pt x="15" y="9"/>
                            </a:moveTo>
                            <a:lnTo>
                              <a:pt x="0" y="60"/>
                            </a:lnTo>
                            <a:lnTo>
                              <a:pt x="27" y="96"/>
                            </a:lnTo>
                            <a:lnTo>
                              <a:pt x="93" y="102"/>
                            </a:lnTo>
                            <a:lnTo>
                              <a:pt x="171" y="87"/>
                            </a:lnTo>
                            <a:lnTo>
                              <a:pt x="186" y="57"/>
                            </a:lnTo>
                            <a:lnTo>
                              <a:pt x="135" y="39"/>
                            </a:lnTo>
                            <a:lnTo>
                              <a:pt x="96" y="15"/>
                            </a:lnTo>
                            <a:lnTo>
                              <a:pt x="60" y="0"/>
                            </a:lnTo>
                            <a:lnTo>
                              <a:pt x="15" y="9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endParaRPr lang="en-GB"/>
                      </a:p>
                    </p:txBody>
                  </p:sp>
                  <p:sp>
                    <p:nvSpPr>
                      <p:cNvPr id="69" name="Freeform 68"/>
                      <p:cNvSpPr>
                        <a:spLocks/>
                      </p:cNvSpPr>
                      <p:nvPr/>
                    </p:nvSpPr>
                    <p:spPr bwMode="auto">
                      <a:xfrm rot="-1511909">
                        <a:off x="4978" y="3252"/>
                        <a:ext cx="370" cy="289"/>
                      </a:xfrm>
                      <a:custGeom>
                        <a:avLst/>
                        <a:gdLst>
                          <a:gd name="T0" fmla="*/ 1 w 597"/>
                          <a:gd name="T1" fmla="*/ 9 h 468"/>
                          <a:gd name="T2" fmla="*/ 1 w 597"/>
                          <a:gd name="T3" fmla="*/ 9 h 468"/>
                          <a:gd name="T4" fmla="*/ 1 w 597"/>
                          <a:gd name="T5" fmla="*/ 9 h 468"/>
                          <a:gd name="T6" fmla="*/ 3 w 597"/>
                          <a:gd name="T7" fmla="*/ 10 h 468"/>
                          <a:gd name="T8" fmla="*/ 4 w 597"/>
                          <a:gd name="T9" fmla="*/ 9 h 468"/>
                          <a:gd name="T10" fmla="*/ 4 w 597"/>
                          <a:gd name="T11" fmla="*/ 9 h 468"/>
                          <a:gd name="T12" fmla="*/ 4 w 597"/>
                          <a:gd name="T13" fmla="*/ 9 h 468"/>
                          <a:gd name="T14" fmla="*/ 7 w 597"/>
                          <a:gd name="T15" fmla="*/ 7 h 468"/>
                          <a:gd name="T16" fmla="*/ 7 w 597"/>
                          <a:gd name="T17" fmla="*/ 6 h 468"/>
                          <a:gd name="T18" fmla="*/ 9 w 597"/>
                          <a:gd name="T19" fmla="*/ 6 h 468"/>
                          <a:gd name="T20" fmla="*/ 11 w 597"/>
                          <a:gd name="T21" fmla="*/ 6 h 468"/>
                          <a:gd name="T22" fmla="*/ 12 w 597"/>
                          <a:gd name="T23" fmla="*/ 4 h 468"/>
                          <a:gd name="T24" fmla="*/ 12 w 597"/>
                          <a:gd name="T25" fmla="*/ 4 h 468"/>
                          <a:gd name="T26" fmla="*/ 13 w 597"/>
                          <a:gd name="T27" fmla="*/ 2 h 468"/>
                          <a:gd name="T28" fmla="*/ 12 w 597"/>
                          <a:gd name="T29" fmla="*/ 1 h 468"/>
                          <a:gd name="T30" fmla="*/ 12 w 597"/>
                          <a:gd name="T31" fmla="*/ 1 h 468"/>
                          <a:gd name="T32" fmla="*/ 12 w 597"/>
                          <a:gd name="T33" fmla="*/ 0 h 468"/>
                          <a:gd name="T34" fmla="*/ 11 w 597"/>
                          <a:gd name="T35" fmla="*/ 1 h 468"/>
                          <a:gd name="T36" fmla="*/ 10 w 597"/>
                          <a:gd name="T37" fmla="*/ 1 h 468"/>
                          <a:gd name="T38" fmla="*/ 9 w 597"/>
                          <a:gd name="T39" fmla="*/ 1 h 468"/>
                          <a:gd name="T40" fmla="*/ 7 w 597"/>
                          <a:gd name="T41" fmla="*/ 2 h 468"/>
                          <a:gd name="T42" fmla="*/ 7 w 597"/>
                          <a:gd name="T43" fmla="*/ 4 h 468"/>
                          <a:gd name="T44" fmla="*/ 6 w 597"/>
                          <a:gd name="T45" fmla="*/ 2 h 468"/>
                          <a:gd name="T46" fmla="*/ 4 w 597"/>
                          <a:gd name="T47" fmla="*/ 4 h 468"/>
                          <a:gd name="T48" fmla="*/ 4 w 597"/>
                          <a:gd name="T49" fmla="*/ 4 h 468"/>
                          <a:gd name="T50" fmla="*/ 4 w 597"/>
                          <a:gd name="T51" fmla="*/ 4 h 468"/>
                          <a:gd name="T52" fmla="*/ 4 w 597"/>
                          <a:gd name="T53" fmla="*/ 6 h 468"/>
                          <a:gd name="T54" fmla="*/ 2 w 597"/>
                          <a:gd name="T55" fmla="*/ 6 h 468"/>
                          <a:gd name="T56" fmla="*/ 1 w 597"/>
                          <a:gd name="T57" fmla="*/ 7 h 468"/>
                          <a:gd name="T58" fmla="*/ 1 w 597"/>
                          <a:gd name="T59" fmla="*/ 7 h 468"/>
                          <a:gd name="T60" fmla="*/ 1 w 597"/>
                          <a:gd name="T61" fmla="*/ 7 h 468"/>
                          <a:gd name="T62" fmla="*/ 0 w 597"/>
                          <a:gd name="T63" fmla="*/ 9 h 468"/>
                          <a:gd name="T64" fmla="*/ 1 w 597"/>
                          <a:gd name="T65" fmla="*/ 9 h 468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597"/>
                          <a:gd name="T100" fmla="*/ 0 h 468"/>
                          <a:gd name="T101" fmla="*/ 597 w 597"/>
                          <a:gd name="T102" fmla="*/ 468 h 468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597" h="468">
                            <a:moveTo>
                              <a:pt x="6" y="411"/>
                            </a:moveTo>
                            <a:lnTo>
                              <a:pt x="54" y="420"/>
                            </a:lnTo>
                            <a:lnTo>
                              <a:pt x="72" y="444"/>
                            </a:lnTo>
                            <a:lnTo>
                              <a:pt x="144" y="468"/>
                            </a:lnTo>
                            <a:lnTo>
                              <a:pt x="162" y="441"/>
                            </a:lnTo>
                            <a:lnTo>
                              <a:pt x="171" y="408"/>
                            </a:lnTo>
                            <a:lnTo>
                              <a:pt x="225" y="396"/>
                            </a:lnTo>
                            <a:lnTo>
                              <a:pt x="294" y="345"/>
                            </a:lnTo>
                            <a:lnTo>
                              <a:pt x="357" y="291"/>
                            </a:lnTo>
                            <a:lnTo>
                              <a:pt x="390" y="285"/>
                            </a:lnTo>
                            <a:lnTo>
                              <a:pt x="471" y="237"/>
                            </a:lnTo>
                            <a:lnTo>
                              <a:pt x="522" y="189"/>
                            </a:lnTo>
                            <a:lnTo>
                              <a:pt x="585" y="180"/>
                            </a:lnTo>
                            <a:lnTo>
                              <a:pt x="597" y="114"/>
                            </a:lnTo>
                            <a:lnTo>
                              <a:pt x="588" y="66"/>
                            </a:lnTo>
                            <a:lnTo>
                              <a:pt x="579" y="27"/>
                            </a:lnTo>
                            <a:lnTo>
                              <a:pt x="549" y="0"/>
                            </a:lnTo>
                            <a:lnTo>
                              <a:pt x="501" y="3"/>
                            </a:lnTo>
                            <a:lnTo>
                              <a:pt x="459" y="42"/>
                            </a:lnTo>
                            <a:lnTo>
                              <a:pt x="405" y="87"/>
                            </a:lnTo>
                            <a:lnTo>
                              <a:pt x="345" y="126"/>
                            </a:lnTo>
                            <a:lnTo>
                              <a:pt x="297" y="147"/>
                            </a:lnTo>
                            <a:lnTo>
                              <a:pt x="261" y="132"/>
                            </a:lnTo>
                            <a:lnTo>
                              <a:pt x="213" y="165"/>
                            </a:lnTo>
                            <a:lnTo>
                              <a:pt x="192" y="186"/>
                            </a:lnTo>
                            <a:lnTo>
                              <a:pt x="174" y="219"/>
                            </a:lnTo>
                            <a:lnTo>
                              <a:pt x="162" y="249"/>
                            </a:lnTo>
                            <a:lnTo>
                              <a:pt x="114" y="285"/>
                            </a:lnTo>
                            <a:lnTo>
                              <a:pt x="78" y="342"/>
                            </a:lnTo>
                            <a:lnTo>
                              <a:pt x="27" y="360"/>
                            </a:lnTo>
                            <a:lnTo>
                              <a:pt x="3" y="363"/>
                            </a:lnTo>
                            <a:lnTo>
                              <a:pt x="0" y="384"/>
                            </a:lnTo>
                            <a:lnTo>
                              <a:pt x="6" y="411"/>
                            </a:ln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defPPr>
                          <a:defRPr lang="en-US"/>
                        </a:defPPr>
                        <a:lvl1pPr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1pPr>
                        <a:lvl2pPr marL="4572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2pPr>
                        <a:lvl3pPr marL="9144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3pPr>
                        <a:lvl4pPr marL="13716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4pPr>
                        <a:lvl5pPr marL="1828800" algn="l" rtl="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5pPr>
                        <a:lvl6pPr marL="22860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6pPr>
                        <a:lvl7pPr marL="27432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7pPr>
                        <a:lvl8pPr marL="32004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8pPr>
                        <a:lvl9pPr marL="3657600" algn="l" defTabSz="914400" rtl="0" eaLnBrk="1" latinLnBrk="0" hangingPunct="1">
                          <a:defRPr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endParaRPr lang="en-GB"/>
                      </a:p>
                    </p:txBody>
                  </p:sp>
                </p:grpSp>
              </p:grpSp>
              <p:sp>
                <p:nvSpPr>
                  <p:cNvPr id="61" name="Freeform 60"/>
                  <p:cNvSpPr>
                    <a:spLocks/>
                  </p:cNvSpPr>
                  <p:nvPr/>
                </p:nvSpPr>
                <p:spPr bwMode="auto">
                  <a:xfrm rot="-1511909">
                    <a:off x="2119" y="1367"/>
                    <a:ext cx="526" cy="150"/>
                  </a:xfrm>
                  <a:custGeom>
                    <a:avLst/>
                    <a:gdLst>
                      <a:gd name="T0" fmla="*/ 0 w 849"/>
                      <a:gd name="T1" fmla="*/ 4 h 243"/>
                      <a:gd name="T2" fmla="*/ 1 w 849"/>
                      <a:gd name="T3" fmla="*/ 6 h 243"/>
                      <a:gd name="T4" fmla="*/ 2 w 849"/>
                      <a:gd name="T5" fmla="*/ 6 h 243"/>
                      <a:gd name="T6" fmla="*/ 4 w 849"/>
                      <a:gd name="T7" fmla="*/ 4 h 243"/>
                      <a:gd name="T8" fmla="*/ 4 w 849"/>
                      <a:gd name="T9" fmla="*/ 4 h 243"/>
                      <a:gd name="T10" fmla="*/ 6 w 849"/>
                      <a:gd name="T11" fmla="*/ 4 h 243"/>
                      <a:gd name="T12" fmla="*/ 7 w 849"/>
                      <a:gd name="T13" fmla="*/ 4 h 243"/>
                      <a:gd name="T14" fmla="*/ 7 w 849"/>
                      <a:gd name="T15" fmla="*/ 4 h 243"/>
                      <a:gd name="T16" fmla="*/ 9 w 849"/>
                      <a:gd name="T17" fmla="*/ 4 h 243"/>
                      <a:gd name="T18" fmla="*/ 9 w 849"/>
                      <a:gd name="T19" fmla="*/ 4 h 243"/>
                      <a:gd name="T20" fmla="*/ 12 w 849"/>
                      <a:gd name="T21" fmla="*/ 4 h 243"/>
                      <a:gd name="T22" fmla="*/ 12 w 849"/>
                      <a:gd name="T23" fmla="*/ 4 h 243"/>
                      <a:gd name="T24" fmla="*/ 14 w 849"/>
                      <a:gd name="T25" fmla="*/ 4 h 243"/>
                      <a:gd name="T26" fmla="*/ 14 w 849"/>
                      <a:gd name="T27" fmla="*/ 2 h 243"/>
                      <a:gd name="T28" fmla="*/ 15 w 849"/>
                      <a:gd name="T29" fmla="*/ 2 h 243"/>
                      <a:gd name="T30" fmla="*/ 15 w 849"/>
                      <a:gd name="T31" fmla="*/ 1 h 243"/>
                      <a:gd name="T32" fmla="*/ 17 w 849"/>
                      <a:gd name="T33" fmla="*/ 1 h 243"/>
                      <a:gd name="T34" fmla="*/ 17 w 849"/>
                      <a:gd name="T35" fmla="*/ 1 h 243"/>
                      <a:gd name="T36" fmla="*/ 19 w 849"/>
                      <a:gd name="T37" fmla="*/ 1 h 243"/>
                      <a:gd name="T38" fmla="*/ 17 w 849"/>
                      <a:gd name="T39" fmla="*/ 0 h 243"/>
                      <a:gd name="T40" fmla="*/ 12 w 849"/>
                      <a:gd name="T41" fmla="*/ 1 h 243"/>
                      <a:gd name="T42" fmla="*/ 0 w 849"/>
                      <a:gd name="T43" fmla="*/ 4 h 2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49"/>
                      <a:gd name="T67" fmla="*/ 0 h 243"/>
                      <a:gd name="T68" fmla="*/ 849 w 849"/>
                      <a:gd name="T69" fmla="*/ 243 h 2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49" h="243">
                        <a:moveTo>
                          <a:pt x="0" y="204"/>
                        </a:moveTo>
                        <a:lnTo>
                          <a:pt x="60" y="237"/>
                        </a:lnTo>
                        <a:lnTo>
                          <a:pt x="108" y="243"/>
                        </a:lnTo>
                        <a:lnTo>
                          <a:pt x="150" y="213"/>
                        </a:lnTo>
                        <a:lnTo>
                          <a:pt x="210" y="213"/>
                        </a:lnTo>
                        <a:lnTo>
                          <a:pt x="249" y="183"/>
                        </a:lnTo>
                        <a:lnTo>
                          <a:pt x="294" y="192"/>
                        </a:lnTo>
                        <a:lnTo>
                          <a:pt x="363" y="171"/>
                        </a:lnTo>
                        <a:lnTo>
                          <a:pt x="408" y="201"/>
                        </a:lnTo>
                        <a:lnTo>
                          <a:pt x="411" y="225"/>
                        </a:lnTo>
                        <a:lnTo>
                          <a:pt x="531" y="186"/>
                        </a:lnTo>
                        <a:lnTo>
                          <a:pt x="579" y="183"/>
                        </a:lnTo>
                        <a:lnTo>
                          <a:pt x="612" y="147"/>
                        </a:lnTo>
                        <a:lnTo>
                          <a:pt x="642" y="93"/>
                        </a:lnTo>
                        <a:lnTo>
                          <a:pt x="702" y="117"/>
                        </a:lnTo>
                        <a:lnTo>
                          <a:pt x="729" y="84"/>
                        </a:lnTo>
                        <a:lnTo>
                          <a:pt x="777" y="69"/>
                        </a:lnTo>
                        <a:lnTo>
                          <a:pt x="825" y="66"/>
                        </a:lnTo>
                        <a:lnTo>
                          <a:pt x="849" y="30"/>
                        </a:lnTo>
                        <a:lnTo>
                          <a:pt x="798" y="0"/>
                        </a:lnTo>
                        <a:lnTo>
                          <a:pt x="594" y="24"/>
                        </a:lnTo>
                        <a:lnTo>
                          <a:pt x="0" y="204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en-GB"/>
                  </a:p>
                </p:txBody>
              </p:sp>
              <p:sp>
                <p:nvSpPr>
                  <p:cNvPr id="62" name="Freeform 61"/>
                  <p:cNvSpPr>
                    <a:spLocks/>
                  </p:cNvSpPr>
                  <p:nvPr/>
                </p:nvSpPr>
                <p:spPr bwMode="auto">
                  <a:xfrm rot="-1511909">
                    <a:off x="2849" y="1092"/>
                    <a:ext cx="189" cy="80"/>
                  </a:xfrm>
                  <a:custGeom>
                    <a:avLst/>
                    <a:gdLst>
                      <a:gd name="T0" fmla="*/ 0 w 306"/>
                      <a:gd name="T1" fmla="*/ 1 h 129"/>
                      <a:gd name="T2" fmla="*/ 1 w 306"/>
                      <a:gd name="T3" fmla="*/ 1 h 129"/>
                      <a:gd name="T4" fmla="*/ 1 w 306"/>
                      <a:gd name="T5" fmla="*/ 2 h 129"/>
                      <a:gd name="T6" fmla="*/ 2 w 306"/>
                      <a:gd name="T7" fmla="*/ 2 h 129"/>
                      <a:gd name="T8" fmla="*/ 4 w 306"/>
                      <a:gd name="T9" fmla="*/ 2 h 129"/>
                      <a:gd name="T10" fmla="*/ 4 w 306"/>
                      <a:gd name="T11" fmla="*/ 2 h 129"/>
                      <a:gd name="T12" fmla="*/ 6 w 306"/>
                      <a:gd name="T13" fmla="*/ 2 h 129"/>
                      <a:gd name="T14" fmla="*/ 7 w 306"/>
                      <a:gd name="T15" fmla="*/ 1 h 129"/>
                      <a:gd name="T16" fmla="*/ 6 w 306"/>
                      <a:gd name="T17" fmla="*/ 1 h 129"/>
                      <a:gd name="T18" fmla="*/ 4 w 306"/>
                      <a:gd name="T19" fmla="*/ 1 h 129"/>
                      <a:gd name="T20" fmla="*/ 4 w 306"/>
                      <a:gd name="T21" fmla="*/ 0 h 129"/>
                      <a:gd name="T22" fmla="*/ 0 w 306"/>
                      <a:gd name="T23" fmla="*/ 1 h 12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06"/>
                      <a:gd name="T37" fmla="*/ 0 h 129"/>
                      <a:gd name="T38" fmla="*/ 306 w 306"/>
                      <a:gd name="T39" fmla="*/ 129 h 12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06" h="129">
                        <a:moveTo>
                          <a:pt x="0" y="18"/>
                        </a:moveTo>
                        <a:lnTo>
                          <a:pt x="6" y="81"/>
                        </a:lnTo>
                        <a:lnTo>
                          <a:pt x="48" y="99"/>
                        </a:lnTo>
                        <a:lnTo>
                          <a:pt x="102" y="102"/>
                        </a:lnTo>
                        <a:lnTo>
                          <a:pt x="150" y="111"/>
                        </a:lnTo>
                        <a:lnTo>
                          <a:pt x="183" y="129"/>
                        </a:lnTo>
                        <a:lnTo>
                          <a:pt x="285" y="99"/>
                        </a:lnTo>
                        <a:lnTo>
                          <a:pt x="306" y="78"/>
                        </a:lnTo>
                        <a:lnTo>
                          <a:pt x="270" y="57"/>
                        </a:lnTo>
                        <a:lnTo>
                          <a:pt x="210" y="24"/>
                        </a:lnTo>
                        <a:lnTo>
                          <a:pt x="165" y="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008000"/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9pPr>
                  </a:lstStyle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2220" y="3369"/>
              <a:ext cx="2756" cy="2765"/>
              <a:chOff x="2220" y="3369"/>
              <a:chExt cx="2756" cy="2765"/>
            </a:xfrm>
          </p:grpSpPr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528" y="5961"/>
                <a:ext cx="155" cy="17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0" name="AutoShape 34"/>
              <p:cNvSpPr>
                <a:spLocks noChangeArrowheads="1"/>
              </p:cNvSpPr>
              <p:nvPr/>
            </p:nvSpPr>
            <p:spPr bwMode="auto">
              <a:xfrm flipV="1">
                <a:off x="3528" y="3369"/>
                <a:ext cx="155" cy="17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1" name="AutoShape 35"/>
              <p:cNvSpPr>
                <a:spLocks noChangeArrowheads="1"/>
              </p:cNvSpPr>
              <p:nvPr/>
            </p:nvSpPr>
            <p:spPr bwMode="auto">
              <a:xfrm rot="-9336861">
                <a:off x="4002" y="3468"/>
                <a:ext cx="155" cy="17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2" name="AutoShape 36"/>
              <p:cNvSpPr>
                <a:spLocks noChangeArrowheads="1"/>
              </p:cNvSpPr>
              <p:nvPr/>
            </p:nvSpPr>
            <p:spPr bwMode="auto">
              <a:xfrm rot="-8092147">
                <a:off x="4464" y="3768"/>
                <a:ext cx="155" cy="17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3" name="AutoShape 37"/>
              <p:cNvSpPr>
                <a:spLocks noChangeArrowheads="1"/>
              </p:cNvSpPr>
              <p:nvPr/>
            </p:nvSpPr>
            <p:spPr bwMode="auto">
              <a:xfrm rot="-6854882">
                <a:off x="4707" y="4167"/>
                <a:ext cx="155" cy="17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4" name="AutoShape 38"/>
              <p:cNvSpPr>
                <a:spLocks noChangeArrowheads="1"/>
              </p:cNvSpPr>
              <p:nvPr/>
            </p:nvSpPr>
            <p:spPr bwMode="auto">
              <a:xfrm rot="-5400000">
                <a:off x="4812" y="4670"/>
                <a:ext cx="155" cy="17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5" name="AutoShape 39"/>
              <p:cNvSpPr>
                <a:spLocks noChangeArrowheads="1"/>
              </p:cNvSpPr>
              <p:nvPr/>
            </p:nvSpPr>
            <p:spPr bwMode="auto">
              <a:xfrm rot="20123750" flipV="1">
                <a:off x="3048" y="3474"/>
                <a:ext cx="155" cy="17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6" name="AutoShape 40"/>
              <p:cNvSpPr>
                <a:spLocks noChangeArrowheads="1"/>
              </p:cNvSpPr>
              <p:nvPr/>
            </p:nvSpPr>
            <p:spPr bwMode="auto">
              <a:xfrm rot="18947367" flipV="1">
                <a:off x="2628" y="3720"/>
                <a:ext cx="155" cy="17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7" name="AutoShape 41"/>
              <p:cNvSpPr>
                <a:spLocks noChangeArrowheads="1"/>
              </p:cNvSpPr>
              <p:nvPr/>
            </p:nvSpPr>
            <p:spPr bwMode="auto">
              <a:xfrm rot="17364390" flipV="1">
                <a:off x="2316" y="4188"/>
                <a:ext cx="155" cy="17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48" name="AutoShape 42"/>
              <p:cNvSpPr>
                <a:spLocks noChangeArrowheads="1"/>
              </p:cNvSpPr>
              <p:nvPr/>
            </p:nvSpPr>
            <p:spPr bwMode="auto">
              <a:xfrm rot="5400000" flipH="1">
                <a:off x="2229" y="4664"/>
                <a:ext cx="155" cy="17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grpSp>
            <p:nvGrpSpPr>
              <p:cNvPr id="49" name="Group 48"/>
              <p:cNvGrpSpPr>
                <a:grpSpLocks/>
              </p:cNvGrpSpPr>
              <p:nvPr/>
            </p:nvGrpSpPr>
            <p:grpSpPr bwMode="auto">
              <a:xfrm>
                <a:off x="2307" y="5139"/>
                <a:ext cx="2574" cy="890"/>
                <a:chOff x="2307" y="5139"/>
                <a:chExt cx="2574" cy="890"/>
              </a:xfrm>
            </p:grpSpPr>
            <p:sp>
              <p:nvSpPr>
                <p:cNvPr id="50" name="AutoShape 44"/>
                <p:cNvSpPr>
                  <a:spLocks noChangeArrowheads="1"/>
                </p:cNvSpPr>
                <p:nvPr/>
              </p:nvSpPr>
              <p:spPr bwMode="auto">
                <a:xfrm rot="9336861" flipV="1">
                  <a:off x="4020" y="5856"/>
                  <a:ext cx="155" cy="17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51" name="AutoShape 45"/>
                <p:cNvSpPr>
                  <a:spLocks noChangeArrowheads="1"/>
                </p:cNvSpPr>
                <p:nvPr/>
              </p:nvSpPr>
              <p:spPr bwMode="auto">
                <a:xfrm rot="8092147" flipV="1">
                  <a:off x="4418" y="5588"/>
                  <a:ext cx="155" cy="17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52" name="AutoShape 46"/>
                <p:cNvSpPr>
                  <a:spLocks noChangeArrowheads="1"/>
                </p:cNvSpPr>
                <p:nvPr/>
              </p:nvSpPr>
              <p:spPr bwMode="auto">
                <a:xfrm rot="6854882" flipV="1">
                  <a:off x="4717" y="5130"/>
                  <a:ext cx="155" cy="17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53" name="AutoShape 47"/>
                <p:cNvSpPr>
                  <a:spLocks noChangeArrowheads="1"/>
                </p:cNvSpPr>
                <p:nvPr/>
              </p:nvSpPr>
              <p:spPr bwMode="auto">
                <a:xfrm rot="1476250">
                  <a:off x="3058" y="5853"/>
                  <a:ext cx="155" cy="17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54" name="AutoShape 48"/>
                <p:cNvSpPr>
                  <a:spLocks noChangeArrowheads="1"/>
                </p:cNvSpPr>
                <p:nvPr/>
              </p:nvSpPr>
              <p:spPr bwMode="auto">
                <a:xfrm rot="2652633">
                  <a:off x="2578" y="5567"/>
                  <a:ext cx="155" cy="17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55" name="AutoShape 49"/>
                <p:cNvSpPr>
                  <a:spLocks noChangeArrowheads="1"/>
                </p:cNvSpPr>
                <p:nvPr/>
              </p:nvSpPr>
              <p:spPr bwMode="auto">
                <a:xfrm rot="4235610">
                  <a:off x="2316" y="5139"/>
                  <a:ext cx="155" cy="17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42688" y="2050662"/>
            <a:ext cx="5362468" cy="2458994"/>
            <a:chOff x="3059" y="3874"/>
            <a:chExt cx="4349" cy="2222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3059" y="4030"/>
              <a:ext cx="4349" cy="2066"/>
              <a:chOff x="6075" y="6019"/>
              <a:chExt cx="3405" cy="1886"/>
            </a:xfrm>
          </p:grpSpPr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8503" y="6019"/>
                <a:ext cx="801" cy="1341"/>
                <a:chOff x="1836" y="2037"/>
                <a:chExt cx="1887" cy="3156"/>
              </a:xfrm>
            </p:grpSpPr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2338" y="3762"/>
                  <a:ext cx="959" cy="1431"/>
                </a:xfrm>
                <a:custGeom>
                  <a:avLst/>
                  <a:gdLst>
                    <a:gd name="T0" fmla="*/ 80 w 959"/>
                    <a:gd name="T1" fmla="*/ 360 h 1431"/>
                    <a:gd name="T2" fmla="*/ 248 w 959"/>
                    <a:gd name="T3" fmla="*/ 303 h 1431"/>
                    <a:gd name="T4" fmla="*/ 402 w 959"/>
                    <a:gd name="T5" fmla="*/ 358 h 1431"/>
                    <a:gd name="T6" fmla="*/ 362 w 959"/>
                    <a:gd name="T7" fmla="*/ 759 h 1431"/>
                    <a:gd name="T8" fmla="*/ 389 w 959"/>
                    <a:gd name="T9" fmla="*/ 897 h 1431"/>
                    <a:gd name="T10" fmla="*/ 344 w 959"/>
                    <a:gd name="T11" fmla="*/ 1251 h 1431"/>
                    <a:gd name="T12" fmla="*/ 266 w 959"/>
                    <a:gd name="T13" fmla="*/ 1338 h 1431"/>
                    <a:gd name="T14" fmla="*/ 170 w 959"/>
                    <a:gd name="T15" fmla="*/ 1371 h 1431"/>
                    <a:gd name="T16" fmla="*/ 68 w 959"/>
                    <a:gd name="T17" fmla="*/ 1431 h 1431"/>
                    <a:gd name="T18" fmla="*/ 332 w 959"/>
                    <a:gd name="T19" fmla="*/ 1398 h 1431"/>
                    <a:gd name="T20" fmla="*/ 425 w 959"/>
                    <a:gd name="T21" fmla="*/ 1401 h 1431"/>
                    <a:gd name="T22" fmla="*/ 470 w 959"/>
                    <a:gd name="T23" fmla="*/ 1374 h 1431"/>
                    <a:gd name="T24" fmla="*/ 629 w 959"/>
                    <a:gd name="T25" fmla="*/ 1419 h 1431"/>
                    <a:gd name="T26" fmla="*/ 698 w 959"/>
                    <a:gd name="T27" fmla="*/ 1404 h 1431"/>
                    <a:gd name="T28" fmla="*/ 902 w 959"/>
                    <a:gd name="T29" fmla="*/ 1416 h 1431"/>
                    <a:gd name="T30" fmla="*/ 842 w 959"/>
                    <a:gd name="T31" fmla="*/ 1362 h 1431"/>
                    <a:gd name="T32" fmla="*/ 734 w 959"/>
                    <a:gd name="T33" fmla="*/ 1344 h 1431"/>
                    <a:gd name="T34" fmla="*/ 668 w 959"/>
                    <a:gd name="T35" fmla="*/ 1329 h 1431"/>
                    <a:gd name="T36" fmla="*/ 590 w 959"/>
                    <a:gd name="T37" fmla="*/ 1254 h 1431"/>
                    <a:gd name="T38" fmla="*/ 581 w 959"/>
                    <a:gd name="T39" fmla="*/ 1110 h 1431"/>
                    <a:gd name="T40" fmla="*/ 593 w 959"/>
                    <a:gd name="T41" fmla="*/ 987 h 1431"/>
                    <a:gd name="T42" fmla="*/ 578 w 959"/>
                    <a:gd name="T43" fmla="*/ 507 h 1431"/>
                    <a:gd name="T44" fmla="*/ 656 w 959"/>
                    <a:gd name="T45" fmla="*/ 312 h 1431"/>
                    <a:gd name="T46" fmla="*/ 791 w 959"/>
                    <a:gd name="T47" fmla="*/ 351 h 1431"/>
                    <a:gd name="T48" fmla="*/ 959 w 959"/>
                    <a:gd name="T49" fmla="*/ 372 h 1431"/>
                    <a:gd name="T50" fmla="*/ 830 w 959"/>
                    <a:gd name="T51" fmla="*/ 324 h 1431"/>
                    <a:gd name="T52" fmla="*/ 701 w 959"/>
                    <a:gd name="T53" fmla="*/ 276 h 1431"/>
                    <a:gd name="T54" fmla="*/ 716 w 959"/>
                    <a:gd name="T55" fmla="*/ 249 h 1431"/>
                    <a:gd name="T56" fmla="*/ 851 w 959"/>
                    <a:gd name="T57" fmla="*/ 228 h 1431"/>
                    <a:gd name="T58" fmla="*/ 752 w 959"/>
                    <a:gd name="T59" fmla="*/ 195 h 1431"/>
                    <a:gd name="T60" fmla="*/ 569 w 959"/>
                    <a:gd name="T61" fmla="*/ 249 h 1431"/>
                    <a:gd name="T62" fmla="*/ 689 w 959"/>
                    <a:gd name="T63" fmla="*/ 75 h 1431"/>
                    <a:gd name="T64" fmla="*/ 563 w 959"/>
                    <a:gd name="T65" fmla="*/ 132 h 1431"/>
                    <a:gd name="T66" fmla="*/ 500 w 959"/>
                    <a:gd name="T67" fmla="*/ 234 h 1431"/>
                    <a:gd name="T68" fmla="*/ 458 w 959"/>
                    <a:gd name="T69" fmla="*/ 141 h 1431"/>
                    <a:gd name="T70" fmla="*/ 404 w 959"/>
                    <a:gd name="T71" fmla="*/ 0 h 1431"/>
                    <a:gd name="T72" fmla="*/ 386 w 959"/>
                    <a:gd name="T73" fmla="*/ 144 h 1431"/>
                    <a:gd name="T74" fmla="*/ 341 w 959"/>
                    <a:gd name="T75" fmla="*/ 216 h 1431"/>
                    <a:gd name="T76" fmla="*/ 233 w 959"/>
                    <a:gd name="T77" fmla="*/ 174 h 1431"/>
                    <a:gd name="T78" fmla="*/ 149 w 959"/>
                    <a:gd name="T79" fmla="*/ 114 h 1431"/>
                    <a:gd name="T80" fmla="*/ 176 w 959"/>
                    <a:gd name="T81" fmla="*/ 177 h 1431"/>
                    <a:gd name="T82" fmla="*/ 254 w 959"/>
                    <a:gd name="T83" fmla="*/ 228 h 1431"/>
                    <a:gd name="T84" fmla="*/ 293 w 959"/>
                    <a:gd name="T85" fmla="*/ 267 h 1431"/>
                    <a:gd name="T86" fmla="*/ 188 w 959"/>
                    <a:gd name="T87" fmla="*/ 270 h 1431"/>
                    <a:gd name="T88" fmla="*/ 22 w 959"/>
                    <a:gd name="T89" fmla="*/ 338 h 143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59"/>
                    <a:gd name="T136" fmla="*/ 0 h 1431"/>
                    <a:gd name="T137" fmla="*/ 959 w 959"/>
                    <a:gd name="T138" fmla="*/ 1431 h 143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59" h="1431">
                      <a:moveTo>
                        <a:pt x="22" y="338"/>
                      </a:moveTo>
                      <a:cubicBezTo>
                        <a:pt x="0" y="348"/>
                        <a:pt x="60" y="360"/>
                        <a:pt x="80" y="360"/>
                      </a:cubicBezTo>
                      <a:cubicBezTo>
                        <a:pt x="100" y="360"/>
                        <a:pt x="114" y="347"/>
                        <a:pt x="142" y="338"/>
                      </a:cubicBezTo>
                      <a:lnTo>
                        <a:pt x="248" y="303"/>
                      </a:lnTo>
                      <a:lnTo>
                        <a:pt x="329" y="312"/>
                      </a:lnTo>
                      <a:lnTo>
                        <a:pt x="402" y="358"/>
                      </a:lnTo>
                      <a:lnTo>
                        <a:pt x="389" y="687"/>
                      </a:lnTo>
                      <a:lnTo>
                        <a:pt x="362" y="759"/>
                      </a:lnTo>
                      <a:lnTo>
                        <a:pt x="374" y="825"/>
                      </a:lnTo>
                      <a:lnTo>
                        <a:pt x="389" y="897"/>
                      </a:lnTo>
                      <a:lnTo>
                        <a:pt x="374" y="1074"/>
                      </a:lnTo>
                      <a:lnTo>
                        <a:pt x="344" y="1251"/>
                      </a:lnTo>
                      <a:lnTo>
                        <a:pt x="311" y="1320"/>
                      </a:lnTo>
                      <a:lnTo>
                        <a:pt x="266" y="1338"/>
                      </a:lnTo>
                      <a:lnTo>
                        <a:pt x="194" y="1335"/>
                      </a:lnTo>
                      <a:lnTo>
                        <a:pt x="170" y="1371"/>
                      </a:lnTo>
                      <a:lnTo>
                        <a:pt x="80" y="1380"/>
                      </a:lnTo>
                      <a:lnTo>
                        <a:pt x="68" y="1431"/>
                      </a:lnTo>
                      <a:lnTo>
                        <a:pt x="257" y="1428"/>
                      </a:lnTo>
                      <a:lnTo>
                        <a:pt x="332" y="1398"/>
                      </a:lnTo>
                      <a:lnTo>
                        <a:pt x="368" y="1365"/>
                      </a:lnTo>
                      <a:lnTo>
                        <a:pt x="425" y="1401"/>
                      </a:lnTo>
                      <a:lnTo>
                        <a:pt x="452" y="1422"/>
                      </a:lnTo>
                      <a:lnTo>
                        <a:pt x="470" y="1374"/>
                      </a:lnTo>
                      <a:lnTo>
                        <a:pt x="518" y="1419"/>
                      </a:lnTo>
                      <a:lnTo>
                        <a:pt x="629" y="1419"/>
                      </a:lnTo>
                      <a:lnTo>
                        <a:pt x="638" y="1374"/>
                      </a:lnTo>
                      <a:lnTo>
                        <a:pt x="698" y="1404"/>
                      </a:lnTo>
                      <a:lnTo>
                        <a:pt x="764" y="1419"/>
                      </a:lnTo>
                      <a:lnTo>
                        <a:pt x="902" y="1416"/>
                      </a:lnTo>
                      <a:lnTo>
                        <a:pt x="878" y="1371"/>
                      </a:lnTo>
                      <a:lnTo>
                        <a:pt x="842" y="1362"/>
                      </a:lnTo>
                      <a:lnTo>
                        <a:pt x="779" y="1347"/>
                      </a:lnTo>
                      <a:lnTo>
                        <a:pt x="734" y="1344"/>
                      </a:lnTo>
                      <a:lnTo>
                        <a:pt x="704" y="1323"/>
                      </a:lnTo>
                      <a:lnTo>
                        <a:pt x="668" y="1329"/>
                      </a:lnTo>
                      <a:lnTo>
                        <a:pt x="611" y="1311"/>
                      </a:lnTo>
                      <a:lnTo>
                        <a:pt x="590" y="1254"/>
                      </a:lnTo>
                      <a:lnTo>
                        <a:pt x="587" y="1200"/>
                      </a:lnTo>
                      <a:lnTo>
                        <a:pt x="581" y="1110"/>
                      </a:lnTo>
                      <a:lnTo>
                        <a:pt x="578" y="1044"/>
                      </a:lnTo>
                      <a:lnTo>
                        <a:pt x="593" y="987"/>
                      </a:lnTo>
                      <a:lnTo>
                        <a:pt x="581" y="954"/>
                      </a:lnTo>
                      <a:lnTo>
                        <a:pt x="578" y="507"/>
                      </a:lnTo>
                      <a:lnTo>
                        <a:pt x="599" y="321"/>
                      </a:lnTo>
                      <a:lnTo>
                        <a:pt x="656" y="312"/>
                      </a:lnTo>
                      <a:lnTo>
                        <a:pt x="695" y="354"/>
                      </a:lnTo>
                      <a:lnTo>
                        <a:pt x="791" y="351"/>
                      </a:lnTo>
                      <a:lnTo>
                        <a:pt x="842" y="387"/>
                      </a:lnTo>
                      <a:lnTo>
                        <a:pt x="959" y="372"/>
                      </a:lnTo>
                      <a:lnTo>
                        <a:pt x="932" y="324"/>
                      </a:lnTo>
                      <a:lnTo>
                        <a:pt x="830" y="324"/>
                      </a:lnTo>
                      <a:lnTo>
                        <a:pt x="743" y="303"/>
                      </a:lnTo>
                      <a:lnTo>
                        <a:pt x="701" y="276"/>
                      </a:lnTo>
                      <a:lnTo>
                        <a:pt x="644" y="264"/>
                      </a:lnTo>
                      <a:lnTo>
                        <a:pt x="716" y="249"/>
                      </a:lnTo>
                      <a:lnTo>
                        <a:pt x="779" y="240"/>
                      </a:lnTo>
                      <a:lnTo>
                        <a:pt x="851" y="228"/>
                      </a:lnTo>
                      <a:lnTo>
                        <a:pt x="851" y="189"/>
                      </a:lnTo>
                      <a:lnTo>
                        <a:pt x="752" y="195"/>
                      </a:lnTo>
                      <a:lnTo>
                        <a:pt x="650" y="210"/>
                      </a:lnTo>
                      <a:lnTo>
                        <a:pt x="569" y="249"/>
                      </a:lnTo>
                      <a:lnTo>
                        <a:pt x="587" y="186"/>
                      </a:lnTo>
                      <a:lnTo>
                        <a:pt x="689" y="75"/>
                      </a:lnTo>
                      <a:lnTo>
                        <a:pt x="626" y="54"/>
                      </a:lnTo>
                      <a:lnTo>
                        <a:pt x="563" y="132"/>
                      </a:lnTo>
                      <a:lnTo>
                        <a:pt x="524" y="177"/>
                      </a:lnTo>
                      <a:lnTo>
                        <a:pt x="500" y="234"/>
                      </a:lnTo>
                      <a:lnTo>
                        <a:pt x="488" y="174"/>
                      </a:lnTo>
                      <a:lnTo>
                        <a:pt x="458" y="141"/>
                      </a:lnTo>
                      <a:lnTo>
                        <a:pt x="440" y="93"/>
                      </a:lnTo>
                      <a:lnTo>
                        <a:pt x="404" y="0"/>
                      </a:lnTo>
                      <a:lnTo>
                        <a:pt x="359" y="39"/>
                      </a:lnTo>
                      <a:lnTo>
                        <a:pt x="386" y="144"/>
                      </a:lnTo>
                      <a:lnTo>
                        <a:pt x="398" y="213"/>
                      </a:lnTo>
                      <a:lnTo>
                        <a:pt x="341" y="216"/>
                      </a:lnTo>
                      <a:lnTo>
                        <a:pt x="287" y="180"/>
                      </a:lnTo>
                      <a:lnTo>
                        <a:pt x="233" y="174"/>
                      </a:lnTo>
                      <a:lnTo>
                        <a:pt x="191" y="153"/>
                      </a:lnTo>
                      <a:lnTo>
                        <a:pt x="149" y="114"/>
                      </a:lnTo>
                      <a:lnTo>
                        <a:pt x="82" y="138"/>
                      </a:lnTo>
                      <a:lnTo>
                        <a:pt x="176" y="177"/>
                      </a:lnTo>
                      <a:lnTo>
                        <a:pt x="194" y="210"/>
                      </a:lnTo>
                      <a:lnTo>
                        <a:pt x="254" y="228"/>
                      </a:lnTo>
                      <a:lnTo>
                        <a:pt x="293" y="228"/>
                      </a:lnTo>
                      <a:lnTo>
                        <a:pt x="293" y="267"/>
                      </a:lnTo>
                      <a:lnTo>
                        <a:pt x="230" y="276"/>
                      </a:lnTo>
                      <a:cubicBezTo>
                        <a:pt x="219" y="286"/>
                        <a:pt x="203" y="266"/>
                        <a:pt x="188" y="270"/>
                      </a:cubicBezTo>
                      <a:cubicBezTo>
                        <a:pt x="173" y="274"/>
                        <a:pt x="168" y="289"/>
                        <a:pt x="140" y="300"/>
                      </a:cubicBezTo>
                      <a:cubicBezTo>
                        <a:pt x="112" y="311"/>
                        <a:pt x="47" y="330"/>
                        <a:pt x="22" y="3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C89176"/>
                    </a:gs>
                  </a:gsLst>
                  <a:lin ang="0" scaled="1"/>
                </a:gra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2523" y="2037"/>
                  <a:ext cx="573" cy="483"/>
                </a:xfrm>
                <a:custGeom>
                  <a:avLst/>
                  <a:gdLst>
                    <a:gd name="T0" fmla="*/ 111 w 573"/>
                    <a:gd name="T1" fmla="*/ 12 h 483"/>
                    <a:gd name="T2" fmla="*/ 81 w 573"/>
                    <a:gd name="T3" fmla="*/ 48 h 483"/>
                    <a:gd name="T4" fmla="*/ 72 w 573"/>
                    <a:gd name="T5" fmla="*/ 93 h 483"/>
                    <a:gd name="T6" fmla="*/ 54 w 573"/>
                    <a:gd name="T7" fmla="*/ 123 h 483"/>
                    <a:gd name="T8" fmla="*/ 12 w 573"/>
                    <a:gd name="T9" fmla="*/ 162 h 483"/>
                    <a:gd name="T10" fmla="*/ 0 w 573"/>
                    <a:gd name="T11" fmla="*/ 255 h 483"/>
                    <a:gd name="T12" fmla="*/ 237 w 573"/>
                    <a:gd name="T13" fmla="*/ 483 h 483"/>
                    <a:gd name="T14" fmla="*/ 567 w 573"/>
                    <a:gd name="T15" fmla="*/ 438 h 483"/>
                    <a:gd name="T16" fmla="*/ 573 w 573"/>
                    <a:gd name="T17" fmla="*/ 336 h 483"/>
                    <a:gd name="T18" fmla="*/ 561 w 573"/>
                    <a:gd name="T19" fmla="*/ 249 h 483"/>
                    <a:gd name="T20" fmla="*/ 513 w 573"/>
                    <a:gd name="T21" fmla="*/ 222 h 483"/>
                    <a:gd name="T22" fmla="*/ 474 w 573"/>
                    <a:gd name="T23" fmla="*/ 240 h 483"/>
                    <a:gd name="T24" fmla="*/ 426 w 573"/>
                    <a:gd name="T25" fmla="*/ 225 h 483"/>
                    <a:gd name="T26" fmla="*/ 351 w 573"/>
                    <a:gd name="T27" fmla="*/ 243 h 483"/>
                    <a:gd name="T28" fmla="*/ 363 w 573"/>
                    <a:gd name="T29" fmla="*/ 342 h 483"/>
                    <a:gd name="T30" fmla="*/ 354 w 573"/>
                    <a:gd name="T31" fmla="*/ 261 h 483"/>
                    <a:gd name="T32" fmla="*/ 312 w 573"/>
                    <a:gd name="T33" fmla="*/ 216 h 483"/>
                    <a:gd name="T34" fmla="*/ 315 w 573"/>
                    <a:gd name="T35" fmla="*/ 171 h 483"/>
                    <a:gd name="T36" fmla="*/ 324 w 573"/>
                    <a:gd name="T37" fmla="*/ 114 h 483"/>
                    <a:gd name="T38" fmla="*/ 267 w 573"/>
                    <a:gd name="T39" fmla="*/ 87 h 483"/>
                    <a:gd name="T40" fmla="*/ 213 w 573"/>
                    <a:gd name="T41" fmla="*/ 75 h 483"/>
                    <a:gd name="T42" fmla="*/ 204 w 573"/>
                    <a:gd name="T43" fmla="*/ 33 h 483"/>
                    <a:gd name="T44" fmla="*/ 165 w 573"/>
                    <a:gd name="T45" fmla="*/ 0 h 483"/>
                    <a:gd name="T46" fmla="*/ 111 w 573"/>
                    <a:gd name="T47" fmla="*/ 12 h 48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73"/>
                    <a:gd name="T73" fmla="*/ 0 h 483"/>
                    <a:gd name="T74" fmla="*/ 573 w 573"/>
                    <a:gd name="T75" fmla="*/ 483 h 48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73" h="483">
                      <a:moveTo>
                        <a:pt x="111" y="12"/>
                      </a:moveTo>
                      <a:lnTo>
                        <a:pt x="81" y="48"/>
                      </a:lnTo>
                      <a:lnTo>
                        <a:pt x="72" y="93"/>
                      </a:lnTo>
                      <a:lnTo>
                        <a:pt x="54" y="123"/>
                      </a:lnTo>
                      <a:lnTo>
                        <a:pt x="12" y="162"/>
                      </a:lnTo>
                      <a:lnTo>
                        <a:pt x="0" y="255"/>
                      </a:lnTo>
                      <a:lnTo>
                        <a:pt x="237" y="483"/>
                      </a:lnTo>
                      <a:lnTo>
                        <a:pt x="567" y="438"/>
                      </a:lnTo>
                      <a:lnTo>
                        <a:pt x="573" y="336"/>
                      </a:lnTo>
                      <a:lnTo>
                        <a:pt x="561" y="249"/>
                      </a:lnTo>
                      <a:lnTo>
                        <a:pt x="513" y="222"/>
                      </a:lnTo>
                      <a:lnTo>
                        <a:pt x="474" y="240"/>
                      </a:lnTo>
                      <a:lnTo>
                        <a:pt x="426" y="225"/>
                      </a:lnTo>
                      <a:lnTo>
                        <a:pt x="351" y="243"/>
                      </a:lnTo>
                      <a:lnTo>
                        <a:pt x="363" y="342"/>
                      </a:lnTo>
                      <a:lnTo>
                        <a:pt x="354" y="261"/>
                      </a:lnTo>
                      <a:lnTo>
                        <a:pt x="312" y="216"/>
                      </a:lnTo>
                      <a:lnTo>
                        <a:pt x="315" y="171"/>
                      </a:lnTo>
                      <a:lnTo>
                        <a:pt x="324" y="114"/>
                      </a:lnTo>
                      <a:lnTo>
                        <a:pt x="267" y="87"/>
                      </a:lnTo>
                      <a:lnTo>
                        <a:pt x="213" y="75"/>
                      </a:lnTo>
                      <a:lnTo>
                        <a:pt x="204" y="33"/>
                      </a:lnTo>
                      <a:lnTo>
                        <a:pt x="165" y="0"/>
                      </a:lnTo>
                      <a:lnTo>
                        <a:pt x="111" y="12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8000"/>
                    </a:gs>
                    <a:gs pos="100000">
                      <a:srgbClr val="006E00"/>
                    </a:gs>
                  </a:gsLst>
                  <a:lin ang="5400000" scaled="1"/>
                </a:gra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836" y="2292"/>
                  <a:ext cx="1887" cy="1986"/>
                </a:xfrm>
                <a:custGeom>
                  <a:avLst/>
                  <a:gdLst>
                    <a:gd name="T0" fmla="*/ 372 w 1887"/>
                    <a:gd name="T1" fmla="*/ 1929 h 1986"/>
                    <a:gd name="T2" fmla="*/ 210 w 1887"/>
                    <a:gd name="T3" fmla="*/ 1848 h 1986"/>
                    <a:gd name="T4" fmla="*/ 162 w 1887"/>
                    <a:gd name="T5" fmla="*/ 1581 h 1986"/>
                    <a:gd name="T6" fmla="*/ 21 w 1887"/>
                    <a:gd name="T7" fmla="*/ 1350 h 1986"/>
                    <a:gd name="T8" fmla="*/ 9 w 1887"/>
                    <a:gd name="T9" fmla="*/ 1155 h 1986"/>
                    <a:gd name="T10" fmla="*/ 33 w 1887"/>
                    <a:gd name="T11" fmla="*/ 972 h 1986"/>
                    <a:gd name="T12" fmla="*/ 54 w 1887"/>
                    <a:gd name="T13" fmla="*/ 807 h 1986"/>
                    <a:gd name="T14" fmla="*/ 186 w 1887"/>
                    <a:gd name="T15" fmla="*/ 651 h 1986"/>
                    <a:gd name="T16" fmla="*/ 324 w 1887"/>
                    <a:gd name="T17" fmla="*/ 555 h 1986"/>
                    <a:gd name="T18" fmla="*/ 336 w 1887"/>
                    <a:gd name="T19" fmla="*/ 390 h 1986"/>
                    <a:gd name="T20" fmla="*/ 309 w 1887"/>
                    <a:gd name="T21" fmla="*/ 222 h 1986"/>
                    <a:gd name="T22" fmla="*/ 426 w 1887"/>
                    <a:gd name="T23" fmla="*/ 243 h 1986"/>
                    <a:gd name="T24" fmla="*/ 483 w 1887"/>
                    <a:gd name="T25" fmla="*/ 198 h 1986"/>
                    <a:gd name="T26" fmla="*/ 540 w 1887"/>
                    <a:gd name="T27" fmla="*/ 78 h 1986"/>
                    <a:gd name="T28" fmla="*/ 669 w 1887"/>
                    <a:gd name="T29" fmla="*/ 0 h 1986"/>
                    <a:gd name="T30" fmla="*/ 804 w 1887"/>
                    <a:gd name="T31" fmla="*/ 69 h 1986"/>
                    <a:gd name="T32" fmla="*/ 909 w 1887"/>
                    <a:gd name="T33" fmla="*/ 105 h 1986"/>
                    <a:gd name="T34" fmla="*/ 1083 w 1887"/>
                    <a:gd name="T35" fmla="*/ 45 h 1986"/>
                    <a:gd name="T36" fmla="*/ 1194 w 1887"/>
                    <a:gd name="T37" fmla="*/ 102 h 1986"/>
                    <a:gd name="T38" fmla="*/ 1257 w 1887"/>
                    <a:gd name="T39" fmla="*/ 204 h 1986"/>
                    <a:gd name="T40" fmla="*/ 1224 w 1887"/>
                    <a:gd name="T41" fmla="*/ 216 h 1986"/>
                    <a:gd name="T42" fmla="*/ 1428 w 1887"/>
                    <a:gd name="T43" fmla="*/ 102 h 1986"/>
                    <a:gd name="T44" fmla="*/ 1491 w 1887"/>
                    <a:gd name="T45" fmla="*/ 177 h 1986"/>
                    <a:gd name="T46" fmla="*/ 1593 w 1887"/>
                    <a:gd name="T47" fmla="*/ 240 h 1986"/>
                    <a:gd name="T48" fmla="*/ 1491 w 1887"/>
                    <a:gd name="T49" fmla="*/ 438 h 1986"/>
                    <a:gd name="T50" fmla="*/ 1548 w 1887"/>
                    <a:gd name="T51" fmla="*/ 471 h 1986"/>
                    <a:gd name="T52" fmla="*/ 1614 w 1887"/>
                    <a:gd name="T53" fmla="*/ 639 h 1986"/>
                    <a:gd name="T54" fmla="*/ 1605 w 1887"/>
                    <a:gd name="T55" fmla="*/ 780 h 1986"/>
                    <a:gd name="T56" fmla="*/ 1473 w 1887"/>
                    <a:gd name="T57" fmla="*/ 789 h 1986"/>
                    <a:gd name="T58" fmla="*/ 1446 w 1887"/>
                    <a:gd name="T59" fmla="*/ 879 h 1986"/>
                    <a:gd name="T60" fmla="*/ 1728 w 1887"/>
                    <a:gd name="T61" fmla="*/ 1005 h 1986"/>
                    <a:gd name="T62" fmla="*/ 1530 w 1887"/>
                    <a:gd name="T63" fmla="*/ 1152 h 1986"/>
                    <a:gd name="T64" fmla="*/ 1629 w 1887"/>
                    <a:gd name="T65" fmla="*/ 1212 h 1986"/>
                    <a:gd name="T66" fmla="*/ 1671 w 1887"/>
                    <a:gd name="T67" fmla="*/ 1350 h 1986"/>
                    <a:gd name="T68" fmla="*/ 1488 w 1887"/>
                    <a:gd name="T69" fmla="*/ 1347 h 1986"/>
                    <a:gd name="T70" fmla="*/ 1479 w 1887"/>
                    <a:gd name="T71" fmla="*/ 1536 h 1986"/>
                    <a:gd name="T72" fmla="*/ 1677 w 1887"/>
                    <a:gd name="T73" fmla="*/ 1590 h 1986"/>
                    <a:gd name="T74" fmla="*/ 1887 w 1887"/>
                    <a:gd name="T75" fmla="*/ 1725 h 1986"/>
                    <a:gd name="T76" fmla="*/ 1734 w 1887"/>
                    <a:gd name="T77" fmla="*/ 1746 h 1986"/>
                    <a:gd name="T78" fmla="*/ 1593 w 1887"/>
                    <a:gd name="T79" fmla="*/ 1665 h 1986"/>
                    <a:gd name="T80" fmla="*/ 1512 w 1887"/>
                    <a:gd name="T81" fmla="*/ 1773 h 1986"/>
                    <a:gd name="T82" fmla="*/ 1668 w 1887"/>
                    <a:gd name="T83" fmla="*/ 1809 h 1986"/>
                    <a:gd name="T84" fmla="*/ 1641 w 1887"/>
                    <a:gd name="T85" fmla="*/ 1929 h 1986"/>
                    <a:gd name="T86" fmla="*/ 1542 w 1887"/>
                    <a:gd name="T87" fmla="*/ 1974 h 1986"/>
                    <a:gd name="T88" fmla="*/ 1467 w 1887"/>
                    <a:gd name="T89" fmla="*/ 1896 h 1986"/>
                    <a:gd name="T90" fmla="*/ 1323 w 1887"/>
                    <a:gd name="T91" fmla="*/ 1764 h 1986"/>
                    <a:gd name="T92" fmla="*/ 1161 w 1887"/>
                    <a:gd name="T93" fmla="*/ 1596 h 1986"/>
                    <a:gd name="T94" fmla="*/ 1053 w 1887"/>
                    <a:gd name="T95" fmla="*/ 1542 h 1986"/>
                    <a:gd name="T96" fmla="*/ 1002 w 1887"/>
                    <a:gd name="T97" fmla="*/ 1362 h 1986"/>
                    <a:gd name="T98" fmla="*/ 1038 w 1887"/>
                    <a:gd name="T99" fmla="*/ 1227 h 1986"/>
                    <a:gd name="T100" fmla="*/ 828 w 1887"/>
                    <a:gd name="T101" fmla="*/ 1185 h 1986"/>
                    <a:gd name="T102" fmla="*/ 702 w 1887"/>
                    <a:gd name="T103" fmla="*/ 1182 h 1986"/>
                    <a:gd name="T104" fmla="*/ 588 w 1887"/>
                    <a:gd name="T105" fmla="*/ 1314 h 1986"/>
                    <a:gd name="T106" fmla="*/ 723 w 1887"/>
                    <a:gd name="T107" fmla="*/ 1188 h 1986"/>
                    <a:gd name="T108" fmla="*/ 858 w 1887"/>
                    <a:gd name="T109" fmla="*/ 1176 h 1986"/>
                    <a:gd name="T110" fmla="*/ 1044 w 1887"/>
                    <a:gd name="T111" fmla="*/ 1305 h 1986"/>
                    <a:gd name="T112" fmla="*/ 945 w 1887"/>
                    <a:gd name="T113" fmla="*/ 1503 h 1986"/>
                    <a:gd name="T114" fmla="*/ 795 w 1887"/>
                    <a:gd name="T115" fmla="*/ 1611 h 1986"/>
                    <a:gd name="T116" fmla="*/ 604 w 1887"/>
                    <a:gd name="T117" fmla="*/ 1628 h 1986"/>
                    <a:gd name="T118" fmla="*/ 549 w 1887"/>
                    <a:gd name="T119" fmla="*/ 1674 h 1986"/>
                    <a:gd name="T120" fmla="*/ 564 w 1887"/>
                    <a:gd name="T121" fmla="*/ 1836 h 198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87"/>
                    <a:gd name="T184" fmla="*/ 0 h 1986"/>
                    <a:gd name="T185" fmla="*/ 1887 w 1887"/>
                    <a:gd name="T186" fmla="*/ 1986 h 198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87" h="1986">
                      <a:moveTo>
                        <a:pt x="534" y="1893"/>
                      </a:moveTo>
                      <a:lnTo>
                        <a:pt x="471" y="1929"/>
                      </a:lnTo>
                      <a:cubicBezTo>
                        <a:pt x="444" y="1935"/>
                        <a:pt x="392" y="1936"/>
                        <a:pt x="372" y="1929"/>
                      </a:cubicBezTo>
                      <a:cubicBezTo>
                        <a:pt x="352" y="1922"/>
                        <a:pt x="365" y="1892"/>
                        <a:pt x="351" y="1884"/>
                      </a:cubicBezTo>
                      <a:lnTo>
                        <a:pt x="285" y="1881"/>
                      </a:lnTo>
                      <a:lnTo>
                        <a:pt x="210" y="1848"/>
                      </a:lnTo>
                      <a:lnTo>
                        <a:pt x="147" y="1785"/>
                      </a:lnTo>
                      <a:lnTo>
                        <a:pt x="117" y="1686"/>
                      </a:lnTo>
                      <a:lnTo>
                        <a:pt x="162" y="1581"/>
                      </a:lnTo>
                      <a:lnTo>
                        <a:pt x="57" y="1518"/>
                      </a:lnTo>
                      <a:lnTo>
                        <a:pt x="15" y="1452"/>
                      </a:lnTo>
                      <a:lnTo>
                        <a:pt x="21" y="1350"/>
                      </a:lnTo>
                      <a:lnTo>
                        <a:pt x="54" y="1269"/>
                      </a:lnTo>
                      <a:lnTo>
                        <a:pt x="9" y="1215"/>
                      </a:lnTo>
                      <a:lnTo>
                        <a:pt x="9" y="1155"/>
                      </a:lnTo>
                      <a:lnTo>
                        <a:pt x="39" y="1083"/>
                      </a:lnTo>
                      <a:lnTo>
                        <a:pt x="18" y="1026"/>
                      </a:lnTo>
                      <a:lnTo>
                        <a:pt x="33" y="972"/>
                      </a:lnTo>
                      <a:lnTo>
                        <a:pt x="0" y="921"/>
                      </a:lnTo>
                      <a:lnTo>
                        <a:pt x="57" y="855"/>
                      </a:lnTo>
                      <a:lnTo>
                        <a:pt x="54" y="807"/>
                      </a:lnTo>
                      <a:lnTo>
                        <a:pt x="93" y="768"/>
                      </a:lnTo>
                      <a:lnTo>
                        <a:pt x="159" y="741"/>
                      </a:lnTo>
                      <a:lnTo>
                        <a:pt x="186" y="651"/>
                      </a:lnTo>
                      <a:lnTo>
                        <a:pt x="231" y="633"/>
                      </a:lnTo>
                      <a:lnTo>
                        <a:pt x="276" y="636"/>
                      </a:lnTo>
                      <a:lnTo>
                        <a:pt x="324" y="555"/>
                      </a:lnTo>
                      <a:lnTo>
                        <a:pt x="312" y="498"/>
                      </a:lnTo>
                      <a:lnTo>
                        <a:pt x="351" y="444"/>
                      </a:lnTo>
                      <a:lnTo>
                        <a:pt x="336" y="390"/>
                      </a:lnTo>
                      <a:lnTo>
                        <a:pt x="279" y="351"/>
                      </a:lnTo>
                      <a:lnTo>
                        <a:pt x="297" y="282"/>
                      </a:lnTo>
                      <a:lnTo>
                        <a:pt x="309" y="222"/>
                      </a:lnTo>
                      <a:lnTo>
                        <a:pt x="339" y="192"/>
                      </a:lnTo>
                      <a:lnTo>
                        <a:pt x="384" y="198"/>
                      </a:lnTo>
                      <a:lnTo>
                        <a:pt x="426" y="243"/>
                      </a:lnTo>
                      <a:lnTo>
                        <a:pt x="441" y="294"/>
                      </a:lnTo>
                      <a:lnTo>
                        <a:pt x="477" y="243"/>
                      </a:lnTo>
                      <a:lnTo>
                        <a:pt x="483" y="198"/>
                      </a:lnTo>
                      <a:lnTo>
                        <a:pt x="504" y="141"/>
                      </a:lnTo>
                      <a:lnTo>
                        <a:pt x="531" y="123"/>
                      </a:lnTo>
                      <a:lnTo>
                        <a:pt x="540" y="78"/>
                      </a:lnTo>
                      <a:lnTo>
                        <a:pt x="570" y="39"/>
                      </a:lnTo>
                      <a:lnTo>
                        <a:pt x="624" y="8"/>
                      </a:lnTo>
                      <a:lnTo>
                        <a:pt x="669" y="0"/>
                      </a:lnTo>
                      <a:lnTo>
                        <a:pt x="711" y="9"/>
                      </a:lnTo>
                      <a:lnTo>
                        <a:pt x="753" y="66"/>
                      </a:lnTo>
                      <a:lnTo>
                        <a:pt x="804" y="69"/>
                      </a:lnTo>
                      <a:lnTo>
                        <a:pt x="831" y="111"/>
                      </a:lnTo>
                      <a:lnTo>
                        <a:pt x="879" y="99"/>
                      </a:lnTo>
                      <a:lnTo>
                        <a:pt x="909" y="105"/>
                      </a:lnTo>
                      <a:lnTo>
                        <a:pt x="948" y="123"/>
                      </a:lnTo>
                      <a:lnTo>
                        <a:pt x="1005" y="78"/>
                      </a:lnTo>
                      <a:lnTo>
                        <a:pt x="1083" y="45"/>
                      </a:lnTo>
                      <a:lnTo>
                        <a:pt x="1152" y="72"/>
                      </a:lnTo>
                      <a:lnTo>
                        <a:pt x="1179" y="120"/>
                      </a:lnTo>
                      <a:lnTo>
                        <a:pt x="1194" y="102"/>
                      </a:lnTo>
                      <a:lnTo>
                        <a:pt x="1266" y="90"/>
                      </a:lnTo>
                      <a:lnTo>
                        <a:pt x="1308" y="135"/>
                      </a:lnTo>
                      <a:lnTo>
                        <a:pt x="1257" y="204"/>
                      </a:lnTo>
                      <a:lnTo>
                        <a:pt x="1209" y="228"/>
                      </a:lnTo>
                      <a:lnTo>
                        <a:pt x="1206" y="282"/>
                      </a:lnTo>
                      <a:lnTo>
                        <a:pt x="1224" y="216"/>
                      </a:lnTo>
                      <a:lnTo>
                        <a:pt x="1332" y="129"/>
                      </a:lnTo>
                      <a:lnTo>
                        <a:pt x="1383" y="135"/>
                      </a:lnTo>
                      <a:lnTo>
                        <a:pt x="1428" y="102"/>
                      </a:lnTo>
                      <a:lnTo>
                        <a:pt x="1461" y="93"/>
                      </a:lnTo>
                      <a:lnTo>
                        <a:pt x="1485" y="114"/>
                      </a:lnTo>
                      <a:lnTo>
                        <a:pt x="1491" y="177"/>
                      </a:lnTo>
                      <a:lnTo>
                        <a:pt x="1530" y="165"/>
                      </a:lnTo>
                      <a:lnTo>
                        <a:pt x="1563" y="192"/>
                      </a:lnTo>
                      <a:lnTo>
                        <a:pt x="1593" y="240"/>
                      </a:lnTo>
                      <a:lnTo>
                        <a:pt x="1560" y="294"/>
                      </a:lnTo>
                      <a:lnTo>
                        <a:pt x="1479" y="366"/>
                      </a:lnTo>
                      <a:lnTo>
                        <a:pt x="1491" y="438"/>
                      </a:lnTo>
                      <a:lnTo>
                        <a:pt x="1458" y="543"/>
                      </a:lnTo>
                      <a:lnTo>
                        <a:pt x="1509" y="462"/>
                      </a:lnTo>
                      <a:lnTo>
                        <a:pt x="1548" y="471"/>
                      </a:lnTo>
                      <a:lnTo>
                        <a:pt x="1584" y="501"/>
                      </a:lnTo>
                      <a:cubicBezTo>
                        <a:pt x="1597" y="518"/>
                        <a:pt x="1621" y="550"/>
                        <a:pt x="1626" y="573"/>
                      </a:cubicBezTo>
                      <a:lnTo>
                        <a:pt x="1614" y="639"/>
                      </a:lnTo>
                      <a:cubicBezTo>
                        <a:pt x="1619" y="666"/>
                        <a:pt x="1659" y="641"/>
                        <a:pt x="1674" y="669"/>
                      </a:cubicBezTo>
                      <a:cubicBezTo>
                        <a:pt x="1681" y="687"/>
                        <a:pt x="1667" y="729"/>
                        <a:pt x="1656" y="747"/>
                      </a:cubicBezTo>
                      <a:cubicBezTo>
                        <a:pt x="1645" y="765"/>
                        <a:pt x="1618" y="770"/>
                        <a:pt x="1605" y="780"/>
                      </a:cubicBezTo>
                      <a:cubicBezTo>
                        <a:pt x="1592" y="790"/>
                        <a:pt x="1587" y="806"/>
                        <a:pt x="1575" y="810"/>
                      </a:cubicBezTo>
                      <a:cubicBezTo>
                        <a:pt x="1563" y="814"/>
                        <a:pt x="1550" y="810"/>
                        <a:pt x="1533" y="807"/>
                      </a:cubicBezTo>
                      <a:cubicBezTo>
                        <a:pt x="1516" y="804"/>
                        <a:pt x="1490" y="783"/>
                        <a:pt x="1473" y="789"/>
                      </a:cubicBezTo>
                      <a:cubicBezTo>
                        <a:pt x="1456" y="795"/>
                        <a:pt x="1447" y="835"/>
                        <a:pt x="1428" y="846"/>
                      </a:cubicBezTo>
                      <a:cubicBezTo>
                        <a:pt x="1409" y="857"/>
                        <a:pt x="1356" y="850"/>
                        <a:pt x="1359" y="855"/>
                      </a:cubicBezTo>
                      <a:lnTo>
                        <a:pt x="1446" y="879"/>
                      </a:lnTo>
                      <a:lnTo>
                        <a:pt x="1569" y="891"/>
                      </a:lnTo>
                      <a:lnTo>
                        <a:pt x="1710" y="948"/>
                      </a:lnTo>
                      <a:lnTo>
                        <a:pt x="1728" y="1005"/>
                      </a:lnTo>
                      <a:lnTo>
                        <a:pt x="1647" y="1092"/>
                      </a:lnTo>
                      <a:lnTo>
                        <a:pt x="1443" y="1125"/>
                      </a:lnTo>
                      <a:lnTo>
                        <a:pt x="1530" y="1152"/>
                      </a:lnTo>
                      <a:lnTo>
                        <a:pt x="1539" y="1212"/>
                      </a:lnTo>
                      <a:lnTo>
                        <a:pt x="1587" y="1194"/>
                      </a:lnTo>
                      <a:lnTo>
                        <a:pt x="1629" y="1212"/>
                      </a:lnTo>
                      <a:lnTo>
                        <a:pt x="1707" y="1248"/>
                      </a:lnTo>
                      <a:lnTo>
                        <a:pt x="1725" y="1311"/>
                      </a:lnTo>
                      <a:lnTo>
                        <a:pt x="1671" y="1350"/>
                      </a:lnTo>
                      <a:lnTo>
                        <a:pt x="1626" y="1386"/>
                      </a:lnTo>
                      <a:lnTo>
                        <a:pt x="1557" y="1368"/>
                      </a:lnTo>
                      <a:lnTo>
                        <a:pt x="1488" y="1347"/>
                      </a:lnTo>
                      <a:lnTo>
                        <a:pt x="1485" y="1419"/>
                      </a:lnTo>
                      <a:lnTo>
                        <a:pt x="1515" y="1494"/>
                      </a:lnTo>
                      <a:lnTo>
                        <a:pt x="1479" y="1536"/>
                      </a:lnTo>
                      <a:lnTo>
                        <a:pt x="1524" y="1608"/>
                      </a:lnTo>
                      <a:lnTo>
                        <a:pt x="1626" y="1632"/>
                      </a:lnTo>
                      <a:lnTo>
                        <a:pt x="1677" y="1590"/>
                      </a:lnTo>
                      <a:lnTo>
                        <a:pt x="1752" y="1647"/>
                      </a:lnTo>
                      <a:lnTo>
                        <a:pt x="1851" y="1647"/>
                      </a:lnTo>
                      <a:lnTo>
                        <a:pt x="1887" y="1725"/>
                      </a:lnTo>
                      <a:lnTo>
                        <a:pt x="1839" y="1752"/>
                      </a:lnTo>
                      <a:lnTo>
                        <a:pt x="1791" y="1755"/>
                      </a:lnTo>
                      <a:lnTo>
                        <a:pt x="1734" y="1746"/>
                      </a:lnTo>
                      <a:lnTo>
                        <a:pt x="1686" y="1713"/>
                      </a:lnTo>
                      <a:lnTo>
                        <a:pt x="1650" y="1716"/>
                      </a:lnTo>
                      <a:lnTo>
                        <a:pt x="1593" y="1665"/>
                      </a:lnTo>
                      <a:lnTo>
                        <a:pt x="1545" y="1665"/>
                      </a:lnTo>
                      <a:lnTo>
                        <a:pt x="1461" y="1710"/>
                      </a:lnTo>
                      <a:lnTo>
                        <a:pt x="1512" y="1773"/>
                      </a:lnTo>
                      <a:lnTo>
                        <a:pt x="1563" y="1800"/>
                      </a:lnTo>
                      <a:lnTo>
                        <a:pt x="1632" y="1809"/>
                      </a:lnTo>
                      <a:lnTo>
                        <a:pt x="1668" y="1809"/>
                      </a:lnTo>
                      <a:lnTo>
                        <a:pt x="1722" y="1875"/>
                      </a:lnTo>
                      <a:lnTo>
                        <a:pt x="1698" y="1914"/>
                      </a:lnTo>
                      <a:lnTo>
                        <a:pt x="1641" y="1929"/>
                      </a:lnTo>
                      <a:lnTo>
                        <a:pt x="1614" y="1986"/>
                      </a:lnTo>
                      <a:lnTo>
                        <a:pt x="1578" y="1968"/>
                      </a:lnTo>
                      <a:lnTo>
                        <a:pt x="1542" y="1974"/>
                      </a:lnTo>
                      <a:lnTo>
                        <a:pt x="1518" y="1947"/>
                      </a:lnTo>
                      <a:lnTo>
                        <a:pt x="1504" y="1908"/>
                      </a:lnTo>
                      <a:lnTo>
                        <a:pt x="1467" y="1896"/>
                      </a:lnTo>
                      <a:lnTo>
                        <a:pt x="1437" y="1869"/>
                      </a:lnTo>
                      <a:lnTo>
                        <a:pt x="1383" y="1782"/>
                      </a:lnTo>
                      <a:lnTo>
                        <a:pt x="1323" y="1764"/>
                      </a:lnTo>
                      <a:lnTo>
                        <a:pt x="1209" y="1641"/>
                      </a:lnTo>
                      <a:lnTo>
                        <a:pt x="1218" y="1599"/>
                      </a:lnTo>
                      <a:lnTo>
                        <a:pt x="1161" y="1596"/>
                      </a:lnTo>
                      <a:lnTo>
                        <a:pt x="1107" y="1578"/>
                      </a:lnTo>
                      <a:lnTo>
                        <a:pt x="1104" y="1524"/>
                      </a:lnTo>
                      <a:lnTo>
                        <a:pt x="1053" y="1542"/>
                      </a:lnTo>
                      <a:lnTo>
                        <a:pt x="987" y="1536"/>
                      </a:lnTo>
                      <a:lnTo>
                        <a:pt x="1023" y="1401"/>
                      </a:lnTo>
                      <a:lnTo>
                        <a:pt x="1002" y="1362"/>
                      </a:lnTo>
                      <a:lnTo>
                        <a:pt x="1008" y="1311"/>
                      </a:lnTo>
                      <a:lnTo>
                        <a:pt x="1050" y="1281"/>
                      </a:lnTo>
                      <a:lnTo>
                        <a:pt x="1038" y="1227"/>
                      </a:lnTo>
                      <a:lnTo>
                        <a:pt x="999" y="1197"/>
                      </a:lnTo>
                      <a:lnTo>
                        <a:pt x="906" y="1188"/>
                      </a:lnTo>
                      <a:lnTo>
                        <a:pt x="828" y="1185"/>
                      </a:lnTo>
                      <a:lnTo>
                        <a:pt x="789" y="1227"/>
                      </a:lnTo>
                      <a:lnTo>
                        <a:pt x="750" y="1191"/>
                      </a:lnTo>
                      <a:lnTo>
                        <a:pt x="702" y="1182"/>
                      </a:lnTo>
                      <a:lnTo>
                        <a:pt x="666" y="1206"/>
                      </a:lnTo>
                      <a:lnTo>
                        <a:pt x="597" y="1275"/>
                      </a:lnTo>
                      <a:lnTo>
                        <a:pt x="588" y="1314"/>
                      </a:lnTo>
                      <a:lnTo>
                        <a:pt x="621" y="1254"/>
                      </a:lnTo>
                      <a:lnTo>
                        <a:pt x="681" y="1197"/>
                      </a:lnTo>
                      <a:lnTo>
                        <a:pt x="723" y="1188"/>
                      </a:lnTo>
                      <a:lnTo>
                        <a:pt x="774" y="1206"/>
                      </a:lnTo>
                      <a:lnTo>
                        <a:pt x="813" y="1209"/>
                      </a:lnTo>
                      <a:lnTo>
                        <a:pt x="858" y="1176"/>
                      </a:lnTo>
                      <a:lnTo>
                        <a:pt x="966" y="1188"/>
                      </a:lnTo>
                      <a:lnTo>
                        <a:pt x="1047" y="1245"/>
                      </a:lnTo>
                      <a:lnTo>
                        <a:pt x="1044" y="1305"/>
                      </a:lnTo>
                      <a:lnTo>
                        <a:pt x="987" y="1332"/>
                      </a:lnTo>
                      <a:lnTo>
                        <a:pt x="1014" y="1437"/>
                      </a:lnTo>
                      <a:lnTo>
                        <a:pt x="945" y="1503"/>
                      </a:lnTo>
                      <a:lnTo>
                        <a:pt x="918" y="1560"/>
                      </a:lnTo>
                      <a:lnTo>
                        <a:pt x="864" y="1599"/>
                      </a:lnTo>
                      <a:lnTo>
                        <a:pt x="795" y="1611"/>
                      </a:lnTo>
                      <a:lnTo>
                        <a:pt x="744" y="1644"/>
                      </a:lnTo>
                      <a:lnTo>
                        <a:pt x="675" y="1614"/>
                      </a:lnTo>
                      <a:lnTo>
                        <a:pt x="604" y="1628"/>
                      </a:lnTo>
                      <a:lnTo>
                        <a:pt x="567" y="1638"/>
                      </a:lnTo>
                      <a:lnTo>
                        <a:pt x="525" y="1623"/>
                      </a:lnTo>
                      <a:lnTo>
                        <a:pt x="549" y="1674"/>
                      </a:lnTo>
                      <a:lnTo>
                        <a:pt x="525" y="1734"/>
                      </a:lnTo>
                      <a:lnTo>
                        <a:pt x="576" y="1782"/>
                      </a:lnTo>
                      <a:lnTo>
                        <a:pt x="564" y="1836"/>
                      </a:lnTo>
                      <a:lnTo>
                        <a:pt x="534" y="189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339966"/>
                    </a:gs>
                    <a:gs pos="100000">
                      <a:srgbClr val="18472F"/>
                    </a:gs>
                  </a:gsLst>
                  <a:lin ang="5400000" scaled="1"/>
                </a:gra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6075" y="7365"/>
                <a:ext cx="3405" cy="540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8070" y="6410"/>
                <a:ext cx="605" cy="998"/>
                <a:chOff x="7830" y="6358"/>
                <a:chExt cx="605" cy="998"/>
              </a:xfrm>
            </p:grpSpPr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 flipH="1">
                  <a:off x="7976" y="6908"/>
                  <a:ext cx="301" cy="448"/>
                </a:xfrm>
                <a:custGeom>
                  <a:avLst/>
                  <a:gdLst>
                    <a:gd name="T0" fmla="*/ 0 w 959"/>
                    <a:gd name="T1" fmla="*/ 0 h 1431"/>
                    <a:gd name="T2" fmla="*/ 0 w 959"/>
                    <a:gd name="T3" fmla="*/ 0 h 1431"/>
                    <a:gd name="T4" fmla="*/ 0 w 959"/>
                    <a:gd name="T5" fmla="*/ 0 h 1431"/>
                    <a:gd name="T6" fmla="*/ 0 w 959"/>
                    <a:gd name="T7" fmla="*/ 0 h 1431"/>
                    <a:gd name="T8" fmla="*/ 0 w 959"/>
                    <a:gd name="T9" fmla="*/ 0 h 1431"/>
                    <a:gd name="T10" fmla="*/ 0 w 959"/>
                    <a:gd name="T11" fmla="*/ 0 h 1431"/>
                    <a:gd name="T12" fmla="*/ 0 w 959"/>
                    <a:gd name="T13" fmla="*/ 0 h 1431"/>
                    <a:gd name="T14" fmla="*/ 0 w 959"/>
                    <a:gd name="T15" fmla="*/ 0 h 1431"/>
                    <a:gd name="T16" fmla="*/ 0 w 959"/>
                    <a:gd name="T17" fmla="*/ 0 h 1431"/>
                    <a:gd name="T18" fmla="*/ 0 w 959"/>
                    <a:gd name="T19" fmla="*/ 0 h 1431"/>
                    <a:gd name="T20" fmla="*/ 0 w 959"/>
                    <a:gd name="T21" fmla="*/ 0 h 1431"/>
                    <a:gd name="T22" fmla="*/ 0 w 959"/>
                    <a:gd name="T23" fmla="*/ 0 h 1431"/>
                    <a:gd name="T24" fmla="*/ 0 w 959"/>
                    <a:gd name="T25" fmla="*/ 0 h 1431"/>
                    <a:gd name="T26" fmla="*/ 0 w 959"/>
                    <a:gd name="T27" fmla="*/ 0 h 1431"/>
                    <a:gd name="T28" fmla="*/ 0 w 959"/>
                    <a:gd name="T29" fmla="*/ 0 h 1431"/>
                    <a:gd name="T30" fmla="*/ 0 w 959"/>
                    <a:gd name="T31" fmla="*/ 0 h 1431"/>
                    <a:gd name="T32" fmla="*/ 0 w 959"/>
                    <a:gd name="T33" fmla="*/ 0 h 1431"/>
                    <a:gd name="T34" fmla="*/ 0 w 959"/>
                    <a:gd name="T35" fmla="*/ 0 h 1431"/>
                    <a:gd name="T36" fmla="*/ 0 w 959"/>
                    <a:gd name="T37" fmla="*/ 0 h 1431"/>
                    <a:gd name="T38" fmla="*/ 0 w 959"/>
                    <a:gd name="T39" fmla="*/ 0 h 1431"/>
                    <a:gd name="T40" fmla="*/ 0 w 959"/>
                    <a:gd name="T41" fmla="*/ 0 h 1431"/>
                    <a:gd name="T42" fmla="*/ 0 w 959"/>
                    <a:gd name="T43" fmla="*/ 0 h 1431"/>
                    <a:gd name="T44" fmla="*/ 0 w 959"/>
                    <a:gd name="T45" fmla="*/ 0 h 1431"/>
                    <a:gd name="T46" fmla="*/ 0 w 959"/>
                    <a:gd name="T47" fmla="*/ 0 h 1431"/>
                    <a:gd name="T48" fmla="*/ 0 w 959"/>
                    <a:gd name="T49" fmla="*/ 0 h 1431"/>
                    <a:gd name="T50" fmla="*/ 0 w 959"/>
                    <a:gd name="T51" fmla="*/ 0 h 1431"/>
                    <a:gd name="T52" fmla="*/ 0 w 959"/>
                    <a:gd name="T53" fmla="*/ 0 h 1431"/>
                    <a:gd name="T54" fmla="*/ 0 w 959"/>
                    <a:gd name="T55" fmla="*/ 0 h 1431"/>
                    <a:gd name="T56" fmla="*/ 0 w 959"/>
                    <a:gd name="T57" fmla="*/ 0 h 1431"/>
                    <a:gd name="T58" fmla="*/ 0 w 959"/>
                    <a:gd name="T59" fmla="*/ 0 h 1431"/>
                    <a:gd name="T60" fmla="*/ 0 w 959"/>
                    <a:gd name="T61" fmla="*/ 0 h 1431"/>
                    <a:gd name="T62" fmla="*/ 0 w 959"/>
                    <a:gd name="T63" fmla="*/ 0 h 1431"/>
                    <a:gd name="T64" fmla="*/ 0 w 959"/>
                    <a:gd name="T65" fmla="*/ 0 h 1431"/>
                    <a:gd name="T66" fmla="*/ 0 w 959"/>
                    <a:gd name="T67" fmla="*/ 0 h 1431"/>
                    <a:gd name="T68" fmla="*/ 0 w 959"/>
                    <a:gd name="T69" fmla="*/ 0 h 1431"/>
                    <a:gd name="T70" fmla="*/ 0 w 959"/>
                    <a:gd name="T71" fmla="*/ 0 h 1431"/>
                    <a:gd name="T72" fmla="*/ 0 w 959"/>
                    <a:gd name="T73" fmla="*/ 0 h 1431"/>
                    <a:gd name="T74" fmla="*/ 0 w 959"/>
                    <a:gd name="T75" fmla="*/ 0 h 1431"/>
                    <a:gd name="T76" fmla="*/ 0 w 959"/>
                    <a:gd name="T77" fmla="*/ 0 h 1431"/>
                    <a:gd name="T78" fmla="*/ 0 w 959"/>
                    <a:gd name="T79" fmla="*/ 0 h 1431"/>
                    <a:gd name="T80" fmla="*/ 0 w 959"/>
                    <a:gd name="T81" fmla="*/ 0 h 1431"/>
                    <a:gd name="T82" fmla="*/ 0 w 959"/>
                    <a:gd name="T83" fmla="*/ 0 h 1431"/>
                    <a:gd name="T84" fmla="*/ 0 w 959"/>
                    <a:gd name="T85" fmla="*/ 0 h 1431"/>
                    <a:gd name="T86" fmla="*/ 0 w 959"/>
                    <a:gd name="T87" fmla="*/ 0 h 1431"/>
                    <a:gd name="T88" fmla="*/ 0 w 959"/>
                    <a:gd name="T89" fmla="*/ 0 h 143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59"/>
                    <a:gd name="T136" fmla="*/ 0 h 1431"/>
                    <a:gd name="T137" fmla="*/ 959 w 959"/>
                    <a:gd name="T138" fmla="*/ 1431 h 143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59" h="1431">
                      <a:moveTo>
                        <a:pt x="22" y="338"/>
                      </a:moveTo>
                      <a:cubicBezTo>
                        <a:pt x="0" y="348"/>
                        <a:pt x="60" y="360"/>
                        <a:pt x="80" y="360"/>
                      </a:cubicBezTo>
                      <a:cubicBezTo>
                        <a:pt x="100" y="360"/>
                        <a:pt x="114" y="347"/>
                        <a:pt x="142" y="338"/>
                      </a:cubicBezTo>
                      <a:lnTo>
                        <a:pt x="248" y="303"/>
                      </a:lnTo>
                      <a:lnTo>
                        <a:pt x="329" y="312"/>
                      </a:lnTo>
                      <a:lnTo>
                        <a:pt x="402" y="358"/>
                      </a:lnTo>
                      <a:lnTo>
                        <a:pt x="389" y="687"/>
                      </a:lnTo>
                      <a:lnTo>
                        <a:pt x="362" y="759"/>
                      </a:lnTo>
                      <a:lnTo>
                        <a:pt x="374" y="825"/>
                      </a:lnTo>
                      <a:lnTo>
                        <a:pt x="389" y="897"/>
                      </a:lnTo>
                      <a:lnTo>
                        <a:pt x="374" y="1074"/>
                      </a:lnTo>
                      <a:lnTo>
                        <a:pt x="344" y="1251"/>
                      </a:lnTo>
                      <a:lnTo>
                        <a:pt x="311" y="1320"/>
                      </a:lnTo>
                      <a:lnTo>
                        <a:pt x="266" y="1338"/>
                      </a:lnTo>
                      <a:lnTo>
                        <a:pt x="194" y="1335"/>
                      </a:lnTo>
                      <a:lnTo>
                        <a:pt x="170" y="1371"/>
                      </a:lnTo>
                      <a:lnTo>
                        <a:pt x="80" y="1380"/>
                      </a:lnTo>
                      <a:lnTo>
                        <a:pt x="68" y="1431"/>
                      </a:lnTo>
                      <a:lnTo>
                        <a:pt x="257" y="1428"/>
                      </a:lnTo>
                      <a:lnTo>
                        <a:pt x="332" y="1398"/>
                      </a:lnTo>
                      <a:lnTo>
                        <a:pt x="368" y="1365"/>
                      </a:lnTo>
                      <a:lnTo>
                        <a:pt x="425" y="1401"/>
                      </a:lnTo>
                      <a:lnTo>
                        <a:pt x="452" y="1422"/>
                      </a:lnTo>
                      <a:lnTo>
                        <a:pt x="470" y="1374"/>
                      </a:lnTo>
                      <a:lnTo>
                        <a:pt x="518" y="1419"/>
                      </a:lnTo>
                      <a:lnTo>
                        <a:pt x="629" y="1419"/>
                      </a:lnTo>
                      <a:lnTo>
                        <a:pt x="638" y="1374"/>
                      </a:lnTo>
                      <a:lnTo>
                        <a:pt x="698" y="1404"/>
                      </a:lnTo>
                      <a:lnTo>
                        <a:pt x="764" y="1419"/>
                      </a:lnTo>
                      <a:lnTo>
                        <a:pt x="902" y="1416"/>
                      </a:lnTo>
                      <a:lnTo>
                        <a:pt x="878" y="1371"/>
                      </a:lnTo>
                      <a:lnTo>
                        <a:pt x="842" y="1362"/>
                      </a:lnTo>
                      <a:lnTo>
                        <a:pt x="779" y="1347"/>
                      </a:lnTo>
                      <a:lnTo>
                        <a:pt x="734" y="1344"/>
                      </a:lnTo>
                      <a:lnTo>
                        <a:pt x="704" y="1323"/>
                      </a:lnTo>
                      <a:lnTo>
                        <a:pt x="668" y="1329"/>
                      </a:lnTo>
                      <a:lnTo>
                        <a:pt x="611" y="1311"/>
                      </a:lnTo>
                      <a:lnTo>
                        <a:pt x="590" y="1254"/>
                      </a:lnTo>
                      <a:lnTo>
                        <a:pt x="587" y="1200"/>
                      </a:lnTo>
                      <a:lnTo>
                        <a:pt x="581" y="1110"/>
                      </a:lnTo>
                      <a:lnTo>
                        <a:pt x="578" y="1044"/>
                      </a:lnTo>
                      <a:lnTo>
                        <a:pt x="593" y="987"/>
                      </a:lnTo>
                      <a:lnTo>
                        <a:pt x="581" y="954"/>
                      </a:lnTo>
                      <a:lnTo>
                        <a:pt x="578" y="507"/>
                      </a:lnTo>
                      <a:lnTo>
                        <a:pt x="599" y="321"/>
                      </a:lnTo>
                      <a:lnTo>
                        <a:pt x="656" y="312"/>
                      </a:lnTo>
                      <a:lnTo>
                        <a:pt x="695" y="354"/>
                      </a:lnTo>
                      <a:lnTo>
                        <a:pt x="791" y="351"/>
                      </a:lnTo>
                      <a:lnTo>
                        <a:pt x="842" y="387"/>
                      </a:lnTo>
                      <a:lnTo>
                        <a:pt x="959" y="372"/>
                      </a:lnTo>
                      <a:lnTo>
                        <a:pt x="932" y="324"/>
                      </a:lnTo>
                      <a:lnTo>
                        <a:pt x="830" y="324"/>
                      </a:lnTo>
                      <a:lnTo>
                        <a:pt x="743" y="303"/>
                      </a:lnTo>
                      <a:lnTo>
                        <a:pt x="701" y="276"/>
                      </a:lnTo>
                      <a:lnTo>
                        <a:pt x="644" y="264"/>
                      </a:lnTo>
                      <a:lnTo>
                        <a:pt x="716" y="249"/>
                      </a:lnTo>
                      <a:lnTo>
                        <a:pt x="779" y="240"/>
                      </a:lnTo>
                      <a:lnTo>
                        <a:pt x="851" y="228"/>
                      </a:lnTo>
                      <a:lnTo>
                        <a:pt x="851" y="189"/>
                      </a:lnTo>
                      <a:lnTo>
                        <a:pt x="752" y="195"/>
                      </a:lnTo>
                      <a:lnTo>
                        <a:pt x="650" y="210"/>
                      </a:lnTo>
                      <a:lnTo>
                        <a:pt x="569" y="249"/>
                      </a:lnTo>
                      <a:lnTo>
                        <a:pt x="587" y="186"/>
                      </a:lnTo>
                      <a:lnTo>
                        <a:pt x="689" y="75"/>
                      </a:lnTo>
                      <a:lnTo>
                        <a:pt x="626" y="54"/>
                      </a:lnTo>
                      <a:lnTo>
                        <a:pt x="563" y="132"/>
                      </a:lnTo>
                      <a:lnTo>
                        <a:pt x="524" y="177"/>
                      </a:lnTo>
                      <a:lnTo>
                        <a:pt x="500" y="234"/>
                      </a:lnTo>
                      <a:lnTo>
                        <a:pt x="488" y="174"/>
                      </a:lnTo>
                      <a:lnTo>
                        <a:pt x="458" y="141"/>
                      </a:lnTo>
                      <a:lnTo>
                        <a:pt x="440" y="93"/>
                      </a:lnTo>
                      <a:lnTo>
                        <a:pt x="404" y="0"/>
                      </a:lnTo>
                      <a:lnTo>
                        <a:pt x="359" y="39"/>
                      </a:lnTo>
                      <a:lnTo>
                        <a:pt x="386" y="144"/>
                      </a:lnTo>
                      <a:lnTo>
                        <a:pt x="398" y="213"/>
                      </a:lnTo>
                      <a:lnTo>
                        <a:pt x="341" y="216"/>
                      </a:lnTo>
                      <a:lnTo>
                        <a:pt x="287" y="180"/>
                      </a:lnTo>
                      <a:lnTo>
                        <a:pt x="233" y="174"/>
                      </a:lnTo>
                      <a:lnTo>
                        <a:pt x="191" y="153"/>
                      </a:lnTo>
                      <a:lnTo>
                        <a:pt x="149" y="114"/>
                      </a:lnTo>
                      <a:lnTo>
                        <a:pt x="82" y="138"/>
                      </a:lnTo>
                      <a:lnTo>
                        <a:pt x="176" y="177"/>
                      </a:lnTo>
                      <a:lnTo>
                        <a:pt x="194" y="210"/>
                      </a:lnTo>
                      <a:lnTo>
                        <a:pt x="254" y="228"/>
                      </a:lnTo>
                      <a:lnTo>
                        <a:pt x="293" y="228"/>
                      </a:lnTo>
                      <a:lnTo>
                        <a:pt x="293" y="267"/>
                      </a:lnTo>
                      <a:lnTo>
                        <a:pt x="230" y="276"/>
                      </a:lnTo>
                      <a:cubicBezTo>
                        <a:pt x="219" y="286"/>
                        <a:pt x="203" y="266"/>
                        <a:pt x="188" y="270"/>
                      </a:cubicBezTo>
                      <a:cubicBezTo>
                        <a:pt x="173" y="274"/>
                        <a:pt x="168" y="289"/>
                        <a:pt x="140" y="300"/>
                      </a:cubicBezTo>
                      <a:cubicBezTo>
                        <a:pt x="112" y="311"/>
                        <a:pt x="47" y="330"/>
                        <a:pt x="22" y="338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C89176"/>
                    </a:gs>
                  </a:gsLst>
                  <a:lin ang="0" scaled="1"/>
                </a:gra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flipH="1">
                  <a:off x="8039" y="6358"/>
                  <a:ext cx="180" cy="151"/>
                </a:xfrm>
                <a:custGeom>
                  <a:avLst/>
                  <a:gdLst>
                    <a:gd name="T0" fmla="*/ 0 w 573"/>
                    <a:gd name="T1" fmla="*/ 0 h 483"/>
                    <a:gd name="T2" fmla="*/ 0 w 573"/>
                    <a:gd name="T3" fmla="*/ 0 h 483"/>
                    <a:gd name="T4" fmla="*/ 0 w 573"/>
                    <a:gd name="T5" fmla="*/ 0 h 483"/>
                    <a:gd name="T6" fmla="*/ 0 w 573"/>
                    <a:gd name="T7" fmla="*/ 0 h 483"/>
                    <a:gd name="T8" fmla="*/ 0 w 573"/>
                    <a:gd name="T9" fmla="*/ 0 h 483"/>
                    <a:gd name="T10" fmla="*/ 0 w 573"/>
                    <a:gd name="T11" fmla="*/ 0 h 483"/>
                    <a:gd name="T12" fmla="*/ 0 w 573"/>
                    <a:gd name="T13" fmla="*/ 0 h 483"/>
                    <a:gd name="T14" fmla="*/ 0 w 573"/>
                    <a:gd name="T15" fmla="*/ 0 h 483"/>
                    <a:gd name="T16" fmla="*/ 0 w 573"/>
                    <a:gd name="T17" fmla="*/ 0 h 483"/>
                    <a:gd name="T18" fmla="*/ 0 w 573"/>
                    <a:gd name="T19" fmla="*/ 0 h 483"/>
                    <a:gd name="T20" fmla="*/ 0 w 573"/>
                    <a:gd name="T21" fmla="*/ 0 h 483"/>
                    <a:gd name="T22" fmla="*/ 0 w 573"/>
                    <a:gd name="T23" fmla="*/ 0 h 483"/>
                    <a:gd name="T24" fmla="*/ 0 w 573"/>
                    <a:gd name="T25" fmla="*/ 0 h 483"/>
                    <a:gd name="T26" fmla="*/ 0 w 573"/>
                    <a:gd name="T27" fmla="*/ 0 h 483"/>
                    <a:gd name="T28" fmla="*/ 0 w 573"/>
                    <a:gd name="T29" fmla="*/ 0 h 483"/>
                    <a:gd name="T30" fmla="*/ 0 w 573"/>
                    <a:gd name="T31" fmla="*/ 0 h 483"/>
                    <a:gd name="T32" fmla="*/ 0 w 573"/>
                    <a:gd name="T33" fmla="*/ 0 h 483"/>
                    <a:gd name="T34" fmla="*/ 0 w 573"/>
                    <a:gd name="T35" fmla="*/ 0 h 483"/>
                    <a:gd name="T36" fmla="*/ 0 w 573"/>
                    <a:gd name="T37" fmla="*/ 0 h 483"/>
                    <a:gd name="T38" fmla="*/ 0 w 573"/>
                    <a:gd name="T39" fmla="*/ 0 h 483"/>
                    <a:gd name="T40" fmla="*/ 0 w 573"/>
                    <a:gd name="T41" fmla="*/ 0 h 483"/>
                    <a:gd name="T42" fmla="*/ 0 w 573"/>
                    <a:gd name="T43" fmla="*/ 0 h 483"/>
                    <a:gd name="T44" fmla="*/ 0 w 573"/>
                    <a:gd name="T45" fmla="*/ 0 h 483"/>
                    <a:gd name="T46" fmla="*/ 0 w 573"/>
                    <a:gd name="T47" fmla="*/ 0 h 48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73"/>
                    <a:gd name="T73" fmla="*/ 0 h 483"/>
                    <a:gd name="T74" fmla="*/ 573 w 573"/>
                    <a:gd name="T75" fmla="*/ 483 h 48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73" h="483">
                      <a:moveTo>
                        <a:pt x="111" y="12"/>
                      </a:moveTo>
                      <a:lnTo>
                        <a:pt x="81" y="48"/>
                      </a:lnTo>
                      <a:lnTo>
                        <a:pt x="72" y="93"/>
                      </a:lnTo>
                      <a:lnTo>
                        <a:pt x="54" y="123"/>
                      </a:lnTo>
                      <a:lnTo>
                        <a:pt x="12" y="162"/>
                      </a:lnTo>
                      <a:lnTo>
                        <a:pt x="0" y="255"/>
                      </a:lnTo>
                      <a:lnTo>
                        <a:pt x="237" y="483"/>
                      </a:lnTo>
                      <a:lnTo>
                        <a:pt x="567" y="438"/>
                      </a:lnTo>
                      <a:lnTo>
                        <a:pt x="573" y="336"/>
                      </a:lnTo>
                      <a:lnTo>
                        <a:pt x="561" y="249"/>
                      </a:lnTo>
                      <a:lnTo>
                        <a:pt x="513" y="222"/>
                      </a:lnTo>
                      <a:lnTo>
                        <a:pt x="474" y="240"/>
                      </a:lnTo>
                      <a:lnTo>
                        <a:pt x="426" y="225"/>
                      </a:lnTo>
                      <a:lnTo>
                        <a:pt x="351" y="243"/>
                      </a:lnTo>
                      <a:lnTo>
                        <a:pt x="363" y="342"/>
                      </a:lnTo>
                      <a:lnTo>
                        <a:pt x="354" y="261"/>
                      </a:lnTo>
                      <a:lnTo>
                        <a:pt x="312" y="216"/>
                      </a:lnTo>
                      <a:lnTo>
                        <a:pt x="315" y="171"/>
                      </a:lnTo>
                      <a:lnTo>
                        <a:pt x="324" y="114"/>
                      </a:lnTo>
                      <a:lnTo>
                        <a:pt x="267" y="87"/>
                      </a:lnTo>
                      <a:lnTo>
                        <a:pt x="213" y="75"/>
                      </a:lnTo>
                      <a:lnTo>
                        <a:pt x="204" y="33"/>
                      </a:lnTo>
                      <a:lnTo>
                        <a:pt x="165" y="0"/>
                      </a:lnTo>
                      <a:lnTo>
                        <a:pt x="111" y="12"/>
                      </a:lnTo>
                      <a:close/>
                    </a:path>
                  </a:pathLst>
                </a:custGeom>
                <a:solidFill>
                  <a:srgbClr val="45BA42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7830" y="6438"/>
                  <a:ext cx="605" cy="622"/>
                </a:xfrm>
                <a:custGeom>
                  <a:avLst/>
                  <a:gdLst>
                    <a:gd name="T0" fmla="*/ 488 w 605"/>
                    <a:gd name="T1" fmla="*/ 604 h 622"/>
                    <a:gd name="T2" fmla="*/ 539 w 605"/>
                    <a:gd name="T3" fmla="*/ 579 h 622"/>
                    <a:gd name="T4" fmla="*/ 554 w 605"/>
                    <a:gd name="T5" fmla="*/ 495 h 622"/>
                    <a:gd name="T6" fmla="*/ 598 w 605"/>
                    <a:gd name="T7" fmla="*/ 423 h 622"/>
                    <a:gd name="T8" fmla="*/ 602 w 605"/>
                    <a:gd name="T9" fmla="*/ 362 h 622"/>
                    <a:gd name="T10" fmla="*/ 595 w 605"/>
                    <a:gd name="T11" fmla="*/ 304 h 622"/>
                    <a:gd name="T12" fmla="*/ 588 w 605"/>
                    <a:gd name="T13" fmla="*/ 253 h 622"/>
                    <a:gd name="T14" fmla="*/ 547 w 605"/>
                    <a:gd name="T15" fmla="*/ 204 h 622"/>
                    <a:gd name="T16" fmla="*/ 504 w 605"/>
                    <a:gd name="T17" fmla="*/ 174 h 622"/>
                    <a:gd name="T18" fmla="*/ 500 w 605"/>
                    <a:gd name="T19" fmla="*/ 122 h 622"/>
                    <a:gd name="T20" fmla="*/ 508 w 605"/>
                    <a:gd name="T21" fmla="*/ 70 h 622"/>
                    <a:gd name="T22" fmla="*/ 472 w 605"/>
                    <a:gd name="T23" fmla="*/ 76 h 622"/>
                    <a:gd name="T24" fmla="*/ 454 w 605"/>
                    <a:gd name="T25" fmla="*/ 62 h 622"/>
                    <a:gd name="T26" fmla="*/ 436 w 605"/>
                    <a:gd name="T27" fmla="*/ 24 h 622"/>
                    <a:gd name="T28" fmla="*/ 395 w 605"/>
                    <a:gd name="T29" fmla="*/ 0 h 622"/>
                    <a:gd name="T30" fmla="*/ 353 w 605"/>
                    <a:gd name="T31" fmla="*/ 22 h 622"/>
                    <a:gd name="T32" fmla="*/ 320 w 605"/>
                    <a:gd name="T33" fmla="*/ 33 h 622"/>
                    <a:gd name="T34" fmla="*/ 266 w 605"/>
                    <a:gd name="T35" fmla="*/ 14 h 622"/>
                    <a:gd name="T36" fmla="*/ 231 w 605"/>
                    <a:gd name="T37" fmla="*/ 32 h 622"/>
                    <a:gd name="T38" fmla="*/ 211 w 605"/>
                    <a:gd name="T39" fmla="*/ 64 h 622"/>
                    <a:gd name="T40" fmla="*/ 222 w 605"/>
                    <a:gd name="T41" fmla="*/ 68 h 622"/>
                    <a:gd name="T42" fmla="*/ 158 w 605"/>
                    <a:gd name="T43" fmla="*/ 32 h 622"/>
                    <a:gd name="T44" fmla="*/ 138 w 605"/>
                    <a:gd name="T45" fmla="*/ 55 h 622"/>
                    <a:gd name="T46" fmla="*/ 106 w 605"/>
                    <a:gd name="T47" fmla="*/ 75 h 622"/>
                    <a:gd name="T48" fmla="*/ 138 w 605"/>
                    <a:gd name="T49" fmla="*/ 137 h 622"/>
                    <a:gd name="T50" fmla="*/ 120 w 605"/>
                    <a:gd name="T51" fmla="*/ 148 h 622"/>
                    <a:gd name="T52" fmla="*/ 42 w 605"/>
                    <a:gd name="T53" fmla="*/ 168 h 622"/>
                    <a:gd name="T54" fmla="*/ 93 w 605"/>
                    <a:gd name="T55" fmla="*/ 252 h 622"/>
                    <a:gd name="T56" fmla="*/ 144 w 605"/>
                    <a:gd name="T57" fmla="*/ 247 h 622"/>
                    <a:gd name="T58" fmla="*/ 152 w 605"/>
                    <a:gd name="T59" fmla="*/ 275 h 622"/>
                    <a:gd name="T60" fmla="*/ 24 w 605"/>
                    <a:gd name="T61" fmla="*/ 261 h 622"/>
                    <a:gd name="T62" fmla="*/ 12 w 605"/>
                    <a:gd name="T63" fmla="*/ 366 h 622"/>
                    <a:gd name="T64" fmla="*/ 93 w 605"/>
                    <a:gd name="T65" fmla="*/ 348 h 622"/>
                    <a:gd name="T66" fmla="*/ 126 w 605"/>
                    <a:gd name="T67" fmla="*/ 361 h 622"/>
                    <a:gd name="T68" fmla="*/ 95 w 605"/>
                    <a:gd name="T69" fmla="*/ 380 h 622"/>
                    <a:gd name="T70" fmla="*/ 82 w 605"/>
                    <a:gd name="T71" fmla="*/ 423 h 622"/>
                    <a:gd name="T72" fmla="*/ 139 w 605"/>
                    <a:gd name="T73" fmla="*/ 422 h 622"/>
                    <a:gd name="T74" fmla="*/ 142 w 605"/>
                    <a:gd name="T75" fmla="*/ 481 h 622"/>
                    <a:gd name="T76" fmla="*/ 80 w 605"/>
                    <a:gd name="T77" fmla="*/ 498 h 622"/>
                    <a:gd name="T78" fmla="*/ 14 w 605"/>
                    <a:gd name="T79" fmla="*/ 540 h 622"/>
                    <a:gd name="T80" fmla="*/ 62 w 605"/>
                    <a:gd name="T81" fmla="*/ 547 h 622"/>
                    <a:gd name="T82" fmla="*/ 106 w 605"/>
                    <a:gd name="T83" fmla="*/ 521 h 622"/>
                    <a:gd name="T84" fmla="*/ 131 w 605"/>
                    <a:gd name="T85" fmla="*/ 555 h 622"/>
                    <a:gd name="T86" fmla="*/ 83 w 605"/>
                    <a:gd name="T87" fmla="*/ 567 h 622"/>
                    <a:gd name="T88" fmla="*/ 91 w 605"/>
                    <a:gd name="T89" fmla="*/ 604 h 622"/>
                    <a:gd name="T90" fmla="*/ 122 w 605"/>
                    <a:gd name="T91" fmla="*/ 618 h 622"/>
                    <a:gd name="T92" fmla="*/ 146 w 605"/>
                    <a:gd name="T93" fmla="*/ 594 h 622"/>
                    <a:gd name="T94" fmla="*/ 191 w 605"/>
                    <a:gd name="T95" fmla="*/ 552 h 622"/>
                    <a:gd name="T96" fmla="*/ 241 w 605"/>
                    <a:gd name="T97" fmla="*/ 500 h 622"/>
                    <a:gd name="T98" fmla="*/ 275 w 605"/>
                    <a:gd name="T99" fmla="*/ 483 h 622"/>
                    <a:gd name="T100" fmla="*/ 291 w 605"/>
                    <a:gd name="T101" fmla="*/ 427 h 622"/>
                    <a:gd name="T102" fmla="*/ 280 w 605"/>
                    <a:gd name="T103" fmla="*/ 384 h 622"/>
                    <a:gd name="T104" fmla="*/ 346 w 605"/>
                    <a:gd name="T105" fmla="*/ 371 h 622"/>
                    <a:gd name="T106" fmla="*/ 385 w 605"/>
                    <a:gd name="T107" fmla="*/ 370 h 622"/>
                    <a:gd name="T108" fmla="*/ 421 w 605"/>
                    <a:gd name="T109" fmla="*/ 412 h 622"/>
                    <a:gd name="T110" fmla="*/ 379 w 605"/>
                    <a:gd name="T111" fmla="*/ 372 h 622"/>
                    <a:gd name="T112" fmla="*/ 336 w 605"/>
                    <a:gd name="T113" fmla="*/ 368 h 622"/>
                    <a:gd name="T114" fmla="*/ 278 w 605"/>
                    <a:gd name="T115" fmla="*/ 409 h 622"/>
                    <a:gd name="T116" fmla="*/ 309 w 605"/>
                    <a:gd name="T117" fmla="*/ 471 h 622"/>
                    <a:gd name="T118" fmla="*/ 356 w 605"/>
                    <a:gd name="T119" fmla="*/ 505 h 622"/>
                    <a:gd name="T120" fmla="*/ 416 w 605"/>
                    <a:gd name="T121" fmla="*/ 510 h 622"/>
                    <a:gd name="T122" fmla="*/ 433 w 605"/>
                    <a:gd name="T123" fmla="*/ 524 h 622"/>
                    <a:gd name="T124" fmla="*/ 428 w 605"/>
                    <a:gd name="T125" fmla="*/ 575 h 62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05"/>
                    <a:gd name="T190" fmla="*/ 0 h 622"/>
                    <a:gd name="T191" fmla="*/ 605 w 605"/>
                    <a:gd name="T192" fmla="*/ 622 h 62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05" h="622">
                      <a:moveTo>
                        <a:pt x="438" y="593"/>
                      </a:moveTo>
                      <a:lnTo>
                        <a:pt x="457" y="604"/>
                      </a:lnTo>
                      <a:cubicBezTo>
                        <a:pt x="466" y="606"/>
                        <a:pt x="482" y="606"/>
                        <a:pt x="488" y="604"/>
                      </a:cubicBezTo>
                      <a:cubicBezTo>
                        <a:pt x="495" y="602"/>
                        <a:pt x="491" y="593"/>
                        <a:pt x="495" y="590"/>
                      </a:cubicBezTo>
                      <a:lnTo>
                        <a:pt x="516" y="589"/>
                      </a:lnTo>
                      <a:lnTo>
                        <a:pt x="539" y="579"/>
                      </a:lnTo>
                      <a:lnTo>
                        <a:pt x="559" y="559"/>
                      </a:lnTo>
                      <a:lnTo>
                        <a:pt x="568" y="528"/>
                      </a:lnTo>
                      <a:lnTo>
                        <a:pt x="554" y="495"/>
                      </a:lnTo>
                      <a:lnTo>
                        <a:pt x="587" y="475"/>
                      </a:lnTo>
                      <a:lnTo>
                        <a:pt x="600" y="455"/>
                      </a:lnTo>
                      <a:lnTo>
                        <a:pt x="598" y="423"/>
                      </a:lnTo>
                      <a:lnTo>
                        <a:pt x="588" y="397"/>
                      </a:lnTo>
                      <a:lnTo>
                        <a:pt x="602" y="381"/>
                      </a:lnTo>
                      <a:lnTo>
                        <a:pt x="602" y="362"/>
                      </a:lnTo>
                      <a:lnTo>
                        <a:pt x="593" y="339"/>
                      </a:lnTo>
                      <a:lnTo>
                        <a:pt x="599" y="321"/>
                      </a:lnTo>
                      <a:lnTo>
                        <a:pt x="595" y="304"/>
                      </a:lnTo>
                      <a:lnTo>
                        <a:pt x="605" y="288"/>
                      </a:lnTo>
                      <a:lnTo>
                        <a:pt x="587" y="268"/>
                      </a:lnTo>
                      <a:lnTo>
                        <a:pt x="588" y="253"/>
                      </a:lnTo>
                      <a:lnTo>
                        <a:pt x="576" y="241"/>
                      </a:lnTo>
                      <a:lnTo>
                        <a:pt x="555" y="232"/>
                      </a:lnTo>
                      <a:lnTo>
                        <a:pt x="547" y="204"/>
                      </a:lnTo>
                      <a:lnTo>
                        <a:pt x="533" y="198"/>
                      </a:lnTo>
                      <a:lnTo>
                        <a:pt x="519" y="199"/>
                      </a:lnTo>
                      <a:lnTo>
                        <a:pt x="504" y="174"/>
                      </a:lnTo>
                      <a:lnTo>
                        <a:pt x="507" y="156"/>
                      </a:lnTo>
                      <a:lnTo>
                        <a:pt x="495" y="139"/>
                      </a:lnTo>
                      <a:lnTo>
                        <a:pt x="500" y="122"/>
                      </a:lnTo>
                      <a:lnTo>
                        <a:pt x="518" y="110"/>
                      </a:lnTo>
                      <a:lnTo>
                        <a:pt x="512" y="88"/>
                      </a:lnTo>
                      <a:lnTo>
                        <a:pt x="508" y="70"/>
                      </a:lnTo>
                      <a:lnTo>
                        <a:pt x="499" y="60"/>
                      </a:lnTo>
                      <a:lnTo>
                        <a:pt x="485" y="62"/>
                      </a:lnTo>
                      <a:lnTo>
                        <a:pt x="472" y="76"/>
                      </a:lnTo>
                      <a:lnTo>
                        <a:pt x="467" y="92"/>
                      </a:lnTo>
                      <a:lnTo>
                        <a:pt x="456" y="76"/>
                      </a:lnTo>
                      <a:lnTo>
                        <a:pt x="454" y="62"/>
                      </a:lnTo>
                      <a:lnTo>
                        <a:pt x="447" y="44"/>
                      </a:lnTo>
                      <a:lnTo>
                        <a:pt x="439" y="39"/>
                      </a:lnTo>
                      <a:lnTo>
                        <a:pt x="436" y="24"/>
                      </a:lnTo>
                      <a:lnTo>
                        <a:pt x="426" y="12"/>
                      </a:lnTo>
                      <a:lnTo>
                        <a:pt x="410" y="3"/>
                      </a:lnTo>
                      <a:lnTo>
                        <a:pt x="395" y="0"/>
                      </a:lnTo>
                      <a:lnTo>
                        <a:pt x="382" y="3"/>
                      </a:lnTo>
                      <a:lnTo>
                        <a:pt x="369" y="21"/>
                      </a:lnTo>
                      <a:lnTo>
                        <a:pt x="353" y="22"/>
                      </a:lnTo>
                      <a:lnTo>
                        <a:pt x="345" y="35"/>
                      </a:lnTo>
                      <a:lnTo>
                        <a:pt x="330" y="31"/>
                      </a:lnTo>
                      <a:lnTo>
                        <a:pt x="320" y="33"/>
                      </a:lnTo>
                      <a:lnTo>
                        <a:pt x="308" y="39"/>
                      </a:lnTo>
                      <a:lnTo>
                        <a:pt x="290" y="24"/>
                      </a:lnTo>
                      <a:lnTo>
                        <a:pt x="266" y="14"/>
                      </a:lnTo>
                      <a:lnTo>
                        <a:pt x="244" y="23"/>
                      </a:lnTo>
                      <a:lnTo>
                        <a:pt x="236" y="38"/>
                      </a:lnTo>
                      <a:lnTo>
                        <a:pt x="231" y="32"/>
                      </a:lnTo>
                      <a:lnTo>
                        <a:pt x="208" y="28"/>
                      </a:lnTo>
                      <a:lnTo>
                        <a:pt x="195" y="42"/>
                      </a:lnTo>
                      <a:lnTo>
                        <a:pt x="211" y="64"/>
                      </a:lnTo>
                      <a:lnTo>
                        <a:pt x="226" y="71"/>
                      </a:lnTo>
                      <a:lnTo>
                        <a:pt x="227" y="88"/>
                      </a:lnTo>
                      <a:lnTo>
                        <a:pt x="222" y="68"/>
                      </a:lnTo>
                      <a:lnTo>
                        <a:pt x="188" y="40"/>
                      </a:lnTo>
                      <a:lnTo>
                        <a:pt x="172" y="42"/>
                      </a:lnTo>
                      <a:lnTo>
                        <a:pt x="158" y="32"/>
                      </a:lnTo>
                      <a:lnTo>
                        <a:pt x="147" y="29"/>
                      </a:lnTo>
                      <a:lnTo>
                        <a:pt x="140" y="36"/>
                      </a:lnTo>
                      <a:lnTo>
                        <a:pt x="138" y="55"/>
                      </a:lnTo>
                      <a:lnTo>
                        <a:pt x="126" y="52"/>
                      </a:lnTo>
                      <a:lnTo>
                        <a:pt x="115" y="60"/>
                      </a:lnTo>
                      <a:lnTo>
                        <a:pt x="106" y="75"/>
                      </a:lnTo>
                      <a:lnTo>
                        <a:pt x="116" y="92"/>
                      </a:lnTo>
                      <a:lnTo>
                        <a:pt x="142" y="115"/>
                      </a:lnTo>
                      <a:lnTo>
                        <a:pt x="138" y="137"/>
                      </a:lnTo>
                      <a:lnTo>
                        <a:pt x="148" y="170"/>
                      </a:lnTo>
                      <a:lnTo>
                        <a:pt x="132" y="145"/>
                      </a:lnTo>
                      <a:lnTo>
                        <a:pt x="120" y="148"/>
                      </a:lnTo>
                      <a:lnTo>
                        <a:pt x="99" y="129"/>
                      </a:lnTo>
                      <a:cubicBezTo>
                        <a:pt x="91" y="130"/>
                        <a:pt x="81" y="147"/>
                        <a:pt x="72" y="153"/>
                      </a:cubicBezTo>
                      <a:lnTo>
                        <a:pt x="42" y="168"/>
                      </a:lnTo>
                      <a:cubicBezTo>
                        <a:pt x="40" y="177"/>
                        <a:pt x="30" y="199"/>
                        <a:pt x="33" y="210"/>
                      </a:cubicBezTo>
                      <a:cubicBezTo>
                        <a:pt x="36" y="221"/>
                        <a:pt x="53" y="227"/>
                        <a:pt x="63" y="234"/>
                      </a:cubicBezTo>
                      <a:cubicBezTo>
                        <a:pt x="73" y="241"/>
                        <a:pt x="85" y="249"/>
                        <a:pt x="93" y="252"/>
                      </a:cubicBezTo>
                      <a:cubicBezTo>
                        <a:pt x="101" y="255"/>
                        <a:pt x="107" y="254"/>
                        <a:pt x="112" y="254"/>
                      </a:cubicBezTo>
                      <a:cubicBezTo>
                        <a:pt x="117" y="254"/>
                        <a:pt x="120" y="254"/>
                        <a:pt x="125" y="253"/>
                      </a:cubicBezTo>
                      <a:cubicBezTo>
                        <a:pt x="130" y="252"/>
                        <a:pt x="138" y="245"/>
                        <a:pt x="144" y="247"/>
                      </a:cubicBezTo>
                      <a:cubicBezTo>
                        <a:pt x="149" y="249"/>
                        <a:pt x="152" y="262"/>
                        <a:pt x="158" y="265"/>
                      </a:cubicBezTo>
                      <a:cubicBezTo>
                        <a:pt x="164" y="268"/>
                        <a:pt x="180" y="266"/>
                        <a:pt x="179" y="268"/>
                      </a:cubicBezTo>
                      <a:lnTo>
                        <a:pt x="152" y="275"/>
                      </a:lnTo>
                      <a:lnTo>
                        <a:pt x="114" y="279"/>
                      </a:lnTo>
                      <a:lnTo>
                        <a:pt x="72" y="270"/>
                      </a:lnTo>
                      <a:lnTo>
                        <a:pt x="24" y="261"/>
                      </a:lnTo>
                      <a:lnTo>
                        <a:pt x="24" y="288"/>
                      </a:lnTo>
                      <a:lnTo>
                        <a:pt x="0" y="318"/>
                      </a:lnTo>
                      <a:lnTo>
                        <a:pt x="12" y="366"/>
                      </a:lnTo>
                      <a:lnTo>
                        <a:pt x="42" y="372"/>
                      </a:lnTo>
                      <a:lnTo>
                        <a:pt x="63" y="360"/>
                      </a:lnTo>
                      <a:lnTo>
                        <a:pt x="93" y="348"/>
                      </a:lnTo>
                      <a:lnTo>
                        <a:pt x="120" y="336"/>
                      </a:lnTo>
                      <a:lnTo>
                        <a:pt x="153" y="352"/>
                      </a:lnTo>
                      <a:lnTo>
                        <a:pt x="126" y="361"/>
                      </a:lnTo>
                      <a:lnTo>
                        <a:pt x="123" y="380"/>
                      </a:lnTo>
                      <a:lnTo>
                        <a:pt x="108" y="374"/>
                      </a:lnTo>
                      <a:lnTo>
                        <a:pt x="95" y="380"/>
                      </a:lnTo>
                      <a:lnTo>
                        <a:pt x="70" y="391"/>
                      </a:lnTo>
                      <a:lnTo>
                        <a:pt x="65" y="411"/>
                      </a:lnTo>
                      <a:lnTo>
                        <a:pt x="82" y="423"/>
                      </a:lnTo>
                      <a:lnTo>
                        <a:pt x="96" y="434"/>
                      </a:lnTo>
                      <a:lnTo>
                        <a:pt x="117" y="428"/>
                      </a:lnTo>
                      <a:lnTo>
                        <a:pt x="139" y="422"/>
                      </a:lnTo>
                      <a:lnTo>
                        <a:pt x="140" y="444"/>
                      </a:lnTo>
                      <a:lnTo>
                        <a:pt x="131" y="468"/>
                      </a:lnTo>
                      <a:lnTo>
                        <a:pt x="142" y="481"/>
                      </a:lnTo>
                      <a:lnTo>
                        <a:pt x="128" y="504"/>
                      </a:lnTo>
                      <a:lnTo>
                        <a:pt x="96" y="511"/>
                      </a:lnTo>
                      <a:lnTo>
                        <a:pt x="80" y="498"/>
                      </a:lnTo>
                      <a:lnTo>
                        <a:pt x="56" y="516"/>
                      </a:lnTo>
                      <a:lnTo>
                        <a:pt x="25" y="516"/>
                      </a:lnTo>
                      <a:lnTo>
                        <a:pt x="14" y="540"/>
                      </a:lnTo>
                      <a:lnTo>
                        <a:pt x="29" y="549"/>
                      </a:lnTo>
                      <a:lnTo>
                        <a:pt x="44" y="550"/>
                      </a:lnTo>
                      <a:lnTo>
                        <a:pt x="62" y="547"/>
                      </a:lnTo>
                      <a:lnTo>
                        <a:pt x="77" y="536"/>
                      </a:lnTo>
                      <a:lnTo>
                        <a:pt x="88" y="537"/>
                      </a:lnTo>
                      <a:lnTo>
                        <a:pt x="106" y="521"/>
                      </a:lnTo>
                      <a:lnTo>
                        <a:pt x="121" y="521"/>
                      </a:lnTo>
                      <a:lnTo>
                        <a:pt x="147" y="536"/>
                      </a:lnTo>
                      <a:lnTo>
                        <a:pt x="131" y="555"/>
                      </a:lnTo>
                      <a:lnTo>
                        <a:pt x="115" y="564"/>
                      </a:lnTo>
                      <a:lnTo>
                        <a:pt x="94" y="567"/>
                      </a:lnTo>
                      <a:lnTo>
                        <a:pt x="83" y="567"/>
                      </a:lnTo>
                      <a:lnTo>
                        <a:pt x="66" y="587"/>
                      </a:lnTo>
                      <a:lnTo>
                        <a:pt x="73" y="599"/>
                      </a:lnTo>
                      <a:lnTo>
                        <a:pt x="91" y="604"/>
                      </a:lnTo>
                      <a:lnTo>
                        <a:pt x="100" y="622"/>
                      </a:lnTo>
                      <a:lnTo>
                        <a:pt x="111" y="616"/>
                      </a:lnTo>
                      <a:lnTo>
                        <a:pt x="122" y="618"/>
                      </a:lnTo>
                      <a:lnTo>
                        <a:pt x="130" y="610"/>
                      </a:lnTo>
                      <a:lnTo>
                        <a:pt x="134" y="598"/>
                      </a:lnTo>
                      <a:lnTo>
                        <a:pt x="146" y="594"/>
                      </a:lnTo>
                      <a:lnTo>
                        <a:pt x="155" y="585"/>
                      </a:lnTo>
                      <a:lnTo>
                        <a:pt x="172" y="558"/>
                      </a:lnTo>
                      <a:lnTo>
                        <a:pt x="191" y="552"/>
                      </a:lnTo>
                      <a:lnTo>
                        <a:pt x="226" y="514"/>
                      </a:lnTo>
                      <a:lnTo>
                        <a:pt x="224" y="501"/>
                      </a:lnTo>
                      <a:lnTo>
                        <a:pt x="241" y="500"/>
                      </a:lnTo>
                      <a:lnTo>
                        <a:pt x="258" y="494"/>
                      </a:lnTo>
                      <a:lnTo>
                        <a:pt x="259" y="477"/>
                      </a:lnTo>
                      <a:lnTo>
                        <a:pt x="275" y="483"/>
                      </a:lnTo>
                      <a:lnTo>
                        <a:pt x="296" y="481"/>
                      </a:lnTo>
                      <a:lnTo>
                        <a:pt x="285" y="439"/>
                      </a:lnTo>
                      <a:lnTo>
                        <a:pt x="291" y="427"/>
                      </a:lnTo>
                      <a:lnTo>
                        <a:pt x="289" y="411"/>
                      </a:lnTo>
                      <a:lnTo>
                        <a:pt x="276" y="401"/>
                      </a:lnTo>
                      <a:lnTo>
                        <a:pt x="280" y="384"/>
                      </a:lnTo>
                      <a:lnTo>
                        <a:pt x="292" y="375"/>
                      </a:lnTo>
                      <a:lnTo>
                        <a:pt x="321" y="372"/>
                      </a:lnTo>
                      <a:lnTo>
                        <a:pt x="346" y="371"/>
                      </a:lnTo>
                      <a:lnTo>
                        <a:pt x="358" y="384"/>
                      </a:lnTo>
                      <a:lnTo>
                        <a:pt x="370" y="373"/>
                      </a:lnTo>
                      <a:lnTo>
                        <a:pt x="385" y="370"/>
                      </a:lnTo>
                      <a:lnTo>
                        <a:pt x="396" y="378"/>
                      </a:lnTo>
                      <a:lnTo>
                        <a:pt x="418" y="399"/>
                      </a:lnTo>
                      <a:lnTo>
                        <a:pt x="421" y="412"/>
                      </a:lnTo>
                      <a:lnTo>
                        <a:pt x="411" y="393"/>
                      </a:lnTo>
                      <a:lnTo>
                        <a:pt x="392" y="375"/>
                      </a:lnTo>
                      <a:lnTo>
                        <a:pt x="379" y="372"/>
                      </a:lnTo>
                      <a:lnTo>
                        <a:pt x="363" y="378"/>
                      </a:lnTo>
                      <a:lnTo>
                        <a:pt x="350" y="379"/>
                      </a:lnTo>
                      <a:lnTo>
                        <a:pt x="336" y="368"/>
                      </a:lnTo>
                      <a:lnTo>
                        <a:pt x="302" y="372"/>
                      </a:lnTo>
                      <a:lnTo>
                        <a:pt x="277" y="390"/>
                      </a:lnTo>
                      <a:lnTo>
                        <a:pt x="278" y="409"/>
                      </a:lnTo>
                      <a:lnTo>
                        <a:pt x="296" y="417"/>
                      </a:lnTo>
                      <a:lnTo>
                        <a:pt x="287" y="450"/>
                      </a:lnTo>
                      <a:lnTo>
                        <a:pt x="309" y="471"/>
                      </a:lnTo>
                      <a:lnTo>
                        <a:pt x="317" y="489"/>
                      </a:lnTo>
                      <a:lnTo>
                        <a:pt x="334" y="501"/>
                      </a:lnTo>
                      <a:lnTo>
                        <a:pt x="356" y="505"/>
                      </a:lnTo>
                      <a:lnTo>
                        <a:pt x="372" y="515"/>
                      </a:lnTo>
                      <a:lnTo>
                        <a:pt x="394" y="505"/>
                      </a:lnTo>
                      <a:lnTo>
                        <a:pt x="416" y="510"/>
                      </a:lnTo>
                      <a:lnTo>
                        <a:pt x="427" y="513"/>
                      </a:lnTo>
                      <a:lnTo>
                        <a:pt x="441" y="508"/>
                      </a:lnTo>
                      <a:lnTo>
                        <a:pt x="433" y="524"/>
                      </a:lnTo>
                      <a:lnTo>
                        <a:pt x="441" y="543"/>
                      </a:lnTo>
                      <a:lnTo>
                        <a:pt x="425" y="558"/>
                      </a:lnTo>
                      <a:lnTo>
                        <a:pt x="428" y="575"/>
                      </a:lnTo>
                      <a:lnTo>
                        <a:pt x="438" y="593"/>
                      </a:lnTo>
                      <a:close/>
                    </a:path>
                  </a:pathLst>
                </a:custGeom>
                <a:solidFill>
                  <a:srgbClr val="45BA42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</p:grp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7914" y="7007"/>
                <a:ext cx="159" cy="428"/>
                <a:chOff x="3886" y="1817"/>
                <a:chExt cx="3239" cy="8760"/>
              </a:xfrm>
            </p:grpSpPr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 flipH="1">
                  <a:off x="6211" y="3291"/>
                  <a:ext cx="914" cy="2681"/>
                </a:xfrm>
                <a:custGeom>
                  <a:avLst/>
                  <a:gdLst>
                    <a:gd name="T0" fmla="*/ 869 w 914"/>
                    <a:gd name="T1" fmla="*/ 0 h 2681"/>
                    <a:gd name="T2" fmla="*/ 843 w 914"/>
                    <a:gd name="T3" fmla="*/ 6 h 2681"/>
                    <a:gd name="T4" fmla="*/ 695 w 914"/>
                    <a:gd name="T5" fmla="*/ 86 h 2681"/>
                    <a:gd name="T6" fmla="*/ 512 w 914"/>
                    <a:gd name="T7" fmla="*/ 338 h 2681"/>
                    <a:gd name="T8" fmla="*/ 43 w 914"/>
                    <a:gd name="T9" fmla="*/ 1319 h 2681"/>
                    <a:gd name="T10" fmla="*/ 0 w 914"/>
                    <a:gd name="T11" fmla="*/ 1441 h 2681"/>
                    <a:gd name="T12" fmla="*/ 45 w 914"/>
                    <a:gd name="T13" fmla="*/ 1675 h 2681"/>
                    <a:gd name="T14" fmla="*/ 213 w 914"/>
                    <a:gd name="T15" fmla="*/ 2171 h 2681"/>
                    <a:gd name="T16" fmla="*/ 159 w 914"/>
                    <a:gd name="T17" fmla="*/ 2378 h 2681"/>
                    <a:gd name="T18" fmla="*/ 200 w 914"/>
                    <a:gd name="T19" fmla="*/ 2643 h 2681"/>
                    <a:gd name="T20" fmla="*/ 409 w 914"/>
                    <a:gd name="T21" fmla="*/ 2609 h 2681"/>
                    <a:gd name="T22" fmla="*/ 394 w 914"/>
                    <a:gd name="T23" fmla="*/ 2469 h 2681"/>
                    <a:gd name="T24" fmla="*/ 451 w 914"/>
                    <a:gd name="T25" fmla="*/ 2434 h 2681"/>
                    <a:gd name="T26" fmla="*/ 527 w 914"/>
                    <a:gd name="T27" fmla="*/ 2480 h 2681"/>
                    <a:gd name="T28" fmla="*/ 465 w 914"/>
                    <a:gd name="T29" fmla="*/ 2241 h 2681"/>
                    <a:gd name="T30" fmla="*/ 451 w 914"/>
                    <a:gd name="T31" fmla="*/ 2161 h 2681"/>
                    <a:gd name="T32" fmla="*/ 440 w 914"/>
                    <a:gd name="T33" fmla="*/ 1930 h 2681"/>
                    <a:gd name="T34" fmla="*/ 368 w 914"/>
                    <a:gd name="T35" fmla="*/ 1483 h 2681"/>
                    <a:gd name="T36" fmla="*/ 376 w 914"/>
                    <a:gd name="T37" fmla="*/ 1442 h 2681"/>
                    <a:gd name="T38" fmla="*/ 540 w 914"/>
                    <a:gd name="T39" fmla="*/ 1212 h 2681"/>
                    <a:gd name="T40" fmla="*/ 689 w 914"/>
                    <a:gd name="T41" fmla="*/ 939 h 2681"/>
                    <a:gd name="T42" fmla="*/ 749 w 914"/>
                    <a:gd name="T43" fmla="*/ 759 h 2681"/>
                    <a:gd name="T44" fmla="*/ 914 w 914"/>
                    <a:gd name="T45" fmla="*/ 594 h 2681"/>
                    <a:gd name="T46" fmla="*/ 869 w 914"/>
                    <a:gd name="T47" fmla="*/ 0 h 268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14"/>
                    <a:gd name="T73" fmla="*/ 0 h 2681"/>
                    <a:gd name="T74" fmla="*/ 914 w 914"/>
                    <a:gd name="T75" fmla="*/ 2681 h 268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14" h="2681">
                      <a:moveTo>
                        <a:pt x="869" y="0"/>
                      </a:moveTo>
                      <a:lnTo>
                        <a:pt x="843" y="6"/>
                      </a:lnTo>
                      <a:cubicBezTo>
                        <a:pt x="813" y="21"/>
                        <a:pt x="750" y="31"/>
                        <a:pt x="695" y="86"/>
                      </a:cubicBezTo>
                      <a:cubicBezTo>
                        <a:pt x="640" y="142"/>
                        <a:pt x="620" y="132"/>
                        <a:pt x="512" y="338"/>
                      </a:cubicBezTo>
                      <a:cubicBezTo>
                        <a:pt x="404" y="544"/>
                        <a:pt x="129" y="1136"/>
                        <a:pt x="43" y="1319"/>
                      </a:cubicBezTo>
                      <a:lnTo>
                        <a:pt x="0" y="1441"/>
                      </a:lnTo>
                      <a:cubicBezTo>
                        <a:pt x="0" y="1500"/>
                        <a:pt x="9" y="1553"/>
                        <a:pt x="45" y="1675"/>
                      </a:cubicBezTo>
                      <a:cubicBezTo>
                        <a:pt x="80" y="1796"/>
                        <a:pt x="194" y="2054"/>
                        <a:pt x="213" y="2171"/>
                      </a:cubicBezTo>
                      <a:cubicBezTo>
                        <a:pt x="232" y="2288"/>
                        <a:pt x="161" y="2300"/>
                        <a:pt x="159" y="2378"/>
                      </a:cubicBezTo>
                      <a:cubicBezTo>
                        <a:pt x="156" y="2456"/>
                        <a:pt x="159" y="2605"/>
                        <a:pt x="200" y="2643"/>
                      </a:cubicBezTo>
                      <a:cubicBezTo>
                        <a:pt x="241" y="2681"/>
                        <a:pt x="376" y="2638"/>
                        <a:pt x="409" y="2609"/>
                      </a:cubicBezTo>
                      <a:lnTo>
                        <a:pt x="394" y="2469"/>
                      </a:lnTo>
                      <a:lnTo>
                        <a:pt x="451" y="2434"/>
                      </a:lnTo>
                      <a:lnTo>
                        <a:pt x="527" y="2480"/>
                      </a:lnTo>
                      <a:cubicBezTo>
                        <a:pt x="529" y="2448"/>
                        <a:pt x="478" y="2293"/>
                        <a:pt x="465" y="2241"/>
                      </a:cubicBezTo>
                      <a:cubicBezTo>
                        <a:pt x="452" y="2188"/>
                        <a:pt x="455" y="2213"/>
                        <a:pt x="451" y="2161"/>
                      </a:cubicBezTo>
                      <a:cubicBezTo>
                        <a:pt x="447" y="2110"/>
                        <a:pt x="453" y="2043"/>
                        <a:pt x="440" y="1930"/>
                      </a:cubicBezTo>
                      <a:cubicBezTo>
                        <a:pt x="426" y="1817"/>
                        <a:pt x="378" y="1564"/>
                        <a:pt x="368" y="1483"/>
                      </a:cubicBezTo>
                      <a:lnTo>
                        <a:pt x="376" y="1442"/>
                      </a:lnTo>
                      <a:cubicBezTo>
                        <a:pt x="405" y="1397"/>
                        <a:pt x="488" y="1296"/>
                        <a:pt x="540" y="1212"/>
                      </a:cubicBezTo>
                      <a:cubicBezTo>
                        <a:pt x="592" y="1128"/>
                        <a:pt x="654" y="1014"/>
                        <a:pt x="689" y="939"/>
                      </a:cubicBezTo>
                      <a:lnTo>
                        <a:pt x="749" y="759"/>
                      </a:lnTo>
                      <a:lnTo>
                        <a:pt x="914" y="594"/>
                      </a:lnTo>
                      <a:lnTo>
                        <a:pt x="869" y="0"/>
                      </a:lnTo>
                      <a:close/>
                    </a:path>
                  </a:pathLst>
                </a:custGeom>
                <a:solidFill>
                  <a:srgbClr val="FFD1E8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3886" y="3291"/>
                  <a:ext cx="914" cy="2681"/>
                </a:xfrm>
                <a:custGeom>
                  <a:avLst/>
                  <a:gdLst>
                    <a:gd name="T0" fmla="*/ 869 w 914"/>
                    <a:gd name="T1" fmla="*/ 0 h 2681"/>
                    <a:gd name="T2" fmla="*/ 843 w 914"/>
                    <a:gd name="T3" fmla="*/ 6 h 2681"/>
                    <a:gd name="T4" fmla="*/ 695 w 914"/>
                    <a:gd name="T5" fmla="*/ 86 h 2681"/>
                    <a:gd name="T6" fmla="*/ 512 w 914"/>
                    <a:gd name="T7" fmla="*/ 338 h 2681"/>
                    <a:gd name="T8" fmla="*/ 43 w 914"/>
                    <a:gd name="T9" fmla="*/ 1319 h 2681"/>
                    <a:gd name="T10" fmla="*/ 0 w 914"/>
                    <a:gd name="T11" fmla="*/ 1441 h 2681"/>
                    <a:gd name="T12" fmla="*/ 45 w 914"/>
                    <a:gd name="T13" fmla="*/ 1675 h 2681"/>
                    <a:gd name="T14" fmla="*/ 213 w 914"/>
                    <a:gd name="T15" fmla="*/ 2171 h 2681"/>
                    <a:gd name="T16" fmla="*/ 159 w 914"/>
                    <a:gd name="T17" fmla="*/ 2378 h 2681"/>
                    <a:gd name="T18" fmla="*/ 200 w 914"/>
                    <a:gd name="T19" fmla="*/ 2643 h 2681"/>
                    <a:gd name="T20" fmla="*/ 409 w 914"/>
                    <a:gd name="T21" fmla="*/ 2609 h 2681"/>
                    <a:gd name="T22" fmla="*/ 394 w 914"/>
                    <a:gd name="T23" fmla="*/ 2469 h 2681"/>
                    <a:gd name="T24" fmla="*/ 451 w 914"/>
                    <a:gd name="T25" fmla="*/ 2434 h 2681"/>
                    <a:gd name="T26" fmla="*/ 527 w 914"/>
                    <a:gd name="T27" fmla="*/ 2480 h 2681"/>
                    <a:gd name="T28" fmla="*/ 465 w 914"/>
                    <a:gd name="T29" fmla="*/ 2241 h 2681"/>
                    <a:gd name="T30" fmla="*/ 451 w 914"/>
                    <a:gd name="T31" fmla="*/ 2161 h 2681"/>
                    <a:gd name="T32" fmla="*/ 440 w 914"/>
                    <a:gd name="T33" fmla="*/ 1930 h 2681"/>
                    <a:gd name="T34" fmla="*/ 368 w 914"/>
                    <a:gd name="T35" fmla="*/ 1483 h 2681"/>
                    <a:gd name="T36" fmla="*/ 376 w 914"/>
                    <a:gd name="T37" fmla="*/ 1442 h 2681"/>
                    <a:gd name="T38" fmla="*/ 540 w 914"/>
                    <a:gd name="T39" fmla="*/ 1212 h 2681"/>
                    <a:gd name="T40" fmla="*/ 689 w 914"/>
                    <a:gd name="T41" fmla="*/ 939 h 2681"/>
                    <a:gd name="T42" fmla="*/ 749 w 914"/>
                    <a:gd name="T43" fmla="*/ 759 h 2681"/>
                    <a:gd name="T44" fmla="*/ 914 w 914"/>
                    <a:gd name="T45" fmla="*/ 594 h 2681"/>
                    <a:gd name="T46" fmla="*/ 869 w 914"/>
                    <a:gd name="T47" fmla="*/ 0 h 268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14"/>
                    <a:gd name="T73" fmla="*/ 0 h 2681"/>
                    <a:gd name="T74" fmla="*/ 914 w 914"/>
                    <a:gd name="T75" fmla="*/ 2681 h 268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14" h="2681">
                      <a:moveTo>
                        <a:pt x="869" y="0"/>
                      </a:moveTo>
                      <a:lnTo>
                        <a:pt x="843" y="6"/>
                      </a:lnTo>
                      <a:cubicBezTo>
                        <a:pt x="813" y="21"/>
                        <a:pt x="750" y="31"/>
                        <a:pt x="695" y="86"/>
                      </a:cubicBezTo>
                      <a:cubicBezTo>
                        <a:pt x="640" y="142"/>
                        <a:pt x="620" y="132"/>
                        <a:pt x="512" y="338"/>
                      </a:cubicBezTo>
                      <a:cubicBezTo>
                        <a:pt x="404" y="544"/>
                        <a:pt x="129" y="1136"/>
                        <a:pt x="43" y="1319"/>
                      </a:cubicBezTo>
                      <a:lnTo>
                        <a:pt x="0" y="1441"/>
                      </a:lnTo>
                      <a:cubicBezTo>
                        <a:pt x="0" y="1500"/>
                        <a:pt x="9" y="1553"/>
                        <a:pt x="45" y="1675"/>
                      </a:cubicBezTo>
                      <a:cubicBezTo>
                        <a:pt x="80" y="1796"/>
                        <a:pt x="194" y="2054"/>
                        <a:pt x="213" y="2171"/>
                      </a:cubicBezTo>
                      <a:cubicBezTo>
                        <a:pt x="232" y="2288"/>
                        <a:pt x="161" y="2300"/>
                        <a:pt x="159" y="2378"/>
                      </a:cubicBezTo>
                      <a:cubicBezTo>
                        <a:pt x="156" y="2456"/>
                        <a:pt x="159" y="2605"/>
                        <a:pt x="200" y="2643"/>
                      </a:cubicBezTo>
                      <a:cubicBezTo>
                        <a:pt x="241" y="2681"/>
                        <a:pt x="376" y="2638"/>
                        <a:pt x="409" y="2609"/>
                      </a:cubicBezTo>
                      <a:lnTo>
                        <a:pt x="394" y="2469"/>
                      </a:lnTo>
                      <a:lnTo>
                        <a:pt x="451" y="2434"/>
                      </a:lnTo>
                      <a:lnTo>
                        <a:pt x="527" y="2480"/>
                      </a:lnTo>
                      <a:cubicBezTo>
                        <a:pt x="529" y="2448"/>
                        <a:pt x="478" y="2293"/>
                        <a:pt x="465" y="2241"/>
                      </a:cubicBezTo>
                      <a:cubicBezTo>
                        <a:pt x="452" y="2188"/>
                        <a:pt x="455" y="2213"/>
                        <a:pt x="451" y="2161"/>
                      </a:cubicBezTo>
                      <a:cubicBezTo>
                        <a:pt x="447" y="2110"/>
                        <a:pt x="453" y="2043"/>
                        <a:pt x="440" y="1930"/>
                      </a:cubicBezTo>
                      <a:cubicBezTo>
                        <a:pt x="426" y="1817"/>
                        <a:pt x="378" y="1564"/>
                        <a:pt x="368" y="1483"/>
                      </a:cubicBezTo>
                      <a:lnTo>
                        <a:pt x="376" y="1442"/>
                      </a:lnTo>
                      <a:cubicBezTo>
                        <a:pt x="405" y="1397"/>
                        <a:pt x="488" y="1296"/>
                        <a:pt x="540" y="1212"/>
                      </a:cubicBezTo>
                      <a:cubicBezTo>
                        <a:pt x="592" y="1128"/>
                        <a:pt x="654" y="1014"/>
                        <a:pt x="689" y="939"/>
                      </a:cubicBezTo>
                      <a:lnTo>
                        <a:pt x="749" y="759"/>
                      </a:lnTo>
                      <a:lnTo>
                        <a:pt x="914" y="594"/>
                      </a:lnTo>
                      <a:lnTo>
                        <a:pt x="869" y="0"/>
                      </a:lnTo>
                      <a:close/>
                    </a:path>
                  </a:pathLst>
                </a:custGeom>
                <a:solidFill>
                  <a:srgbClr val="FFD1E8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4070" y="1817"/>
                  <a:ext cx="2700" cy="8760"/>
                </a:xfrm>
                <a:custGeom>
                  <a:avLst/>
                  <a:gdLst>
                    <a:gd name="T0" fmla="*/ 1135 w 2700"/>
                    <a:gd name="T1" fmla="*/ 1303 h 8760"/>
                    <a:gd name="T2" fmla="*/ 1057 w 2700"/>
                    <a:gd name="T3" fmla="*/ 1363 h 8760"/>
                    <a:gd name="T4" fmla="*/ 955 w 2700"/>
                    <a:gd name="T5" fmla="*/ 1348 h 8760"/>
                    <a:gd name="T6" fmla="*/ 568 w 2700"/>
                    <a:gd name="T7" fmla="*/ 1366 h 8760"/>
                    <a:gd name="T8" fmla="*/ 358 w 2700"/>
                    <a:gd name="T9" fmla="*/ 1675 h 8760"/>
                    <a:gd name="T10" fmla="*/ 210 w 2700"/>
                    <a:gd name="T11" fmla="*/ 1953 h 8760"/>
                    <a:gd name="T12" fmla="*/ 619 w 2700"/>
                    <a:gd name="T13" fmla="*/ 2272 h 8760"/>
                    <a:gd name="T14" fmla="*/ 710 w 2700"/>
                    <a:gd name="T15" fmla="*/ 2143 h 8760"/>
                    <a:gd name="T16" fmla="*/ 610 w 2700"/>
                    <a:gd name="T17" fmla="*/ 2241 h 8760"/>
                    <a:gd name="T18" fmla="*/ 670 w 2700"/>
                    <a:gd name="T19" fmla="*/ 2578 h 8760"/>
                    <a:gd name="T20" fmla="*/ 700 w 2700"/>
                    <a:gd name="T21" fmla="*/ 2893 h 8760"/>
                    <a:gd name="T22" fmla="*/ 664 w 2700"/>
                    <a:gd name="T23" fmla="*/ 3079 h 8760"/>
                    <a:gd name="T24" fmla="*/ 598 w 2700"/>
                    <a:gd name="T25" fmla="*/ 3226 h 8760"/>
                    <a:gd name="T26" fmla="*/ 510 w 2700"/>
                    <a:gd name="T27" fmla="*/ 3783 h 8760"/>
                    <a:gd name="T28" fmla="*/ 400 w 2700"/>
                    <a:gd name="T29" fmla="*/ 4978 h 8760"/>
                    <a:gd name="T30" fmla="*/ 408 w 2700"/>
                    <a:gd name="T31" fmla="*/ 6778 h 8760"/>
                    <a:gd name="T32" fmla="*/ 490 w 2700"/>
                    <a:gd name="T33" fmla="*/ 7723 h 8760"/>
                    <a:gd name="T34" fmla="*/ 10 w 2700"/>
                    <a:gd name="T35" fmla="*/ 8583 h 8760"/>
                    <a:gd name="T36" fmla="*/ 430 w 2700"/>
                    <a:gd name="T37" fmla="*/ 8663 h 8760"/>
                    <a:gd name="T38" fmla="*/ 890 w 2700"/>
                    <a:gd name="T39" fmla="*/ 8003 h 8760"/>
                    <a:gd name="T40" fmla="*/ 810 w 2700"/>
                    <a:gd name="T41" fmla="*/ 7623 h 8760"/>
                    <a:gd name="T42" fmla="*/ 970 w 2700"/>
                    <a:gd name="T43" fmla="*/ 6816 h 8760"/>
                    <a:gd name="T44" fmla="*/ 1090 w 2700"/>
                    <a:gd name="T45" fmla="*/ 6103 h 8760"/>
                    <a:gd name="T46" fmla="*/ 1330 w 2700"/>
                    <a:gd name="T47" fmla="*/ 4703 h 8760"/>
                    <a:gd name="T48" fmla="*/ 1398 w 2700"/>
                    <a:gd name="T49" fmla="*/ 4693 h 8760"/>
                    <a:gd name="T50" fmla="*/ 1630 w 2700"/>
                    <a:gd name="T51" fmla="*/ 6088 h 8760"/>
                    <a:gd name="T52" fmla="*/ 1770 w 2700"/>
                    <a:gd name="T53" fmla="*/ 6903 h 8760"/>
                    <a:gd name="T54" fmla="*/ 1970 w 2700"/>
                    <a:gd name="T55" fmla="*/ 7563 h 8760"/>
                    <a:gd name="T56" fmla="*/ 1930 w 2700"/>
                    <a:gd name="T57" fmla="*/ 7933 h 8760"/>
                    <a:gd name="T58" fmla="*/ 2210 w 2700"/>
                    <a:gd name="T59" fmla="*/ 8563 h 8760"/>
                    <a:gd name="T60" fmla="*/ 2610 w 2700"/>
                    <a:gd name="T61" fmla="*/ 8483 h 8760"/>
                    <a:gd name="T62" fmla="*/ 2298 w 2700"/>
                    <a:gd name="T63" fmla="*/ 7678 h 8760"/>
                    <a:gd name="T64" fmla="*/ 2358 w 2700"/>
                    <a:gd name="T65" fmla="*/ 6838 h 8760"/>
                    <a:gd name="T66" fmla="*/ 2370 w 2700"/>
                    <a:gd name="T67" fmla="*/ 6063 h 8760"/>
                    <a:gd name="T68" fmla="*/ 2410 w 2700"/>
                    <a:gd name="T69" fmla="*/ 4803 h 8760"/>
                    <a:gd name="T70" fmla="*/ 2200 w 2700"/>
                    <a:gd name="T71" fmla="*/ 3406 h 8760"/>
                    <a:gd name="T72" fmla="*/ 2182 w 2700"/>
                    <a:gd name="T73" fmla="*/ 3289 h 8760"/>
                    <a:gd name="T74" fmla="*/ 2125 w 2700"/>
                    <a:gd name="T75" fmla="*/ 3136 h 8760"/>
                    <a:gd name="T76" fmla="*/ 2103 w 2700"/>
                    <a:gd name="T77" fmla="*/ 2946 h 8760"/>
                    <a:gd name="T78" fmla="*/ 2230 w 2700"/>
                    <a:gd name="T79" fmla="*/ 2563 h 8760"/>
                    <a:gd name="T80" fmla="*/ 2251 w 2700"/>
                    <a:gd name="T81" fmla="*/ 2377 h 8760"/>
                    <a:gd name="T82" fmla="*/ 2230 w 2700"/>
                    <a:gd name="T83" fmla="*/ 2299 h 8760"/>
                    <a:gd name="T84" fmla="*/ 2290 w 2700"/>
                    <a:gd name="T85" fmla="*/ 2273 h 8760"/>
                    <a:gd name="T86" fmla="*/ 2700 w 2700"/>
                    <a:gd name="T87" fmla="*/ 2013 h 8760"/>
                    <a:gd name="T88" fmla="*/ 2463 w 2700"/>
                    <a:gd name="T89" fmla="*/ 1558 h 8760"/>
                    <a:gd name="T90" fmla="*/ 2223 w 2700"/>
                    <a:gd name="T91" fmla="*/ 1341 h 8760"/>
                    <a:gd name="T92" fmla="*/ 1951 w 2700"/>
                    <a:gd name="T93" fmla="*/ 1354 h 8760"/>
                    <a:gd name="T94" fmla="*/ 1863 w 2700"/>
                    <a:gd name="T95" fmla="*/ 1363 h 8760"/>
                    <a:gd name="T96" fmla="*/ 1803 w 2700"/>
                    <a:gd name="T97" fmla="*/ 1326 h 8760"/>
                    <a:gd name="T98" fmla="*/ 2050 w 2700"/>
                    <a:gd name="T99" fmla="*/ 763 h 8760"/>
                    <a:gd name="T100" fmla="*/ 2010 w 2700"/>
                    <a:gd name="T101" fmla="*/ 323 h 8760"/>
                    <a:gd name="T102" fmla="*/ 1698 w 2700"/>
                    <a:gd name="T103" fmla="*/ 43 h 8760"/>
                    <a:gd name="T104" fmla="*/ 1190 w 2700"/>
                    <a:gd name="T105" fmla="*/ 63 h 8760"/>
                    <a:gd name="T106" fmla="*/ 865 w 2700"/>
                    <a:gd name="T107" fmla="*/ 388 h 8760"/>
                    <a:gd name="T108" fmla="*/ 880 w 2700"/>
                    <a:gd name="T109" fmla="*/ 808 h 8760"/>
                    <a:gd name="T110" fmla="*/ 1135 w 2700"/>
                    <a:gd name="T111" fmla="*/ 1303 h 876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700"/>
                    <a:gd name="T169" fmla="*/ 0 h 8760"/>
                    <a:gd name="T170" fmla="*/ 2700 w 2700"/>
                    <a:gd name="T171" fmla="*/ 8760 h 876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700" h="8760">
                      <a:moveTo>
                        <a:pt x="1135" y="1303"/>
                      </a:moveTo>
                      <a:lnTo>
                        <a:pt x="1057" y="1363"/>
                      </a:lnTo>
                      <a:lnTo>
                        <a:pt x="955" y="1348"/>
                      </a:lnTo>
                      <a:cubicBezTo>
                        <a:pt x="874" y="1348"/>
                        <a:pt x="667" y="1312"/>
                        <a:pt x="568" y="1366"/>
                      </a:cubicBezTo>
                      <a:cubicBezTo>
                        <a:pt x="469" y="1420"/>
                        <a:pt x="418" y="1577"/>
                        <a:pt x="358" y="1675"/>
                      </a:cubicBezTo>
                      <a:lnTo>
                        <a:pt x="210" y="1953"/>
                      </a:lnTo>
                      <a:lnTo>
                        <a:pt x="619" y="2272"/>
                      </a:lnTo>
                      <a:lnTo>
                        <a:pt x="710" y="2143"/>
                      </a:lnTo>
                      <a:lnTo>
                        <a:pt x="610" y="2241"/>
                      </a:lnTo>
                      <a:cubicBezTo>
                        <a:pt x="603" y="2313"/>
                        <a:pt x="655" y="2469"/>
                        <a:pt x="670" y="2578"/>
                      </a:cubicBezTo>
                      <a:cubicBezTo>
                        <a:pt x="685" y="2687"/>
                        <a:pt x="701" y="2810"/>
                        <a:pt x="700" y="2893"/>
                      </a:cubicBezTo>
                      <a:cubicBezTo>
                        <a:pt x="699" y="2976"/>
                        <a:pt x="681" y="3023"/>
                        <a:pt x="664" y="3079"/>
                      </a:cubicBezTo>
                      <a:lnTo>
                        <a:pt x="598" y="3226"/>
                      </a:lnTo>
                      <a:lnTo>
                        <a:pt x="510" y="3783"/>
                      </a:lnTo>
                      <a:lnTo>
                        <a:pt x="400" y="4978"/>
                      </a:lnTo>
                      <a:lnTo>
                        <a:pt x="408" y="6778"/>
                      </a:lnTo>
                      <a:lnTo>
                        <a:pt x="490" y="7723"/>
                      </a:lnTo>
                      <a:lnTo>
                        <a:pt x="10" y="8583"/>
                      </a:lnTo>
                      <a:cubicBezTo>
                        <a:pt x="0" y="8740"/>
                        <a:pt x="283" y="8760"/>
                        <a:pt x="430" y="8663"/>
                      </a:cubicBezTo>
                      <a:lnTo>
                        <a:pt x="890" y="8003"/>
                      </a:lnTo>
                      <a:cubicBezTo>
                        <a:pt x="953" y="7830"/>
                        <a:pt x="797" y="7821"/>
                        <a:pt x="810" y="7623"/>
                      </a:cubicBezTo>
                      <a:lnTo>
                        <a:pt x="970" y="6816"/>
                      </a:lnTo>
                      <a:lnTo>
                        <a:pt x="1090" y="6103"/>
                      </a:lnTo>
                      <a:lnTo>
                        <a:pt x="1330" y="4703"/>
                      </a:lnTo>
                      <a:lnTo>
                        <a:pt x="1398" y="4693"/>
                      </a:lnTo>
                      <a:lnTo>
                        <a:pt x="1630" y="6088"/>
                      </a:lnTo>
                      <a:lnTo>
                        <a:pt x="1770" y="6903"/>
                      </a:lnTo>
                      <a:lnTo>
                        <a:pt x="1970" y="7563"/>
                      </a:lnTo>
                      <a:cubicBezTo>
                        <a:pt x="1997" y="7735"/>
                        <a:pt x="1890" y="7766"/>
                        <a:pt x="1930" y="7933"/>
                      </a:cubicBezTo>
                      <a:lnTo>
                        <a:pt x="2210" y="8563"/>
                      </a:lnTo>
                      <a:cubicBezTo>
                        <a:pt x="2323" y="8655"/>
                        <a:pt x="2595" y="8630"/>
                        <a:pt x="2610" y="8483"/>
                      </a:cubicBezTo>
                      <a:lnTo>
                        <a:pt x="2298" y="7678"/>
                      </a:lnTo>
                      <a:lnTo>
                        <a:pt x="2358" y="6838"/>
                      </a:lnTo>
                      <a:lnTo>
                        <a:pt x="2370" y="6063"/>
                      </a:lnTo>
                      <a:lnTo>
                        <a:pt x="2410" y="4803"/>
                      </a:lnTo>
                      <a:lnTo>
                        <a:pt x="2200" y="3406"/>
                      </a:lnTo>
                      <a:lnTo>
                        <a:pt x="2182" y="3289"/>
                      </a:lnTo>
                      <a:lnTo>
                        <a:pt x="2125" y="3136"/>
                      </a:lnTo>
                      <a:cubicBezTo>
                        <a:pt x="2112" y="3079"/>
                        <a:pt x="2086" y="3041"/>
                        <a:pt x="2103" y="2946"/>
                      </a:cubicBezTo>
                      <a:cubicBezTo>
                        <a:pt x="2120" y="2851"/>
                        <a:pt x="2205" y="2658"/>
                        <a:pt x="2230" y="2563"/>
                      </a:cubicBezTo>
                      <a:cubicBezTo>
                        <a:pt x="2255" y="2468"/>
                        <a:pt x="2251" y="2421"/>
                        <a:pt x="2251" y="2377"/>
                      </a:cubicBezTo>
                      <a:lnTo>
                        <a:pt x="2230" y="2299"/>
                      </a:lnTo>
                      <a:lnTo>
                        <a:pt x="2290" y="2273"/>
                      </a:lnTo>
                      <a:lnTo>
                        <a:pt x="2700" y="2013"/>
                      </a:lnTo>
                      <a:lnTo>
                        <a:pt x="2463" y="1558"/>
                      </a:lnTo>
                      <a:cubicBezTo>
                        <a:pt x="2384" y="1446"/>
                        <a:pt x="2308" y="1375"/>
                        <a:pt x="2223" y="1341"/>
                      </a:cubicBezTo>
                      <a:cubicBezTo>
                        <a:pt x="2138" y="1307"/>
                        <a:pt x="2011" y="1350"/>
                        <a:pt x="1951" y="1354"/>
                      </a:cubicBezTo>
                      <a:lnTo>
                        <a:pt x="1863" y="1363"/>
                      </a:lnTo>
                      <a:lnTo>
                        <a:pt x="1803" y="1326"/>
                      </a:lnTo>
                      <a:lnTo>
                        <a:pt x="2050" y="763"/>
                      </a:lnTo>
                      <a:cubicBezTo>
                        <a:pt x="2084" y="596"/>
                        <a:pt x="2069" y="443"/>
                        <a:pt x="2010" y="323"/>
                      </a:cubicBezTo>
                      <a:cubicBezTo>
                        <a:pt x="1951" y="203"/>
                        <a:pt x="1835" y="86"/>
                        <a:pt x="1698" y="43"/>
                      </a:cubicBezTo>
                      <a:cubicBezTo>
                        <a:pt x="1561" y="0"/>
                        <a:pt x="1329" y="5"/>
                        <a:pt x="1190" y="63"/>
                      </a:cubicBezTo>
                      <a:cubicBezTo>
                        <a:pt x="1051" y="121"/>
                        <a:pt x="917" y="264"/>
                        <a:pt x="865" y="388"/>
                      </a:cubicBezTo>
                      <a:cubicBezTo>
                        <a:pt x="813" y="512"/>
                        <a:pt x="835" y="655"/>
                        <a:pt x="880" y="808"/>
                      </a:cubicBezTo>
                      <a:lnTo>
                        <a:pt x="1135" y="1303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</p:grp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306" y="3874"/>
              <a:ext cx="4046" cy="1739"/>
              <a:chOff x="6251" y="5878"/>
              <a:chExt cx="3165" cy="1589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6350" y="5878"/>
                <a:ext cx="2969" cy="1589"/>
                <a:chOff x="6350" y="5878"/>
                <a:chExt cx="2969" cy="1589"/>
              </a:xfrm>
            </p:grpSpPr>
            <p:sp>
              <p:nvSpPr>
                <p:cNvPr id="16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6350" y="5880"/>
                  <a:ext cx="1" cy="1583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6786" y="5879"/>
                  <a:ext cx="1" cy="1583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7610" y="5881"/>
                  <a:ext cx="1" cy="1586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9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7193" y="5883"/>
                  <a:ext cx="1" cy="1583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20" name="Line 71"/>
                <p:cNvSpPr>
                  <a:spLocks noChangeShapeType="1"/>
                </p:cNvSpPr>
                <p:nvPr/>
              </p:nvSpPr>
              <p:spPr bwMode="auto">
                <a:xfrm>
                  <a:off x="8057" y="5879"/>
                  <a:ext cx="2" cy="1583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21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8492" y="5878"/>
                  <a:ext cx="1" cy="1583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22" name="Line 73"/>
                <p:cNvSpPr>
                  <a:spLocks noChangeShapeType="1"/>
                </p:cNvSpPr>
                <p:nvPr/>
              </p:nvSpPr>
              <p:spPr bwMode="auto">
                <a:xfrm>
                  <a:off x="9317" y="5880"/>
                  <a:ext cx="2" cy="1583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23" name="Line 74"/>
                <p:cNvSpPr>
                  <a:spLocks noChangeShapeType="1"/>
                </p:cNvSpPr>
                <p:nvPr/>
              </p:nvSpPr>
              <p:spPr bwMode="auto">
                <a:xfrm>
                  <a:off x="8900" y="5882"/>
                  <a:ext cx="2" cy="1583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endParaRPr lang="en-GB"/>
                </a:p>
              </p:txBody>
            </p:sp>
          </p:grpSp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6251" y="6386"/>
                <a:ext cx="3165" cy="214"/>
                <a:chOff x="6251" y="6386"/>
                <a:chExt cx="3165" cy="214"/>
              </a:xfrm>
            </p:grpSpPr>
            <p:sp>
              <p:nvSpPr>
                <p:cNvPr id="8" name="AutoShape 76"/>
                <p:cNvSpPr>
                  <a:spLocks noChangeArrowheads="1"/>
                </p:cNvSpPr>
                <p:nvPr/>
              </p:nvSpPr>
              <p:spPr bwMode="auto">
                <a:xfrm flipV="1">
                  <a:off x="6251" y="6390"/>
                  <a:ext cx="198" cy="21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9" name="AutoShape 77"/>
                <p:cNvSpPr>
                  <a:spLocks noChangeArrowheads="1"/>
                </p:cNvSpPr>
                <p:nvPr/>
              </p:nvSpPr>
              <p:spPr bwMode="auto">
                <a:xfrm flipV="1">
                  <a:off x="6687" y="6386"/>
                  <a:ext cx="198" cy="21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0" name="AutoShape 78"/>
                <p:cNvSpPr>
                  <a:spLocks noChangeArrowheads="1"/>
                </p:cNvSpPr>
                <p:nvPr/>
              </p:nvSpPr>
              <p:spPr bwMode="auto">
                <a:xfrm flipV="1">
                  <a:off x="7509" y="6388"/>
                  <a:ext cx="198" cy="21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1" name="AutoShape 79"/>
                <p:cNvSpPr>
                  <a:spLocks noChangeArrowheads="1"/>
                </p:cNvSpPr>
                <p:nvPr/>
              </p:nvSpPr>
              <p:spPr bwMode="auto">
                <a:xfrm flipV="1">
                  <a:off x="7099" y="6387"/>
                  <a:ext cx="198" cy="21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2" name="AutoShape 80"/>
                <p:cNvSpPr>
                  <a:spLocks noChangeArrowheads="1"/>
                </p:cNvSpPr>
                <p:nvPr/>
              </p:nvSpPr>
              <p:spPr bwMode="auto">
                <a:xfrm flipV="1">
                  <a:off x="7960" y="6386"/>
                  <a:ext cx="198" cy="21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3" name="AutoShape 81"/>
                <p:cNvSpPr>
                  <a:spLocks noChangeArrowheads="1"/>
                </p:cNvSpPr>
                <p:nvPr/>
              </p:nvSpPr>
              <p:spPr bwMode="auto">
                <a:xfrm flipV="1">
                  <a:off x="8393" y="6388"/>
                  <a:ext cx="198" cy="21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4" name="AutoShape 82"/>
                <p:cNvSpPr>
                  <a:spLocks noChangeArrowheads="1"/>
                </p:cNvSpPr>
                <p:nvPr/>
              </p:nvSpPr>
              <p:spPr bwMode="auto">
                <a:xfrm flipV="1">
                  <a:off x="9218" y="6387"/>
                  <a:ext cx="198" cy="21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5" name="AutoShape 83"/>
                <p:cNvSpPr>
                  <a:spLocks noChangeArrowheads="1"/>
                </p:cNvSpPr>
                <p:nvPr/>
              </p:nvSpPr>
              <p:spPr bwMode="auto">
                <a:xfrm flipV="1">
                  <a:off x="8812" y="6389"/>
                  <a:ext cx="197" cy="21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</p:grpSp>
      </p:grpSp>
      <p:sp>
        <p:nvSpPr>
          <p:cNvPr id="85" name="Rectangle 84"/>
          <p:cNvSpPr/>
          <p:nvPr/>
        </p:nvSpPr>
        <p:spPr>
          <a:xfrm>
            <a:off x="561828" y="143457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u="sng" dirty="0">
                <a:latin typeface="Comic Sans MS" panose="030F0702030302020204" pitchFamily="66" charset="0"/>
              </a:rPr>
              <a:t>S</a:t>
            </a:r>
            <a:r>
              <a:rPr lang="en-GB" altLang="en-US" u="sng" dirty="0" smtClean="0">
                <a:latin typeface="Comic Sans MS" panose="030F0702030302020204" pitchFamily="66" charset="0"/>
              </a:rPr>
              <a:t>pherical Field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350673" y="1434573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u="sng" dirty="0" smtClean="0">
                <a:latin typeface="Comic Sans MS" panose="030F0702030302020204" pitchFamily="66" charset="0"/>
              </a:rPr>
              <a:t>Uniform field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1435" y="5317718"/>
            <a:ext cx="8432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Uniform </a:t>
            </a:r>
            <a:r>
              <a:rPr lang="en-GB" altLang="en-US" dirty="0" smtClean="0">
                <a:latin typeface="Comic Sans MS" panose="030F0702030302020204" pitchFamily="66" charset="0"/>
              </a:rPr>
              <a:t>field – field lines are parallel and equidistant indicating that the field is constant.</a:t>
            </a:r>
          </a:p>
          <a:p>
            <a:endParaRPr lang="en-GB" altLang="en-US" dirty="0" smtClean="0">
              <a:latin typeface="Comic Sans MS" panose="030F0702030302020204" pitchFamily="66" charset="0"/>
            </a:endParaRPr>
          </a:p>
          <a:p>
            <a:r>
              <a:rPr lang="en-GB" altLang="en-US" dirty="0" smtClean="0">
                <a:latin typeface="Comic Sans MS" panose="030F0702030302020204" pitchFamily="66" charset="0"/>
              </a:rPr>
              <a:t>Is the Earth’s gravitational field radial or uniform?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62" y="910723"/>
            <a:ext cx="5787064" cy="562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4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27" y="690563"/>
            <a:ext cx="8229600" cy="898525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Radial gravitational fields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20127" y="1900238"/>
            <a:ext cx="4038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800" b="1" smtClean="0"/>
              <a:t>These exist around point masses.</a:t>
            </a:r>
          </a:p>
          <a:p>
            <a:pPr marL="0" indent="0" eaLnBrk="1" hangingPunct="1">
              <a:buFontTx/>
              <a:buNone/>
            </a:pPr>
            <a:endParaRPr lang="en-GB" altLang="en-US" sz="2800" b="1" smtClean="0"/>
          </a:p>
          <a:p>
            <a:pPr marL="0" indent="0" eaLnBrk="1" hangingPunct="1">
              <a:buFontTx/>
              <a:buNone/>
            </a:pPr>
            <a:r>
              <a:rPr lang="en-GB" altLang="en-US" sz="2800" b="1" smtClean="0"/>
              <a:t>The field around a uniform sphere, e.g. a planet is also radial.</a:t>
            </a:r>
            <a:endParaRPr lang="en-GB" altLang="en-US" sz="2800" smtClean="0"/>
          </a:p>
        </p:txBody>
      </p:sp>
      <p:pic>
        <p:nvPicPr>
          <p:cNvPr id="194567" name="Picture 7" descr="p06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4302" y="1724025"/>
            <a:ext cx="2789238" cy="5133975"/>
          </a:xfrm>
          <a:noFill/>
        </p:spPr>
      </p:pic>
    </p:spTree>
    <p:extLst>
      <p:ext uri="{BB962C8B-B14F-4D97-AF65-F5344CB8AC3E}">
        <p14:creationId xmlns:p14="http://schemas.microsoft.com/office/powerpoint/2010/main" val="29357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3137" y="743870"/>
            <a:ext cx="8229600" cy="831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smtClean="0"/>
              <a:t>Gravitational field strength (</a:t>
            </a:r>
            <a:r>
              <a:rPr lang="en-GB" altLang="en-US" b="1" i="1" smtClean="0">
                <a:solidFill>
                  <a:srgbClr val="FF3300"/>
                </a:solidFill>
              </a:rPr>
              <a:t>g</a:t>
            </a:r>
            <a:r>
              <a:rPr lang="en-GB" altLang="en-US" b="1" smtClean="0"/>
              <a:t>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137" y="1780507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smtClean="0">
                <a:solidFill>
                  <a:schemeClr val="accent2"/>
                </a:solidFill>
              </a:rPr>
              <a:t>This is equal to the force that acts on a very small unit test mass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smtClean="0"/>
              <a:t>Definition:</a:t>
            </a:r>
            <a:r>
              <a:rPr lang="en-GB" altLang="en-US" sz="2800" b="1" i="1" smtClean="0">
                <a:solidFill>
                  <a:srgbClr val="FF3300"/>
                </a:solidFill>
              </a:rPr>
              <a:t> 	g</a:t>
            </a:r>
            <a:r>
              <a:rPr lang="en-GB" altLang="en-US" sz="2800" b="1" smtClean="0">
                <a:solidFill>
                  <a:srgbClr val="FF3300"/>
                </a:solidFill>
              </a:rPr>
              <a:t>  =  </a:t>
            </a:r>
            <a:r>
              <a:rPr lang="en-GB" altLang="en-US" sz="2800" b="1" u="sng" smtClean="0">
                <a:solidFill>
                  <a:srgbClr val="FF3300"/>
                </a:solidFill>
              </a:rPr>
              <a:t>force </a:t>
            </a:r>
            <a:r>
              <a:rPr lang="en-GB" altLang="en-US" sz="2800" b="1" smtClean="0">
                <a:solidFill>
                  <a:srgbClr val="FF3300"/>
                </a:solidFill>
              </a:rPr>
              <a:t>		</a:t>
            </a:r>
            <a:r>
              <a:rPr lang="en-GB" altLang="en-US" sz="2800" b="1" i="1" smtClean="0">
                <a:solidFill>
                  <a:srgbClr val="FF3300"/>
                </a:solidFill>
              </a:rPr>
              <a:t>g  =   </a:t>
            </a:r>
            <a:r>
              <a:rPr lang="en-GB" altLang="en-US" sz="2800" b="1" i="1" u="sng" smtClean="0">
                <a:solidFill>
                  <a:srgbClr val="FF3300"/>
                </a:solidFill>
              </a:rPr>
              <a:t>F</a:t>
            </a:r>
            <a:r>
              <a:rPr lang="en-GB" altLang="en-US" sz="2800" b="1" i="1" smtClean="0">
                <a:solidFill>
                  <a:srgbClr val="FF3300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smtClean="0">
                <a:solidFill>
                  <a:srgbClr val="FF3300"/>
                </a:solidFill>
              </a:rPr>
              <a:t>			        mass</a:t>
            </a:r>
            <a:r>
              <a:rPr lang="en-GB" altLang="en-US" sz="2800" b="1" i="1" smtClean="0">
                <a:solidFill>
                  <a:srgbClr val="FF3300"/>
                </a:solidFill>
              </a:rPr>
              <a:t>		 	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smtClean="0"/>
              <a:t>unit of </a:t>
            </a:r>
            <a:r>
              <a:rPr lang="en-GB" altLang="en-US" sz="2800" b="1" i="1" smtClean="0">
                <a:solidFill>
                  <a:srgbClr val="FF3300"/>
                </a:solidFill>
              </a:rPr>
              <a:t>g</a:t>
            </a:r>
            <a:r>
              <a:rPr lang="en-GB" altLang="en-US" sz="2800" b="1" smtClean="0"/>
              <a:t>:  N kg </a:t>
            </a:r>
            <a:r>
              <a:rPr lang="en-GB" altLang="en-US" sz="2800" b="1" baseline="30000" smtClean="0"/>
              <a:t>-1</a:t>
            </a:r>
            <a:endParaRPr lang="en-GB" altLang="en-US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b="1" smtClean="0"/>
              <a:t>VECTOR: Direction the same as the force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28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Earth, sea level average: </a:t>
            </a:r>
            <a:r>
              <a:rPr lang="en-GB" altLang="en-US" sz="2800" i="1" smtClean="0">
                <a:solidFill>
                  <a:srgbClr val="FF3300"/>
                </a:solidFill>
              </a:rPr>
              <a:t>g</a:t>
            </a:r>
            <a:r>
              <a:rPr lang="en-GB" altLang="en-US" sz="2800" smtClean="0">
                <a:solidFill>
                  <a:srgbClr val="FF3300"/>
                </a:solidFill>
              </a:rPr>
              <a:t> </a:t>
            </a:r>
            <a:r>
              <a:rPr lang="en-GB" altLang="en-US" sz="2800" smtClean="0"/>
              <a:t>= 9.81 N kg</a:t>
            </a:r>
            <a:r>
              <a:rPr lang="en-GB" altLang="en-US" sz="2800" baseline="30000" smtClean="0"/>
              <a:t>-1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Moon, surface average: </a:t>
            </a:r>
            <a:r>
              <a:rPr lang="en-GB" altLang="en-US" sz="2800" i="1" smtClean="0">
                <a:solidFill>
                  <a:srgbClr val="FF3300"/>
                </a:solidFill>
              </a:rPr>
              <a:t>g</a:t>
            </a:r>
            <a:r>
              <a:rPr lang="en-GB" altLang="en-US" sz="2800" smtClean="0"/>
              <a:t> = 1.6 N kg</a:t>
            </a:r>
            <a:r>
              <a:rPr lang="en-GB" altLang="en-US" sz="2800" baseline="3000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16694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043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Answers:</a:t>
            </a:r>
          </a:p>
        </p:txBody>
      </p:sp>
      <p:graphicFrame>
        <p:nvGraphicFramePr>
          <p:cNvPr id="110645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802562"/>
              </p:ext>
            </p:extLst>
          </p:nvPr>
        </p:nvGraphicFramePr>
        <p:xfrm>
          <a:off x="457200" y="2286000"/>
          <a:ext cx="8229600" cy="4476812"/>
        </p:xfrm>
        <a:graphic>
          <a:graphicData uri="http://schemas.openxmlformats.org/drawingml/2006/table">
            <a:tbl>
              <a:tblPr/>
              <a:tblGrid>
                <a:gridCol w="289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Weight / 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 / Nkg</a:t>
                      </a:r>
                      <a:r>
                        <a:rPr kumimoji="0" lang="en-GB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 surface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9.81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Moon surface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1.6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kg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 surface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102 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Jupiter cloud top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kg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 surface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0.491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 surface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785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kg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9.81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Moon surface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80 kg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0646" name="Text Box 54"/>
          <p:cNvSpPr txBox="1">
            <a:spLocks noChangeArrowheads="1"/>
          </p:cNvSpPr>
          <p:nvPr/>
        </p:nvSpPr>
        <p:spPr bwMode="auto">
          <a:xfrm>
            <a:off x="3200400" y="1198563"/>
            <a:ext cx="280987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b="1"/>
              <a:t>Complete:</a:t>
            </a:r>
          </a:p>
        </p:txBody>
      </p:sp>
      <p:sp>
        <p:nvSpPr>
          <p:cNvPr id="110647" name="Rectangle 55"/>
          <p:cNvSpPr>
            <a:spLocks noChangeArrowheads="1"/>
          </p:cNvSpPr>
          <p:nvPr/>
        </p:nvSpPr>
        <p:spPr bwMode="auto">
          <a:xfrm>
            <a:off x="3846513" y="2882900"/>
            <a:ext cx="9255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48" name="Rectangle 56"/>
          <p:cNvSpPr>
            <a:spLocks noChangeArrowheads="1"/>
          </p:cNvSpPr>
          <p:nvPr/>
        </p:nvSpPr>
        <p:spPr bwMode="auto">
          <a:xfrm>
            <a:off x="3895725" y="3489325"/>
            <a:ext cx="9255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49" name="Rectangle 57"/>
          <p:cNvSpPr>
            <a:spLocks noChangeArrowheads="1"/>
          </p:cNvSpPr>
          <p:nvPr/>
        </p:nvSpPr>
        <p:spPr bwMode="auto">
          <a:xfrm>
            <a:off x="5500688" y="4035425"/>
            <a:ext cx="11144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50" name="Rectangle 58"/>
          <p:cNvSpPr>
            <a:spLocks noChangeArrowheads="1"/>
          </p:cNvSpPr>
          <p:nvPr/>
        </p:nvSpPr>
        <p:spPr bwMode="auto">
          <a:xfrm>
            <a:off x="7251700" y="4614863"/>
            <a:ext cx="9255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51" name="Rectangle 59"/>
          <p:cNvSpPr>
            <a:spLocks noChangeArrowheads="1"/>
          </p:cNvSpPr>
          <p:nvPr/>
        </p:nvSpPr>
        <p:spPr bwMode="auto">
          <a:xfrm>
            <a:off x="3771900" y="5160963"/>
            <a:ext cx="104933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52" name="Rectangle 60"/>
          <p:cNvSpPr>
            <a:spLocks noChangeArrowheads="1"/>
          </p:cNvSpPr>
          <p:nvPr/>
        </p:nvSpPr>
        <p:spPr bwMode="auto">
          <a:xfrm>
            <a:off x="3860800" y="5697538"/>
            <a:ext cx="9255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53" name="Rectangle 61"/>
          <p:cNvSpPr>
            <a:spLocks noChangeArrowheads="1"/>
          </p:cNvSpPr>
          <p:nvPr/>
        </p:nvSpPr>
        <p:spPr bwMode="auto">
          <a:xfrm>
            <a:off x="7262813" y="5697538"/>
            <a:ext cx="9255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54" name="Rectangle 62"/>
          <p:cNvSpPr>
            <a:spLocks noChangeArrowheads="1"/>
          </p:cNvSpPr>
          <p:nvPr/>
        </p:nvSpPr>
        <p:spPr bwMode="auto">
          <a:xfrm>
            <a:off x="5567363" y="6265863"/>
            <a:ext cx="9255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55" name="Rectangle 63"/>
          <p:cNvSpPr>
            <a:spLocks noChangeArrowheads="1"/>
          </p:cNvSpPr>
          <p:nvPr/>
        </p:nvSpPr>
        <p:spPr bwMode="auto">
          <a:xfrm>
            <a:off x="7307263" y="6254750"/>
            <a:ext cx="9255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5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6" grpId="0" animBg="1"/>
      <p:bldP spid="110647" grpId="0" animBg="1"/>
      <p:bldP spid="110648" grpId="0" animBg="1"/>
      <p:bldP spid="110649" grpId="0" animBg="1"/>
      <p:bldP spid="110650" grpId="0" animBg="1"/>
      <p:bldP spid="110651" grpId="0" animBg="1"/>
      <p:bldP spid="110652" grpId="0" animBg="1"/>
      <p:bldP spid="110653" grpId="0" animBg="1"/>
      <p:bldP spid="110654" grpId="0" animBg="1"/>
      <p:bldP spid="1106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6776" y="774199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4000" b="1" smtClean="0"/>
              <a:t>Newton’s law of gravitation (1687)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439" y="2398211"/>
            <a:ext cx="8229600" cy="42814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2800" b="1" smtClean="0">
                <a:solidFill>
                  <a:schemeClr val="accent2"/>
                </a:solidFill>
              </a:rPr>
              <a:t>Every particle of matter in the universe attracts every other particle with a force that is: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b="1" smtClean="0"/>
              <a:t>1.  directly proportional to the product of   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b="1" smtClean="0"/>
              <a:t>     their masses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b="1" smtClean="0"/>
              <a:t>2.  inversely proportional to the square of   </a:t>
            </a:r>
          </a:p>
          <a:p>
            <a:pPr marL="0" indent="0" eaLnBrk="1" hangingPunct="1">
              <a:buFontTx/>
              <a:buNone/>
            </a:pPr>
            <a:r>
              <a:rPr lang="en-GB" altLang="en-US" sz="2800" b="1" smtClean="0"/>
              <a:t>     their distance apart</a:t>
            </a:r>
            <a:endParaRPr lang="en-GB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3550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250" y="992188"/>
            <a:ext cx="8229600" cy="586581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GB" altLang="en-US" sz="2800" smtClean="0"/>
              <a:t>Mathematically:</a:t>
            </a:r>
          </a:p>
          <a:p>
            <a:pPr marL="609600" indent="-609600" eaLnBrk="1" hangingPunct="1">
              <a:buFontTx/>
              <a:buNone/>
            </a:pPr>
            <a:r>
              <a:rPr lang="en-GB" altLang="en-US" sz="2800" b="1" smtClean="0"/>
              <a:t>			</a:t>
            </a:r>
            <a:r>
              <a:rPr lang="en-GB" altLang="en-US" sz="3600" b="1" i="1" smtClean="0">
                <a:solidFill>
                  <a:srgbClr val="FF3300"/>
                </a:solidFill>
              </a:rPr>
              <a:t>F  </a:t>
            </a:r>
            <a:r>
              <a:rPr lang="el-GR" altLang="en-US" sz="3600" b="1" i="1" smtClean="0">
                <a:solidFill>
                  <a:srgbClr val="FF3300"/>
                </a:solidFill>
                <a:cs typeface="Arial" panose="020B0604020202020204" pitchFamily="34" charset="0"/>
              </a:rPr>
              <a:t>α</a:t>
            </a:r>
            <a:r>
              <a:rPr lang="en-GB" altLang="en-US" sz="3600" b="1" i="1" smtClean="0">
                <a:solidFill>
                  <a:srgbClr val="FF3300"/>
                </a:solidFill>
                <a:cs typeface="Arial" panose="020B0604020202020204" pitchFamily="34" charset="0"/>
              </a:rPr>
              <a:t>   </a:t>
            </a:r>
            <a:r>
              <a:rPr lang="en-GB" altLang="en-US" sz="3600" b="1" i="1" u="sng" smtClean="0">
                <a:solidFill>
                  <a:srgbClr val="FF3300"/>
                </a:solidFill>
                <a:cs typeface="Arial" panose="020B0604020202020204" pitchFamily="34" charset="0"/>
              </a:rPr>
              <a:t>m</a:t>
            </a:r>
            <a:r>
              <a:rPr lang="en-GB" altLang="en-US" sz="3600" b="1" i="1" u="sng" baseline="-25000" smtClean="0">
                <a:solidFill>
                  <a:srgbClr val="FF3300"/>
                </a:solidFill>
                <a:cs typeface="Arial" panose="020B0604020202020204" pitchFamily="34" charset="0"/>
              </a:rPr>
              <a:t>1</a:t>
            </a:r>
            <a:r>
              <a:rPr lang="en-GB" altLang="en-US" sz="3600" b="1" i="1" u="sng" smtClean="0">
                <a:solidFill>
                  <a:srgbClr val="FF3300"/>
                </a:solidFill>
                <a:cs typeface="Arial" panose="020B0604020202020204" pitchFamily="34" charset="0"/>
              </a:rPr>
              <a:t> m</a:t>
            </a:r>
            <a:r>
              <a:rPr lang="en-GB" altLang="en-US" sz="3600" b="1" i="1" u="sng" baseline="-25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</a:p>
          <a:p>
            <a:pPr marL="609600" indent="-609600" eaLnBrk="1" hangingPunct="1">
              <a:buFontTx/>
              <a:buNone/>
            </a:pPr>
            <a:r>
              <a:rPr lang="en-GB" altLang="en-US" sz="3600" b="1" i="1" smtClean="0">
                <a:solidFill>
                  <a:srgbClr val="FF3300"/>
                </a:solidFill>
                <a:cs typeface="Arial" panose="020B0604020202020204" pitchFamily="34" charset="0"/>
              </a:rPr>
              <a:t>				      r</a:t>
            </a:r>
            <a:r>
              <a:rPr lang="en-GB" altLang="en-US" sz="3600" b="1" i="1" baseline="30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</a:p>
          <a:p>
            <a:pPr marL="609600" indent="-609600" eaLnBrk="1" hangingPunct="1"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  <a:cs typeface="Arial" panose="020B0604020202020204" pitchFamily="34" charset="0"/>
              </a:rPr>
              <a:t>m</a:t>
            </a:r>
            <a:r>
              <a:rPr lang="en-GB" altLang="en-US" sz="2800" b="1" i="1" baseline="-25000" smtClean="0">
                <a:solidFill>
                  <a:srgbClr val="FF3300"/>
                </a:solidFill>
                <a:cs typeface="Arial" panose="020B0604020202020204" pitchFamily="34" charset="0"/>
              </a:rPr>
              <a:t>1</a:t>
            </a:r>
            <a:r>
              <a:rPr lang="en-GB" altLang="en-US" sz="2800" b="1" smtClean="0">
                <a:cs typeface="Arial" panose="020B0604020202020204" pitchFamily="34" charset="0"/>
              </a:rPr>
              <a:t> and </a:t>
            </a:r>
            <a:r>
              <a:rPr lang="en-GB" altLang="en-US" sz="2800" b="1" i="1" smtClean="0">
                <a:solidFill>
                  <a:srgbClr val="FF3300"/>
                </a:solidFill>
                <a:cs typeface="Arial" panose="020B0604020202020204" pitchFamily="34" charset="0"/>
              </a:rPr>
              <a:t>m</a:t>
            </a:r>
            <a:r>
              <a:rPr lang="en-GB" altLang="en-US" sz="2800" b="1" i="1" baseline="-25000" smtClean="0">
                <a:solidFill>
                  <a:srgbClr val="FF3300"/>
                </a:solidFill>
                <a:cs typeface="Arial" panose="020B0604020202020204" pitchFamily="34" charset="0"/>
              </a:rPr>
              <a:t>2</a:t>
            </a:r>
            <a:r>
              <a:rPr lang="en-GB" altLang="en-US" sz="2800" b="1" smtClean="0">
                <a:cs typeface="Arial" panose="020B0604020202020204" pitchFamily="34" charset="0"/>
              </a:rPr>
              <a:t> are the masses of the particles</a:t>
            </a:r>
          </a:p>
          <a:p>
            <a:pPr marL="609600" indent="-609600" eaLnBrk="1" hangingPunct="1"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  <a:cs typeface="Arial" panose="020B0604020202020204" pitchFamily="34" charset="0"/>
              </a:rPr>
              <a:t>r </a:t>
            </a:r>
            <a:r>
              <a:rPr lang="en-GB" altLang="en-US" sz="2800" b="1" smtClean="0">
                <a:cs typeface="Arial" panose="020B0604020202020204" pitchFamily="34" charset="0"/>
              </a:rPr>
              <a:t>is their distance apart</a:t>
            </a:r>
          </a:p>
          <a:p>
            <a:pPr marL="609600" indent="-609600" eaLnBrk="1" hangingPunct="1">
              <a:buFontTx/>
              <a:buNone/>
            </a:pPr>
            <a:endParaRPr lang="en-GB" altLang="en-US" sz="2800" b="1" smtClean="0">
              <a:cs typeface="Arial" panose="020B0604020202020204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GB" altLang="en-US" sz="2800" b="1" smtClean="0">
                <a:cs typeface="Arial" panose="020B0604020202020204" pitchFamily="34" charset="0"/>
              </a:rPr>
              <a:t>Note: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z="2400" b="1" smtClean="0">
                <a:cs typeface="Arial" panose="020B0604020202020204" pitchFamily="34" charset="0"/>
              </a:rPr>
              <a:t>Doubling either mass </a:t>
            </a:r>
            <a:r>
              <a:rPr lang="en-GB" altLang="en-US" sz="2400" b="1" smtClean="0">
                <a:solidFill>
                  <a:srgbClr val="FF3300"/>
                </a:solidFill>
                <a:cs typeface="Arial" panose="020B0604020202020204" pitchFamily="34" charset="0"/>
              </a:rPr>
              <a:t>DOUBLES</a:t>
            </a:r>
            <a:r>
              <a:rPr lang="en-GB" altLang="en-US" sz="2400" b="1" smtClean="0">
                <a:cs typeface="Arial" panose="020B0604020202020204" pitchFamily="34" charset="0"/>
              </a:rPr>
              <a:t> the force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z="2400" b="1" smtClean="0">
                <a:cs typeface="Arial" panose="020B0604020202020204" pitchFamily="34" charset="0"/>
              </a:rPr>
              <a:t>Doubling both masses </a:t>
            </a:r>
            <a:r>
              <a:rPr lang="en-GB" altLang="en-US" sz="2400" b="1" smtClean="0">
                <a:solidFill>
                  <a:srgbClr val="FF00FF"/>
                </a:solidFill>
                <a:cs typeface="Arial" panose="020B0604020202020204" pitchFamily="34" charset="0"/>
              </a:rPr>
              <a:t>QUADRUPLES</a:t>
            </a:r>
            <a:r>
              <a:rPr lang="en-GB" altLang="en-US" sz="2400" b="1" smtClean="0">
                <a:cs typeface="Arial" panose="020B0604020202020204" pitchFamily="34" charset="0"/>
              </a:rPr>
              <a:t> the force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sz="2400" b="1" smtClean="0">
                <a:cs typeface="Arial" panose="020B0604020202020204" pitchFamily="34" charset="0"/>
              </a:rPr>
              <a:t>Doubling the distance apart </a:t>
            </a:r>
            <a:r>
              <a:rPr lang="en-GB" altLang="en-US" sz="2400" b="1" smtClean="0">
                <a:solidFill>
                  <a:schemeClr val="accent2"/>
                </a:solidFill>
                <a:cs typeface="Arial" panose="020B0604020202020204" pitchFamily="34" charset="0"/>
              </a:rPr>
              <a:t>QUARTERS</a:t>
            </a:r>
            <a:r>
              <a:rPr lang="en-GB" altLang="en-US" sz="2400" b="1" smtClean="0">
                <a:cs typeface="Arial" panose="020B0604020202020204" pitchFamily="34" charset="0"/>
              </a:rPr>
              <a:t> the force</a:t>
            </a:r>
          </a:p>
        </p:txBody>
      </p:sp>
    </p:spTree>
    <p:extLst>
      <p:ext uri="{BB962C8B-B14F-4D97-AF65-F5344CB8AC3E}">
        <p14:creationId xmlns:p14="http://schemas.microsoft.com/office/powerpoint/2010/main" val="10169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923</Words>
  <Application>Microsoft Office PowerPoint</Application>
  <PresentationFormat>On-screen Show (4:3)</PresentationFormat>
  <Paragraphs>224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Symbol</vt:lpstr>
      <vt:lpstr>Times</vt:lpstr>
      <vt:lpstr>Office Theme</vt:lpstr>
      <vt:lpstr>PowerPoint Presentation</vt:lpstr>
      <vt:lpstr>Gravitational force</vt:lpstr>
      <vt:lpstr>PowerPoint Presentation</vt:lpstr>
      <vt:lpstr>PowerPoint Presentation</vt:lpstr>
      <vt:lpstr>Radial gravitational fields</vt:lpstr>
      <vt:lpstr>Gravitational field strength (g)</vt:lpstr>
      <vt:lpstr>Answers:</vt:lpstr>
      <vt:lpstr>Newton’s law of gravitation (1687)</vt:lpstr>
      <vt:lpstr>PowerPoint Presentation</vt:lpstr>
      <vt:lpstr>PowerPoint Presentation</vt:lpstr>
      <vt:lpstr>Question</vt:lpstr>
      <vt:lpstr>PowerPoint Presentation</vt:lpstr>
      <vt:lpstr>PowerPoint Presentation</vt:lpstr>
      <vt:lpstr>PowerPoint Presentation</vt:lpstr>
      <vt:lpstr>PowerPoint Presentation</vt:lpstr>
      <vt:lpstr>Radial field relationship between g and G</vt:lpstr>
      <vt:lpstr>Question  </vt:lpstr>
      <vt:lpstr>Question  </vt:lpstr>
      <vt:lpstr>PowerPoint Presentation</vt:lpstr>
      <vt:lpstr>The orbit of the Moon  </vt:lpstr>
      <vt:lpstr>PowerPoint Presentation</vt:lpstr>
      <vt:lpstr>Variation of g with 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 Duddy</cp:lastModifiedBy>
  <cp:revision>8</cp:revision>
  <dcterms:created xsi:type="dcterms:W3CDTF">2015-10-12T10:19:38Z</dcterms:created>
  <dcterms:modified xsi:type="dcterms:W3CDTF">2018-09-26T11:11:00Z</dcterms:modified>
</cp:coreProperties>
</file>